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 id="260" r:id="rId7"/>
    <p:sldId id="261" r:id="rId8"/>
    <p:sldId id="265" r:id="rId9"/>
    <p:sldId id="267" r:id="rId10"/>
    <p:sldId id="268" r:id="rId11"/>
    <p:sldId id="270"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53B8BDE-3E07-4E9F-88D8-30E6EE45092A}" type="datetimeFigureOut">
              <a:rPr lang="en-US" smtClean="0"/>
              <a:t>9/27/2019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DD1EF9E-9988-44DE-94BA-D6F26CBBD524}" type="slidenum">
              <a:rPr lang="en-US" smtClean="0"/>
              <a:t>‹Nº›</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699049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3B8BDE-3E07-4E9F-88D8-30E6EE45092A}"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225801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3B8BDE-3E07-4E9F-88D8-30E6EE45092A}"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321110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3B8BDE-3E07-4E9F-88D8-30E6EE45092A}"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246724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53B8BDE-3E07-4E9F-88D8-30E6EE45092A}" type="datetimeFigureOut">
              <a:rPr lang="en-US" smtClean="0"/>
              <a:t>9/27/2019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DD1EF9E-9988-44DE-94BA-D6F26CBBD524}"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80081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3B8BDE-3E07-4E9F-88D8-30E6EE45092A}"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170482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3B8BDE-3E07-4E9F-88D8-30E6EE45092A}"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173186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3B8BDE-3E07-4E9F-88D8-30E6EE45092A}"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97286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B8BDE-3E07-4E9F-88D8-30E6EE45092A}"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1EF9E-9988-44DE-94BA-D6F26CBBD524}" type="slidenum">
              <a:rPr lang="en-US" smtClean="0"/>
              <a:t>‹Nº›</a:t>
            </a:fld>
            <a:endParaRPr lang="en-US"/>
          </a:p>
        </p:txBody>
      </p:sp>
    </p:spTree>
    <p:extLst>
      <p:ext uri="{BB962C8B-B14F-4D97-AF65-F5344CB8AC3E}">
        <p14:creationId xmlns:p14="http://schemas.microsoft.com/office/powerpoint/2010/main" val="370731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3B8BDE-3E07-4E9F-88D8-30E6EE45092A}" type="datetimeFigureOut">
              <a:rPr lang="en-US" smtClean="0"/>
              <a:t>9/27/2019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DD1EF9E-9988-44DE-94BA-D6F26CBBD524}"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20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3B8BDE-3E07-4E9F-88D8-30E6EE45092A}" type="datetimeFigureOut">
              <a:rPr lang="en-US" smtClean="0"/>
              <a:t>9/27/2019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DD1EF9E-9988-44DE-94BA-D6F26CBBD524}"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15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53B8BDE-3E07-4E9F-88D8-30E6EE45092A}" type="datetimeFigureOut">
              <a:rPr lang="en-US" smtClean="0"/>
              <a:t>9/27/2019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DD1EF9E-9988-44DE-94BA-D6F26CBBD524}"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0247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sz="6000" dirty="0" smtClean="0"/>
              <a:t>Problema de corte y empaquetamiento</a:t>
            </a:r>
            <a:endParaRPr lang="en-US" sz="6000" dirty="0"/>
          </a:p>
        </p:txBody>
      </p:sp>
      <p:sp>
        <p:nvSpPr>
          <p:cNvPr id="3" name="Subtítulo 2"/>
          <p:cNvSpPr>
            <a:spLocks noGrp="1"/>
          </p:cNvSpPr>
          <p:nvPr>
            <p:ph type="subTitle" idx="1"/>
          </p:nvPr>
        </p:nvSpPr>
        <p:spPr/>
        <p:txBody>
          <a:bodyPr>
            <a:normAutofit fontScale="92500" lnSpcReduction="10000"/>
          </a:bodyPr>
          <a:lstStyle/>
          <a:p>
            <a:r>
              <a:rPr lang="es-PE" dirty="0" smtClean="0"/>
              <a:t>Rodolfo Arias Dávalos</a:t>
            </a:r>
          </a:p>
          <a:p>
            <a:r>
              <a:rPr lang="es-PE" dirty="0" smtClean="0"/>
              <a:t>Miguel </a:t>
            </a:r>
            <a:r>
              <a:rPr lang="es-PE" dirty="0" err="1" smtClean="0"/>
              <a:t>Aspilcueta</a:t>
            </a:r>
            <a:r>
              <a:rPr lang="es-PE" dirty="0" smtClean="0"/>
              <a:t> Soto</a:t>
            </a:r>
          </a:p>
          <a:p>
            <a:r>
              <a:rPr lang="es-PE" dirty="0" smtClean="0"/>
              <a:t>Guillermo </a:t>
            </a:r>
            <a:r>
              <a:rPr lang="es-PE" dirty="0" err="1" smtClean="0"/>
              <a:t>Gavilano</a:t>
            </a:r>
            <a:r>
              <a:rPr lang="es-PE" dirty="0" smtClean="0"/>
              <a:t> </a:t>
            </a:r>
            <a:r>
              <a:rPr lang="es-PE" dirty="0" err="1" smtClean="0"/>
              <a:t>Auris</a:t>
            </a:r>
            <a:endParaRPr lang="en-US" dirty="0"/>
          </a:p>
        </p:txBody>
      </p:sp>
    </p:spTree>
    <p:extLst>
      <p:ext uri="{BB962C8B-B14F-4D97-AF65-F5344CB8AC3E}">
        <p14:creationId xmlns:p14="http://schemas.microsoft.com/office/powerpoint/2010/main" val="184651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a:t>F</a:t>
            </a:r>
            <a:r>
              <a:rPr lang="es-PE" sz="4000" dirty="0" smtClean="0"/>
              <a:t>FDH</a:t>
            </a:r>
            <a:endParaRPr lang="en-US" sz="4000" dirty="0"/>
          </a:p>
        </p:txBody>
      </p:sp>
      <p:sp>
        <p:nvSpPr>
          <p:cNvPr id="5" name="Rectángulo 4"/>
          <p:cNvSpPr/>
          <p:nvPr/>
        </p:nvSpPr>
        <p:spPr>
          <a:xfrm>
            <a:off x="3042332" y="1174692"/>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sp>
        <p:nvSpPr>
          <p:cNvPr id="7" name="Rectángulo 6"/>
          <p:cNvSpPr/>
          <p:nvPr/>
        </p:nvSpPr>
        <p:spPr>
          <a:xfrm>
            <a:off x="4258356" y="1562836"/>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8" name="Rectángulo 7"/>
          <p:cNvSpPr/>
          <p:nvPr/>
        </p:nvSpPr>
        <p:spPr>
          <a:xfrm>
            <a:off x="5125130" y="1912086"/>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9" name="Rectángulo 8"/>
          <p:cNvSpPr/>
          <p:nvPr/>
        </p:nvSpPr>
        <p:spPr>
          <a:xfrm>
            <a:off x="7096804" y="2093003"/>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0" name="Rectángulo 9"/>
          <p:cNvSpPr/>
          <p:nvPr/>
        </p:nvSpPr>
        <p:spPr>
          <a:xfrm>
            <a:off x="8014378" y="2282767"/>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sp>
        <p:nvSpPr>
          <p:cNvPr id="16" name="Rectángulo 15"/>
          <p:cNvSpPr/>
          <p:nvPr/>
        </p:nvSpPr>
        <p:spPr>
          <a:xfrm>
            <a:off x="5114018"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ángulo 11"/>
          <p:cNvSpPr/>
          <p:nvPr/>
        </p:nvSpPr>
        <p:spPr>
          <a:xfrm>
            <a:off x="5148943" y="4569561"/>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cxnSp>
        <p:nvCxnSpPr>
          <p:cNvPr id="4" name="Conector recto 3"/>
          <p:cNvCxnSpPr/>
          <p:nvPr/>
        </p:nvCxnSpPr>
        <p:spPr>
          <a:xfrm>
            <a:off x="5114018" y="4561625"/>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ángulo 12"/>
          <p:cNvSpPr/>
          <p:nvPr/>
        </p:nvSpPr>
        <p:spPr>
          <a:xfrm>
            <a:off x="6030686" y="4957647"/>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15" name="Rectángulo 14"/>
          <p:cNvSpPr/>
          <p:nvPr/>
        </p:nvSpPr>
        <p:spPr>
          <a:xfrm>
            <a:off x="5148943" y="3614888"/>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17" name="Rectángulo 16"/>
          <p:cNvSpPr/>
          <p:nvPr/>
        </p:nvSpPr>
        <p:spPr>
          <a:xfrm>
            <a:off x="6582957" y="5480309"/>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8" name="Rectángulo 17"/>
          <p:cNvSpPr/>
          <p:nvPr/>
        </p:nvSpPr>
        <p:spPr>
          <a:xfrm>
            <a:off x="6781768" y="3993855"/>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cxnSp>
        <p:nvCxnSpPr>
          <p:cNvPr id="20" name="Conector recto 19"/>
          <p:cNvCxnSpPr/>
          <p:nvPr/>
        </p:nvCxnSpPr>
        <p:spPr>
          <a:xfrm>
            <a:off x="5129893" y="3594098"/>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ángulo 10"/>
          <p:cNvSpPr/>
          <p:nvPr/>
        </p:nvSpPr>
        <p:spPr>
          <a:xfrm>
            <a:off x="7173149" y="5873770"/>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
        <p:nvSpPr>
          <p:cNvPr id="19" name="Rectángulo 18"/>
          <p:cNvSpPr/>
          <p:nvPr/>
        </p:nvSpPr>
        <p:spPr>
          <a:xfrm>
            <a:off x="9231242" y="2457213"/>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Tree>
    <p:extLst>
      <p:ext uri="{BB962C8B-B14F-4D97-AF65-F5344CB8AC3E}">
        <p14:creationId xmlns:p14="http://schemas.microsoft.com/office/powerpoint/2010/main" val="1739467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BFDH</a:t>
            </a:r>
            <a:endParaRPr lang="en-US" dirty="0"/>
          </a:p>
        </p:txBody>
      </p:sp>
      <p:sp>
        <p:nvSpPr>
          <p:cNvPr id="3" name="Marcador de contenido 2"/>
          <p:cNvSpPr>
            <a:spLocks noGrp="1"/>
          </p:cNvSpPr>
          <p:nvPr>
            <p:ph idx="1"/>
          </p:nvPr>
        </p:nvSpPr>
        <p:spPr>
          <a:xfrm>
            <a:off x="1371600" y="2286000"/>
            <a:ext cx="6296526" cy="3088105"/>
          </a:xfrm>
        </p:spPr>
        <p:txBody>
          <a:bodyPr>
            <a:noAutofit/>
          </a:bodyPr>
          <a:lstStyle/>
          <a:p>
            <a:pPr marL="0" indent="0" algn="just">
              <a:buNone/>
            </a:pPr>
            <a:r>
              <a:rPr lang="es-ES" dirty="0"/>
              <a:t>En este algoritmo los rectángulos se ingresan por la izquierda y luego se pegan hacia la derecha del último rectángulo empaquetado en el nivel con mínimo espacio desperdiciado. Esto significa que para colocar el siguiente rectángulo, se busca en todos los niveles existentes espacio suficiente y se calcula el área de ese espacio disponible para empacar el rectángulo que tenga área igual o cercana. Esta función se repite para todos los </a:t>
            </a:r>
            <a:r>
              <a:rPr lang="es-ES" dirty="0" smtClean="0"/>
              <a:t>niveles.</a:t>
            </a:r>
            <a:endParaRPr lang="en-US" dirty="0"/>
          </a:p>
          <a:p>
            <a:pPr marL="0" indent="0" algn="just">
              <a:buNone/>
            </a:pPr>
            <a:endParaRPr lang="en-US" sz="2600" dirty="0"/>
          </a:p>
        </p:txBody>
      </p:sp>
      <p:pic>
        <p:nvPicPr>
          <p:cNvPr id="1026" name="Picture 2" descr="http://cgi.csc.liv.ac.uk/~epa/bfd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3500" y="2171700"/>
            <a:ext cx="252412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07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a:t>B</a:t>
            </a:r>
            <a:r>
              <a:rPr lang="es-PE" sz="4000" dirty="0" smtClean="0"/>
              <a:t>FDH</a:t>
            </a:r>
            <a:endParaRPr lang="en-US" sz="4000" dirty="0"/>
          </a:p>
        </p:txBody>
      </p:sp>
      <p:sp>
        <p:nvSpPr>
          <p:cNvPr id="5" name="Rectángulo 4"/>
          <p:cNvSpPr/>
          <p:nvPr/>
        </p:nvSpPr>
        <p:spPr>
          <a:xfrm>
            <a:off x="6825341" y="1196520"/>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3069319" y="1584664"/>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3936093" y="1933914"/>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07767" y="2111714"/>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8743039" y="2304595"/>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8041365" y="2498667"/>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5114018"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3207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a:t>B</a:t>
            </a:r>
            <a:r>
              <a:rPr lang="es-PE" sz="4000" dirty="0" smtClean="0"/>
              <a:t>FDH</a:t>
            </a:r>
            <a:endParaRPr lang="en-US" sz="4000" dirty="0"/>
          </a:p>
        </p:txBody>
      </p:sp>
      <p:sp>
        <p:nvSpPr>
          <p:cNvPr id="5" name="Rectángulo 4"/>
          <p:cNvSpPr/>
          <p:nvPr/>
        </p:nvSpPr>
        <p:spPr>
          <a:xfrm>
            <a:off x="3042332" y="1174692"/>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sp>
        <p:nvSpPr>
          <p:cNvPr id="7" name="Rectángulo 6"/>
          <p:cNvSpPr/>
          <p:nvPr/>
        </p:nvSpPr>
        <p:spPr>
          <a:xfrm>
            <a:off x="4258356" y="1562836"/>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8" name="Rectángulo 7"/>
          <p:cNvSpPr/>
          <p:nvPr/>
        </p:nvSpPr>
        <p:spPr>
          <a:xfrm>
            <a:off x="5125130" y="1912086"/>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9" name="Rectángulo 8"/>
          <p:cNvSpPr/>
          <p:nvPr/>
        </p:nvSpPr>
        <p:spPr>
          <a:xfrm>
            <a:off x="7096804" y="2093003"/>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0" name="Rectángulo 9"/>
          <p:cNvSpPr/>
          <p:nvPr/>
        </p:nvSpPr>
        <p:spPr>
          <a:xfrm>
            <a:off x="8014378" y="2282767"/>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sp>
        <p:nvSpPr>
          <p:cNvPr id="16" name="Rectángulo 15"/>
          <p:cNvSpPr/>
          <p:nvPr/>
        </p:nvSpPr>
        <p:spPr>
          <a:xfrm>
            <a:off x="5114018"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ángulo 11"/>
          <p:cNvSpPr/>
          <p:nvPr/>
        </p:nvSpPr>
        <p:spPr>
          <a:xfrm>
            <a:off x="5148943" y="4569561"/>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cxnSp>
        <p:nvCxnSpPr>
          <p:cNvPr id="4" name="Conector recto 3"/>
          <p:cNvCxnSpPr/>
          <p:nvPr/>
        </p:nvCxnSpPr>
        <p:spPr>
          <a:xfrm>
            <a:off x="5114018" y="4561625"/>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ángulo 12"/>
          <p:cNvSpPr/>
          <p:nvPr/>
        </p:nvSpPr>
        <p:spPr>
          <a:xfrm>
            <a:off x="6030686" y="4957647"/>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15" name="Rectángulo 14"/>
          <p:cNvSpPr/>
          <p:nvPr/>
        </p:nvSpPr>
        <p:spPr>
          <a:xfrm>
            <a:off x="5148943" y="3614888"/>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17" name="Rectángulo 16"/>
          <p:cNvSpPr/>
          <p:nvPr/>
        </p:nvSpPr>
        <p:spPr>
          <a:xfrm>
            <a:off x="6795180" y="3794172"/>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8" name="Rectángulo 17"/>
          <p:cNvSpPr/>
          <p:nvPr/>
        </p:nvSpPr>
        <p:spPr>
          <a:xfrm>
            <a:off x="6566638" y="5677607"/>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cxnSp>
        <p:nvCxnSpPr>
          <p:cNvPr id="20" name="Conector recto 19"/>
          <p:cNvCxnSpPr/>
          <p:nvPr/>
        </p:nvCxnSpPr>
        <p:spPr>
          <a:xfrm>
            <a:off x="5129893" y="3594098"/>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ángulo 10"/>
          <p:cNvSpPr/>
          <p:nvPr/>
        </p:nvSpPr>
        <p:spPr>
          <a:xfrm>
            <a:off x="7495164" y="5864903"/>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
        <p:nvSpPr>
          <p:cNvPr id="19" name="Rectángulo 18"/>
          <p:cNvSpPr/>
          <p:nvPr/>
        </p:nvSpPr>
        <p:spPr>
          <a:xfrm>
            <a:off x="9231242" y="2457213"/>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Tree>
    <p:extLst>
      <p:ext uri="{BB962C8B-B14F-4D97-AF65-F5344CB8AC3E}">
        <p14:creationId xmlns:p14="http://schemas.microsoft.com/office/powerpoint/2010/main" val="333420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Complejidad Algorítmica</a:t>
            </a:r>
            <a:endParaRPr lang="en-US" dirty="0"/>
          </a:p>
        </p:txBody>
      </p:sp>
      <p:sp>
        <p:nvSpPr>
          <p:cNvPr id="3" name="Marcador de contenido 2"/>
          <p:cNvSpPr>
            <a:spLocks noGrp="1"/>
          </p:cNvSpPr>
          <p:nvPr>
            <p:ph idx="1"/>
          </p:nvPr>
        </p:nvSpPr>
        <p:spPr>
          <a:xfrm>
            <a:off x="1371600" y="3101545"/>
            <a:ext cx="9601200" cy="1594023"/>
          </a:xfrm>
        </p:spPr>
        <p:txBody>
          <a:bodyPr/>
          <a:lstStyle/>
          <a:p>
            <a:r>
              <a:rPr lang="es-PE" dirty="0" smtClean="0"/>
              <a:t>NFDH = O(n log(n))</a:t>
            </a:r>
          </a:p>
          <a:p>
            <a:r>
              <a:rPr lang="es-PE" dirty="0" smtClean="0"/>
              <a:t>FFDH = O(n^2 log(n))</a:t>
            </a:r>
          </a:p>
          <a:p>
            <a:r>
              <a:rPr lang="es-PE" dirty="0" smtClean="0"/>
              <a:t>BFDH = O(n^2 log(n))</a:t>
            </a:r>
            <a:endParaRPr lang="en-US" dirty="0"/>
          </a:p>
        </p:txBody>
      </p:sp>
      <p:pic>
        <p:nvPicPr>
          <p:cNvPr id="2050" name="Picture 2" descr="Image result for n^2 log n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257" y="2472381"/>
            <a:ext cx="5347728" cy="320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957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n-US" dirty="0"/>
          </a:p>
        </p:txBody>
      </p:sp>
      <p:sp>
        <p:nvSpPr>
          <p:cNvPr id="3" name="Marcador de contenido 2"/>
          <p:cNvSpPr>
            <a:spLocks noGrp="1"/>
          </p:cNvSpPr>
          <p:nvPr>
            <p:ph idx="1"/>
          </p:nvPr>
        </p:nvSpPr>
        <p:spPr/>
        <p:txBody>
          <a:bodyPr/>
          <a:lstStyle/>
          <a:p>
            <a:pPr marL="0" indent="0">
              <a:buNone/>
            </a:pPr>
            <a:r>
              <a:rPr lang="es-MX" dirty="0"/>
              <a:t>La </a:t>
            </a:r>
            <a:r>
              <a:rPr lang="es-MX" dirty="0" smtClean="0"/>
              <a:t>idea en los problemas de corte y empaquetamiento </a:t>
            </a:r>
            <a:r>
              <a:rPr lang="es-MX" dirty="0"/>
              <a:t>es realizar </a:t>
            </a:r>
            <a:r>
              <a:rPr lang="es-MX" dirty="0" smtClean="0"/>
              <a:t>una acomodación </a:t>
            </a:r>
            <a:r>
              <a:rPr lang="es-MX" dirty="0"/>
              <a:t>del conjunto de objetos pequeños o ítems en </a:t>
            </a:r>
            <a:r>
              <a:rPr lang="es-MX" dirty="0" smtClean="0"/>
              <a:t>los objetos </a:t>
            </a:r>
            <a:r>
              <a:rPr lang="es-MX" dirty="0"/>
              <a:t>grandes donde se cumpla las siguientes condiciones: </a:t>
            </a:r>
            <a:endParaRPr lang="es-MX" dirty="0" smtClean="0"/>
          </a:p>
          <a:p>
            <a:r>
              <a:rPr lang="es-MX" dirty="0" smtClean="0"/>
              <a:t>Los ítems </a:t>
            </a:r>
            <a:r>
              <a:rPr lang="es-MX" dirty="0"/>
              <a:t>no sobrepasan las dimensiones de los objetos </a:t>
            </a:r>
            <a:r>
              <a:rPr lang="es-MX" dirty="0" smtClean="0"/>
              <a:t>grandes. </a:t>
            </a:r>
          </a:p>
          <a:p>
            <a:r>
              <a:rPr lang="es-MX" dirty="0" smtClean="0"/>
              <a:t>Los ítems </a:t>
            </a:r>
            <a:r>
              <a:rPr lang="es-MX" dirty="0"/>
              <a:t>no se </a:t>
            </a:r>
            <a:r>
              <a:rPr lang="es-MX" dirty="0" smtClean="0"/>
              <a:t>superponen</a:t>
            </a:r>
            <a:r>
              <a:rPr lang="es-MX" dirty="0"/>
              <a:t>.</a:t>
            </a:r>
            <a:endParaRPr lang="es-MX" dirty="0" smtClean="0"/>
          </a:p>
          <a:p>
            <a:r>
              <a:rPr lang="es-MX" dirty="0" smtClean="0"/>
              <a:t>La </a:t>
            </a:r>
            <a:r>
              <a:rPr lang="es-MX" dirty="0"/>
              <a:t>función objetivo asociada </a:t>
            </a:r>
            <a:r>
              <a:rPr lang="es-MX" dirty="0" smtClean="0"/>
              <a:t>al problema </a:t>
            </a:r>
            <a:r>
              <a:rPr lang="es-MX" dirty="0"/>
              <a:t>es optimizada.</a:t>
            </a:r>
            <a:endParaRPr lang="en-US" dirty="0"/>
          </a:p>
        </p:txBody>
      </p:sp>
    </p:spTree>
    <p:extLst>
      <p:ext uri="{BB962C8B-B14F-4D97-AF65-F5344CB8AC3E}">
        <p14:creationId xmlns:p14="http://schemas.microsoft.com/office/powerpoint/2010/main" val="220256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3" name="Marcador de contenido 2"/>
          <p:cNvSpPr>
            <a:spLocks noGrp="1"/>
          </p:cNvSpPr>
          <p:nvPr>
            <p:ph idx="1"/>
          </p:nvPr>
        </p:nvSpPr>
        <p:spPr/>
        <p:txBody>
          <a:bodyPr/>
          <a:lstStyle/>
          <a:p>
            <a:pPr lvl="0"/>
            <a:r>
              <a:rPr lang="es-ES" dirty="0"/>
              <a:t>Investigar sobre los algoritmos de corte y empaquetamiento 2D.</a:t>
            </a:r>
            <a:endParaRPr lang="en-US" dirty="0"/>
          </a:p>
          <a:p>
            <a:pPr lvl="0"/>
            <a:r>
              <a:rPr lang="es-ES" dirty="0"/>
              <a:t>Implementar un algoritmo que solucione el problema presentado.</a:t>
            </a:r>
            <a:endParaRPr lang="en-US" dirty="0"/>
          </a:p>
          <a:p>
            <a:pPr lvl="0"/>
            <a:r>
              <a:rPr lang="es-ES" dirty="0"/>
              <a:t>Analizar la complejidad algorítmica de los algoritmos investigados.</a:t>
            </a:r>
            <a:endParaRPr lang="en-US" dirty="0"/>
          </a:p>
          <a:p>
            <a:pPr marL="0" indent="0">
              <a:buNone/>
            </a:pPr>
            <a:endParaRPr lang="en-US" dirty="0"/>
          </a:p>
        </p:txBody>
      </p:sp>
    </p:spTree>
    <p:extLst>
      <p:ext uri="{BB962C8B-B14F-4D97-AF65-F5344CB8AC3E}">
        <p14:creationId xmlns:p14="http://schemas.microsoft.com/office/powerpoint/2010/main" val="2302258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NFDH</a:t>
            </a:r>
            <a:endParaRPr lang="en-US" dirty="0"/>
          </a:p>
        </p:txBody>
      </p:sp>
      <p:sp>
        <p:nvSpPr>
          <p:cNvPr id="3" name="Marcador de contenido 2"/>
          <p:cNvSpPr>
            <a:spLocks noGrp="1"/>
          </p:cNvSpPr>
          <p:nvPr>
            <p:ph idx="1"/>
          </p:nvPr>
        </p:nvSpPr>
        <p:spPr>
          <a:xfrm>
            <a:off x="1371600" y="2286000"/>
            <a:ext cx="6296526" cy="3088105"/>
          </a:xfrm>
        </p:spPr>
        <p:txBody>
          <a:bodyPr>
            <a:noAutofit/>
          </a:bodyPr>
          <a:lstStyle/>
          <a:p>
            <a:pPr marL="0" indent="0" algn="just">
              <a:buNone/>
            </a:pPr>
            <a:r>
              <a:rPr lang="es-MX" sz="2600" dirty="0" err="1"/>
              <a:t>Next-Fit</a:t>
            </a:r>
            <a:r>
              <a:rPr lang="es-MX" sz="2600" dirty="0"/>
              <a:t> </a:t>
            </a:r>
            <a:r>
              <a:rPr lang="es-MX" sz="2600" dirty="0" err="1"/>
              <a:t>Decreasing</a:t>
            </a:r>
            <a:r>
              <a:rPr lang="es-MX" sz="2600" dirty="0"/>
              <a:t> </a:t>
            </a:r>
            <a:r>
              <a:rPr lang="es-MX" sz="2600" dirty="0" err="1"/>
              <a:t>Height</a:t>
            </a:r>
            <a:r>
              <a:rPr lang="es-MX" sz="2600" dirty="0"/>
              <a:t>, es un algoritmo básico de empaquetamiento por niveles</a:t>
            </a:r>
            <a:r>
              <a:rPr lang="es-MX" sz="2600" dirty="0" smtClean="0"/>
              <a:t>. </a:t>
            </a:r>
            <a:r>
              <a:rPr lang="es-MX" sz="2600" dirty="0"/>
              <a:t>Las n piezas rectangulares (R) se ordenan de mayor a menor altura y se coloca el primero en la parte inferior izquierda de la plancha. Luego, se evaluará cada pieza </a:t>
            </a:r>
            <a:r>
              <a:rPr lang="es-MX" sz="2600" dirty="0" err="1"/>
              <a:t>R</a:t>
            </a:r>
            <a:r>
              <a:rPr lang="es-MX" sz="2600" baseline="-25000" dirty="0" err="1"/>
              <a:t>i</a:t>
            </a:r>
            <a:r>
              <a:rPr lang="es-MX" sz="2600" baseline="-25000" dirty="0"/>
              <a:t> </a:t>
            </a:r>
            <a:r>
              <a:rPr lang="es-MX" sz="2600" dirty="0"/>
              <a:t>donde i = {1,2,3,...n-1}</a:t>
            </a:r>
            <a:endParaRPr lang="en-US" sz="2600" dirty="0"/>
          </a:p>
        </p:txBody>
      </p:sp>
      <p:pic>
        <p:nvPicPr>
          <p:cNvPr id="1026" name="Picture 2" descr="https://lh5.googleusercontent.com/Fpnnzt0nJJKr5K5WldtkWCneO4N9dyvlVnn0AUeFqIw_ALJ31D6VB9Jj3p6zr9lmiB3_BpIiAznfZHR5MGuQiT8JS1lMvZYhp9tZnV29PvEX-V10_2XidD034V2dx8QfrrsvpTgL"/>
          <p:cNvPicPr>
            <a:picLocks noChangeAspect="1" noChangeArrowheads="1"/>
          </p:cNvPicPr>
          <p:nvPr/>
        </p:nvPicPr>
        <p:blipFill rotWithShape="1">
          <a:blip r:embed="rId2">
            <a:extLst>
              <a:ext uri="{28A0092B-C50C-407E-A947-70E740481C1C}">
                <a14:useLocalDpi xmlns:a14="http://schemas.microsoft.com/office/drawing/2010/main" val="0"/>
              </a:ext>
            </a:extLst>
          </a:blip>
          <a:srcRect r="6488" b="3839"/>
          <a:stretch/>
        </p:blipFill>
        <p:spPr bwMode="auto">
          <a:xfrm>
            <a:off x="8400046" y="1620246"/>
            <a:ext cx="3005891" cy="441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1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smtClean="0"/>
              <a:t>NFDH</a:t>
            </a:r>
            <a:endParaRPr lang="en-US" sz="4000" dirty="0"/>
          </a:p>
        </p:txBody>
      </p:sp>
      <p:sp>
        <p:nvSpPr>
          <p:cNvPr id="5" name="Rectángulo 4"/>
          <p:cNvSpPr/>
          <p:nvPr/>
        </p:nvSpPr>
        <p:spPr>
          <a:xfrm>
            <a:off x="6825341" y="1196520"/>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3069319" y="1584664"/>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3936093" y="1933914"/>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07767" y="2111714"/>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8743039" y="2304595"/>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8041365" y="2498667"/>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5114018"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95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smtClean="0"/>
              <a:t>NFDH</a:t>
            </a:r>
            <a:endParaRPr lang="en-US" sz="4000" dirty="0"/>
          </a:p>
        </p:txBody>
      </p:sp>
      <p:sp>
        <p:nvSpPr>
          <p:cNvPr id="5" name="Rectángulo 4"/>
          <p:cNvSpPr/>
          <p:nvPr/>
        </p:nvSpPr>
        <p:spPr>
          <a:xfrm>
            <a:off x="3042332" y="1174692"/>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sp>
        <p:nvSpPr>
          <p:cNvPr id="7" name="Rectángulo 6"/>
          <p:cNvSpPr/>
          <p:nvPr/>
        </p:nvSpPr>
        <p:spPr>
          <a:xfrm>
            <a:off x="4258356" y="1562836"/>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8" name="Rectángulo 7"/>
          <p:cNvSpPr/>
          <p:nvPr/>
        </p:nvSpPr>
        <p:spPr>
          <a:xfrm>
            <a:off x="5125130" y="1912086"/>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9" name="Rectángulo 8"/>
          <p:cNvSpPr/>
          <p:nvPr/>
        </p:nvSpPr>
        <p:spPr>
          <a:xfrm>
            <a:off x="7096804" y="2093003"/>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0" name="Rectángulo 9"/>
          <p:cNvSpPr/>
          <p:nvPr/>
        </p:nvSpPr>
        <p:spPr>
          <a:xfrm>
            <a:off x="8014378" y="2282767"/>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sp>
        <p:nvSpPr>
          <p:cNvPr id="11" name="Rectángulo 10"/>
          <p:cNvSpPr/>
          <p:nvPr/>
        </p:nvSpPr>
        <p:spPr>
          <a:xfrm>
            <a:off x="9255802" y="2483272"/>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
        <p:nvSpPr>
          <p:cNvPr id="16" name="Rectángulo 15"/>
          <p:cNvSpPr/>
          <p:nvPr/>
        </p:nvSpPr>
        <p:spPr>
          <a:xfrm>
            <a:off x="5114018"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ángulo 11"/>
          <p:cNvSpPr/>
          <p:nvPr/>
        </p:nvSpPr>
        <p:spPr>
          <a:xfrm>
            <a:off x="5148943" y="4569561"/>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cxnSp>
        <p:nvCxnSpPr>
          <p:cNvPr id="4" name="Conector recto 3"/>
          <p:cNvCxnSpPr/>
          <p:nvPr/>
        </p:nvCxnSpPr>
        <p:spPr>
          <a:xfrm>
            <a:off x="5114018" y="4561625"/>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ángulo 12"/>
          <p:cNvSpPr/>
          <p:nvPr/>
        </p:nvSpPr>
        <p:spPr>
          <a:xfrm>
            <a:off x="6030686" y="4957647"/>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14" name="Rectángulo 13"/>
          <p:cNvSpPr/>
          <p:nvPr/>
        </p:nvSpPr>
        <p:spPr>
          <a:xfrm>
            <a:off x="6558188" y="5306897"/>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15" name="Rectángulo 14"/>
          <p:cNvSpPr/>
          <p:nvPr/>
        </p:nvSpPr>
        <p:spPr>
          <a:xfrm>
            <a:off x="5148943" y="3601247"/>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17" name="Rectángulo 16"/>
          <p:cNvSpPr/>
          <p:nvPr/>
        </p:nvSpPr>
        <p:spPr>
          <a:xfrm>
            <a:off x="6784292" y="3778990"/>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8" name="Rectángulo 17"/>
          <p:cNvSpPr/>
          <p:nvPr/>
        </p:nvSpPr>
        <p:spPr>
          <a:xfrm>
            <a:off x="7371441" y="3971871"/>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cxnSp>
        <p:nvCxnSpPr>
          <p:cNvPr id="20" name="Conector recto 19"/>
          <p:cNvCxnSpPr/>
          <p:nvPr/>
        </p:nvCxnSpPr>
        <p:spPr>
          <a:xfrm>
            <a:off x="5129893" y="3594098"/>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ángulo 20"/>
          <p:cNvSpPr/>
          <p:nvPr/>
        </p:nvSpPr>
        <p:spPr>
          <a:xfrm>
            <a:off x="5148943" y="3004401"/>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spTree>
    <p:extLst>
      <p:ext uri="{BB962C8B-B14F-4D97-AF65-F5344CB8AC3E}">
        <p14:creationId xmlns:p14="http://schemas.microsoft.com/office/powerpoint/2010/main" val="6502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2.08333E-7 4.44444E-6 L -2.08333E-7 0.25 " pathEditMode="relative" rAng="0" ptsTypes="AA">
                                      <p:cBhvr>
                                        <p:cTn id="26" dur="2000" fill="hold"/>
                                        <p:tgtEl>
                                          <p:spTgt spid="14"/>
                                        </p:tgtEl>
                                        <p:attrNameLst>
                                          <p:attrName>ppt_x</p:attrName>
                                          <p:attrName>ppt_y</p:attrName>
                                        </p:attrNameLst>
                                      </p:cBhvr>
                                      <p:rCtr x="0" y="1250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1.04167E-6 2.22222E-6 L 0.00026 0.44653 " pathEditMode="relative" rAng="0" ptsTypes="AA">
                                      <p:cBhvr>
                                        <p:cTn id="50" dur="2000" fill="hold"/>
                                        <p:tgtEl>
                                          <p:spTgt spid="18"/>
                                        </p:tgtEl>
                                        <p:attrNameLst>
                                          <p:attrName>ppt_x</p:attrName>
                                          <p:attrName>ppt_y</p:attrName>
                                        </p:attrNameLst>
                                      </p:cBhvr>
                                      <p:rCtr x="13" y="22315"/>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 nodeType="clickEffect">
                                  <p:stCondLst>
                                    <p:cond delay="0"/>
                                  </p:stCondLst>
                                  <p:childTnLst>
                                    <p:animMotion origin="layout" path="M 2.70833E-6 4.44444E-6 L 0.00286 0.58125 " pathEditMode="relative" rAng="0" ptsTypes="AA">
                                      <p:cBhvr>
                                        <p:cTn id="59" dur="2000" fill="hold"/>
                                        <p:tgtEl>
                                          <p:spTgt spid="21"/>
                                        </p:tgtEl>
                                        <p:attrNameLst>
                                          <p:attrName>ppt_x</p:attrName>
                                          <p:attrName>ppt_y</p:attrName>
                                        </p:attrNameLst>
                                      </p:cBhvr>
                                      <p:rCtr x="143" y="29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7" grpId="0" animBg="1"/>
      <p:bldP spid="18" grpId="0" animBg="1"/>
      <p:bldP spid="18" grpId="2" animBg="1"/>
      <p:bldP spid="21" grpId="0" animBg="1"/>
      <p:bldP spid="2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smtClean="0"/>
              <a:t>NFDH</a:t>
            </a:r>
            <a:endParaRPr lang="en-US" sz="4000" dirty="0"/>
          </a:p>
        </p:txBody>
      </p:sp>
      <p:sp>
        <p:nvSpPr>
          <p:cNvPr id="5" name="Rectángulo 4"/>
          <p:cNvSpPr/>
          <p:nvPr/>
        </p:nvSpPr>
        <p:spPr>
          <a:xfrm>
            <a:off x="3042332" y="1174692"/>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sp>
        <p:nvSpPr>
          <p:cNvPr id="7" name="Rectángulo 6"/>
          <p:cNvSpPr/>
          <p:nvPr/>
        </p:nvSpPr>
        <p:spPr>
          <a:xfrm>
            <a:off x="4258356" y="1562836"/>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8" name="Rectángulo 7"/>
          <p:cNvSpPr/>
          <p:nvPr/>
        </p:nvSpPr>
        <p:spPr>
          <a:xfrm>
            <a:off x="5125130" y="1912086"/>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9" name="Rectángulo 8"/>
          <p:cNvSpPr/>
          <p:nvPr/>
        </p:nvSpPr>
        <p:spPr>
          <a:xfrm>
            <a:off x="7096804" y="2093003"/>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sp>
        <p:nvSpPr>
          <p:cNvPr id="10" name="Rectángulo 9"/>
          <p:cNvSpPr/>
          <p:nvPr/>
        </p:nvSpPr>
        <p:spPr>
          <a:xfrm>
            <a:off x="8014378" y="2282767"/>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sp>
        <p:nvSpPr>
          <p:cNvPr id="11" name="Rectángulo 10"/>
          <p:cNvSpPr/>
          <p:nvPr/>
        </p:nvSpPr>
        <p:spPr>
          <a:xfrm>
            <a:off x="9255802" y="2483272"/>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
        <p:nvSpPr>
          <p:cNvPr id="16" name="Rectángulo 15"/>
          <p:cNvSpPr/>
          <p:nvPr/>
        </p:nvSpPr>
        <p:spPr>
          <a:xfrm>
            <a:off x="3243656"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ángulo 11"/>
          <p:cNvSpPr/>
          <p:nvPr/>
        </p:nvSpPr>
        <p:spPr>
          <a:xfrm>
            <a:off x="3278581" y="4569561"/>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a:t>
            </a:r>
            <a:endParaRPr lang="en-US" dirty="0"/>
          </a:p>
        </p:txBody>
      </p:sp>
      <p:cxnSp>
        <p:nvCxnSpPr>
          <p:cNvPr id="4" name="Conector recto 3"/>
          <p:cNvCxnSpPr/>
          <p:nvPr/>
        </p:nvCxnSpPr>
        <p:spPr>
          <a:xfrm>
            <a:off x="3243656" y="4561625"/>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ángulo 12"/>
          <p:cNvSpPr/>
          <p:nvPr/>
        </p:nvSpPr>
        <p:spPr>
          <a:xfrm>
            <a:off x="4160324" y="4957647"/>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a:t>
            </a:r>
            <a:endParaRPr lang="en-US" dirty="0"/>
          </a:p>
        </p:txBody>
      </p:sp>
      <p:sp>
        <p:nvSpPr>
          <p:cNvPr id="15" name="Rectángulo 14"/>
          <p:cNvSpPr/>
          <p:nvPr/>
        </p:nvSpPr>
        <p:spPr>
          <a:xfrm>
            <a:off x="3278581" y="3601247"/>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t>
            </a:r>
            <a:endParaRPr lang="en-US" dirty="0"/>
          </a:p>
        </p:txBody>
      </p:sp>
      <p:sp>
        <p:nvSpPr>
          <p:cNvPr id="17" name="Rectángulo 16"/>
          <p:cNvSpPr/>
          <p:nvPr/>
        </p:nvSpPr>
        <p:spPr>
          <a:xfrm>
            <a:off x="4913930" y="3778990"/>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a:t>
            </a:r>
            <a:endParaRPr lang="en-US" dirty="0"/>
          </a:p>
        </p:txBody>
      </p:sp>
      <p:cxnSp>
        <p:nvCxnSpPr>
          <p:cNvPr id="20" name="Conector recto 19"/>
          <p:cNvCxnSpPr/>
          <p:nvPr/>
        </p:nvCxnSpPr>
        <p:spPr>
          <a:xfrm>
            <a:off x="3242905" y="3594098"/>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ángulo 18"/>
          <p:cNvSpPr/>
          <p:nvPr/>
        </p:nvSpPr>
        <p:spPr>
          <a:xfrm>
            <a:off x="6836454"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ángulo 21"/>
          <p:cNvSpPr/>
          <p:nvPr/>
        </p:nvSpPr>
        <p:spPr>
          <a:xfrm>
            <a:off x="6868375" y="5666355"/>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a:t>
            </a:r>
            <a:endParaRPr lang="en-US" dirty="0"/>
          </a:p>
        </p:txBody>
      </p:sp>
      <p:cxnSp>
        <p:nvCxnSpPr>
          <p:cNvPr id="23" name="Conector recto 22"/>
          <p:cNvCxnSpPr/>
          <p:nvPr/>
        </p:nvCxnSpPr>
        <p:spPr>
          <a:xfrm>
            <a:off x="6843436" y="5658751"/>
            <a:ext cx="281939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ángulo 23"/>
          <p:cNvSpPr/>
          <p:nvPr/>
        </p:nvSpPr>
        <p:spPr>
          <a:xfrm>
            <a:off x="7782335" y="5857011"/>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F</a:t>
            </a:r>
            <a:endParaRPr lang="en-US" dirty="0"/>
          </a:p>
        </p:txBody>
      </p:sp>
    </p:spTree>
    <p:extLst>
      <p:ext uri="{BB962C8B-B14F-4D97-AF65-F5344CB8AC3E}">
        <p14:creationId xmlns:p14="http://schemas.microsoft.com/office/powerpoint/2010/main" val="390748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F</a:t>
            </a:r>
            <a:r>
              <a:rPr lang="es-PE" dirty="0" smtClean="0"/>
              <a:t>FDH</a:t>
            </a:r>
            <a:endParaRPr lang="en-US" dirty="0"/>
          </a:p>
        </p:txBody>
      </p:sp>
      <p:pic>
        <p:nvPicPr>
          <p:cNvPr id="5" name="Picture 2" descr="https://lh5.googleusercontent.com/Ud194-hk7SemPgIGRilwcBqk48-Z6AOC64X_UEz-wEX5vHg9m7J8rh9zz7rAxSGQJCFAbJJOXcAA1ne-kVBnWvWtNAQWh4o3DvSF96o2Eioqyc5lsvORbEH9lvOfwXJx2wSlz4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1" y="1549435"/>
            <a:ext cx="3152186" cy="4375702"/>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6"/>
          <p:cNvSpPr>
            <a:spLocks noGrp="1"/>
          </p:cNvSpPr>
          <p:nvPr>
            <p:ph idx="1"/>
          </p:nvPr>
        </p:nvSpPr>
        <p:spPr>
          <a:xfrm>
            <a:off x="1371600" y="1948070"/>
            <a:ext cx="6235148" cy="3919330"/>
          </a:xfrm>
        </p:spPr>
        <p:txBody>
          <a:bodyPr>
            <a:normAutofit fontScale="92500" lnSpcReduction="10000"/>
          </a:bodyPr>
          <a:lstStyle/>
          <a:p>
            <a:r>
              <a:rPr lang="es-PE" dirty="0"/>
              <a:t>El FFDH o </a:t>
            </a:r>
            <a:r>
              <a:rPr lang="es-PE" dirty="0" err="1"/>
              <a:t>First-Fit</a:t>
            </a:r>
            <a:r>
              <a:rPr lang="es-PE" dirty="0"/>
              <a:t> </a:t>
            </a:r>
            <a:r>
              <a:rPr lang="es-PE" dirty="0" err="1"/>
              <a:t>Decreasing</a:t>
            </a:r>
            <a:r>
              <a:rPr lang="es-PE" dirty="0"/>
              <a:t> </a:t>
            </a:r>
            <a:r>
              <a:rPr lang="es-PE" dirty="0" err="1"/>
              <a:t>Height</a:t>
            </a:r>
            <a:r>
              <a:rPr lang="es-PE" dirty="0"/>
              <a:t>, es otro algoritmo basado en el empaquetamiento por niveles. Si P = {} son todas las piezas que se desea empaquetar, lo primero a realizar es el ordenamiento descendentemente, lo segundo es acomodar la pieza a lado derecho de la posición referencial, en este caso la posición referencial es x = 0, debido a que este algoritmo coloca las piezas de izquierda a derecha, lo tercero es verificar que la pieza a colocar no pase el ancho de la plancha, es caso se pase se analiza la siguiente pieza, como su nombre lo menciona el primero en encajar será el que se colocará, si aún así no se encuentra una pieza que pueda encajar, se crea otro nivel, tomando como base de referencia el más alto del anterior nivel.</a:t>
            </a:r>
          </a:p>
        </p:txBody>
      </p:sp>
    </p:spTree>
    <p:extLst>
      <p:ext uri="{BB962C8B-B14F-4D97-AF65-F5344CB8AC3E}">
        <p14:creationId xmlns:p14="http://schemas.microsoft.com/office/powerpoint/2010/main" val="1419273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6012" y="6052797"/>
            <a:ext cx="8980262" cy="735693"/>
          </a:xfrm>
        </p:spPr>
        <p:txBody>
          <a:bodyPr>
            <a:normAutofit/>
          </a:bodyPr>
          <a:lstStyle/>
          <a:p>
            <a:r>
              <a:rPr lang="es-PE" sz="4000" dirty="0"/>
              <a:t>F</a:t>
            </a:r>
            <a:r>
              <a:rPr lang="es-PE" sz="4000" dirty="0" smtClean="0"/>
              <a:t>FDH</a:t>
            </a:r>
            <a:endParaRPr lang="en-US" sz="4000" dirty="0"/>
          </a:p>
        </p:txBody>
      </p:sp>
      <p:sp>
        <p:nvSpPr>
          <p:cNvPr id="5" name="Rectángulo 4"/>
          <p:cNvSpPr/>
          <p:nvPr/>
        </p:nvSpPr>
        <p:spPr>
          <a:xfrm>
            <a:off x="6825341" y="1196520"/>
            <a:ext cx="914400" cy="168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3069319" y="1584664"/>
            <a:ext cx="565150" cy="130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3936093" y="1933914"/>
            <a:ext cx="1670050" cy="95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07767" y="2111714"/>
            <a:ext cx="615950" cy="773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8743039" y="2304595"/>
            <a:ext cx="9398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8041365" y="2498667"/>
            <a:ext cx="400050"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p:cNvSpPr/>
          <p:nvPr/>
        </p:nvSpPr>
        <p:spPr>
          <a:xfrm>
            <a:off x="5114018" y="3419814"/>
            <a:ext cx="2819398" cy="286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2641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169</TotalTime>
  <Words>427</Words>
  <Application>Microsoft Office PowerPoint</Application>
  <PresentationFormat>Panorámica</PresentationFormat>
  <Paragraphs>79</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Franklin Gothic Book</vt:lpstr>
      <vt:lpstr>Crop</vt:lpstr>
      <vt:lpstr>Problema de corte y empaquetamiento</vt:lpstr>
      <vt:lpstr>Introducción</vt:lpstr>
      <vt:lpstr>Objetivos</vt:lpstr>
      <vt:lpstr>NFDH</vt:lpstr>
      <vt:lpstr>NFDH</vt:lpstr>
      <vt:lpstr>NFDH</vt:lpstr>
      <vt:lpstr>NFDH</vt:lpstr>
      <vt:lpstr>FFDH</vt:lpstr>
      <vt:lpstr>FFDH</vt:lpstr>
      <vt:lpstr>FFDH</vt:lpstr>
      <vt:lpstr>BFDH</vt:lpstr>
      <vt:lpstr>BFDH</vt:lpstr>
      <vt:lpstr>BFDH</vt:lpstr>
      <vt:lpstr>Complejidad Algorítmica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 corte y empaquetamiento</dc:title>
  <dc:creator>USUARIO</dc:creator>
  <cp:lastModifiedBy>Administrator</cp:lastModifiedBy>
  <cp:revision>16</cp:revision>
  <dcterms:created xsi:type="dcterms:W3CDTF">2019-09-26T02:04:18Z</dcterms:created>
  <dcterms:modified xsi:type="dcterms:W3CDTF">2019-09-27T20:28:22Z</dcterms:modified>
</cp:coreProperties>
</file>