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60" r:id="rId5"/>
    <p:sldId id="261" r:id="rId6"/>
    <p:sldId id="262" r:id="rId7"/>
    <p:sldId id="263" r:id="rId8"/>
    <p:sldId id="264" r:id="rId9"/>
    <p:sldId id="265" r:id="rId10"/>
    <p:sldId id="275" r:id="rId11"/>
    <p:sldId id="276" r:id="rId12"/>
    <p:sldId id="274" r:id="rId13"/>
    <p:sldId id="277" r:id="rId14"/>
    <p:sldId id="266" r:id="rId15"/>
    <p:sldId id="267" r:id="rId16"/>
    <p:sldId id="268" r:id="rId17"/>
    <p:sldId id="269" r:id="rId18"/>
    <p:sldId id="270" r:id="rId19"/>
    <p:sldId id="278" r:id="rId20"/>
    <p:sldId id="271" r:id="rId21"/>
    <p:sldId id="272" r:id="rId22"/>
    <p:sldId id="273" r:id="rId23"/>
    <p:sldId id="279" r:id="rId24"/>
    <p:sldId id="280" r:id="rId25"/>
    <p:sldId id="281" r:id="rId26"/>
    <p:sldId id="28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A0AAE7-2537-429E-9FC8-26DE66EEF85A}" type="datetimeFigureOut">
              <a:rPr lang="zh-CN" altLang="en-US" smtClean="0"/>
              <a:t>2020/12/14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8840F-10D3-4A83-B5B4-D7A729F0CE4D}" type="slidenum">
              <a:rPr lang="zh-CN" altLang="en-US" smtClean="0"/>
              <a:t>‹#›</a:t>
            </a:fld>
            <a:endParaRPr lang="zh-CN" altLang="en-US"/>
          </a:p>
        </p:txBody>
      </p:sp>
    </p:spTree>
    <p:extLst>
      <p:ext uri="{BB962C8B-B14F-4D97-AF65-F5344CB8AC3E}">
        <p14:creationId xmlns:p14="http://schemas.microsoft.com/office/powerpoint/2010/main" val="1354298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D8840F-10D3-4A83-B5B4-D7A729F0CE4D}" type="slidenum">
              <a:rPr lang="zh-CN" altLang="en-US" smtClean="0"/>
              <a:t>2</a:t>
            </a:fld>
            <a:endParaRPr lang="zh-CN" altLang="en-US"/>
          </a:p>
        </p:txBody>
      </p:sp>
    </p:spTree>
    <p:extLst>
      <p:ext uri="{BB962C8B-B14F-4D97-AF65-F5344CB8AC3E}">
        <p14:creationId xmlns:p14="http://schemas.microsoft.com/office/powerpoint/2010/main" val="100180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385AE-C065-45B3-9C67-015B877855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A11B66F-824E-4723-9E4D-798FD96BB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0E32B6F-DF9E-4562-91CA-5CA739282338}"/>
              </a:ext>
            </a:extLst>
          </p:cNvPr>
          <p:cNvSpPr>
            <a:spLocks noGrp="1"/>
          </p:cNvSpPr>
          <p:nvPr>
            <p:ph type="dt" sz="half" idx="10"/>
          </p:nvPr>
        </p:nvSpPr>
        <p:spPr/>
        <p:txBody>
          <a:bodyPr/>
          <a:lstStyle/>
          <a:p>
            <a:fld id="{EC332688-6BBC-45CC-BE1C-302BCEE126F0}" type="datetimeFigureOut">
              <a:rPr lang="zh-CN" altLang="en-US" smtClean="0"/>
              <a:t>2020/12/14</a:t>
            </a:fld>
            <a:endParaRPr lang="zh-CN" altLang="en-US"/>
          </a:p>
        </p:txBody>
      </p:sp>
      <p:sp>
        <p:nvSpPr>
          <p:cNvPr id="5" name="页脚占位符 4">
            <a:extLst>
              <a:ext uri="{FF2B5EF4-FFF2-40B4-BE49-F238E27FC236}">
                <a16:creationId xmlns:a16="http://schemas.microsoft.com/office/drawing/2014/main" id="{C9214B89-F76A-4A3D-B70C-DF6052719B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FF3007-3CB4-45E6-AB17-04264909CEDC}"/>
              </a:ext>
            </a:extLst>
          </p:cNvPr>
          <p:cNvSpPr>
            <a:spLocks noGrp="1"/>
          </p:cNvSpPr>
          <p:nvPr>
            <p:ph type="sldNum" sz="quarter" idx="12"/>
          </p:nvPr>
        </p:nvSpPr>
        <p:spPr/>
        <p:txBody>
          <a:bodyPr/>
          <a:lstStyle/>
          <a:p>
            <a:fld id="{FB0C7667-AF12-437E-ADD1-A862B92BCD6E}" type="slidenum">
              <a:rPr lang="zh-CN" altLang="en-US" smtClean="0"/>
              <a:t>‹#›</a:t>
            </a:fld>
            <a:endParaRPr lang="zh-CN" altLang="en-US"/>
          </a:p>
        </p:txBody>
      </p:sp>
    </p:spTree>
    <p:extLst>
      <p:ext uri="{BB962C8B-B14F-4D97-AF65-F5344CB8AC3E}">
        <p14:creationId xmlns:p14="http://schemas.microsoft.com/office/powerpoint/2010/main" val="2889204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9F266-27CF-48AE-AF9F-9779BEFDFDC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6001933-08AD-48FD-A4E3-5605EFB0711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B56C83-8C85-4329-9716-2538746DB04F}"/>
              </a:ext>
            </a:extLst>
          </p:cNvPr>
          <p:cNvSpPr>
            <a:spLocks noGrp="1"/>
          </p:cNvSpPr>
          <p:nvPr>
            <p:ph type="dt" sz="half" idx="10"/>
          </p:nvPr>
        </p:nvSpPr>
        <p:spPr/>
        <p:txBody>
          <a:bodyPr/>
          <a:lstStyle/>
          <a:p>
            <a:fld id="{EC332688-6BBC-45CC-BE1C-302BCEE126F0}" type="datetimeFigureOut">
              <a:rPr lang="zh-CN" altLang="en-US" smtClean="0"/>
              <a:t>2020/12/14</a:t>
            </a:fld>
            <a:endParaRPr lang="zh-CN" altLang="en-US"/>
          </a:p>
        </p:txBody>
      </p:sp>
      <p:sp>
        <p:nvSpPr>
          <p:cNvPr id="5" name="页脚占位符 4">
            <a:extLst>
              <a:ext uri="{FF2B5EF4-FFF2-40B4-BE49-F238E27FC236}">
                <a16:creationId xmlns:a16="http://schemas.microsoft.com/office/drawing/2014/main" id="{7CB09D80-043C-4B2C-901B-9137D1BD5A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3CAFCE-5158-47A1-9003-5A87431EC7C0}"/>
              </a:ext>
            </a:extLst>
          </p:cNvPr>
          <p:cNvSpPr>
            <a:spLocks noGrp="1"/>
          </p:cNvSpPr>
          <p:nvPr>
            <p:ph type="sldNum" sz="quarter" idx="12"/>
          </p:nvPr>
        </p:nvSpPr>
        <p:spPr/>
        <p:txBody>
          <a:bodyPr/>
          <a:lstStyle/>
          <a:p>
            <a:fld id="{FB0C7667-AF12-437E-ADD1-A862B92BCD6E}" type="slidenum">
              <a:rPr lang="zh-CN" altLang="en-US" smtClean="0"/>
              <a:t>‹#›</a:t>
            </a:fld>
            <a:endParaRPr lang="zh-CN" altLang="en-US"/>
          </a:p>
        </p:txBody>
      </p:sp>
    </p:spTree>
    <p:extLst>
      <p:ext uri="{BB962C8B-B14F-4D97-AF65-F5344CB8AC3E}">
        <p14:creationId xmlns:p14="http://schemas.microsoft.com/office/powerpoint/2010/main" val="3121674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7A20F55-551E-49EE-B0BB-BC250DC474A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3DE519E-98DC-4565-B80C-1D3C282096E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09772B-9863-47F9-981B-676C62553427}"/>
              </a:ext>
            </a:extLst>
          </p:cNvPr>
          <p:cNvSpPr>
            <a:spLocks noGrp="1"/>
          </p:cNvSpPr>
          <p:nvPr>
            <p:ph type="dt" sz="half" idx="10"/>
          </p:nvPr>
        </p:nvSpPr>
        <p:spPr/>
        <p:txBody>
          <a:bodyPr/>
          <a:lstStyle/>
          <a:p>
            <a:fld id="{EC332688-6BBC-45CC-BE1C-302BCEE126F0}" type="datetimeFigureOut">
              <a:rPr lang="zh-CN" altLang="en-US" smtClean="0"/>
              <a:t>2020/12/14</a:t>
            </a:fld>
            <a:endParaRPr lang="zh-CN" altLang="en-US"/>
          </a:p>
        </p:txBody>
      </p:sp>
      <p:sp>
        <p:nvSpPr>
          <p:cNvPr id="5" name="页脚占位符 4">
            <a:extLst>
              <a:ext uri="{FF2B5EF4-FFF2-40B4-BE49-F238E27FC236}">
                <a16:creationId xmlns:a16="http://schemas.microsoft.com/office/drawing/2014/main" id="{428AE848-F353-4305-B484-0BA6250E57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1E1905-6D45-452D-9751-CF46C0A9E1E9}"/>
              </a:ext>
            </a:extLst>
          </p:cNvPr>
          <p:cNvSpPr>
            <a:spLocks noGrp="1"/>
          </p:cNvSpPr>
          <p:nvPr>
            <p:ph type="sldNum" sz="quarter" idx="12"/>
          </p:nvPr>
        </p:nvSpPr>
        <p:spPr/>
        <p:txBody>
          <a:bodyPr/>
          <a:lstStyle/>
          <a:p>
            <a:fld id="{FB0C7667-AF12-437E-ADD1-A862B92BCD6E}" type="slidenum">
              <a:rPr lang="zh-CN" altLang="en-US" smtClean="0"/>
              <a:t>‹#›</a:t>
            </a:fld>
            <a:endParaRPr lang="zh-CN" altLang="en-US"/>
          </a:p>
        </p:txBody>
      </p:sp>
    </p:spTree>
    <p:extLst>
      <p:ext uri="{BB962C8B-B14F-4D97-AF65-F5344CB8AC3E}">
        <p14:creationId xmlns:p14="http://schemas.microsoft.com/office/powerpoint/2010/main" val="316902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14764-2553-46F3-A8FC-D4C2BFF183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3670FE-A0E7-432E-B556-2FDB509DE03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AFEDC9-8F65-4947-8D34-2B2593F8A6E8}"/>
              </a:ext>
            </a:extLst>
          </p:cNvPr>
          <p:cNvSpPr>
            <a:spLocks noGrp="1"/>
          </p:cNvSpPr>
          <p:nvPr>
            <p:ph type="dt" sz="half" idx="10"/>
          </p:nvPr>
        </p:nvSpPr>
        <p:spPr/>
        <p:txBody>
          <a:bodyPr/>
          <a:lstStyle/>
          <a:p>
            <a:fld id="{EC332688-6BBC-45CC-BE1C-302BCEE126F0}" type="datetimeFigureOut">
              <a:rPr lang="zh-CN" altLang="en-US" smtClean="0"/>
              <a:t>2020/12/14</a:t>
            </a:fld>
            <a:endParaRPr lang="zh-CN" altLang="en-US"/>
          </a:p>
        </p:txBody>
      </p:sp>
      <p:sp>
        <p:nvSpPr>
          <p:cNvPr id="5" name="页脚占位符 4">
            <a:extLst>
              <a:ext uri="{FF2B5EF4-FFF2-40B4-BE49-F238E27FC236}">
                <a16:creationId xmlns:a16="http://schemas.microsoft.com/office/drawing/2014/main" id="{CFD94B64-6D66-400A-AFB1-EB422F3B7F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8557BB-8BB4-4597-9E4F-869C03294D34}"/>
              </a:ext>
            </a:extLst>
          </p:cNvPr>
          <p:cNvSpPr>
            <a:spLocks noGrp="1"/>
          </p:cNvSpPr>
          <p:nvPr>
            <p:ph type="sldNum" sz="quarter" idx="12"/>
          </p:nvPr>
        </p:nvSpPr>
        <p:spPr/>
        <p:txBody>
          <a:bodyPr/>
          <a:lstStyle/>
          <a:p>
            <a:fld id="{FB0C7667-AF12-437E-ADD1-A862B92BCD6E}" type="slidenum">
              <a:rPr lang="zh-CN" altLang="en-US" smtClean="0"/>
              <a:t>‹#›</a:t>
            </a:fld>
            <a:endParaRPr lang="zh-CN" altLang="en-US"/>
          </a:p>
        </p:txBody>
      </p:sp>
    </p:spTree>
    <p:extLst>
      <p:ext uri="{BB962C8B-B14F-4D97-AF65-F5344CB8AC3E}">
        <p14:creationId xmlns:p14="http://schemas.microsoft.com/office/powerpoint/2010/main" val="1045365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D4E070-A11E-471A-8ECB-B6BCB829336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D23C741-2642-4F98-9BA2-646809D686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16C0468-32ED-470E-ACEF-9D38436F675D}"/>
              </a:ext>
            </a:extLst>
          </p:cNvPr>
          <p:cNvSpPr>
            <a:spLocks noGrp="1"/>
          </p:cNvSpPr>
          <p:nvPr>
            <p:ph type="dt" sz="half" idx="10"/>
          </p:nvPr>
        </p:nvSpPr>
        <p:spPr/>
        <p:txBody>
          <a:bodyPr/>
          <a:lstStyle/>
          <a:p>
            <a:fld id="{EC332688-6BBC-45CC-BE1C-302BCEE126F0}" type="datetimeFigureOut">
              <a:rPr lang="zh-CN" altLang="en-US" smtClean="0"/>
              <a:t>2020/12/14</a:t>
            </a:fld>
            <a:endParaRPr lang="zh-CN" altLang="en-US"/>
          </a:p>
        </p:txBody>
      </p:sp>
      <p:sp>
        <p:nvSpPr>
          <p:cNvPr id="5" name="页脚占位符 4">
            <a:extLst>
              <a:ext uri="{FF2B5EF4-FFF2-40B4-BE49-F238E27FC236}">
                <a16:creationId xmlns:a16="http://schemas.microsoft.com/office/drawing/2014/main" id="{A9A6C275-0573-44E5-A289-9BBD0C8FD5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2F8524-796E-4C4E-850F-C422A9E79451}"/>
              </a:ext>
            </a:extLst>
          </p:cNvPr>
          <p:cNvSpPr>
            <a:spLocks noGrp="1"/>
          </p:cNvSpPr>
          <p:nvPr>
            <p:ph type="sldNum" sz="quarter" idx="12"/>
          </p:nvPr>
        </p:nvSpPr>
        <p:spPr/>
        <p:txBody>
          <a:bodyPr/>
          <a:lstStyle/>
          <a:p>
            <a:fld id="{FB0C7667-AF12-437E-ADD1-A862B92BCD6E}" type="slidenum">
              <a:rPr lang="zh-CN" altLang="en-US" smtClean="0"/>
              <a:t>‹#›</a:t>
            </a:fld>
            <a:endParaRPr lang="zh-CN" altLang="en-US"/>
          </a:p>
        </p:txBody>
      </p:sp>
    </p:spTree>
    <p:extLst>
      <p:ext uri="{BB962C8B-B14F-4D97-AF65-F5344CB8AC3E}">
        <p14:creationId xmlns:p14="http://schemas.microsoft.com/office/powerpoint/2010/main" val="172977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B4A6E-693F-46D6-A99A-E4703F64D6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0EE5B3D-DFB6-49FE-B8FF-0A44AB9C992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95E5D2-8507-46D1-A2AF-0B36067A9C1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CA98D63-11B5-4B0C-B92C-C8BCC5B2B9EF}"/>
              </a:ext>
            </a:extLst>
          </p:cNvPr>
          <p:cNvSpPr>
            <a:spLocks noGrp="1"/>
          </p:cNvSpPr>
          <p:nvPr>
            <p:ph type="dt" sz="half" idx="10"/>
          </p:nvPr>
        </p:nvSpPr>
        <p:spPr/>
        <p:txBody>
          <a:bodyPr/>
          <a:lstStyle/>
          <a:p>
            <a:fld id="{EC332688-6BBC-45CC-BE1C-302BCEE126F0}" type="datetimeFigureOut">
              <a:rPr lang="zh-CN" altLang="en-US" smtClean="0"/>
              <a:t>2020/12/14</a:t>
            </a:fld>
            <a:endParaRPr lang="zh-CN" altLang="en-US"/>
          </a:p>
        </p:txBody>
      </p:sp>
      <p:sp>
        <p:nvSpPr>
          <p:cNvPr id="6" name="页脚占位符 5">
            <a:extLst>
              <a:ext uri="{FF2B5EF4-FFF2-40B4-BE49-F238E27FC236}">
                <a16:creationId xmlns:a16="http://schemas.microsoft.com/office/drawing/2014/main" id="{FAFF3438-C6AB-4E0B-9948-C98703A29B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5BFFC5-8A4D-4140-BC85-F349BA593937}"/>
              </a:ext>
            </a:extLst>
          </p:cNvPr>
          <p:cNvSpPr>
            <a:spLocks noGrp="1"/>
          </p:cNvSpPr>
          <p:nvPr>
            <p:ph type="sldNum" sz="quarter" idx="12"/>
          </p:nvPr>
        </p:nvSpPr>
        <p:spPr/>
        <p:txBody>
          <a:bodyPr/>
          <a:lstStyle/>
          <a:p>
            <a:fld id="{FB0C7667-AF12-437E-ADD1-A862B92BCD6E}" type="slidenum">
              <a:rPr lang="zh-CN" altLang="en-US" smtClean="0"/>
              <a:t>‹#›</a:t>
            </a:fld>
            <a:endParaRPr lang="zh-CN" altLang="en-US"/>
          </a:p>
        </p:txBody>
      </p:sp>
    </p:spTree>
    <p:extLst>
      <p:ext uri="{BB962C8B-B14F-4D97-AF65-F5344CB8AC3E}">
        <p14:creationId xmlns:p14="http://schemas.microsoft.com/office/powerpoint/2010/main" val="199112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959F8-BE41-48A5-9024-03FA9265E06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C7DE69C-8D5C-4BC1-9F96-51FCD69CF5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D0888DB-65D8-4986-8FDE-F4828773ED7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F7CCC9E-8E73-482E-8698-8B2186B4B7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F03AD5B-3CBA-45AB-AEBA-D033B3183A8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92356A-67E2-483E-AAC0-F92AF07C845C}"/>
              </a:ext>
            </a:extLst>
          </p:cNvPr>
          <p:cNvSpPr>
            <a:spLocks noGrp="1"/>
          </p:cNvSpPr>
          <p:nvPr>
            <p:ph type="dt" sz="half" idx="10"/>
          </p:nvPr>
        </p:nvSpPr>
        <p:spPr/>
        <p:txBody>
          <a:bodyPr/>
          <a:lstStyle/>
          <a:p>
            <a:fld id="{EC332688-6BBC-45CC-BE1C-302BCEE126F0}" type="datetimeFigureOut">
              <a:rPr lang="zh-CN" altLang="en-US" smtClean="0"/>
              <a:t>2020/12/14</a:t>
            </a:fld>
            <a:endParaRPr lang="zh-CN" altLang="en-US"/>
          </a:p>
        </p:txBody>
      </p:sp>
      <p:sp>
        <p:nvSpPr>
          <p:cNvPr id="8" name="页脚占位符 7">
            <a:extLst>
              <a:ext uri="{FF2B5EF4-FFF2-40B4-BE49-F238E27FC236}">
                <a16:creationId xmlns:a16="http://schemas.microsoft.com/office/drawing/2014/main" id="{EF48C140-C816-4A5B-B1E9-1F525683DD5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408C6A9-5CAD-4575-A166-1F8DE33EAB8F}"/>
              </a:ext>
            </a:extLst>
          </p:cNvPr>
          <p:cNvSpPr>
            <a:spLocks noGrp="1"/>
          </p:cNvSpPr>
          <p:nvPr>
            <p:ph type="sldNum" sz="quarter" idx="12"/>
          </p:nvPr>
        </p:nvSpPr>
        <p:spPr/>
        <p:txBody>
          <a:bodyPr/>
          <a:lstStyle/>
          <a:p>
            <a:fld id="{FB0C7667-AF12-437E-ADD1-A862B92BCD6E}" type="slidenum">
              <a:rPr lang="zh-CN" altLang="en-US" smtClean="0"/>
              <a:t>‹#›</a:t>
            </a:fld>
            <a:endParaRPr lang="zh-CN" altLang="en-US"/>
          </a:p>
        </p:txBody>
      </p:sp>
    </p:spTree>
    <p:extLst>
      <p:ext uri="{BB962C8B-B14F-4D97-AF65-F5344CB8AC3E}">
        <p14:creationId xmlns:p14="http://schemas.microsoft.com/office/powerpoint/2010/main" val="66489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73AB4-C1BB-4C8C-AFB5-C780321CD54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B2D9F7-F751-4369-A4FF-33362BF61B2C}"/>
              </a:ext>
            </a:extLst>
          </p:cNvPr>
          <p:cNvSpPr>
            <a:spLocks noGrp="1"/>
          </p:cNvSpPr>
          <p:nvPr>
            <p:ph type="dt" sz="half" idx="10"/>
          </p:nvPr>
        </p:nvSpPr>
        <p:spPr/>
        <p:txBody>
          <a:bodyPr/>
          <a:lstStyle/>
          <a:p>
            <a:fld id="{EC332688-6BBC-45CC-BE1C-302BCEE126F0}" type="datetimeFigureOut">
              <a:rPr lang="zh-CN" altLang="en-US" smtClean="0"/>
              <a:t>2020/12/14</a:t>
            </a:fld>
            <a:endParaRPr lang="zh-CN" altLang="en-US"/>
          </a:p>
        </p:txBody>
      </p:sp>
      <p:sp>
        <p:nvSpPr>
          <p:cNvPr id="4" name="页脚占位符 3">
            <a:extLst>
              <a:ext uri="{FF2B5EF4-FFF2-40B4-BE49-F238E27FC236}">
                <a16:creationId xmlns:a16="http://schemas.microsoft.com/office/drawing/2014/main" id="{B9346E9C-22D4-4BAD-8C35-B102C544A2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933099-6907-420C-91BA-D2B5FD87AAA8}"/>
              </a:ext>
            </a:extLst>
          </p:cNvPr>
          <p:cNvSpPr>
            <a:spLocks noGrp="1"/>
          </p:cNvSpPr>
          <p:nvPr>
            <p:ph type="sldNum" sz="quarter" idx="12"/>
          </p:nvPr>
        </p:nvSpPr>
        <p:spPr/>
        <p:txBody>
          <a:bodyPr/>
          <a:lstStyle/>
          <a:p>
            <a:fld id="{FB0C7667-AF12-437E-ADD1-A862B92BCD6E}" type="slidenum">
              <a:rPr lang="zh-CN" altLang="en-US" smtClean="0"/>
              <a:t>‹#›</a:t>
            </a:fld>
            <a:endParaRPr lang="zh-CN" altLang="en-US"/>
          </a:p>
        </p:txBody>
      </p:sp>
    </p:spTree>
    <p:extLst>
      <p:ext uri="{BB962C8B-B14F-4D97-AF65-F5344CB8AC3E}">
        <p14:creationId xmlns:p14="http://schemas.microsoft.com/office/powerpoint/2010/main" val="155959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0FEFC65-FC49-441A-9873-6AE9C23D40BD}"/>
              </a:ext>
            </a:extLst>
          </p:cNvPr>
          <p:cNvSpPr>
            <a:spLocks noGrp="1"/>
          </p:cNvSpPr>
          <p:nvPr>
            <p:ph type="dt" sz="half" idx="10"/>
          </p:nvPr>
        </p:nvSpPr>
        <p:spPr/>
        <p:txBody>
          <a:bodyPr/>
          <a:lstStyle/>
          <a:p>
            <a:fld id="{EC332688-6BBC-45CC-BE1C-302BCEE126F0}" type="datetimeFigureOut">
              <a:rPr lang="zh-CN" altLang="en-US" smtClean="0"/>
              <a:t>2020/12/14</a:t>
            </a:fld>
            <a:endParaRPr lang="zh-CN" altLang="en-US"/>
          </a:p>
        </p:txBody>
      </p:sp>
      <p:sp>
        <p:nvSpPr>
          <p:cNvPr id="3" name="页脚占位符 2">
            <a:extLst>
              <a:ext uri="{FF2B5EF4-FFF2-40B4-BE49-F238E27FC236}">
                <a16:creationId xmlns:a16="http://schemas.microsoft.com/office/drawing/2014/main" id="{97215A9F-1A8D-4BAA-9504-4044194841F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59C33AF-99E5-42C4-BF82-8F03A89A1090}"/>
              </a:ext>
            </a:extLst>
          </p:cNvPr>
          <p:cNvSpPr>
            <a:spLocks noGrp="1"/>
          </p:cNvSpPr>
          <p:nvPr>
            <p:ph type="sldNum" sz="quarter" idx="12"/>
          </p:nvPr>
        </p:nvSpPr>
        <p:spPr/>
        <p:txBody>
          <a:bodyPr/>
          <a:lstStyle/>
          <a:p>
            <a:fld id="{FB0C7667-AF12-437E-ADD1-A862B92BCD6E}" type="slidenum">
              <a:rPr lang="zh-CN" altLang="en-US" smtClean="0"/>
              <a:t>‹#›</a:t>
            </a:fld>
            <a:endParaRPr lang="zh-CN" altLang="en-US"/>
          </a:p>
        </p:txBody>
      </p:sp>
    </p:spTree>
    <p:extLst>
      <p:ext uri="{BB962C8B-B14F-4D97-AF65-F5344CB8AC3E}">
        <p14:creationId xmlns:p14="http://schemas.microsoft.com/office/powerpoint/2010/main" val="1594782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7B23DF-0535-4082-A838-D55F293C11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0455F4D-C9EB-458B-83D4-C83B15608F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6EBFE53-10D3-440C-91B9-95DA7BC85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38056EC-0F21-4489-8FCF-11540C1D6A96}"/>
              </a:ext>
            </a:extLst>
          </p:cNvPr>
          <p:cNvSpPr>
            <a:spLocks noGrp="1"/>
          </p:cNvSpPr>
          <p:nvPr>
            <p:ph type="dt" sz="half" idx="10"/>
          </p:nvPr>
        </p:nvSpPr>
        <p:spPr/>
        <p:txBody>
          <a:bodyPr/>
          <a:lstStyle/>
          <a:p>
            <a:fld id="{EC332688-6BBC-45CC-BE1C-302BCEE126F0}" type="datetimeFigureOut">
              <a:rPr lang="zh-CN" altLang="en-US" smtClean="0"/>
              <a:t>2020/12/14</a:t>
            </a:fld>
            <a:endParaRPr lang="zh-CN" altLang="en-US"/>
          </a:p>
        </p:txBody>
      </p:sp>
      <p:sp>
        <p:nvSpPr>
          <p:cNvPr id="6" name="页脚占位符 5">
            <a:extLst>
              <a:ext uri="{FF2B5EF4-FFF2-40B4-BE49-F238E27FC236}">
                <a16:creationId xmlns:a16="http://schemas.microsoft.com/office/drawing/2014/main" id="{67CE225D-A7E8-484C-85D2-879B807D8F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06EA70-13AF-4173-B662-FBD20436A509}"/>
              </a:ext>
            </a:extLst>
          </p:cNvPr>
          <p:cNvSpPr>
            <a:spLocks noGrp="1"/>
          </p:cNvSpPr>
          <p:nvPr>
            <p:ph type="sldNum" sz="quarter" idx="12"/>
          </p:nvPr>
        </p:nvSpPr>
        <p:spPr/>
        <p:txBody>
          <a:bodyPr/>
          <a:lstStyle/>
          <a:p>
            <a:fld id="{FB0C7667-AF12-437E-ADD1-A862B92BCD6E}" type="slidenum">
              <a:rPr lang="zh-CN" altLang="en-US" smtClean="0"/>
              <a:t>‹#›</a:t>
            </a:fld>
            <a:endParaRPr lang="zh-CN" altLang="en-US"/>
          </a:p>
        </p:txBody>
      </p:sp>
    </p:spTree>
    <p:extLst>
      <p:ext uri="{BB962C8B-B14F-4D97-AF65-F5344CB8AC3E}">
        <p14:creationId xmlns:p14="http://schemas.microsoft.com/office/powerpoint/2010/main" val="3441355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9BDAE-33D3-4452-B3DA-3F049DC995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5B2DDB1-6B07-4F6B-9653-9B38A9BAB1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4291F8C-39FA-402F-8502-9482F53BE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8A7E55-3E60-4CF4-B94B-775BFE3B3F60}"/>
              </a:ext>
            </a:extLst>
          </p:cNvPr>
          <p:cNvSpPr>
            <a:spLocks noGrp="1"/>
          </p:cNvSpPr>
          <p:nvPr>
            <p:ph type="dt" sz="half" idx="10"/>
          </p:nvPr>
        </p:nvSpPr>
        <p:spPr/>
        <p:txBody>
          <a:bodyPr/>
          <a:lstStyle/>
          <a:p>
            <a:fld id="{EC332688-6BBC-45CC-BE1C-302BCEE126F0}" type="datetimeFigureOut">
              <a:rPr lang="zh-CN" altLang="en-US" smtClean="0"/>
              <a:t>2020/12/14</a:t>
            </a:fld>
            <a:endParaRPr lang="zh-CN" altLang="en-US"/>
          </a:p>
        </p:txBody>
      </p:sp>
      <p:sp>
        <p:nvSpPr>
          <p:cNvPr id="6" name="页脚占位符 5">
            <a:extLst>
              <a:ext uri="{FF2B5EF4-FFF2-40B4-BE49-F238E27FC236}">
                <a16:creationId xmlns:a16="http://schemas.microsoft.com/office/drawing/2014/main" id="{DBB9A9A6-3C7F-440B-8BA0-99F09D931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A2AF9D-6761-463B-B48E-5A6BEEE48699}"/>
              </a:ext>
            </a:extLst>
          </p:cNvPr>
          <p:cNvSpPr>
            <a:spLocks noGrp="1"/>
          </p:cNvSpPr>
          <p:nvPr>
            <p:ph type="sldNum" sz="quarter" idx="12"/>
          </p:nvPr>
        </p:nvSpPr>
        <p:spPr/>
        <p:txBody>
          <a:bodyPr/>
          <a:lstStyle/>
          <a:p>
            <a:fld id="{FB0C7667-AF12-437E-ADD1-A862B92BCD6E}" type="slidenum">
              <a:rPr lang="zh-CN" altLang="en-US" smtClean="0"/>
              <a:t>‹#›</a:t>
            </a:fld>
            <a:endParaRPr lang="zh-CN" altLang="en-US"/>
          </a:p>
        </p:txBody>
      </p:sp>
    </p:spTree>
    <p:extLst>
      <p:ext uri="{BB962C8B-B14F-4D97-AF65-F5344CB8AC3E}">
        <p14:creationId xmlns:p14="http://schemas.microsoft.com/office/powerpoint/2010/main" val="242969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36B1F16-729B-44F8-8461-2FE608F4DF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DC43CCD-722D-4AF9-A795-0E5F38C4F9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6224E9-E554-4246-BEEF-1F64745FB9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332688-6BBC-45CC-BE1C-302BCEE126F0}" type="datetimeFigureOut">
              <a:rPr lang="zh-CN" altLang="en-US" smtClean="0"/>
              <a:t>2020/12/14</a:t>
            </a:fld>
            <a:endParaRPr lang="zh-CN" altLang="en-US"/>
          </a:p>
        </p:txBody>
      </p:sp>
      <p:sp>
        <p:nvSpPr>
          <p:cNvPr id="5" name="页脚占位符 4">
            <a:extLst>
              <a:ext uri="{FF2B5EF4-FFF2-40B4-BE49-F238E27FC236}">
                <a16:creationId xmlns:a16="http://schemas.microsoft.com/office/drawing/2014/main" id="{01C43B9F-4B8B-439C-9525-BEB37759B1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9B24CB0-AA6B-42A3-A295-45FFC348E3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C7667-AF12-437E-ADD1-A862B92BCD6E}" type="slidenum">
              <a:rPr lang="zh-CN" altLang="en-US" smtClean="0"/>
              <a:t>‹#›</a:t>
            </a:fld>
            <a:endParaRPr lang="zh-CN" altLang="en-US"/>
          </a:p>
        </p:txBody>
      </p:sp>
    </p:spTree>
    <p:extLst>
      <p:ext uri="{BB962C8B-B14F-4D97-AF65-F5344CB8AC3E}">
        <p14:creationId xmlns:p14="http://schemas.microsoft.com/office/powerpoint/2010/main" val="2226134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olymorf/findcrypt-yara" TargetMode="External"/><Relationship Id="rId2" Type="http://schemas.openxmlformats.org/officeDocument/2006/relationships/hyperlink" Target="https://github.com/L4ys/LazyID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6D3AC-536E-48D2-A50D-EF06B24FC41F}"/>
              </a:ext>
            </a:extLst>
          </p:cNvPr>
          <p:cNvSpPr>
            <a:spLocks noGrp="1"/>
          </p:cNvSpPr>
          <p:nvPr>
            <p:ph type="ctrTitle"/>
          </p:nvPr>
        </p:nvSpPr>
        <p:spPr/>
        <p:txBody>
          <a:bodyPr/>
          <a:lstStyle/>
          <a:p>
            <a:r>
              <a:rPr lang="zh-CN" altLang="en-US" dirty="0"/>
              <a:t>分享</a:t>
            </a:r>
          </a:p>
        </p:txBody>
      </p:sp>
      <p:sp>
        <p:nvSpPr>
          <p:cNvPr id="3" name="副标题 2">
            <a:extLst>
              <a:ext uri="{FF2B5EF4-FFF2-40B4-BE49-F238E27FC236}">
                <a16:creationId xmlns:a16="http://schemas.microsoft.com/office/drawing/2014/main" id="{5F4D7B91-F2DB-40AF-BD3B-A693E9B02503}"/>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0961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F4070-0BD9-4279-9786-FC8693C46E8A}"/>
              </a:ext>
            </a:extLst>
          </p:cNvPr>
          <p:cNvSpPr>
            <a:spLocks noGrp="1"/>
          </p:cNvSpPr>
          <p:nvPr>
            <p:ph type="title"/>
          </p:nvPr>
        </p:nvSpPr>
        <p:spPr/>
        <p:txBody>
          <a:bodyPr/>
          <a:lstStyle/>
          <a:p>
            <a:r>
              <a:rPr lang="en-US" altLang="zh-CN" dirty="0"/>
              <a:t>IDA</a:t>
            </a:r>
            <a:r>
              <a:rPr lang="zh-CN" altLang="en-US" dirty="0"/>
              <a:t>的基本使用</a:t>
            </a:r>
          </a:p>
        </p:txBody>
      </p:sp>
      <p:sp>
        <p:nvSpPr>
          <p:cNvPr id="3" name="内容占位符 2">
            <a:extLst>
              <a:ext uri="{FF2B5EF4-FFF2-40B4-BE49-F238E27FC236}">
                <a16:creationId xmlns:a16="http://schemas.microsoft.com/office/drawing/2014/main" id="{DC860C27-0246-41BB-9183-8255DC37839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47095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F4070-0BD9-4279-9786-FC8693C46E8A}"/>
              </a:ext>
            </a:extLst>
          </p:cNvPr>
          <p:cNvSpPr>
            <a:spLocks noGrp="1"/>
          </p:cNvSpPr>
          <p:nvPr>
            <p:ph type="title"/>
          </p:nvPr>
        </p:nvSpPr>
        <p:spPr/>
        <p:txBody>
          <a:bodyPr/>
          <a:lstStyle/>
          <a:p>
            <a:r>
              <a:rPr lang="en-US" altLang="zh-CN" dirty="0"/>
              <a:t>IDA</a:t>
            </a:r>
            <a:r>
              <a:rPr lang="zh-CN" altLang="en-US" dirty="0"/>
              <a:t>的基本使用</a:t>
            </a:r>
          </a:p>
        </p:txBody>
      </p:sp>
      <p:sp>
        <p:nvSpPr>
          <p:cNvPr id="3" name="内容占位符 2">
            <a:extLst>
              <a:ext uri="{FF2B5EF4-FFF2-40B4-BE49-F238E27FC236}">
                <a16:creationId xmlns:a16="http://schemas.microsoft.com/office/drawing/2014/main" id="{DC860C27-0246-41BB-9183-8255DC37839F}"/>
              </a:ext>
            </a:extLst>
          </p:cNvPr>
          <p:cNvSpPr>
            <a:spLocks noGrp="1"/>
          </p:cNvSpPr>
          <p:nvPr>
            <p:ph idx="1"/>
          </p:nvPr>
        </p:nvSpPr>
        <p:spPr/>
        <p:txBody>
          <a:bodyPr/>
          <a:lstStyle/>
          <a:p>
            <a:r>
              <a:rPr lang="en-US" altLang="zh-CN" dirty="0"/>
              <a:t>IDA </a:t>
            </a:r>
            <a:r>
              <a:rPr lang="en-US" altLang="zh-CN" dirty="0" err="1"/>
              <a:t>Decompilation</a:t>
            </a:r>
            <a:r>
              <a:rPr lang="en-US" altLang="zh-CN" dirty="0"/>
              <a:t> </a:t>
            </a:r>
            <a:r>
              <a:rPr lang="en-US" altLang="zh-CN" dirty="0" err="1"/>
              <a:t>failure:too</a:t>
            </a:r>
            <a:r>
              <a:rPr lang="en-US" altLang="zh-CN" dirty="0"/>
              <a:t> big function</a:t>
            </a:r>
            <a:r>
              <a:rPr lang="zh-CN" altLang="en-US" dirty="0"/>
              <a:t>的修复</a:t>
            </a:r>
            <a:endParaRPr lang="en-US" altLang="zh-CN" dirty="0"/>
          </a:p>
          <a:p>
            <a:pPr marL="457200" lvl="1" indent="0">
              <a:buNone/>
            </a:pPr>
            <a:r>
              <a:rPr lang="zh-CN" altLang="en-US" dirty="0"/>
              <a:t>在</a:t>
            </a:r>
            <a:r>
              <a:rPr lang="en-US" altLang="zh-CN" dirty="0"/>
              <a:t>IDA</a:t>
            </a:r>
            <a:r>
              <a:rPr lang="zh-CN" altLang="en-US" dirty="0"/>
              <a:t>根目录的</a:t>
            </a:r>
            <a:r>
              <a:rPr lang="en-US" altLang="zh-CN" dirty="0" err="1"/>
              <a:t>cfg</a:t>
            </a:r>
            <a:r>
              <a:rPr lang="zh-CN" altLang="en-US" dirty="0"/>
              <a:t>目录下，有一个名为</a:t>
            </a:r>
            <a:r>
              <a:rPr lang="en-US" altLang="zh-CN" dirty="0" err="1"/>
              <a:t>hexrays.cfg</a:t>
            </a:r>
            <a:r>
              <a:rPr lang="zh-CN" altLang="en-US" dirty="0"/>
              <a:t>的文件，其中有一个值为</a:t>
            </a:r>
            <a:r>
              <a:rPr lang="en-US" altLang="zh-CN" dirty="0"/>
              <a:t>MAX_FUNCSIZE</a:t>
            </a:r>
            <a:r>
              <a:rPr lang="zh-CN" altLang="en-US" dirty="0"/>
              <a:t>，默认为</a:t>
            </a:r>
            <a:r>
              <a:rPr lang="en-US" altLang="zh-CN" dirty="0"/>
              <a:t>64</a:t>
            </a:r>
            <a:r>
              <a:rPr lang="zh-CN" altLang="en-US" dirty="0"/>
              <a:t>，将其修改大即可。</a:t>
            </a:r>
            <a:endParaRPr lang="en-US" altLang="zh-CN" dirty="0"/>
          </a:p>
        </p:txBody>
      </p:sp>
      <p:pic>
        <p:nvPicPr>
          <p:cNvPr id="5" name="图片 4">
            <a:extLst>
              <a:ext uri="{FF2B5EF4-FFF2-40B4-BE49-F238E27FC236}">
                <a16:creationId xmlns:a16="http://schemas.microsoft.com/office/drawing/2014/main" id="{74B3772C-1DED-4919-AE80-661B36AECCAA}"/>
              </a:ext>
            </a:extLst>
          </p:cNvPr>
          <p:cNvPicPr>
            <a:picLocks noChangeAspect="1"/>
          </p:cNvPicPr>
          <p:nvPr/>
        </p:nvPicPr>
        <p:blipFill>
          <a:blip r:embed="rId2"/>
          <a:stretch>
            <a:fillRect/>
          </a:stretch>
        </p:blipFill>
        <p:spPr>
          <a:xfrm>
            <a:off x="1382885" y="3429000"/>
            <a:ext cx="9426229" cy="485333"/>
          </a:xfrm>
          <a:prstGeom prst="rect">
            <a:avLst/>
          </a:prstGeom>
        </p:spPr>
      </p:pic>
    </p:spTree>
    <p:extLst>
      <p:ext uri="{BB962C8B-B14F-4D97-AF65-F5344CB8AC3E}">
        <p14:creationId xmlns:p14="http://schemas.microsoft.com/office/powerpoint/2010/main" val="804497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93150-A5BB-4F5D-B911-C71BC2A82D9E}"/>
              </a:ext>
            </a:extLst>
          </p:cNvPr>
          <p:cNvSpPr>
            <a:spLocks noGrp="1"/>
          </p:cNvSpPr>
          <p:nvPr>
            <p:ph type="title"/>
          </p:nvPr>
        </p:nvSpPr>
        <p:spPr/>
        <p:txBody>
          <a:bodyPr/>
          <a:lstStyle/>
          <a:p>
            <a:r>
              <a:rPr lang="en-US" altLang="zh-CN" dirty="0"/>
              <a:t>IDA</a:t>
            </a:r>
            <a:r>
              <a:rPr lang="zh-CN" altLang="en-US" dirty="0"/>
              <a:t>的基本使用</a:t>
            </a:r>
          </a:p>
        </p:txBody>
      </p:sp>
      <p:sp>
        <p:nvSpPr>
          <p:cNvPr id="3" name="内容占位符 2">
            <a:extLst>
              <a:ext uri="{FF2B5EF4-FFF2-40B4-BE49-F238E27FC236}">
                <a16:creationId xmlns:a16="http://schemas.microsoft.com/office/drawing/2014/main" id="{2F2BF5E1-22E9-420D-BCC0-1BC39256C42C}"/>
              </a:ext>
            </a:extLst>
          </p:cNvPr>
          <p:cNvSpPr>
            <a:spLocks noGrp="1"/>
          </p:cNvSpPr>
          <p:nvPr>
            <p:ph idx="1"/>
          </p:nvPr>
        </p:nvSpPr>
        <p:spPr/>
        <p:txBody>
          <a:bodyPr/>
          <a:lstStyle/>
          <a:p>
            <a:r>
              <a:rPr lang="zh-CN" altLang="en-US" dirty="0"/>
              <a:t>未分析函数的重新定义</a:t>
            </a:r>
            <a:endParaRPr lang="en-US" altLang="zh-CN" dirty="0"/>
          </a:p>
          <a:p>
            <a:pPr marL="457200" lvl="1" indent="0">
              <a:buNone/>
            </a:pPr>
            <a:r>
              <a:rPr lang="zh-CN" altLang="en-US" dirty="0"/>
              <a:t>有时会遇到函数未定义的问题，需要重新定义函数，常用做法就是在未定义的函数的开头按</a:t>
            </a:r>
            <a:r>
              <a:rPr lang="en-US" altLang="zh-CN" dirty="0"/>
              <a:t>P</a:t>
            </a:r>
            <a:r>
              <a:rPr lang="zh-CN" altLang="en-US" dirty="0"/>
              <a:t>键，直接定义函数。但有时这种操作会失败，此时需要手动选定整个未定义函数再按</a:t>
            </a:r>
            <a:r>
              <a:rPr lang="en-US" altLang="zh-CN" dirty="0"/>
              <a:t>P</a:t>
            </a:r>
            <a:r>
              <a:rPr lang="zh-CN" altLang="en-US" dirty="0"/>
              <a:t>，即可完成函数定义。</a:t>
            </a:r>
            <a:endParaRPr lang="en-US" altLang="zh-CN" dirty="0"/>
          </a:p>
        </p:txBody>
      </p:sp>
    </p:spTree>
    <p:extLst>
      <p:ext uri="{BB962C8B-B14F-4D97-AF65-F5344CB8AC3E}">
        <p14:creationId xmlns:p14="http://schemas.microsoft.com/office/powerpoint/2010/main" val="334611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E70BD-60A1-458F-B287-FEAC75DCC335}"/>
              </a:ext>
            </a:extLst>
          </p:cNvPr>
          <p:cNvSpPr>
            <a:spLocks noGrp="1"/>
          </p:cNvSpPr>
          <p:nvPr>
            <p:ph type="title"/>
          </p:nvPr>
        </p:nvSpPr>
        <p:spPr/>
        <p:txBody>
          <a:bodyPr/>
          <a:lstStyle/>
          <a:p>
            <a:r>
              <a:rPr lang="en-US" altLang="zh-CN" dirty="0"/>
              <a:t>IDA</a:t>
            </a:r>
            <a:r>
              <a:rPr lang="zh-CN" altLang="en-US" dirty="0"/>
              <a:t>的基本使用</a:t>
            </a:r>
          </a:p>
        </p:txBody>
      </p:sp>
      <p:sp>
        <p:nvSpPr>
          <p:cNvPr id="3" name="内容占位符 2">
            <a:extLst>
              <a:ext uri="{FF2B5EF4-FFF2-40B4-BE49-F238E27FC236}">
                <a16:creationId xmlns:a16="http://schemas.microsoft.com/office/drawing/2014/main" id="{2AEB3C9D-DC43-410B-9F98-3F1697425E25}"/>
              </a:ext>
            </a:extLst>
          </p:cNvPr>
          <p:cNvSpPr>
            <a:spLocks noGrp="1"/>
          </p:cNvSpPr>
          <p:nvPr>
            <p:ph idx="1"/>
          </p:nvPr>
        </p:nvSpPr>
        <p:spPr/>
        <p:txBody>
          <a:bodyPr/>
          <a:lstStyle/>
          <a:p>
            <a:r>
              <a:rPr lang="zh-CN" altLang="en-US" dirty="0"/>
              <a:t>常用插件介绍</a:t>
            </a:r>
            <a:endParaRPr lang="en-US" altLang="zh-CN" dirty="0"/>
          </a:p>
          <a:p>
            <a:pPr lvl="1"/>
            <a:r>
              <a:rPr lang="en-US" altLang="zh-CN" dirty="0" err="1"/>
              <a:t>lazyIDA</a:t>
            </a:r>
            <a:r>
              <a:rPr lang="zh-CN" altLang="en-US" dirty="0"/>
              <a:t>：</a:t>
            </a:r>
            <a:r>
              <a:rPr lang="zh-CN" altLang="en-US" b="0" i="0" dirty="0">
                <a:solidFill>
                  <a:srgbClr val="24292E"/>
                </a:solidFill>
                <a:effectLst/>
                <a:latin typeface="-apple-system"/>
              </a:rPr>
              <a:t>删除</a:t>
            </a:r>
            <a:r>
              <a:rPr lang="en-US" altLang="zh-CN" b="0" i="0" dirty="0">
                <a:solidFill>
                  <a:srgbClr val="24292E"/>
                </a:solidFill>
                <a:effectLst/>
                <a:latin typeface="-apple-system"/>
              </a:rPr>
              <a:t>Hex-Rays</a:t>
            </a:r>
            <a:r>
              <a:rPr lang="zh-CN" altLang="en-US" b="0" i="0" dirty="0">
                <a:solidFill>
                  <a:srgbClr val="24292E"/>
                </a:solidFill>
                <a:effectLst/>
                <a:latin typeface="-apple-system"/>
              </a:rPr>
              <a:t>中的函数返回类型；将数据转换成不同的格式；一键</a:t>
            </a:r>
            <a:r>
              <a:rPr lang="en-US" altLang="zh-CN" b="0" i="0" dirty="0" err="1">
                <a:solidFill>
                  <a:srgbClr val="24292E"/>
                </a:solidFill>
                <a:effectLst/>
                <a:latin typeface="-apple-system"/>
              </a:rPr>
              <a:t>Nop</a:t>
            </a:r>
            <a:r>
              <a:rPr lang="zh-CN" altLang="en-US" b="0" i="0" dirty="0">
                <a:solidFill>
                  <a:srgbClr val="24292E"/>
                </a:solidFill>
                <a:effectLst/>
                <a:latin typeface="-apple-system"/>
              </a:rPr>
              <a:t>代码；</a:t>
            </a:r>
            <a:endParaRPr lang="en-US" altLang="zh-CN" dirty="0"/>
          </a:p>
          <a:p>
            <a:pPr lvl="2"/>
            <a:r>
              <a:rPr lang="en-US" altLang="zh-CN" dirty="0">
                <a:hlinkClick r:id="rId2"/>
              </a:rPr>
              <a:t>https://github.com/L4ys/LazyIDA</a:t>
            </a:r>
            <a:endParaRPr lang="en-US" altLang="zh-CN" dirty="0"/>
          </a:p>
          <a:p>
            <a:pPr lvl="1"/>
            <a:r>
              <a:rPr lang="en-US" altLang="zh-CN" dirty="0" err="1"/>
              <a:t>hexrays_hlight</a:t>
            </a:r>
            <a:r>
              <a:rPr lang="zh-CN" altLang="en-US" dirty="0"/>
              <a:t>：高亮匹配花括号，且可以从一个花括号跳转到与之匹配的另一个花括号（</a:t>
            </a:r>
            <a:r>
              <a:rPr lang="en-US" altLang="zh-CN" dirty="0"/>
              <a:t>B</a:t>
            </a:r>
            <a:r>
              <a:rPr lang="zh-CN" altLang="en-US" dirty="0"/>
              <a:t>键）。</a:t>
            </a:r>
            <a:endParaRPr lang="en-US" altLang="zh-CN" dirty="0"/>
          </a:p>
          <a:p>
            <a:pPr lvl="2"/>
            <a:r>
              <a:rPr lang="en-US" altLang="zh-CN" dirty="0"/>
              <a:t>https://www.hex-rays.com/contests_details/contest2016/hexlight/hexrays_hlight.py</a:t>
            </a:r>
          </a:p>
          <a:p>
            <a:pPr lvl="1"/>
            <a:r>
              <a:rPr lang="en-US" altLang="zh-CN" dirty="0" err="1"/>
              <a:t>findcrypt-yara</a:t>
            </a:r>
            <a:r>
              <a:rPr lang="zh-CN" altLang="en-US" dirty="0"/>
              <a:t>：</a:t>
            </a:r>
            <a:r>
              <a:rPr lang="pt-BR" altLang="zh-CN" b="0" i="0" dirty="0">
                <a:solidFill>
                  <a:srgbClr val="24292E"/>
                </a:solidFill>
                <a:effectLst/>
                <a:latin typeface="-apple-system"/>
              </a:rPr>
              <a:t>IDA Pro</a:t>
            </a:r>
            <a:r>
              <a:rPr lang="zh-CN" altLang="pt-BR" b="0" i="0" dirty="0">
                <a:solidFill>
                  <a:srgbClr val="24292E"/>
                </a:solidFill>
                <a:effectLst/>
                <a:latin typeface="-apple-system"/>
              </a:rPr>
              <a:t>插件可查找加密常量</a:t>
            </a:r>
            <a:endParaRPr lang="en-US" altLang="zh-CN" b="0" i="0" dirty="0">
              <a:solidFill>
                <a:srgbClr val="24292E"/>
              </a:solidFill>
              <a:effectLst/>
              <a:latin typeface="-apple-system"/>
            </a:endParaRPr>
          </a:p>
          <a:p>
            <a:pPr lvl="2"/>
            <a:r>
              <a:rPr lang="en-US" altLang="zh-CN" dirty="0">
                <a:hlinkClick r:id="rId3"/>
              </a:rPr>
              <a:t>https://github.com/polymorf/findcrypt-yara</a:t>
            </a:r>
            <a:endParaRPr lang="en-US" altLang="zh-CN" dirty="0"/>
          </a:p>
          <a:p>
            <a:pPr lvl="1"/>
            <a:r>
              <a:rPr lang="en-US" altLang="zh-CN" dirty="0" err="1"/>
              <a:t>keypatch</a:t>
            </a:r>
            <a:r>
              <a:rPr lang="zh-CN" altLang="en-US" dirty="0"/>
              <a:t>：搜索汇编指令，直接修补二进制文件</a:t>
            </a:r>
            <a:endParaRPr lang="en-US" altLang="zh-CN" dirty="0"/>
          </a:p>
          <a:p>
            <a:pPr lvl="2"/>
            <a:r>
              <a:rPr lang="en-US" altLang="zh-CN" dirty="0"/>
              <a:t>https://github.com/keystone-engine/keypatch</a:t>
            </a:r>
            <a:endParaRPr lang="zh-CN" altLang="en-US" dirty="0"/>
          </a:p>
        </p:txBody>
      </p:sp>
    </p:spTree>
    <p:extLst>
      <p:ext uri="{BB962C8B-B14F-4D97-AF65-F5344CB8AC3E}">
        <p14:creationId xmlns:p14="http://schemas.microsoft.com/office/powerpoint/2010/main" val="448262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2D711-15ED-481C-97A4-B2CF163FF3A7}"/>
              </a:ext>
            </a:extLst>
          </p:cNvPr>
          <p:cNvSpPr>
            <a:spLocks noGrp="1"/>
          </p:cNvSpPr>
          <p:nvPr>
            <p:ph type="title"/>
          </p:nvPr>
        </p:nvSpPr>
        <p:spPr/>
        <p:txBody>
          <a:bodyPr/>
          <a:lstStyle/>
          <a:p>
            <a:r>
              <a:rPr lang="en-US" altLang="zh-CN" dirty="0"/>
              <a:t>Windows</a:t>
            </a:r>
            <a:r>
              <a:rPr lang="zh-CN" altLang="en-US" dirty="0"/>
              <a:t>的栈溢出</a:t>
            </a:r>
          </a:p>
        </p:txBody>
      </p:sp>
      <p:sp>
        <p:nvSpPr>
          <p:cNvPr id="6" name="内容占位符 5">
            <a:extLst>
              <a:ext uri="{FF2B5EF4-FFF2-40B4-BE49-F238E27FC236}">
                <a16:creationId xmlns:a16="http://schemas.microsoft.com/office/drawing/2014/main" id="{1597F202-EAEB-442D-A0E2-CC5824B1B587}"/>
              </a:ext>
            </a:extLst>
          </p:cNvPr>
          <p:cNvSpPr>
            <a:spLocks noGrp="1"/>
          </p:cNvSpPr>
          <p:nvPr>
            <p:ph idx="1"/>
          </p:nvPr>
        </p:nvSpPr>
        <p:spPr/>
        <p:txBody>
          <a:bodyPr/>
          <a:lstStyle/>
          <a:p>
            <a:r>
              <a:rPr lang="zh-CN" altLang="en-US" dirty="0"/>
              <a:t>基本栈介绍</a:t>
            </a:r>
            <a:endParaRPr lang="en-US" altLang="zh-CN" dirty="0"/>
          </a:p>
          <a:p>
            <a:pPr marL="457200" lvl="1" indent="0">
              <a:buNone/>
            </a:pPr>
            <a:r>
              <a:rPr lang="zh-CN" altLang="en-US" b="0" i="0" dirty="0">
                <a:effectLst/>
                <a:latin typeface="Noto Sans"/>
              </a:rPr>
              <a:t>栈是一种典型的后进先出 </a:t>
            </a:r>
            <a:r>
              <a:rPr lang="en-US" altLang="zh-CN" b="0" i="0" dirty="0">
                <a:effectLst/>
                <a:latin typeface="Noto Sans"/>
              </a:rPr>
              <a:t>(Last in First Out) </a:t>
            </a:r>
            <a:r>
              <a:rPr lang="zh-CN" altLang="en-US" b="0" i="0" dirty="0">
                <a:effectLst/>
                <a:latin typeface="Noto Sans"/>
              </a:rPr>
              <a:t>的数据结构，其操作主要有压栈 </a:t>
            </a:r>
            <a:r>
              <a:rPr lang="en-US" altLang="zh-CN" b="0" i="0" dirty="0">
                <a:effectLst/>
                <a:latin typeface="Noto Sans"/>
              </a:rPr>
              <a:t>(push) </a:t>
            </a:r>
            <a:r>
              <a:rPr lang="zh-CN" altLang="en-US" b="0" i="0" dirty="0">
                <a:effectLst/>
                <a:latin typeface="Noto Sans"/>
              </a:rPr>
              <a:t>与出栈 </a:t>
            </a:r>
            <a:r>
              <a:rPr lang="en-US" altLang="zh-CN" b="0" i="0" dirty="0">
                <a:effectLst/>
                <a:latin typeface="Noto Sans"/>
              </a:rPr>
              <a:t>(pop) </a:t>
            </a:r>
            <a:r>
              <a:rPr lang="zh-CN" altLang="en-US" b="0" i="0" dirty="0">
                <a:effectLst/>
                <a:latin typeface="Noto Sans"/>
              </a:rPr>
              <a:t>两种操作，如下图所示（维基百科）。两种操作都操作栈顶，当然，它也有栈底。需要注意的是，程序的栈是</a:t>
            </a:r>
            <a:r>
              <a:rPr lang="zh-CN" altLang="en-US" b="1" i="0" dirty="0">
                <a:effectLst/>
                <a:latin typeface="Noto Sans"/>
              </a:rPr>
              <a:t>从进程地址空间的高地址向低地址增长的。</a:t>
            </a:r>
          </a:p>
          <a:p>
            <a:pPr marL="457200" lvl="1" indent="0">
              <a:buNone/>
            </a:pPr>
            <a:endParaRPr lang="en-US" altLang="zh-CN" b="0" i="0" dirty="0">
              <a:effectLst/>
              <a:latin typeface="Noto Sans"/>
            </a:endParaRPr>
          </a:p>
          <a:p>
            <a:pPr lvl="1"/>
            <a:endParaRPr lang="zh-CN" altLang="en-US" dirty="0"/>
          </a:p>
        </p:txBody>
      </p:sp>
      <p:pic>
        <p:nvPicPr>
          <p:cNvPr id="8" name="图片 7">
            <a:extLst>
              <a:ext uri="{FF2B5EF4-FFF2-40B4-BE49-F238E27FC236}">
                <a16:creationId xmlns:a16="http://schemas.microsoft.com/office/drawing/2014/main" id="{4A1F1353-A7C0-4F2B-BBF9-2A594169B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500438"/>
            <a:ext cx="3724275" cy="2676525"/>
          </a:xfrm>
          <a:prstGeom prst="rect">
            <a:avLst/>
          </a:prstGeom>
        </p:spPr>
      </p:pic>
    </p:spTree>
    <p:extLst>
      <p:ext uri="{BB962C8B-B14F-4D97-AF65-F5344CB8AC3E}">
        <p14:creationId xmlns:p14="http://schemas.microsoft.com/office/powerpoint/2010/main" val="4247602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2D711-15ED-481C-97A4-B2CF163FF3A7}"/>
              </a:ext>
            </a:extLst>
          </p:cNvPr>
          <p:cNvSpPr>
            <a:spLocks noGrp="1"/>
          </p:cNvSpPr>
          <p:nvPr>
            <p:ph type="title"/>
          </p:nvPr>
        </p:nvSpPr>
        <p:spPr/>
        <p:txBody>
          <a:bodyPr/>
          <a:lstStyle/>
          <a:p>
            <a:r>
              <a:rPr lang="en-US" altLang="zh-CN" dirty="0"/>
              <a:t>Windows</a:t>
            </a:r>
            <a:r>
              <a:rPr lang="zh-CN" altLang="en-US" dirty="0"/>
              <a:t>的栈溢出</a:t>
            </a:r>
          </a:p>
        </p:txBody>
      </p:sp>
      <p:sp>
        <p:nvSpPr>
          <p:cNvPr id="3" name="内容占位符 2">
            <a:extLst>
              <a:ext uri="{FF2B5EF4-FFF2-40B4-BE49-F238E27FC236}">
                <a16:creationId xmlns:a16="http://schemas.microsoft.com/office/drawing/2014/main" id="{8D995D12-C40D-49E9-89D4-CDDF2653E759}"/>
              </a:ext>
            </a:extLst>
          </p:cNvPr>
          <p:cNvSpPr>
            <a:spLocks noGrp="1"/>
          </p:cNvSpPr>
          <p:nvPr>
            <p:ph idx="1"/>
          </p:nvPr>
        </p:nvSpPr>
        <p:spPr/>
        <p:txBody>
          <a:bodyPr/>
          <a:lstStyle/>
          <a:p>
            <a:r>
              <a:rPr lang="zh-CN" altLang="en-US" dirty="0"/>
              <a:t>栈溢出是什么</a:t>
            </a:r>
            <a:endParaRPr lang="en-US" altLang="zh-CN" dirty="0"/>
          </a:p>
          <a:p>
            <a:pPr marL="457200" lvl="1" indent="0">
              <a:buNone/>
            </a:pPr>
            <a:r>
              <a:rPr lang="zh-CN" altLang="en-US" dirty="0"/>
              <a:t>栈溢出指的是程序向栈中某个变量中写入的字节数超过了这个变量本身所申请的字节数，因而导致与其相邻的栈中的变量的值被改变。这种问题是一种特定的缓冲区溢出漏洞，类似的还有堆溢出，</a:t>
            </a:r>
            <a:r>
              <a:rPr lang="en-US" altLang="zh-CN" dirty="0" err="1"/>
              <a:t>bss</a:t>
            </a:r>
            <a:r>
              <a:rPr lang="en-US" altLang="zh-CN" dirty="0"/>
              <a:t> </a:t>
            </a:r>
            <a:r>
              <a:rPr lang="zh-CN" altLang="en-US" dirty="0"/>
              <a:t>段溢出等溢出方式。栈溢出漏洞轻则可以使程序崩溃，重则可以使攻击者控制程序执行流程。此外，我们也不难发现，发生栈溢出的基本前提是</a:t>
            </a:r>
            <a:endParaRPr lang="en-US" altLang="zh-CN" dirty="0"/>
          </a:p>
          <a:p>
            <a:pPr lvl="2"/>
            <a:r>
              <a:rPr lang="zh-CN" altLang="en-US" dirty="0"/>
              <a:t>程序必须向栈上写入数据。</a:t>
            </a:r>
            <a:endParaRPr lang="en-US" altLang="zh-CN" dirty="0"/>
          </a:p>
          <a:p>
            <a:pPr lvl="2"/>
            <a:r>
              <a:rPr lang="zh-CN" altLang="en-US" dirty="0"/>
              <a:t>写入的数据大小没有被良好的控制。</a:t>
            </a:r>
          </a:p>
          <a:p>
            <a:pPr marL="457200" lvl="1" indent="0">
              <a:buNone/>
            </a:pPr>
            <a:endParaRPr lang="zh-CN" altLang="en-US" dirty="0"/>
          </a:p>
        </p:txBody>
      </p:sp>
    </p:spTree>
    <p:extLst>
      <p:ext uri="{BB962C8B-B14F-4D97-AF65-F5344CB8AC3E}">
        <p14:creationId xmlns:p14="http://schemas.microsoft.com/office/powerpoint/2010/main" val="1759726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2D711-15ED-481C-97A4-B2CF163FF3A7}"/>
              </a:ext>
            </a:extLst>
          </p:cNvPr>
          <p:cNvSpPr>
            <a:spLocks noGrp="1"/>
          </p:cNvSpPr>
          <p:nvPr>
            <p:ph type="title"/>
          </p:nvPr>
        </p:nvSpPr>
        <p:spPr/>
        <p:txBody>
          <a:bodyPr/>
          <a:lstStyle/>
          <a:p>
            <a:r>
              <a:rPr lang="en-US" altLang="zh-CN" dirty="0"/>
              <a:t>Windows</a:t>
            </a:r>
            <a:r>
              <a:rPr lang="zh-CN" altLang="en-US" dirty="0"/>
              <a:t>的栈溢出</a:t>
            </a:r>
          </a:p>
        </p:txBody>
      </p:sp>
      <p:sp>
        <p:nvSpPr>
          <p:cNvPr id="3" name="内容占位符 2">
            <a:extLst>
              <a:ext uri="{FF2B5EF4-FFF2-40B4-BE49-F238E27FC236}">
                <a16:creationId xmlns:a16="http://schemas.microsoft.com/office/drawing/2014/main" id="{8D995D12-C40D-49E9-89D4-CDDF2653E759}"/>
              </a:ext>
            </a:extLst>
          </p:cNvPr>
          <p:cNvSpPr>
            <a:spLocks noGrp="1"/>
          </p:cNvSpPr>
          <p:nvPr>
            <p:ph idx="1"/>
          </p:nvPr>
        </p:nvSpPr>
        <p:spPr/>
        <p:txBody>
          <a:bodyPr/>
          <a:lstStyle/>
          <a:p>
            <a:r>
              <a:rPr lang="zh-CN" altLang="en-US" dirty="0"/>
              <a:t>古老的</a:t>
            </a:r>
            <a:r>
              <a:rPr lang="en-US" altLang="zh-CN" dirty="0"/>
              <a:t>windows</a:t>
            </a:r>
            <a:r>
              <a:rPr lang="zh-CN" altLang="en-US" dirty="0"/>
              <a:t>的栈溢出</a:t>
            </a:r>
            <a:endParaRPr lang="en-US" altLang="zh-CN" dirty="0"/>
          </a:p>
          <a:p>
            <a:pPr marL="457200" lvl="1" indent="0">
              <a:buNone/>
            </a:pPr>
            <a:r>
              <a:rPr lang="en-US" altLang="zh-CN" dirty="0"/>
              <a:t>Windows7 </a:t>
            </a:r>
            <a:r>
              <a:rPr lang="zh-CN" altLang="en-US" dirty="0"/>
              <a:t>以前的</a:t>
            </a:r>
            <a:r>
              <a:rPr lang="en-US" altLang="zh-CN" dirty="0"/>
              <a:t>windows</a:t>
            </a:r>
            <a:r>
              <a:rPr lang="zh-CN" altLang="en-US" dirty="0"/>
              <a:t>，是没有任何保护存在的，对于栈溢出，常见的利用方式是使用</a:t>
            </a:r>
            <a:r>
              <a:rPr lang="en-US" altLang="zh-CN" dirty="0"/>
              <a:t>shellcode</a:t>
            </a:r>
            <a:r>
              <a:rPr lang="zh-CN" altLang="en-US" dirty="0"/>
              <a:t>；由于没有地址的随机化，所有的地址都是固定的，包括库函数的加载地址，所以寻找使用</a:t>
            </a:r>
            <a:r>
              <a:rPr lang="en-US" altLang="zh-CN" dirty="0"/>
              <a:t>gadget</a:t>
            </a:r>
            <a:r>
              <a:rPr lang="zh-CN" altLang="en-US" dirty="0"/>
              <a:t>是十分容易的。常用的指令是“</a:t>
            </a:r>
            <a:r>
              <a:rPr lang="en-US" altLang="zh-CN" dirty="0" err="1"/>
              <a:t>jmp</a:t>
            </a:r>
            <a:r>
              <a:rPr lang="en-US" altLang="zh-CN" dirty="0"/>
              <a:t> </a:t>
            </a:r>
            <a:r>
              <a:rPr lang="en-US" altLang="zh-CN" dirty="0" err="1"/>
              <a:t>esp</a:t>
            </a:r>
            <a:r>
              <a:rPr lang="en-US" altLang="zh-CN" dirty="0"/>
              <a:t>”</a:t>
            </a:r>
            <a:r>
              <a:rPr lang="zh-CN" altLang="en-US" dirty="0"/>
              <a:t>，只需要将“</a:t>
            </a:r>
            <a:r>
              <a:rPr lang="en-US" altLang="zh-CN" dirty="0" err="1"/>
              <a:t>jmp</a:t>
            </a:r>
            <a:r>
              <a:rPr lang="en-US" altLang="zh-CN" dirty="0"/>
              <a:t> </a:t>
            </a:r>
            <a:r>
              <a:rPr lang="en-US" altLang="zh-CN" dirty="0" err="1"/>
              <a:t>esp</a:t>
            </a:r>
            <a:r>
              <a:rPr lang="zh-CN" altLang="en-US" dirty="0"/>
              <a:t>”的地址覆盖返回地址，后面使用</a:t>
            </a:r>
            <a:r>
              <a:rPr lang="en-US" altLang="zh-CN" dirty="0"/>
              <a:t>shellcode</a:t>
            </a:r>
            <a:r>
              <a:rPr lang="zh-CN" altLang="en-US" dirty="0"/>
              <a:t>填充即可。</a:t>
            </a:r>
          </a:p>
        </p:txBody>
      </p:sp>
    </p:spTree>
    <p:extLst>
      <p:ext uri="{BB962C8B-B14F-4D97-AF65-F5344CB8AC3E}">
        <p14:creationId xmlns:p14="http://schemas.microsoft.com/office/powerpoint/2010/main" val="3146355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2D711-15ED-481C-97A4-B2CF163FF3A7}"/>
              </a:ext>
            </a:extLst>
          </p:cNvPr>
          <p:cNvSpPr>
            <a:spLocks noGrp="1"/>
          </p:cNvSpPr>
          <p:nvPr>
            <p:ph type="title"/>
          </p:nvPr>
        </p:nvSpPr>
        <p:spPr/>
        <p:txBody>
          <a:bodyPr/>
          <a:lstStyle/>
          <a:p>
            <a:r>
              <a:rPr lang="en-US" altLang="zh-CN" dirty="0"/>
              <a:t>Windows</a:t>
            </a:r>
            <a:r>
              <a:rPr lang="zh-CN" altLang="en-US" dirty="0"/>
              <a:t>的栈溢出</a:t>
            </a:r>
          </a:p>
        </p:txBody>
      </p:sp>
      <p:sp>
        <p:nvSpPr>
          <p:cNvPr id="3" name="内容占位符 2">
            <a:extLst>
              <a:ext uri="{FF2B5EF4-FFF2-40B4-BE49-F238E27FC236}">
                <a16:creationId xmlns:a16="http://schemas.microsoft.com/office/drawing/2014/main" id="{8D995D12-C40D-49E9-89D4-CDDF2653E759}"/>
              </a:ext>
            </a:extLst>
          </p:cNvPr>
          <p:cNvSpPr>
            <a:spLocks noGrp="1"/>
          </p:cNvSpPr>
          <p:nvPr>
            <p:ph idx="1"/>
          </p:nvPr>
        </p:nvSpPr>
        <p:spPr/>
        <p:txBody>
          <a:bodyPr/>
          <a:lstStyle/>
          <a:p>
            <a:r>
              <a:rPr lang="en-US" altLang="zh-CN" dirty="0"/>
              <a:t>Windows</a:t>
            </a:r>
            <a:r>
              <a:rPr lang="zh-CN" altLang="en-US" dirty="0"/>
              <a:t>栈的相关保护</a:t>
            </a:r>
            <a:endParaRPr lang="en-US" altLang="zh-CN" dirty="0"/>
          </a:p>
          <a:p>
            <a:pPr lvl="1"/>
            <a:r>
              <a:rPr lang="en-US" altLang="zh-CN" dirty="0"/>
              <a:t>GS(Buffer Security Check)</a:t>
            </a:r>
          </a:p>
          <a:p>
            <a:pPr lvl="2"/>
            <a:r>
              <a:rPr lang="zh-CN" altLang="en-US" dirty="0"/>
              <a:t>正如</a:t>
            </a:r>
            <a:r>
              <a:rPr lang="en-US" altLang="zh-CN" dirty="0"/>
              <a:t>Linux</a:t>
            </a:r>
            <a:r>
              <a:rPr lang="zh-CN" altLang="en-US" dirty="0"/>
              <a:t>中存在栈溢出的防护机制 </a:t>
            </a:r>
            <a:r>
              <a:rPr lang="en-US" altLang="zh-CN" dirty="0"/>
              <a:t>Canary </a:t>
            </a:r>
            <a:r>
              <a:rPr lang="zh-CN" altLang="en-US" dirty="0"/>
              <a:t>一样，</a:t>
            </a:r>
            <a:r>
              <a:rPr lang="en-US" altLang="zh-CN" dirty="0"/>
              <a:t>windows </a:t>
            </a:r>
            <a:r>
              <a:rPr lang="zh-CN" altLang="en-US" dirty="0"/>
              <a:t>中也存在类似的机制。与 </a:t>
            </a:r>
            <a:r>
              <a:rPr lang="en-US" altLang="zh-CN" dirty="0"/>
              <a:t>Canary </a:t>
            </a:r>
            <a:r>
              <a:rPr lang="zh-CN" altLang="en-US" dirty="0"/>
              <a:t>的思想一致，</a:t>
            </a:r>
            <a:r>
              <a:rPr lang="en-US" altLang="zh-CN" dirty="0"/>
              <a:t>GS </a:t>
            </a:r>
            <a:r>
              <a:rPr lang="zh-CN" altLang="en-US" dirty="0"/>
              <a:t>也是在栈中插入一个值，当函数返回之时检测 </a:t>
            </a:r>
            <a:r>
              <a:rPr lang="en-US" altLang="zh-CN" dirty="0"/>
              <a:t>GS </a:t>
            </a:r>
            <a:r>
              <a:rPr lang="zh-CN" altLang="en-US" dirty="0"/>
              <a:t>的值是否经过了改变，以此来判断 </a:t>
            </a:r>
            <a:r>
              <a:rPr lang="en-US" altLang="zh-CN" dirty="0"/>
              <a:t>stack/buffer overflow </a:t>
            </a:r>
            <a:r>
              <a:rPr lang="zh-CN" altLang="en-US" dirty="0"/>
              <a:t>是否发生。</a:t>
            </a:r>
            <a:endParaRPr lang="en-US" altLang="zh-CN" dirty="0"/>
          </a:p>
          <a:p>
            <a:pPr lvl="2"/>
            <a:r>
              <a:rPr lang="zh-CN" altLang="en-US" dirty="0"/>
              <a:t>开启</a:t>
            </a:r>
            <a:r>
              <a:rPr lang="en-US" altLang="zh-CN" dirty="0"/>
              <a:t>GS</a:t>
            </a:r>
            <a:r>
              <a:rPr lang="zh-CN" altLang="en-US" dirty="0"/>
              <a:t>保护的栈结构：</a:t>
            </a:r>
            <a:endParaRPr lang="en-US" altLang="zh-CN" dirty="0"/>
          </a:p>
          <a:p>
            <a:pPr marL="914400" lvl="2" indent="0">
              <a:buNone/>
            </a:pPr>
            <a:endParaRPr lang="en-US" altLang="zh-CN" dirty="0"/>
          </a:p>
          <a:p>
            <a:pPr marL="0" indent="0">
              <a:buNone/>
            </a:pPr>
            <a:endParaRPr lang="zh-CN" altLang="en-US" dirty="0"/>
          </a:p>
        </p:txBody>
      </p:sp>
      <p:sp>
        <p:nvSpPr>
          <p:cNvPr id="6" name="文本框 5">
            <a:extLst>
              <a:ext uri="{FF2B5EF4-FFF2-40B4-BE49-F238E27FC236}">
                <a16:creationId xmlns:a16="http://schemas.microsoft.com/office/drawing/2014/main" id="{EF18ADB7-0AC4-41FE-A0C3-54A00ACFD5A6}"/>
              </a:ext>
            </a:extLst>
          </p:cNvPr>
          <p:cNvSpPr txBox="1"/>
          <p:nvPr/>
        </p:nvSpPr>
        <p:spPr>
          <a:xfrm>
            <a:off x="4270343" y="3634244"/>
            <a:ext cx="3412503" cy="2677656"/>
          </a:xfrm>
          <a:prstGeom prst="rect">
            <a:avLst/>
          </a:prstGeom>
          <a:noFill/>
        </p:spPr>
        <p:txBody>
          <a:bodyPr wrap="square" rtlCol="0">
            <a:spAutoFit/>
          </a:bodyPr>
          <a:lstStyle/>
          <a:p>
            <a:r>
              <a:rPr lang="en-US" altLang="zh-CN" sz="1200" b="0" dirty="0">
                <a:solidFill>
                  <a:srgbClr val="ABB2BF"/>
                </a:solidFill>
                <a:effectLst/>
                <a:latin typeface="Consolas" panose="020B0609020204030204" pitchFamily="49" charset="0"/>
              </a:rPr>
              <a:t>        </a:t>
            </a:r>
            <a:r>
              <a:rPr lang="en-US" altLang="zh-CN" sz="1200" b="0" dirty="0">
                <a:effectLst/>
                <a:latin typeface="Consolas" panose="020B0609020204030204" pitchFamily="49" charset="0"/>
              </a:rPr>
              <a:t>Low</a:t>
            </a:r>
          </a:p>
          <a:p>
            <a:r>
              <a:rPr lang="en-US" altLang="zh-CN" sz="1200" b="0" dirty="0">
                <a:effectLst/>
                <a:latin typeface="Consolas" panose="020B0609020204030204" pitchFamily="49" charset="0"/>
              </a:rPr>
              <a:t>        Address |  Local Variable |</a:t>
            </a:r>
          </a:p>
          <a:p>
            <a:r>
              <a:rPr lang="en-US" altLang="zh-CN" sz="1200" b="0" dirty="0">
                <a:effectLst/>
                <a:latin typeface="Consolas" panose="020B0609020204030204" pitchFamily="49" charset="0"/>
              </a:rPr>
              <a:t>                +-----------------+</a:t>
            </a:r>
          </a:p>
          <a:p>
            <a:r>
              <a:rPr lang="en-US" altLang="zh-CN" sz="1200" b="0" dirty="0">
                <a:effectLst/>
                <a:latin typeface="Consolas" panose="020B0609020204030204" pitchFamily="49" charset="0"/>
              </a:rPr>
              <a:t>      rbp-8 =&gt;  |    </a:t>
            </a:r>
            <a:r>
              <a:rPr lang="en-US" altLang="zh-CN" sz="1200" b="0" dirty="0" err="1">
                <a:effectLst/>
                <a:latin typeface="Consolas" panose="020B0609020204030204" pitchFamily="49" charset="0"/>
              </a:rPr>
              <a:t>GS_Cookie</a:t>
            </a:r>
            <a:r>
              <a:rPr lang="en-US" altLang="zh-CN" sz="1200" b="0" dirty="0">
                <a:effectLst/>
                <a:latin typeface="Consolas" panose="020B0609020204030204" pitchFamily="49" charset="0"/>
              </a:rPr>
              <a:t>    |</a:t>
            </a:r>
          </a:p>
          <a:p>
            <a:r>
              <a:rPr lang="en-US" altLang="zh-CN" sz="1200" b="0" dirty="0">
                <a:effectLst/>
                <a:latin typeface="Consolas" panose="020B0609020204030204" pitchFamily="49" charset="0"/>
              </a:rPr>
              <a:t>                +-----------------+</a:t>
            </a:r>
          </a:p>
          <a:p>
            <a:r>
              <a:rPr lang="en-US" altLang="zh-CN" sz="1200" b="0" dirty="0">
                <a:effectLst/>
                <a:latin typeface="Consolas" panose="020B0609020204030204" pitchFamily="49" charset="0"/>
              </a:rPr>
              <a:t>        </a:t>
            </a:r>
            <a:r>
              <a:rPr lang="en-US" altLang="zh-CN" sz="1200" b="0" dirty="0" err="1">
                <a:effectLst/>
                <a:latin typeface="Consolas" panose="020B0609020204030204" pitchFamily="49" charset="0"/>
              </a:rPr>
              <a:t>rbp</a:t>
            </a:r>
            <a:r>
              <a:rPr lang="en-US" altLang="zh-CN" sz="1200" b="0" dirty="0">
                <a:effectLst/>
                <a:latin typeface="Consolas" panose="020B0609020204030204" pitchFamily="49" charset="0"/>
              </a:rPr>
              <a:t> =&gt;  |     old </a:t>
            </a:r>
            <a:r>
              <a:rPr lang="en-US" altLang="zh-CN" sz="1200" b="0" dirty="0" err="1">
                <a:effectLst/>
                <a:latin typeface="Consolas" panose="020B0609020204030204" pitchFamily="49" charset="0"/>
              </a:rPr>
              <a:t>ebp</a:t>
            </a:r>
            <a:r>
              <a:rPr lang="en-US" altLang="zh-CN" sz="1200" b="0" dirty="0">
                <a:effectLst/>
                <a:latin typeface="Consolas" panose="020B0609020204030204" pitchFamily="49" charset="0"/>
              </a:rPr>
              <a:t>     |</a:t>
            </a:r>
          </a:p>
          <a:p>
            <a:r>
              <a:rPr lang="en-US" altLang="zh-CN" sz="1200" b="0" dirty="0">
                <a:effectLst/>
                <a:latin typeface="Consolas" panose="020B0609020204030204" pitchFamily="49" charset="0"/>
              </a:rPr>
              <a:t>                +-----------------+</a:t>
            </a:r>
          </a:p>
          <a:p>
            <a:r>
              <a:rPr lang="en-US" altLang="zh-CN" sz="1200" b="0" dirty="0">
                <a:effectLst/>
                <a:latin typeface="Consolas" panose="020B0609020204030204" pitchFamily="49" charset="0"/>
              </a:rPr>
              <a:t>                | return address  |</a:t>
            </a:r>
          </a:p>
          <a:p>
            <a:r>
              <a:rPr lang="en-US" altLang="zh-CN" sz="1200" b="0" dirty="0">
                <a:effectLst/>
                <a:latin typeface="Consolas" panose="020B0609020204030204" pitchFamily="49" charset="0"/>
              </a:rPr>
              <a:t>                +-----------------+</a:t>
            </a:r>
          </a:p>
          <a:p>
            <a:r>
              <a:rPr lang="en-US" altLang="zh-CN" sz="1200" b="0" dirty="0">
                <a:effectLst/>
                <a:latin typeface="Consolas" panose="020B0609020204030204" pitchFamily="49" charset="0"/>
              </a:rPr>
              <a:t>                |      </a:t>
            </a:r>
            <a:r>
              <a:rPr lang="en-US" altLang="zh-CN" sz="1200" b="0" dirty="0" err="1">
                <a:effectLst/>
                <a:latin typeface="Consolas" panose="020B0609020204030204" pitchFamily="49" charset="0"/>
              </a:rPr>
              <a:t>args</a:t>
            </a:r>
            <a:r>
              <a:rPr lang="en-US" altLang="zh-CN" sz="1200" b="0" dirty="0">
                <a:effectLst/>
                <a:latin typeface="Consolas" panose="020B0609020204030204" pitchFamily="49" charset="0"/>
              </a:rPr>
              <a:t>       |</a:t>
            </a:r>
          </a:p>
          <a:p>
            <a:r>
              <a:rPr lang="en-US" altLang="zh-CN" sz="1200" b="0" dirty="0">
                <a:effectLst/>
                <a:latin typeface="Consolas" panose="020B0609020204030204" pitchFamily="49" charset="0"/>
              </a:rPr>
              <a:t>                +-----------------+</a:t>
            </a:r>
          </a:p>
          <a:p>
            <a:r>
              <a:rPr lang="en-US" altLang="zh-CN" sz="1200" b="0" dirty="0">
                <a:effectLst/>
                <a:latin typeface="Consolas" panose="020B0609020204030204" pitchFamily="49" charset="0"/>
              </a:rPr>
              <a:t>        High    |                 | </a:t>
            </a:r>
          </a:p>
          <a:p>
            <a:r>
              <a:rPr lang="en-US" altLang="zh-CN" sz="1200" b="0" dirty="0">
                <a:effectLst/>
                <a:latin typeface="Consolas" panose="020B0609020204030204" pitchFamily="49" charset="0"/>
              </a:rPr>
              <a:t>        Address</a:t>
            </a:r>
          </a:p>
          <a:p>
            <a:endParaRPr lang="zh-CN" altLang="en-US" sz="1200" dirty="0"/>
          </a:p>
        </p:txBody>
      </p:sp>
    </p:spTree>
    <p:extLst>
      <p:ext uri="{BB962C8B-B14F-4D97-AF65-F5344CB8AC3E}">
        <p14:creationId xmlns:p14="http://schemas.microsoft.com/office/powerpoint/2010/main" val="1389007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2D711-15ED-481C-97A4-B2CF163FF3A7}"/>
              </a:ext>
            </a:extLst>
          </p:cNvPr>
          <p:cNvSpPr>
            <a:spLocks noGrp="1"/>
          </p:cNvSpPr>
          <p:nvPr>
            <p:ph type="title"/>
          </p:nvPr>
        </p:nvSpPr>
        <p:spPr/>
        <p:txBody>
          <a:bodyPr/>
          <a:lstStyle/>
          <a:p>
            <a:r>
              <a:rPr lang="en-US" altLang="zh-CN" dirty="0"/>
              <a:t>Windows</a:t>
            </a:r>
            <a:r>
              <a:rPr lang="zh-CN" altLang="en-US" dirty="0"/>
              <a:t>的栈溢出</a:t>
            </a:r>
          </a:p>
        </p:txBody>
      </p:sp>
      <p:sp>
        <p:nvSpPr>
          <p:cNvPr id="3" name="内容占位符 2">
            <a:extLst>
              <a:ext uri="{FF2B5EF4-FFF2-40B4-BE49-F238E27FC236}">
                <a16:creationId xmlns:a16="http://schemas.microsoft.com/office/drawing/2014/main" id="{8D995D12-C40D-49E9-89D4-CDDF2653E759}"/>
              </a:ext>
            </a:extLst>
          </p:cNvPr>
          <p:cNvSpPr>
            <a:spLocks noGrp="1"/>
          </p:cNvSpPr>
          <p:nvPr>
            <p:ph idx="1"/>
          </p:nvPr>
        </p:nvSpPr>
        <p:spPr/>
        <p:txBody>
          <a:bodyPr/>
          <a:lstStyle/>
          <a:p>
            <a:r>
              <a:rPr lang="en-US" altLang="zh-CN" dirty="0"/>
              <a:t>Windows</a:t>
            </a:r>
            <a:r>
              <a:rPr lang="zh-CN" altLang="en-US" dirty="0"/>
              <a:t>的相关保护</a:t>
            </a:r>
            <a:endParaRPr lang="en-US" altLang="zh-CN" dirty="0"/>
          </a:p>
          <a:p>
            <a:pPr lvl="1"/>
            <a:r>
              <a:rPr lang="en-US" altLang="zh-CN" dirty="0"/>
              <a:t>GS(Buffer Security Check)</a:t>
            </a:r>
          </a:p>
          <a:p>
            <a:pPr lvl="2"/>
            <a:r>
              <a:rPr lang="zh-CN" altLang="en-US" dirty="0"/>
              <a:t>当程序开启了 </a:t>
            </a:r>
            <a:r>
              <a:rPr lang="en-US" altLang="zh-CN" dirty="0"/>
              <a:t>GS </a:t>
            </a:r>
            <a:r>
              <a:rPr lang="zh-CN" altLang="en-US" dirty="0"/>
              <a:t>保护时，在函数序言部分会将 </a:t>
            </a:r>
            <a:r>
              <a:rPr lang="en-US" altLang="zh-CN" dirty="0"/>
              <a:t>___</a:t>
            </a:r>
            <a:r>
              <a:rPr lang="en-US" altLang="zh-CN" dirty="0" err="1"/>
              <a:t>security_cookie</a:t>
            </a:r>
            <a:r>
              <a:rPr lang="en-US" altLang="zh-CN" dirty="0"/>
              <a:t> </a:t>
            </a:r>
            <a:r>
              <a:rPr lang="zh-CN" altLang="en-US" dirty="0"/>
              <a:t>与 </a:t>
            </a:r>
            <a:r>
              <a:rPr lang="en-US" altLang="zh-CN" dirty="0" err="1"/>
              <a:t>ebp</a:t>
            </a:r>
            <a:r>
              <a:rPr lang="en-US" altLang="zh-CN" dirty="0"/>
              <a:t> </a:t>
            </a:r>
            <a:r>
              <a:rPr lang="zh-CN" altLang="en-US" dirty="0"/>
              <a:t>进行异或运算，然后存放在靠近栈底的位置。</a:t>
            </a:r>
            <a:endParaRPr lang="en-US" altLang="zh-CN" sz="1200" dirty="0"/>
          </a:p>
          <a:p>
            <a:pPr lvl="2"/>
            <a:endParaRPr lang="en-US" altLang="zh-CN" dirty="0"/>
          </a:p>
          <a:p>
            <a:pPr lvl="2"/>
            <a:endParaRPr lang="en-US" altLang="zh-CN" dirty="0"/>
          </a:p>
          <a:p>
            <a:pPr lvl="2"/>
            <a:r>
              <a:rPr lang="zh-CN" altLang="en-US" dirty="0"/>
              <a:t>在函数返回之前，会将该值取出，和 </a:t>
            </a:r>
            <a:r>
              <a:rPr lang="en-US" altLang="zh-CN" dirty="0" err="1"/>
              <a:t>ebp</a:t>
            </a:r>
            <a:r>
              <a:rPr lang="en-US" altLang="zh-CN" dirty="0"/>
              <a:t> </a:t>
            </a:r>
            <a:r>
              <a:rPr lang="zh-CN" altLang="en-US" dirty="0"/>
              <a:t>进行异或运算后，与 </a:t>
            </a:r>
            <a:r>
              <a:rPr lang="en-US" altLang="zh-CN" dirty="0"/>
              <a:t>___</a:t>
            </a:r>
            <a:r>
              <a:rPr lang="en-US" altLang="zh-CN" dirty="0" err="1"/>
              <a:t>security_cookie</a:t>
            </a:r>
            <a:r>
              <a:rPr lang="en-US" altLang="zh-CN" dirty="0"/>
              <a:t> </a:t>
            </a:r>
            <a:r>
              <a:rPr lang="zh-CN" altLang="en-US" dirty="0"/>
              <a:t>比较是否相等。</a:t>
            </a:r>
            <a:endParaRPr lang="en-US" altLang="zh-CN" dirty="0"/>
          </a:p>
          <a:p>
            <a:pPr lvl="2"/>
            <a:endParaRPr lang="zh-CN" altLang="en-US" dirty="0"/>
          </a:p>
        </p:txBody>
      </p:sp>
      <p:pic>
        <p:nvPicPr>
          <p:cNvPr id="5" name="图片 4">
            <a:extLst>
              <a:ext uri="{FF2B5EF4-FFF2-40B4-BE49-F238E27FC236}">
                <a16:creationId xmlns:a16="http://schemas.microsoft.com/office/drawing/2014/main" id="{BDDED74D-4236-4F9B-9E1D-5294C5011F36}"/>
              </a:ext>
            </a:extLst>
          </p:cNvPr>
          <p:cNvPicPr>
            <a:picLocks noChangeAspect="1"/>
          </p:cNvPicPr>
          <p:nvPr/>
        </p:nvPicPr>
        <p:blipFill>
          <a:blip r:embed="rId2"/>
          <a:stretch>
            <a:fillRect/>
          </a:stretch>
        </p:blipFill>
        <p:spPr>
          <a:xfrm>
            <a:off x="6656157" y="3074639"/>
            <a:ext cx="2499577" cy="708721"/>
          </a:xfrm>
          <a:prstGeom prst="rect">
            <a:avLst/>
          </a:prstGeom>
        </p:spPr>
      </p:pic>
      <p:pic>
        <p:nvPicPr>
          <p:cNvPr id="7" name="图片 6">
            <a:extLst>
              <a:ext uri="{FF2B5EF4-FFF2-40B4-BE49-F238E27FC236}">
                <a16:creationId xmlns:a16="http://schemas.microsoft.com/office/drawing/2014/main" id="{E687C8CF-23B0-49EA-B151-37F576FEBDB1}"/>
              </a:ext>
            </a:extLst>
          </p:cNvPr>
          <p:cNvPicPr>
            <a:picLocks noChangeAspect="1"/>
          </p:cNvPicPr>
          <p:nvPr/>
        </p:nvPicPr>
        <p:blipFill>
          <a:blip r:embed="rId3"/>
          <a:stretch>
            <a:fillRect/>
          </a:stretch>
        </p:blipFill>
        <p:spPr>
          <a:xfrm>
            <a:off x="4011749" y="4325143"/>
            <a:ext cx="4168501" cy="1851820"/>
          </a:xfrm>
          <a:prstGeom prst="rect">
            <a:avLst/>
          </a:prstGeom>
        </p:spPr>
      </p:pic>
    </p:spTree>
    <p:extLst>
      <p:ext uri="{BB962C8B-B14F-4D97-AF65-F5344CB8AC3E}">
        <p14:creationId xmlns:p14="http://schemas.microsoft.com/office/powerpoint/2010/main" val="3366385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2D711-15ED-481C-97A4-B2CF163FF3A7}"/>
              </a:ext>
            </a:extLst>
          </p:cNvPr>
          <p:cNvSpPr>
            <a:spLocks noGrp="1"/>
          </p:cNvSpPr>
          <p:nvPr>
            <p:ph type="title"/>
          </p:nvPr>
        </p:nvSpPr>
        <p:spPr/>
        <p:txBody>
          <a:bodyPr/>
          <a:lstStyle/>
          <a:p>
            <a:r>
              <a:rPr lang="en-US" altLang="zh-CN" dirty="0"/>
              <a:t>Windows</a:t>
            </a:r>
            <a:r>
              <a:rPr lang="zh-CN" altLang="en-US" dirty="0"/>
              <a:t>的栈溢出</a:t>
            </a:r>
          </a:p>
        </p:txBody>
      </p:sp>
      <p:sp>
        <p:nvSpPr>
          <p:cNvPr id="3" name="内容占位符 2">
            <a:extLst>
              <a:ext uri="{FF2B5EF4-FFF2-40B4-BE49-F238E27FC236}">
                <a16:creationId xmlns:a16="http://schemas.microsoft.com/office/drawing/2014/main" id="{8D995D12-C40D-49E9-89D4-CDDF2653E759}"/>
              </a:ext>
            </a:extLst>
          </p:cNvPr>
          <p:cNvSpPr>
            <a:spLocks noGrp="1"/>
          </p:cNvSpPr>
          <p:nvPr>
            <p:ph idx="1"/>
          </p:nvPr>
        </p:nvSpPr>
        <p:spPr/>
        <p:txBody>
          <a:bodyPr/>
          <a:lstStyle/>
          <a:p>
            <a:r>
              <a:rPr lang="en-US" altLang="zh-CN" dirty="0"/>
              <a:t>Windows</a:t>
            </a:r>
            <a:r>
              <a:rPr lang="zh-CN" altLang="en-US" dirty="0"/>
              <a:t>相关保护</a:t>
            </a:r>
            <a:endParaRPr lang="en-US" altLang="zh-CN" dirty="0"/>
          </a:p>
          <a:p>
            <a:pPr lvl="1"/>
            <a:r>
              <a:rPr lang="en-US" altLang="zh-CN" dirty="0"/>
              <a:t>GS(Buffer Security Check)</a:t>
            </a:r>
          </a:p>
          <a:p>
            <a:pPr lvl="2"/>
            <a:r>
              <a:rPr lang="en-US" altLang="zh-CN" dirty="0"/>
              <a:t>___</a:t>
            </a:r>
            <a:r>
              <a:rPr lang="en-US" altLang="zh-CN" dirty="0" err="1"/>
              <a:t>security_cookie</a:t>
            </a:r>
            <a:r>
              <a:rPr lang="en-US" altLang="zh-CN" dirty="0"/>
              <a:t> </a:t>
            </a:r>
            <a:r>
              <a:rPr lang="zh-CN" altLang="en-US" dirty="0"/>
              <a:t>是存放在 </a:t>
            </a:r>
            <a:r>
              <a:rPr lang="en-US" altLang="zh-CN" dirty="0"/>
              <a:t>.data </a:t>
            </a:r>
            <a:r>
              <a:rPr lang="zh-CN" altLang="en-US" dirty="0"/>
              <a:t>段上的数据。</a:t>
            </a:r>
            <a:endParaRPr lang="en-US" altLang="zh-CN" dirty="0"/>
          </a:p>
          <a:p>
            <a:pPr lvl="2"/>
            <a:r>
              <a:rPr lang="zh-CN" altLang="en-US" dirty="0"/>
              <a:t>每次运行都会重新被赋值为新的值，但是由于其存储在程序段上，所以比起 </a:t>
            </a:r>
            <a:r>
              <a:rPr lang="en-US" altLang="zh-CN" dirty="0"/>
              <a:t>Canary </a:t>
            </a:r>
            <a:r>
              <a:rPr lang="zh-CN" altLang="en-US" dirty="0"/>
              <a:t>更容易读取利用。</a:t>
            </a:r>
            <a:endParaRPr lang="en-US" altLang="zh-CN" dirty="0"/>
          </a:p>
          <a:p>
            <a:pPr lvl="2"/>
            <a:endParaRPr lang="zh-CN" altLang="en-US" dirty="0"/>
          </a:p>
        </p:txBody>
      </p:sp>
      <p:pic>
        <p:nvPicPr>
          <p:cNvPr id="6" name="图片 5">
            <a:extLst>
              <a:ext uri="{FF2B5EF4-FFF2-40B4-BE49-F238E27FC236}">
                <a16:creationId xmlns:a16="http://schemas.microsoft.com/office/drawing/2014/main" id="{5B6E20D1-4E4C-45A6-B3AF-A31E9CAD6EB1}"/>
              </a:ext>
            </a:extLst>
          </p:cNvPr>
          <p:cNvPicPr>
            <a:picLocks noChangeAspect="1"/>
          </p:cNvPicPr>
          <p:nvPr/>
        </p:nvPicPr>
        <p:blipFill>
          <a:blip r:embed="rId2"/>
          <a:stretch>
            <a:fillRect/>
          </a:stretch>
        </p:blipFill>
        <p:spPr>
          <a:xfrm>
            <a:off x="7430018" y="2592372"/>
            <a:ext cx="4119834" cy="431252"/>
          </a:xfrm>
          <a:prstGeom prst="rect">
            <a:avLst/>
          </a:prstGeom>
        </p:spPr>
      </p:pic>
      <p:pic>
        <p:nvPicPr>
          <p:cNvPr id="9" name="图片 8">
            <a:extLst>
              <a:ext uri="{FF2B5EF4-FFF2-40B4-BE49-F238E27FC236}">
                <a16:creationId xmlns:a16="http://schemas.microsoft.com/office/drawing/2014/main" id="{7B10316D-660F-419B-98B3-113DF0CCBD12}"/>
              </a:ext>
            </a:extLst>
          </p:cNvPr>
          <p:cNvPicPr>
            <a:picLocks noChangeAspect="1"/>
          </p:cNvPicPr>
          <p:nvPr/>
        </p:nvPicPr>
        <p:blipFill>
          <a:blip r:embed="rId3"/>
          <a:stretch>
            <a:fillRect/>
          </a:stretch>
        </p:blipFill>
        <p:spPr>
          <a:xfrm>
            <a:off x="564823" y="3613521"/>
            <a:ext cx="4167434" cy="3021250"/>
          </a:xfrm>
          <a:prstGeom prst="rect">
            <a:avLst/>
          </a:prstGeom>
        </p:spPr>
      </p:pic>
      <p:pic>
        <p:nvPicPr>
          <p:cNvPr id="11" name="图片 10">
            <a:extLst>
              <a:ext uri="{FF2B5EF4-FFF2-40B4-BE49-F238E27FC236}">
                <a16:creationId xmlns:a16="http://schemas.microsoft.com/office/drawing/2014/main" id="{6B41C429-1B34-43C1-953E-7DFB7C5575B5}"/>
              </a:ext>
            </a:extLst>
          </p:cNvPr>
          <p:cNvPicPr>
            <a:picLocks noChangeAspect="1"/>
          </p:cNvPicPr>
          <p:nvPr/>
        </p:nvPicPr>
        <p:blipFill>
          <a:blip r:embed="rId4"/>
          <a:stretch>
            <a:fillRect/>
          </a:stretch>
        </p:blipFill>
        <p:spPr>
          <a:xfrm>
            <a:off x="5709502" y="3721944"/>
            <a:ext cx="5784081" cy="2804403"/>
          </a:xfrm>
          <a:prstGeom prst="rect">
            <a:avLst/>
          </a:prstGeom>
        </p:spPr>
      </p:pic>
    </p:spTree>
    <p:extLst>
      <p:ext uri="{BB962C8B-B14F-4D97-AF65-F5344CB8AC3E}">
        <p14:creationId xmlns:p14="http://schemas.microsoft.com/office/powerpoint/2010/main" val="195433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783B1F-F88C-4672-9391-C7A6B0078C09}"/>
              </a:ext>
            </a:extLst>
          </p:cNvPr>
          <p:cNvSpPr>
            <a:spLocks noGrp="1"/>
          </p:cNvSpPr>
          <p:nvPr>
            <p:ph type="title"/>
          </p:nvPr>
        </p:nvSpPr>
        <p:spPr/>
        <p:txBody>
          <a:bodyPr/>
          <a:lstStyle/>
          <a:p>
            <a:r>
              <a:rPr lang="en-US" altLang="zh-CN" dirty="0"/>
              <a:t>IDA</a:t>
            </a:r>
            <a:r>
              <a:rPr lang="zh-CN" altLang="en-US" dirty="0"/>
              <a:t>的基本使用</a:t>
            </a:r>
          </a:p>
        </p:txBody>
      </p:sp>
      <p:sp>
        <p:nvSpPr>
          <p:cNvPr id="3" name="内容占位符 2">
            <a:extLst>
              <a:ext uri="{FF2B5EF4-FFF2-40B4-BE49-F238E27FC236}">
                <a16:creationId xmlns:a16="http://schemas.microsoft.com/office/drawing/2014/main" id="{29F76EF9-0AEB-44AF-B102-100829CC13B6}"/>
              </a:ext>
            </a:extLst>
          </p:cNvPr>
          <p:cNvSpPr>
            <a:spLocks noGrp="1"/>
          </p:cNvSpPr>
          <p:nvPr>
            <p:ph idx="1"/>
          </p:nvPr>
        </p:nvSpPr>
        <p:spPr/>
        <p:txBody>
          <a:bodyPr/>
          <a:lstStyle/>
          <a:p>
            <a:r>
              <a:rPr lang="zh-CN" altLang="en-US" sz="2400" dirty="0"/>
              <a:t>最常用按键：</a:t>
            </a:r>
            <a:r>
              <a:rPr lang="en-US" altLang="zh-CN" sz="2400" dirty="0"/>
              <a:t>F5</a:t>
            </a:r>
          </a:p>
          <a:p>
            <a:pPr marL="0" indent="0">
              <a:buNone/>
            </a:pPr>
            <a:r>
              <a:rPr lang="en-US" altLang="zh-CN" sz="2400" dirty="0"/>
              <a:t>IDA</a:t>
            </a:r>
            <a:r>
              <a:rPr lang="zh-CN" altLang="en-US" sz="2400" dirty="0"/>
              <a:t>的最常用按键，功能是反编译汇编代码，可以让汇编代码直接转化为易读的</a:t>
            </a:r>
            <a:r>
              <a:rPr lang="en-US" altLang="zh-CN" sz="2400" dirty="0"/>
              <a:t>C</a:t>
            </a:r>
            <a:r>
              <a:rPr lang="zh-CN" altLang="en-US" sz="2400" dirty="0"/>
              <a:t>代码；当然也可以用</a:t>
            </a:r>
            <a:r>
              <a:rPr lang="en-US" altLang="zh-CN" sz="2400" dirty="0"/>
              <a:t>Tab</a:t>
            </a:r>
            <a:r>
              <a:rPr lang="zh-CN" altLang="en-US" sz="2400" dirty="0"/>
              <a:t>键作为替换。</a:t>
            </a:r>
            <a:endParaRPr lang="en-US" altLang="zh-CN" sz="2400" dirty="0"/>
          </a:p>
          <a:p>
            <a:pPr marL="0" indent="0">
              <a:buNone/>
            </a:pPr>
            <a:endParaRPr lang="zh-CN" altLang="en-US" dirty="0"/>
          </a:p>
        </p:txBody>
      </p:sp>
      <p:pic>
        <p:nvPicPr>
          <p:cNvPr id="5" name="图片 4">
            <a:extLst>
              <a:ext uri="{FF2B5EF4-FFF2-40B4-BE49-F238E27FC236}">
                <a16:creationId xmlns:a16="http://schemas.microsoft.com/office/drawing/2014/main" id="{3C274C89-566F-4351-B3C1-6622E2EFC001}"/>
              </a:ext>
            </a:extLst>
          </p:cNvPr>
          <p:cNvPicPr>
            <a:picLocks noChangeAspect="1"/>
          </p:cNvPicPr>
          <p:nvPr/>
        </p:nvPicPr>
        <p:blipFill>
          <a:blip r:embed="rId3"/>
          <a:stretch>
            <a:fillRect/>
          </a:stretch>
        </p:blipFill>
        <p:spPr>
          <a:xfrm>
            <a:off x="1151934" y="3169402"/>
            <a:ext cx="3891406" cy="2831023"/>
          </a:xfrm>
          <a:prstGeom prst="rect">
            <a:avLst/>
          </a:prstGeom>
        </p:spPr>
      </p:pic>
      <p:pic>
        <p:nvPicPr>
          <p:cNvPr id="7" name="图片 6">
            <a:extLst>
              <a:ext uri="{FF2B5EF4-FFF2-40B4-BE49-F238E27FC236}">
                <a16:creationId xmlns:a16="http://schemas.microsoft.com/office/drawing/2014/main" id="{6CAF6A9B-6151-44FF-B96D-70334760C777}"/>
              </a:ext>
            </a:extLst>
          </p:cNvPr>
          <p:cNvPicPr>
            <a:picLocks noChangeAspect="1"/>
          </p:cNvPicPr>
          <p:nvPr/>
        </p:nvPicPr>
        <p:blipFill>
          <a:blip r:embed="rId4"/>
          <a:stretch>
            <a:fillRect/>
          </a:stretch>
        </p:blipFill>
        <p:spPr>
          <a:xfrm>
            <a:off x="6096000" y="3005505"/>
            <a:ext cx="4480948" cy="2994920"/>
          </a:xfrm>
          <a:prstGeom prst="rect">
            <a:avLst/>
          </a:prstGeom>
        </p:spPr>
      </p:pic>
      <p:sp>
        <p:nvSpPr>
          <p:cNvPr id="8" name="文本框 7">
            <a:extLst>
              <a:ext uri="{FF2B5EF4-FFF2-40B4-BE49-F238E27FC236}">
                <a16:creationId xmlns:a16="http://schemas.microsoft.com/office/drawing/2014/main" id="{E1D52C30-C441-42B1-91CA-26D8DC2CF35D}"/>
              </a:ext>
            </a:extLst>
          </p:cNvPr>
          <p:cNvSpPr txBox="1"/>
          <p:nvPr/>
        </p:nvSpPr>
        <p:spPr>
          <a:xfrm>
            <a:off x="2683100" y="6150836"/>
            <a:ext cx="829073" cy="369332"/>
          </a:xfrm>
          <a:prstGeom prst="rect">
            <a:avLst/>
          </a:prstGeom>
          <a:noFill/>
        </p:spPr>
        <p:txBody>
          <a:bodyPr wrap="none" rtlCol="0">
            <a:spAutoFit/>
          </a:bodyPr>
          <a:lstStyle/>
          <a:p>
            <a:r>
              <a:rPr lang="en-US" altLang="zh-CN" dirty="0"/>
              <a:t>Before</a:t>
            </a:r>
            <a:endParaRPr lang="zh-CN" altLang="en-US" dirty="0"/>
          </a:p>
        </p:txBody>
      </p:sp>
      <p:sp>
        <p:nvSpPr>
          <p:cNvPr id="9" name="文本框 8">
            <a:extLst>
              <a:ext uri="{FF2B5EF4-FFF2-40B4-BE49-F238E27FC236}">
                <a16:creationId xmlns:a16="http://schemas.microsoft.com/office/drawing/2014/main" id="{724B80B5-02BA-404D-B0B6-F25637A6D9B8}"/>
              </a:ext>
            </a:extLst>
          </p:cNvPr>
          <p:cNvSpPr txBox="1"/>
          <p:nvPr/>
        </p:nvSpPr>
        <p:spPr>
          <a:xfrm>
            <a:off x="8001286" y="6150836"/>
            <a:ext cx="670376" cy="369332"/>
          </a:xfrm>
          <a:prstGeom prst="rect">
            <a:avLst/>
          </a:prstGeom>
          <a:noFill/>
        </p:spPr>
        <p:txBody>
          <a:bodyPr wrap="none" rtlCol="0">
            <a:spAutoFit/>
          </a:bodyPr>
          <a:lstStyle/>
          <a:p>
            <a:r>
              <a:rPr lang="en-US" altLang="zh-CN" dirty="0"/>
              <a:t>After</a:t>
            </a:r>
            <a:endParaRPr lang="zh-CN" altLang="en-US" dirty="0"/>
          </a:p>
        </p:txBody>
      </p:sp>
    </p:spTree>
    <p:extLst>
      <p:ext uri="{BB962C8B-B14F-4D97-AF65-F5344CB8AC3E}">
        <p14:creationId xmlns:p14="http://schemas.microsoft.com/office/powerpoint/2010/main" val="1731768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2D711-15ED-481C-97A4-B2CF163FF3A7}"/>
              </a:ext>
            </a:extLst>
          </p:cNvPr>
          <p:cNvSpPr>
            <a:spLocks noGrp="1"/>
          </p:cNvSpPr>
          <p:nvPr>
            <p:ph type="title"/>
          </p:nvPr>
        </p:nvSpPr>
        <p:spPr/>
        <p:txBody>
          <a:bodyPr/>
          <a:lstStyle/>
          <a:p>
            <a:r>
              <a:rPr lang="en-US" altLang="zh-CN" dirty="0"/>
              <a:t>Windows</a:t>
            </a:r>
            <a:r>
              <a:rPr lang="zh-CN" altLang="en-US" dirty="0"/>
              <a:t>的栈溢出</a:t>
            </a:r>
          </a:p>
        </p:txBody>
      </p:sp>
      <p:sp>
        <p:nvSpPr>
          <p:cNvPr id="3" name="内容占位符 2">
            <a:extLst>
              <a:ext uri="{FF2B5EF4-FFF2-40B4-BE49-F238E27FC236}">
                <a16:creationId xmlns:a16="http://schemas.microsoft.com/office/drawing/2014/main" id="{8D995D12-C40D-49E9-89D4-CDDF2653E759}"/>
              </a:ext>
            </a:extLst>
          </p:cNvPr>
          <p:cNvSpPr>
            <a:spLocks noGrp="1"/>
          </p:cNvSpPr>
          <p:nvPr>
            <p:ph idx="1"/>
          </p:nvPr>
        </p:nvSpPr>
        <p:spPr/>
        <p:txBody>
          <a:bodyPr/>
          <a:lstStyle/>
          <a:p>
            <a:r>
              <a:rPr lang="en-US" altLang="zh-CN" dirty="0"/>
              <a:t>Windows</a:t>
            </a:r>
            <a:r>
              <a:rPr lang="zh-CN" altLang="en-US" dirty="0"/>
              <a:t>相关保护</a:t>
            </a:r>
            <a:endParaRPr lang="en-US" altLang="zh-CN" dirty="0"/>
          </a:p>
          <a:p>
            <a:pPr lvl="1"/>
            <a:r>
              <a:rPr lang="en-US" altLang="zh-CN" dirty="0"/>
              <a:t>DEP-</a:t>
            </a:r>
            <a:r>
              <a:rPr lang="zh-CN" altLang="en-US" dirty="0"/>
              <a:t>数据执行保护：堆栈空间不可执行。</a:t>
            </a:r>
            <a:endParaRPr lang="en-US" altLang="zh-CN" dirty="0"/>
          </a:p>
          <a:p>
            <a:pPr lvl="1"/>
            <a:r>
              <a:rPr lang="en-US" altLang="zh-CN" b="0" i="0" dirty="0">
                <a:solidFill>
                  <a:srgbClr val="333333"/>
                </a:solidFill>
                <a:effectLst/>
                <a:latin typeface="+mn-ea"/>
              </a:rPr>
              <a:t>ASLR-</a:t>
            </a:r>
            <a:r>
              <a:rPr lang="zh-CN" altLang="en-US" b="0" i="0" dirty="0">
                <a:solidFill>
                  <a:srgbClr val="333333"/>
                </a:solidFill>
                <a:effectLst/>
                <a:latin typeface="+mn-ea"/>
              </a:rPr>
              <a:t>地址随机化</a:t>
            </a:r>
            <a:r>
              <a:rPr lang="zh-CN" altLang="en-US" dirty="0">
                <a:solidFill>
                  <a:srgbClr val="333333"/>
                </a:solidFill>
                <a:latin typeface="+mn-ea"/>
              </a:rPr>
              <a:t>：程序加载的基址，库函数地址，堆栈空间地址的随机化。</a:t>
            </a:r>
            <a:endParaRPr lang="en-US" altLang="zh-CN" dirty="0">
              <a:solidFill>
                <a:srgbClr val="333333"/>
              </a:solidFill>
              <a:latin typeface="+mn-ea"/>
            </a:endParaRPr>
          </a:p>
          <a:p>
            <a:pPr lvl="1"/>
            <a:r>
              <a:rPr lang="en-US" altLang="zh-CN" b="0" i="0" dirty="0">
                <a:solidFill>
                  <a:srgbClr val="333333"/>
                </a:solidFill>
                <a:effectLst/>
                <a:latin typeface="+mn-ea"/>
              </a:rPr>
              <a:t>CFG-</a:t>
            </a:r>
            <a:r>
              <a:rPr lang="zh-CN" altLang="en-US" b="0" i="0" dirty="0">
                <a:solidFill>
                  <a:srgbClr val="333333"/>
                </a:solidFill>
                <a:effectLst/>
                <a:latin typeface="+mn-ea"/>
              </a:rPr>
              <a:t>控制流卫士：</a:t>
            </a:r>
            <a:r>
              <a:rPr lang="zh-CN" altLang="en-US" b="0" i="0" dirty="0">
                <a:solidFill>
                  <a:srgbClr val="171717"/>
                </a:solidFill>
                <a:effectLst/>
                <a:latin typeface="Segoe UI" panose="020B0502040204020203" pitchFamily="34" charset="0"/>
              </a:rPr>
              <a:t>实现控制流完整性，从而严格限制了间接调用指令的执行位置，破坏了尝试间接调用无效地址的任何利用。</a:t>
            </a:r>
            <a:endParaRPr lang="en-US" altLang="zh-CN" b="0" i="0" dirty="0">
              <a:solidFill>
                <a:srgbClr val="333333"/>
              </a:solidFill>
              <a:effectLst/>
              <a:latin typeface="+mn-ea"/>
            </a:endParaRPr>
          </a:p>
        </p:txBody>
      </p:sp>
    </p:spTree>
    <p:extLst>
      <p:ext uri="{BB962C8B-B14F-4D97-AF65-F5344CB8AC3E}">
        <p14:creationId xmlns:p14="http://schemas.microsoft.com/office/powerpoint/2010/main" val="2592034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2D711-15ED-481C-97A4-B2CF163FF3A7}"/>
              </a:ext>
            </a:extLst>
          </p:cNvPr>
          <p:cNvSpPr>
            <a:spLocks noGrp="1"/>
          </p:cNvSpPr>
          <p:nvPr>
            <p:ph type="title"/>
          </p:nvPr>
        </p:nvSpPr>
        <p:spPr/>
        <p:txBody>
          <a:bodyPr/>
          <a:lstStyle/>
          <a:p>
            <a:r>
              <a:rPr lang="en-US" altLang="zh-CN" dirty="0"/>
              <a:t>Windows</a:t>
            </a:r>
            <a:r>
              <a:rPr lang="zh-CN" altLang="en-US" dirty="0"/>
              <a:t>的栈溢出</a:t>
            </a:r>
          </a:p>
        </p:txBody>
      </p:sp>
      <p:sp>
        <p:nvSpPr>
          <p:cNvPr id="3" name="内容占位符 2">
            <a:extLst>
              <a:ext uri="{FF2B5EF4-FFF2-40B4-BE49-F238E27FC236}">
                <a16:creationId xmlns:a16="http://schemas.microsoft.com/office/drawing/2014/main" id="{8D995D12-C40D-49E9-89D4-CDDF2653E759}"/>
              </a:ext>
            </a:extLst>
          </p:cNvPr>
          <p:cNvSpPr>
            <a:spLocks noGrp="1"/>
          </p:cNvSpPr>
          <p:nvPr>
            <p:ph idx="1"/>
          </p:nvPr>
        </p:nvSpPr>
        <p:spPr/>
        <p:txBody>
          <a:bodyPr>
            <a:normAutofit lnSpcReduction="10000"/>
          </a:bodyPr>
          <a:lstStyle/>
          <a:p>
            <a:r>
              <a:rPr lang="en-US" altLang="zh-CN" dirty="0"/>
              <a:t>SEH</a:t>
            </a:r>
            <a:r>
              <a:rPr lang="zh-CN" altLang="en-US" dirty="0"/>
              <a:t>的栈溢出利用</a:t>
            </a:r>
            <a:endParaRPr lang="en-US" altLang="zh-CN" dirty="0"/>
          </a:p>
          <a:p>
            <a:pPr lvl="1"/>
            <a:r>
              <a:rPr lang="en-US" altLang="zh-CN" dirty="0"/>
              <a:t>Instruction</a:t>
            </a:r>
          </a:p>
          <a:p>
            <a:pPr marL="914400" lvl="2" indent="0">
              <a:buNone/>
            </a:pPr>
            <a:r>
              <a:rPr lang="zh-CN" altLang="en-US" dirty="0"/>
              <a:t>结构化异常处理（</a:t>
            </a:r>
            <a:r>
              <a:rPr lang="en-US" altLang="zh-CN" dirty="0"/>
              <a:t>SEH</a:t>
            </a:r>
            <a:r>
              <a:rPr lang="zh-CN" altLang="en-US" dirty="0"/>
              <a:t>）是一种 </a:t>
            </a:r>
            <a:r>
              <a:rPr lang="en-US" altLang="zh-CN" dirty="0"/>
              <a:t>Windows </a:t>
            </a:r>
            <a:r>
              <a:rPr lang="zh-CN" altLang="en-US" dirty="0"/>
              <a:t>机制，用于一致地处理硬件和软件异常。该结构通常表示为 </a:t>
            </a:r>
            <a:r>
              <a:rPr lang="en-US" altLang="zh-CN" dirty="0"/>
              <a:t>try / except</a:t>
            </a:r>
            <a:r>
              <a:rPr lang="zh-CN" altLang="en-US" dirty="0"/>
              <a:t>或</a:t>
            </a:r>
            <a:r>
              <a:rPr lang="en-US" altLang="zh-CN" dirty="0"/>
              <a:t>try / catch </a:t>
            </a:r>
            <a:r>
              <a:rPr lang="zh-CN" altLang="en-US" dirty="0"/>
              <a:t>代码块。</a:t>
            </a:r>
            <a:endParaRPr lang="en-US" altLang="zh-CN" dirty="0"/>
          </a:p>
          <a:p>
            <a:pPr marL="914400" lvl="2" indent="0">
              <a:buNone/>
            </a:pPr>
            <a:endParaRPr lang="en-US" altLang="zh-CN" dirty="0"/>
          </a:p>
          <a:p>
            <a:pPr marL="914400" lvl="2" indent="0">
              <a:buNone/>
            </a:pPr>
            <a:r>
              <a:rPr lang="en-US" altLang="zh-CN" b="0" i="0" dirty="0">
                <a:solidFill>
                  <a:srgbClr val="ABB2BF"/>
                </a:solidFill>
                <a:effectLst/>
                <a:latin typeface="SFMono-Regular"/>
              </a:rPr>
              <a:t>__try { </a:t>
            </a:r>
          </a:p>
          <a:p>
            <a:pPr marL="914400" lvl="2" indent="0">
              <a:buNone/>
            </a:pPr>
            <a:r>
              <a:rPr lang="en-US" altLang="zh-CN" b="0" i="1" dirty="0">
                <a:solidFill>
                  <a:srgbClr val="5C6370"/>
                </a:solidFill>
                <a:effectLst/>
                <a:latin typeface="SFMono-Regular"/>
              </a:rPr>
              <a:t>	// the block of code to try (aka the "guarded body")</a:t>
            </a:r>
            <a:r>
              <a:rPr lang="en-US" altLang="zh-CN" b="0" i="0" dirty="0">
                <a:solidFill>
                  <a:srgbClr val="ABB2BF"/>
                </a:solidFill>
                <a:effectLst/>
                <a:latin typeface="SFMono-Regular"/>
              </a:rPr>
              <a:t> ... </a:t>
            </a:r>
          </a:p>
          <a:p>
            <a:pPr marL="914400" lvl="2" indent="0">
              <a:buNone/>
            </a:pPr>
            <a:r>
              <a:rPr lang="en-US" altLang="zh-CN" b="0" i="0" dirty="0">
                <a:solidFill>
                  <a:srgbClr val="ABB2BF"/>
                </a:solidFill>
                <a:effectLst/>
                <a:latin typeface="SFMono-Regular"/>
              </a:rPr>
              <a:t>} __except (exception filter) {</a:t>
            </a:r>
          </a:p>
          <a:p>
            <a:pPr marL="914400" lvl="2" indent="0">
              <a:buNone/>
            </a:pPr>
            <a:r>
              <a:rPr lang="en-US" altLang="zh-CN" b="0" i="0" dirty="0">
                <a:solidFill>
                  <a:srgbClr val="ABB2BF"/>
                </a:solidFill>
                <a:effectLst/>
                <a:latin typeface="SFMono-Regular"/>
              </a:rPr>
              <a:t> 	</a:t>
            </a:r>
            <a:r>
              <a:rPr lang="en-US" altLang="zh-CN" b="0" i="1" dirty="0">
                <a:solidFill>
                  <a:srgbClr val="5C6370"/>
                </a:solidFill>
                <a:effectLst/>
                <a:latin typeface="SFMono-Regular"/>
              </a:rPr>
              <a:t>// the code to run in the event of an exception (aka the "exception handler)</a:t>
            </a:r>
            <a:r>
              <a:rPr lang="en-US" altLang="zh-CN" b="0" i="0" dirty="0">
                <a:solidFill>
                  <a:srgbClr val="ABB2BF"/>
                </a:solidFill>
                <a:effectLst/>
                <a:latin typeface="SFMono-Regular"/>
              </a:rPr>
              <a:t> ... </a:t>
            </a:r>
          </a:p>
          <a:p>
            <a:pPr marL="914400" lvl="2" indent="0">
              <a:buNone/>
            </a:pPr>
            <a:r>
              <a:rPr lang="en-US" altLang="zh-CN" b="0" i="0" dirty="0">
                <a:solidFill>
                  <a:srgbClr val="ABB2BF"/>
                </a:solidFill>
                <a:effectLst/>
                <a:latin typeface="SFMono-Regular"/>
              </a:rPr>
              <a:t>}</a:t>
            </a:r>
            <a:endParaRPr lang="en-US" altLang="zh-CN" dirty="0">
              <a:solidFill>
                <a:srgbClr val="ABB2BF"/>
              </a:solidFill>
              <a:latin typeface="SFMono-Regular"/>
            </a:endParaRPr>
          </a:p>
          <a:p>
            <a:pPr marL="914400" lvl="2" indent="0">
              <a:buNone/>
            </a:pPr>
            <a:endParaRPr lang="en-US" altLang="zh-CN" b="0" i="0" dirty="0">
              <a:solidFill>
                <a:srgbClr val="ABB2BF"/>
              </a:solidFill>
              <a:effectLst/>
              <a:latin typeface="SFMono-Regular"/>
            </a:endParaRPr>
          </a:p>
          <a:p>
            <a:pPr marL="914400" lvl="2" indent="0">
              <a:buNone/>
            </a:pPr>
            <a:r>
              <a:rPr lang="zh-CN" altLang="en-US" dirty="0"/>
              <a:t>异常处理程序可以由应用程序（通过上述 </a:t>
            </a:r>
            <a:r>
              <a:rPr lang="en-US" altLang="zh-CN" dirty="0"/>
              <a:t>__try / __ except </a:t>
            </a:r>
            <a:r>
              <a:rPr lang="zh-CN" altLang="en-US" dirty="0"/>
              <a:t>构造）或由操作系统本身实现。由于错误的类型很多（除零，超出范围等），因此可以有许多相应的异常处理程序。</a:t>
            </a:r>
          </a:p>
        </p:txBody>
      </p:sp>
    </p:spTree>
    <p:extLst>
      <p:ext uri="{BB962C8B-B14F-4D97-AF65-F5344CB8AC3E}">
        <p14:creationId xmlns:p14="http://schemas.microsoft.com/office/powerpoint/2010/main" val="1832584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2D711-15ED-481C-97A4-B2CF163FF3A7}"/>
              </a:ext>
            </a:extLst>
          </p:cNvPr>
          <p:cNvSpPr>
            <a:spLocks noGrp="1"/>
          </p:cNvSpPr>
          <p:nvPr>
            <p:ph type="title"/>
          </p:nvPr>
        </p:nvSpPr>
        <p:spPr/>
        <p:txBody>
          <a:bodyPr/>
          <a:lstStyle/>
          <a:p>
            <a:r>
              <a:rPr lang="en-US" altLang="zh-CN" dirty="0"/>
              <a:t>Windows</a:t>
            </a:r>
            <a:r>
              <a:rPr lang="zh-CN" altLang="en-US" dirty="0"/>
              <a:t>的栈溢出</a:t>
            </a:r>
          </a:p>
        </p:txBody>
      </p:sp>
      <p:sp>
        <p:nvSpPr>
          <p:cNvPr id="3" name="内容占位符 2">
            <a:extLst>
              <a:ext uri="{FF2B5EF4-FFF2-40B4-BE49-F238E27FC236}">
                <a16:creationId xmlns:a16="http://schemas.microsoft.com/office/drawing/2014/main" id="{8D995D12-C40D-49E9-89D4-CDDF2653E759}"/>
              </a:ext>
            </a:extLst>
          </p:cNvPr>
          <p:cNvSpPr>
            <a:spLocks noGrp="1"/>
          </p:cNvSpPr>
          <p:nvPr>
            <p:ph idx="1"/>
          </p:nvPr>
        </p:nvSpPr>
        <p:spPr/>
        <p:txBody>
          <a:bodyPr/>
          <a:lstStyle/>
          <a:p>
            <a:r>
              <a:rPr lang="en-US" altLang="zh-CN" dirty="0"/>
              <a:t>SEH</a:t>
            </a:r>
            <a:r>
              <a:rPr lang="zh-CN" altLang="en-US" dirty="0"/>
              <a:t>的栈溢出利用</a:t>
            </a:r>
            <a:endParaRPr lang="en-US" altLang="zh-CN" dirty="0"/>
          </a:p>
          <a:p>
            <a:pPr lvl="1"/>
            <a:r>
              <a:rPr lang="en-US" altLang="zh-CN" dirty="0"/>
              <a:t>SEH</a:t>
            </a:r>
            <a:r>
              <a:rPr lang="zh-CN" altLang="en-US" dirty="0"/>
              <a:t>的主要组成部分</a:t>
            </a:r>
            <a:endParaRPr lang="en-US" altLang="zh-CN" dirty="0"/>
          </a:p>
          <a:p>
            <a:pPr marL="914400" lvl="2" indent="0">
              <a:buNone/>
            </a:pPr>
            <a:r>
              <a:rPr lang="zh-CN" altLang="en-US" dirty="0"/>
              <a:t>对于每个异常处理程序，都有一个 </a:t>
            </a:r>
            <a:r>
              <a:rPr lang="en-US" altLang="zh-CN" dirty="0"/>
              <a:t>Exception Registration Record </a:t>
            </a:r>
            <a:r>
              <a:rPr lang="zh-CN" altLang="en-US" dirty="0"/>
              <a:t>结构，如下所示：</a:t>
            </a:r>
            <a:endParaRPr lang="en-US" altLang="zh-CN" dirty="0"/>
          </a:p>
          <a:p>
            <a:pPr marL="914400" lvl="2" indent="0">
              <a:buNone/>
            </a:pPr>
            <a:r>
              <a:rPr lang="en-US" altLang="zh-CN" b="0" i="0" dirty="0">
                <a:solidFill>
                  <a:srgbClr val="C678DD"/>
                </a:solidFill>
                <a:effectLst/>
                <a:latin typeface="SFMono-Regular"/>
              </a:rPr>
              <a:t>typedef</a:t>
            </a:r>
            <a:r>
              <a:rPr lang="en-US" altLang="zh-CN" b="0" i="0" dirty="0">
                <a:solidFill>
                  <a:srgbClr val="ABB2BF"/>
                </a:solidFill>
                <a:effectLst/>
                <a:latin typeface="SFMono-Regular"/>
              </a:rPr>
              <a:t> </a:t>
            </a:r>
            <a:r>
              <a:rPr lang="en-US" altLang="zh-CN" b="0" i="0" dirty="0">
                <a:solidFill>
                  <a:srgbClr val="C678DD"/>
                </a:solidFill>
                <a:effectLst/>
                <a:latin typeface="SFMono-Regular"/>
              </a:rPr>
              <a:t>struct</a:t>
            </a:r>
            <a:r>
              <a:rPr lang="en-US" altLang="zh-CN" b="0" i="0" dirty="0">
                <a:solidFill>
                  <a:srgbClr val="B8D7A3"/>
                </a:solidFill>
                <a:effectLst/>
                <a:latin typeface="SFMono-Regular"/>
              </a:rPr>
              <a:t> _</a:t>
            </a:r>
            <a:r>
              <a:rPr lang="en-US" altLang="zh-CN" b="0" i="0" dirty="0">
                <a:solidFill>
                  <a:srgbClr val="E6C07B"/>
                </a:solidFill>
                <a:effectLst/>
                <a:latin typeface="SFMono-Regular"/>
              </a:rPr>
              <a:t>EXCEPTION_REGISTRATION_RECORD</a:t>
            </a:r>
            <a:r>
              <a:rPr lang="en-US" altLang="zh-CN" b="0" i="0" dirty="0">
                <a:solidFill>
                  <a:srgbClr val="B8D7A3"/>
                </a:solidFill>
                <a:effectLst/>
                <a:latin typeface="SFMono-Regular"/>
              </a:rPr>
              <a:t> {</a:t>
            </a:r>
            <a:r>
              <a:rPr lang="en-US" altLang="zh-CN" b="0" i="0" dirty="0">
                <a:solidFill>
                  <a:srgbClr val="ABB2BF"/>
                </a:solidFill>
                <a:effectLst/>
                <a:latin typeface="SFMono-Regular"/>
              </a:rPr>
              <a:t> </a:t>
            </a:r>
          </a:p>
          <a:p>
            <a:pPr marL="914400" lvl="2" indent="0">
              <a:buNone/>
            </a:pPr>
            <a:r>
              <a:rPr lang="en-US" altLang="zh-CN" b="0" i="0" dirty="0">
                <a:solidFill>
                  <a:srgbClr val="C678DD"/>
                </a:solidFill>
                <a:effectLst/>
                <a:latin typeface="SFMono-Regular"/>
              </a:rPr>
              <a:t>	struct</a:t>
            </a:r>
            <a:r>
              <a:rPr lang="en-US" altLang="zh-CN" b="0" i="0" dirty="0">
                <a:solidFill>
                  <a:srgbClr val="B8D7A3"/>
                </a:solidFill>
                <a:effectLst/>
                <a:latin typeface="SFMono-Regular"/>
              </a:rPr>
              <a:t> _</a:t>
            </a:r>
            <a:r>
              <a:rPr lang="en-US" altLang="zh-CN" b="0" i="0" dirty="0">
                <a:solidFill>
                  <a:srgbClr val="E6C07B"/>
                </a:solidFill>
                <a:effectLst/>
                <a:latin typeface="SFMono-Regular"/>
              </a:rPr>
              <a:t>EXCEPTION_REGISTRATION_RECORD</a:t>
            </a:r>
            <a:r>
              <a:rPr lang="en-US" altLang="zh-CN" b="0" i="0" dirty="0">
                <a:solidFill>
                  <a:srgbClr val="B8D7A3"/>
                </a:solidFill>
                <a:effectLst/>
                <a:latin typeface="SFMono-Regular"/>
              </a:rPr>
              <a:t> *</a:t>
            </a:r>
            <a:r>
              <a:rPr lang="en-US" altLang="zh-CN" b="0" i="0" dirty="0">
                <a:solidFill>
                  <a:srgbClr val="E6C07B"/>
                </a:solidFill>
                <a:effectLst/>
                <a:latin typeface="SFMono-Regular"/>
              </a:rPr>
              <a:t>Next</a:t>
            </a:r>
            <a:r>
              <a:rPr lang="en-US" altLang="zh-CN" b="0" i="0" dirty="0">
                <a:solidFill>
                  <a:srgbClr val="B8D7A3"/>
                </a:solidFill>
                <a:effectLst/>
                <a:latin typeface="SFMono-Regular"/>
              </a:rPr>
              <a:t>;</a:t>
            </a:r>
            <a:r>
              <a:rPr lang="en-US" altLang="zh-CN" b="0" i="0" dirty="0">
                <a:solidFill>
                  <a:srgbClr val="ABB2BF"/>
                </a:solidFill>
                <a:effectLst/>
                <a:latin typeface="SFMono-Regular"/>
              </a:rPr>
              <a:t> </a:t>
            </a:r>
          </a:p>
          <a:p>
            <a:pPr marL="914400" lvl="2" indent="0">
              <a:buNone/>
            </a:pPr>
            <a:r>
              <a:rPr lang="en-US" altLang="zh-CN" dirty="0">
                <a:solidFill>
                  <a:srgbClr val="ABB2BF"/>
                </a:solidFill>
                <a:latin typeface="SFMono-Regular"/>
              </a:rPr>
              <a:t>	</a:t>
            </a:r>
            <a:r>
              <a:rPr lang="en-US" altLang="zh-CN" b="0" i="0" dirty="0">
                <a:solidFill>
                  <a:srgbClr val="ABB2BF"/>
                </a:solidFill>
                <a:effectLst/>
                <a:latin typeface="SFMono-Regular"/>
              </a:rPr>
              <a:t>PEXCEPTION_ROUTINE Handler; </a:t>
            </a:r>
          </a:p>
          <a:p>
            <a:pPr marL="914400" lvl="2" indent="0">
              <a:buNone/>
            </a:pPr>
            <a:r>
              <a:rPr lang="en-US" altLang="zh-CN" b="0" i="0" dirty="0">
                <a:solidFill>
                  <a:srgbClr val="ABB2BF"/>
                </a:solidFill>
                <a:effectLst/>
                <a:latin typeface="SFMono-Regular"/>
              </a:rPr>
              <a:t>} EXCEPTION_REGISTRATION_RECORD, *PEXCEPTION_REGISTRATION_RECORD;</a:t>
            </a:r>
          </a:p>
          <a:p>
            <a:pPr marL="914400" lvl="2" indent="0">
              <a:buNone/>
            </a:pPr>
            <a:r>
              <a:rPr lang="zh-CN" altLang="en-US" dirty="0">
                <a:latin typeface="+mn-ea"/>
              </a:rPr>
              <a:t>这些 </a:t>
            </a:r>
            <a:r>
              <a:rPr lang="en-US" altLang="zh-CN" dirty="0">
                <a:latin typeface="+mn-ea"/>
              </a:rPr>
              <a:t>Exception Registration Record </a:t>
            </a:r>
            <a:r>
              <a:rPr lang="zh-CN" altLang="en-US" dirty="0">
                <a:latin typeface="+mn-ea"/>
              </a:rPr>
              <a:t>使用链表的结构连接在一起 。其中的第一个字段（*</a:t>
            </a:r>
            <a:r>
              <a:rPr lang="en-US" altLang="zh-CN" dirty="0">
                <a:latin typeface="+mn-ea"/>
              </a:rPr>
              <a:t>Next</a:t>
            </a:r>
            <a:r>
              <a:rPr lang="zh-CN" altLang="en-US" dirty="0">
                <a:latin typeface="+mn-ea"/>
              </a:rPr>
              <a:t>）是指向</a:t>
            </a:r>
            <a:r>
              <a:rPr lang="en-US" altLang="zh-CN" dirty="0">
                <a:latin typeface="+mn-ea"/>
              </a:rPr>
              <a:t>SEH</a:t>
            </a:r>
            <a:r>
              <a:rPr lang="zh-CN" altLang="en-US" dirty="0">
                <a:latin typeface="+mn-ea"/>
              </a:rPr>
              <a:t>链中下一个 </a:t>
            </a:r>
            <a:r>
              <a:rPr lang="en-US" altLang="zh-CN" dirty="0">
                <a:latin typeface="+mn-ea"/>
              </a:rPr>
              <a:t>_EXCEPTION_REGISTRATION_RECORD </a:t>
            </a:r>
            <a:r>
              <a:rPr lang="zh-CN" altLang="en-US" dirty="0">
                <a:latin typeface="+mn-ea"/>
              </a:rPr>
              <a:t>的指针。换句话说，可以使用 *</a:t>
            </a:r>
            <a:r>
              <a:rPr lang="en-US" altLang="zh-CN" dirty="0">
                <a:latin typeface="+mn-ea"/>
              </a:rPr>
              <a:t>Next </a:t>
            </a:r>
            <a:r>
              <a:rPr lang="zh-CN" altLang="en-US" dirty="0">
                <a:latin typeface="+mn-ea"/>
              </a:rPr>
              <a:t>从上到下浏览 </a:t>
            </a:r>
            <a:r>
              <a:rPr lang="en-US" altLang="zh-CN" dirty="0">
                <a:latin typeface="+mn-ea"/>
              </a:rPr>
              <a:t>SEH </a:t>
            </a:r>
            <a:r>
              <a:rPr lang="zh-CN" altLang="en-US" dirty="0">
                <a:latin typeface="+mn-ea"/>
              </a:rPr>
              <a:t>链。第二个字段（</a:t>
            </a:r>
            <a:r>
              <a:rPr lang="en-US" altLang="zh-CN" dirty="0">
                <a:latin typeface="+mn-ea"/>
              </a:rPr>
              <a:t>Handler</a:t>
            </a:r>
            <a:r>
              <a:rPr lang="zh-CN" altLang="en-US" dirty="0">
                <a:latin typeface="+mn-ea"/>
              </a:rPr>
              <a:t>）是指向异常处理函数的指针，也是</a:t>
            </a:r>
            <a:r>
              <a:rPr lang="en-US" altLang="zh-CN" dirty="0">
                <a:latin typeface="+mn-ea"/>
              </a:rPr>
              <a:t>SEH</a:t>
            </a:r>
            <a:r>
              <a:rPr lang="zh-CN" altLang="en-US" dirty="0">
                <a:latin typeface="+mn-ea"/>
              </a:rPr>
              <a:t>利用的目标指针。</a:t>
            </a:r>
            <a:endParaRPr lang="en-US" altLang="zh-CN" dirty="0">
              <a:latin typeface="+mn-ea"/>
            </a:endParaRPr>
          </a:p>
          <a:p>
            <a:pPr lvl="2"/>
            <a:endParaRPr lang="en-US" altLang="zh-CN" dirty="0"/>
          </a:p>
          <a:p>
            <a:endParaRPr lang="zh-CN" altLang="en-US" dirty="0"/>
          </a:p>
        </p:txBody>
      </p:sp>
    </p:spTree>
    <p:extLst>
      <p:ext uri="{BB962C8B-B14F-4D97-AF65-F5344CB8AC3E}">
        <p14:creationId xmlns:p14="http://schemas.microsoft.com/office/powerpoint/2010/main" val="1014547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2D711-15ED-481C-97A4-B2CF163FF3A7}"/>
              </a:ext>
            </a:extLst>
          </p:cNvPr>
          <p:cNvSpPr>
            <a:spLocks noGrp="1"/>
          </p:cNvSpPr>
          <p:nvPr>
            <p:ph type="title"/>
          </p:nvPr>
        </p:nvSpPr>
        <p:spPr/>
        <p:txBody>
          <a:bodyPr/>
          <a:lstStyle/>
          <a:p>
            <a:r>
              <a:rPr lang="en-US" altLang="zh-CN" dirty="0"/>
              <a:t>Windows</a:t>
            </a:r>
            <a:r>
              <a:rPr lang="zh-CN" altLang="en-US" dirty="0"/>
              <a:t>的栈溢出</a:t>
            </a:r>
          </a:p>
        </p:txBody>
      </p:sp>
      <p:sp>
        <p:nvSpPr>
          <p:cNvPr id="3" name="内容占位符 2">
            <a:extLst>
              <a:ext uri="{FF2B5EF4-FFF2-40B4-BE49-F238E27FC236}">
                <a16:creationId xmlns:a16="http://schemas.microsoft.com/office/drawing/2014/main" id="{8D995D12-C40D-49E9-89D4-CDDF2653E759}"/>
              </a:ext>
            </a:extLst>
          </p:cNvPr>
          <p:cNvSpPr>
            <a:spLocks noGrp="1"/>
          </p:cNvSpPr>
          <p:nvPr>
            <p:ph idx="1"/>
          </p:nvPr>
        </p:nvSpPr>
        <p:spPr/>
        <p:txBody>
          <a:bodyPr>
            <a:normAutofit fontScale="92500" lnSpcReduction="10000"/>
          </a:bodyPr>
          <a:lstStyle/>
          <a:p>
            <a:r>
              <a:rPr lang="en-US" altLang="zh-CN" dirty="0"/>
              <a:t>SEH</a:t>
            </a:r>
            <a:r>
              <a:rPr lang="zh-CN" altLang="en-US" dirty="0"/>
              <a:t>的栈溢出利用</a:t>
            </a:r>
            <a:endParaRPr lang="en-US" altLang="zh-CN" dirty="0"/>
          </a:p>
          <a:p>
            <a:pPr lvl="1"/>
            <a:r>
              <a:rPr lang="zh-CN" altLang="en-US" dirty="0"/>
              <a:t>利用</a:t>
            </a:r>
            <a:r>
              <a:rPr lang="en-US" altLang="zh-CN" dirty="0"/>
              <a:t>SEH</a:t>
            </a:r>
          </a:p>
          <a:p>
            <a:pPr marL="914400" lvl="2" indent="0">
              <a:buNone/>
            </a:pPr>
            <a:r>
              <a:rPr lang="en-US" altLang="zh-CN" b="0" i="1" dirty="0">
                <a:solidFill>
                  <a:srgbClr val="5C6370"/>
                </a:solidFill>
                <a:effectLst/>
                <a:latin typeface="SFMono-Regular"/>
              </a:rPr>
              <a:t>// cl </a:t>
            </a:r>
            <a:r>
              <a:rPr lang="en-US" altLang="zh-CN" b="0" i="1" dirty="0" err="1">
                <a:solidFill>
                  <a:srgbClr val="5C6370"/>
                </a:solidFill>
                <a:effectLst/>
                <a:latin typeface="SFMono-Regular"/>
              </a:rPr>
              <a:t>SEH_Chain.c</a:t>
            </a:r>
            <a:r>
              <a:rPr lang="en-US" altLang="zh-CN" b="0" i="1" dirty="0">
                <a:solidFill>
                  <a:srgbClr val="5C6370"/>
                </a:solidFill>
                <a:effectLst/>
                <a:latin typeface="SFMono-Regular"/>
              </a:rPr>
              <a:t> /GS- /DYNAMICBASE:NO /link /FIXED</a:t>
            </a:r>
            <a:r>
              <a:rPr lang="en-US" altLang="zh-CN" b="0" i="0" dirty="0">
                <a:solidFill>
                  <a:srgbClr val="ABB2BF"/>
                </a:solidFill>
                <a:effectLst/>
                <a:latin typeface="SFMono-Regular"/>
              </a:rPr>
              <a:t> </a:t>
            </a:r>
          </a:p>
          <a:p>
            <a:pPr marL="914400" lvl="2" indent="0">
              <a:buNone/>
            </a:pPr>
            <a:r>
              <a:rPr lang="en-US" altLang="zh-CN" b="0" i="0" dirty="0">
                <a:solidFill>
                  <a:srgbClr val="C678DD"/>
                </a:solidFill>
                <a:effectLst/>
                <a:latin typeface="SFMono-Regular"/>
              </a:rPr>
              <a:t>int</a:t>
            </a:r>
            <a:r>
              <a:rPr lang="en-US" altLang="zh-CN" b="0" i="0" dirty="0">
                <a:solidFill>
                  <a:srgbClr val="DCDCDC"/>
                </a:solidFill>
                <a:effectLst/>
                <a:latin typeface="SFMono-Regular"/>
              </a:rPr>
              <a:t> </a:t>
            </a:r>
            <a:r>
              <a:rPr lang="en-US" altLang="zh-CN" b="0" i="0" dirty="0" err="1">
                <a:solidFill>
                  <a:srgbClr val="61AEEE"/>
                </a:solidFill>
                <a:effectLst/>
                <a:latin typeface="SFMono-Regular"/>
              </a:rPr>
              <a:t>vul</a:t>
            </a:r>
            <a:r>
              <a:rPr lang="en-US" altLang="zh-CN" b="0" i="0" dirty="0">
                <a:solidFill>
                  <a:srgbClr val="DCDCDC"/>
                </a:solidFill>
                <a:effectLst/>
                <a:latin typeface="SFMono-Regular"/>
              </a:rPr>
              <a:t>() </a:t>
            </a:r>
          </a:p>
          <a:p>
            <a:pPr marL="914400" lvl="2" indent="0">
              <a:buNone/>
            </a:pPr>
            <a:r>
              <a:rPr lang="en-US" altLang="zh-CN" b="0" i="0" dirty="0">
                <a:solidFill>
                  <a:srgbClr val="ABB2BF"/>
                </a:solidFill>
                <a:effectLst/>
                <a:latin typeface="SFMono-Regular"/>
              </a:rPr>
              <a:t>{ </a:t>
            </a:r>
          </a:p>
          <a:p>
            <a:pPr marL="914400" lvl="2" indent="0">
              <a:buNone/>
            </a:pPr>
            <a:r>
              <a:rPr lang="en-US" altLang="zh-CN" dirty="0">
                <a:solidFill>
                  <a:srgbClr val="ABB2BF"/>
                </a:solidFill>
                <a:latin typeface="SFMono-Regular"/>
              </a:rPr>
              <a:t>	</a:t>
            </a:r>
            <a:r>
              <a:rPr lang="en-US" altLang="zh-CN" b="0" i="0" dirty="0">
                <a:solidFill>
                  <a:srgbClr val="C678DD"/>
                </a:solidFill>
                <a:effectLst/>
                <a:latin typeface="SFMono-Regular"/>
              </a:rPr>
              <a:t>char</a:t>
            </a:r>
            <a:r>
              <a:rPr lang="en-US" altLang="zh-CN" b="0" i="0" dirty="0">
                <a:solidFill>
                  <a:srgbClr val="ABB2BF"/>
                </a:solidFill>
                <a:effectLst/>
                <a:latin typeface="SFMono-Regular"/>
              </a:rPr>
              <a:t> s[</a:t>
            </a:r>
            <a:r>
              <a:rPr lang="en-US" altLang="zh-CN" b="0" i="0" dirty="0">
                <a:solidFill>
                  <a:srgbClr val="D19A66"/>
                </a:solidFill>
                <a:effectLst/>
                <a:latin typeface="SFMono-Regular"/>
              </a:rPr>
              <a:t>0x20</a:t>
            </a:r>
            <a:r>
              <a:rPr lang="en-US" altLang="zh-CN" b="0" i="0" dirty="0">
                <a:solidFill>
                  <a:srgbClr val="ABB2BF"/>
                </a:solidFill>
                <a:effectLst/>
                <a:latin typeface="SFMono-Regular"/>
              </a:rPr>
              <a:t>] = {</a:t>
            </a:r>
            <a:r>
              <a:rPr lang="en-US" altLang="zh-CN" b="0" i="0" dirty="0">
                <a:solidFill>
                  <a:srgbClr val="D19A66"/>
                </a:solidFill>
                <a:effectLst/>
                <a:latin typeface="SFMono-Regular"/>
              </a:rPr>
              <a:t>0</a:t>
            </a:r>
            <a:r>
              <a:rPr lang="en-US" altLang="zh-CN" b="0" i="0" dirty="0">
                <a:solidFill>
                  <a:srgbClr val="ABB2BF"/>
                </a:solidFill>
                <a:effectLst/>
                <a:latin typeface="SFMono-Regular"/>
              </a:rPr>
              <a:t>}; </a:t>
            </a:r>
          </a:p>
          <a:p>
            <a:pPr marL="914400" lvl="2" indent="0">
              <a:buNone/>
            </a:pPr>
            <a:r>
              <a:rPr lang="en-US" altLang="zh-CN" dirty="0">
                <a:solidFill>
                  <a:srgbClr val="ABB2BF"/>
                </a:solidFill>
                <a:latin typeface="SFMono-Regular"/>
              </a:rPr>
              <a:t>	</a:t>
            </a:r>
            <a:r>
              <a:rPr lang="en-US" altLang="zh-CN" b="0" i="0" dirty="0">
                <a:solidFill>
                  <a:srgbClr val="ABB2BF"/>
                </a:solidFill>
                <a:effectLst/>
                <a:latin typeface="SFMono-Regular"/>
              </a:rPr>
              <a:t>__try { </a:t>
            </a:r>
          </a:p>
          <a:p>
            <a:pPr marL="914400" lvl="2" indent="0">
              <a:buNone/>
            </a:pPr>
            <a:r>
              <a:rPr lang="en-US" altLang="zh-CN" dirty="0">
                <a:solidFill>
                  <a:srgbClr val="ABB2BF"/>
                </a:solidFill>
                <a:latin typeface="SFMono-Regular"/>
              </a:rPr>
              <a:t>		</a:t>
            </a:r>
            <a:r>
              <a:rPr lang="en-US" altLang="zh-CN" b="0" i="0" dirty="0" err="1">
                <a:solidFill>
                  <a:srgbClr val="E6C07B"/>
                </a:solidFill>
                <a:effectLst/>
                <a:latin typeface="SFMono-Regular"/>
              </a:rPr>
              <a:t>scanf</a:t>
            </a:r>
            <a:r>
              <a:rPr lang="en-US" altLang="zh-CN" b="0" i="0" dirty="0">
                <a:solidFill>
                  <a:srgbClr val="ABB2BF"/>
                </a:solidFill>
                <a:effectLst/>
                <a:latin typeface="SFMono-Regular"/>
              </a:rPr>
              <a:t>(</a:t>
            </a:r>
            <a:r>
              <a:rPr lang="en-US" altLang="zh-CN" b="0" i="0" dirty="0">
                <a:solidFill>
                  <a:srgbClr val="98C379"/>
                </a:solidFill>
                <a:effectLst/>
                <a:latin typeface="SFMono-Regular"/>
              </a:rPr>
              <a:t>"%</a:t>
            </a:r>
            <a:r>
              <a:rPr lang="en-US" altLang="zh-CN" b="0" i="0" dirty="0" err="1">
                <a:solidFill>
                  <a:srgbClr val="98C379"/>
                </a:solidFill>
                <a:effectLst/>
                <a:latin typeface="SFMono-Regular"/>
              </a:rPr>
              <a:t>s"</a:t>
            </a:r>
            <a:r>
              <a:rPr lang="en-US" altLang="zh-CN" b="0" i="0" dirty="0" err="1">
                <a:solidFill>
                  <a:srgbClr val="ABB2BF"/>
                </a:solidFill>
                <a:effectLst/>
                <a:latin typeface="SFMono-Regular"/>
              </a:rPr>
              <a:t>,s</a:t>
            </a:r>
            <a:r>
              <a:rPr lang="en-US" altLang="zh-CN" b="0" i="0" dirty="0">
                <a:solidFill>
                  <a:srgbClr val="ABB2BF"/>
                </a:solidFill>
                <a:effectLst/>
                <a:latin typeface="SFMono-Regular"/>
              </a:rPr>
              <a:t>); </a:t>
            </a:r>
          </a:p>
          <a:p>
            <a:pPr marL="914400" lvl="2" indent="0">
              <a:buNone/>
            </a:pPr>
            <a:r>
              <a:rPr lang="en-US" altLang="zh-CN" b="0" i="0" dirty="0">
                <a:solidFill>
                  <a:srgbClr val="ABB2BF"/>
                </a:solidFill>
                <a:effectLst/>
                <a:latin typeface="SFMono-Regular"/>
              </a:rPr>
              <a:t>	} </a:t>
            </a:r>
          </a:p>
          <a:p>
            <a:pPr marL="914400" lvl="2" indent="0">
              <a:buNone/>
            </a:pPr>
            <a:r>
              <a:rPr lang="en-US" altLang="zh-CN" dirty="0">
                <a:solidFill>
                  <a:srgbClr val="ABB2BF"/>
                </a:solidFill>
                <a:latin typeface="SFMono-Regular"/>
              </a:rPr>
              <a:t>	</a:t>
            </a:r>
            <a:r>
              <a:rPr lang="en-US" altLang="zh-CN" b="0" i="0" dirty="0">
                <a:solidFill>
                  <a:srgbClr val="ABB2BF"/>
                </a:solidFill>
                <a:effectLst/>
                <a:latin typeface="SFMono-Regular"/>
              </a:rPr>
              <a:t>__except(EXCEPTION_EXECUTE_HANDLER) { </a:t>
            </a:r>
          </a:p>
          <a:p>
            <a:pPr marL="914400" lvl="2" indent="0">
              <a:buNone/>
            </a:pPr>
            <a:r>
              <a:rPr lang="en-US" altLang="zh-CN" b="0" i="0" dirty="0">
                <a:solidFill>
                  <a:srgbClr val="E6C07B"/>
                </a:solidFill>
                <a:effectLst/>
                <a:latin typeface="SFMono-Regular"/>
              </a:rPr>
              <a:t>		puts</a:t>
            </a:r>
            <a:r>
              <a:rPr lang="en-US" altLang="zh-CN" b="0" i="0" dirty="0">
                <a:solidFill>
                  <a:srgbClr val="ABB2BF"/>
                </a:solidFill>
                <a:effectLst/>
                <a:latin typeface="SFMono-Regular"/>
              </a:rPr>
              <a:t>(</a:t>
            </a:r>
            <a:r>
              <a:rPr lang="en-US" altLang="zh-CN" b="0" i="0" dirty="0">
                <a:solidFill>
                  <a:srgbClr val="98C379"/>
                </a:solidFill>
                <a:effectLst/>
                <a:latin typeface="SFMono-Regular"/>
              </a:rPr>
              <a:t>"GG"</a:t>
            </a:r>
            <a:r>
              <a:rPr lang="en-US" altLang="zh-CN" b="0" i="0" dirty="0">
                <a:solidFill>
                  <a:srgbClr val="ABB2BF"/>
                </a:solidFill>
                <a:effectLst/>
                <a:latin typeface="SFMono-Regular"/>
              </a:rPr>
              <a:t>); </a:t>
            </a:r>
          </a:p>
          <a:p>
            <a:pPr marL="914400" lvl="2" indent="0">
              <a:buNone/>
            </a:pPr>
            <a:r>
              <a:rPr lang="en-US" altLang="zh-CN" b="0" i="0" dirty="0">
                <a:solidFill>
                  <a:srgbClr val="ABB2BF"/>
                </a:solidFill>
                <a:effectLst/>
                <a:latin typeface="SFMono-Regular"/>
              </a:rPr>
              <a:t>	} </a:t>
            </a:r>
          </a:p>
          <a:p>
            <a:pPr marL="914400" lvl="2" indent="0">
              <a:buNone/>
            </a:pPr>
            <a:r>
              <a:rPr lang="en-US" altLang="zh-CN" b="0" i="0" dirty="0">
                <a:solidFill>
                  <a:srgbClr val="C678DD"/>
                </a:solidFill>
                <a:effectLst/>
                <a:latin typeface="SFMono-Regular"/>
              </a:rPr>
              <a:t>	return</a:t>
            </a:r>
            <a:r>
              <a:rPr lang="en-US" altLang="zh-CN" b="0" i="0" dirty="0">
                <a:solidFill>
                  <a:srgbClr val="ABB2BF"/>
                </a:solidFill>
                <a:effectLst/>
                <a:latin typeface="SFMono-Regular"/>
              </a:rPr>
              <a:t> </a:t>
            </a:r>
            <a:r>
              <a:rPr lang="en-US" altLang="zh-CN" b="0" i="0" dirty="0">
                <a:solidFill>
                  <a:srgbClr val="D19A66"/>
                </a:solidFill>
                <a:effectLst/>
                <a:latin typeface="SFMono-Regular"/>
              </a:rPr>
              <a:t>0</a:t>
            </a:r>
            <a:r>
              <a:rPr lang="en-US" altLang="zh-CN" b="0" i="0" dirty="0">
                <a:solidFill>
                  <a:srgbClr val="ABB2BF"/>
                </a:solidFill>
                <a:effectLst/>
                <a:latin typeface="SFMono-Regular"/>
              </a:rPr>
              <a:t>; </a:t>
            </a:r>
          </a:p>
          <a:p>
            <a:pPr marL="914400" lvl="2" indent="0">
              <a:buNone/>
            </a:pPr>
            <a:r>
              <a:rPr lang="en-US" altLang="zh-CN" b="0" i="0" dirty="0">
                <a:solidFill>
                  <a:srgbClr val="ABB2BF"/>
                </a:solidFill>
                <a:effectLst/>
                <a:latin typeface="SFMono-Regular"/>
              </a:rPr>
              <a:t>}</a:t>
            </a:r>
            <a:endParaRPr lang="en-US" altLang="zh-CN" dirty="0"/>
          </a:p>
          <a:p>
            <a:endParaRPr lang="zh-CN" altLang="en-US" dirty="0"/>
          </a:p>
        </p:txBody>
      </p:sp>
      <p:sp>
        <p:nvSpPr>
          <p:cNvPr id="4" name="文本框 3">
            <a:extLst>
              <a:ext uri="{FF2B5EF4-FFF2-40B4-BE49-F238E27FC236}">
                <a16:creationId xmlns:a16="http://schemas.microsoft.com/office/drawing/2014/main" id="{09185CB5-F0CE-43B9-A32A-D6CD30406F23}"/>
              </a:ext>
            </a:extLst>
          </p:cNvPr>
          <p:cNvSpPr txBox="1"/>
          <p:nvPr/>
        </p:nvSpPr>
        <p:spPr>
          <a:xfrm>
            <a:off x="7503734" y="2985631"/>
            <a:ext cx="3318235" cy="2031325"/>
          </a:xfrm>
          <a:prstGeom prst="rect">
            <a:avLst/>
          </a:prstGeom>
          <a:noFill/>
        </p:spPr>
        <p:txBody>
          <a:bodyPr wrap="square" rtlCol="0">
            <a:spAutoFit/>
          </a:bodyPr>
          <a:lstStyle/>
          <a:p>
            <a:r>
              <a:rPr lang="en-US" altLang="zh-CN" b="0" i="0" dirty="0">
                <a:solidFill>
                  <a:srgbClr val="C678DD"/>
                </a:solidFill>
                <a:effectLst/>
                <a:latin typeface="SFMono-Regular"/>
              </a:rPr>
              <a:t>int</a:t>
            </a:r>
            <a:r>
              <a:rPr lang="en-US" altLang="zh-CN" b="0" i="0" dirty="0">
                <a:solidFill>
                  <a:srgbClr val="DCDCDC"/>
                </a:solidFill>
                <a:effectLst/>
                <a:latin typeface="SFMono-Regular"/>
              </a:rPr>
              <a:t> </a:t>
            </a:r>
            <a:r>
              <a:rPr lang="en-US" altLang="zh-CN" b="0" i="0" dirty="0">
                <a:solidFill>
                  <a:srgbClr val="61AEEE"/>
                </a:solidFill>
                <a:effectLst/>
                <a:latin typeface="SFMono-Regular"/>
              </a:rPr>
              <a:t>main</a:t>
            </a:r>
            <a:r>
              <a:rPr lang="en-US" altLang="zh-CN" b="0" i="0" dirty="0">
                <a:solidFill>
                  <a:srgbClr val="DCDCDC"/>
                </a:solidFill>
                <a:effectLst/>
                <a:latin typeface="SFMono-Regular"/>
              </a:rPr>
              <a:t>(</a:t>
            </a:r>
            <a:r>
              <a:rPr lang="en-US" altLang="zh-CN" b="0" i="0" dirty="0">
                <a:solidFill>
                  <a:srgbClr val="C678DD"/>
                </a:solidFill>
                <a:effectLst/>
                <a:latin typeface="SFMono-Regular"/>
              </a:rPr>
              <a:t>int</a:t>
            </a:r>
            <a:r>
              <a:rPr lang="en-US" altLang="zh-CN" b="0" i="0" dirty="0">
                <a:solidFill>
                  <a:srgbClr val="DCDCDC"/>
                </a:solidFill>
                <a:effectLst/>
                <a:latin typeface="SFMono-Regular"/>
              </a:rPr>
              <a:t> </a:t>
            </a:r>
            <a:r>
              <a:rPr lang="en-US" altLang="zh-CN" b="0" i="0" dirty="0" err="1">
                <a:solidFill>
                  <a:srgbClr val="DCDCDC"/>
                </a:solidFill>
                <a:effectLst/>
                <a:latin typeface="SFMono-Regular"/>
              </a:rPr>
              <a:t>argc</a:t>
            </a:r>
            <a:r>
              <a:rPr lang="en-US" altLang="zh-CN" b="0" i="0" dirty="0">
                <a:solidFill>
                  <a:srgbClr val="DCDCDC"/>
                </a:solidFill>
                <a:effectLst/>
                <a:latin typeface="SFMono-Regular"/>
              </a:rPr>
              <a:t>, </a:t>
            </a:r>
            <a:r>
              <a:rPr lang="en-US" altLang="zh-CN" b="0" i="0" dirty="0">
                <a:solidFill>
                  <a:srgbClr val="C678DD"/>
                </a:solidFill>
                <a:effectLst/>
                <a:latin typeface="SFMono-Regular"/>
              </a:rPr>
              <a:t>char</a:t>
            </a:r>
            <a:r>
              <a:rPr lang="en-US" altLang="zh-CN" b="0" i="0" dirty="0">
                <a:solidFill>
                  <a:srgbClr val="DCDCDC"/>
                </a:solidFill>
                <a:effectLst/>
                <a:latin typeface="SFMono-Regular"/>
              </a:rPr>
              <a:t> **</a:t>
            </a:r>
            <a:r>
              <a:rPr lang="en-US" altLang="zh-CN" b="0" i="0" dirty="0" err="1">
                <a:solidFill>
                  <a:srgbClr val="DCDCDC"/>
                </a:solidFill>
                <a:effectLst/>
                <a:latin typeface="SFMono-Regular"/>
              </a:rPr>
              <a:t>argv</a:t>
            </a:r>
            <a:r>
              <a:rPr lang="en-US" altLang="zh-CN" b="0" i="0" dirty="0">
                <a:solidFill>
                  <a:srgbClr val="DCDCDC"/>
                </a:solidFill>
                <a:effectLst/>
                <a:latin typeface="SFMono-Regular"/>
              </a:rPr>
              <a:t>)</a:t>
            </a:r>
          </a:p>
          <a:p>
            <a:r>
              <a:rPr lang="en-US" altLang="zh-CN" b="0" i="0" dirty="0">
                <a:solidFill>
                  <a:srgbClr val="DCDCDC"/>
                </a:solidFill>
                <a:effectLst/>
                <a:latin typeface="SFMono-Regular"/>
              </a:rPr>
              <a:t> </a:t>
            </a:r>
            <a:r>
              <a:rPr lang="en-US" altLang="zh-CN" b="0" i="0" dirty="0">
                <a:solidFill>
                  <a:srgbClr val="ABB2BF"/>
                </a:solidFill>
                <a:effectLst/>
                <a:latin typeface="SFMono-Regular"/>
              </a:rPr>
              <a:t>{ </a:t>
            </a:r>
          </a:p>
          <a:p>
            <a:r>
              <a:rPr lang="en-US" altLang="zh-CN" dirty="0">
                <a:solidFill>
                  <a:srgbClr val="ABB2BF"/>
                </a:solidFill>
                <a:latin typeface="SFMono-Regular"/>
              </a:rPr>
              <a:t>	</a:t>
            </a:r>
            <a:r>
              <a:rPr lang="en-US" altLang="zh-CN" b="0" i="0" dirty="0">
                <a:solidFill>
                  <a:srgbClr val="E6C07B"/>
                </a:solidFill>
                <a:effectLst/>
                <a:latin typeface="SFMono-Regular"/>
              </a:rPr>
              <a:t>puts</a:t>
            </a:r>
            <a:r>
              <a:rPr lang="en-US" altLang="zh-CN" b="0" i="0" dirty="0">
                <a:solidFill>
                  <a:srgbClr val="ABB2BF"/>
                </a:solidFill>
                <a:effectLst/>
                <a:latin typeface="SFMono-Regular"/>
              </a:rPr>
              <a:t>(</a:t>
            </a:r>
            <a:r>
              <a:rPr lang="en-US" altLang="zh-CN" b="0" i="0" dirty="0">
                <a:solidFill>
                  <a:srgbClr val="98C379"/>
                </a:solidFill>
                <a:effectLst/>
                <a:latin typeface="SFMono-Regular"/>
              </a:rPr>
              <a:t>"Welcome!"</a:t>
            </a:r>
            <a:r>
              <a:rPr lang="en-US" altLang="zh-CN" b="0" i="0" dirty="0">
                <a:solidFill>
                  <a:srgbClr val="ABB2BF"/>
                </a:solidFill>
                <a:effectLst/>
                <a:latin typeface="SFMono-Regular"/>
              </a:rPr>
              <a:t>);</a:t>
            </a:r>
          </a:p>
          <a:p>
            <a:r>
              <a:rPr lang="en-US" altLang="zh-CN" dirty="0">
                <a:solidFill>
                  <a:srgbClr val="ABB2BF"/>
                </a:solidFill>
                <a:latin typeface="SFMono-Regular"/>
              </a:rPr>
              <a:t>	</a:t>
            </a:r>
            <a:r>
              <a:rPr lang="en-US" altLang="zh-CN" b="0" i="0" dirty="0">
                <a:solidFill>
                  <a:srgbClr val="ABB2BF"/>
                </a:solidFill>
                <a:effectLst/>
                <a:latin typeface="SFMono-Regular"/>
              </a:rPr>
              <a:t> </a:t>
            </a:r>
            <a:r>
              <a:rPr lang="en-US" altLang="zh-CN" b="0" i="0" dirty="0" err="1">
                <a:solidFill>
                  <a:srgbClr val="ABB2BF"/>
                </a:solidFill>
                <a:effectLst/>
                <a:latin typeface="SFMono-Regular"/>
              </a:rPr>
              <a:t>vul</a:t>
            </a:r>
            <a:r>
              <a:rPr lang="en-US" altLang="zh-CN" b="0" i="0" dirty="0">
                <a:solidFill>
                  <a:srgbClr val="ABB2BF"/>
                </a:solidFill>
                <a:effectLst/>
                <a:latin typeface="SFMono-Regular"/>
              </a:rPr>
              <a:t>(); </a:t>
            </a:r>
          </a:p>
          <a:p>
            <a:r>
              <a:rPr lang="en-US" altLang="zh-CN" b="0" i="0" dirty="0">
                <a:solidFill>
                  <a:srgbClr val="C678DD"/>
                </a:solidFill>
                <a:effectLst/>
                <a:latin typeface="SFMono-Regular"/>
              </a:rPr>
              <a:t>	return</a:t>
            </a:r>
            <a:r>
              <a:rPr lang="en-US" altLang="zh-CN" b="0" i="0" dirty="0">
                <a:solidFill>
                  <a:srgbClr val="ABB2BF"/>
                </a:solidFill>
                <a:effectLst/>
                <a:latin typeface="SFMono-Regular"/>
              </a:rPr>
              <a:t> </a:t>
            </a:r>
            <a:r>
              <a:rPr lang="en-US" altLang="zh-CN" b="0" i="0" dirty="0">
                <a:solidFill>
                  <a:srgbClr val="D19A66"/>
                </a:solidFill>
                <a:effectLst/>
                <a:latin typeface="SFMono-Regular"/>
              </a:rPr>
              <a:t>0</a:t>
            </a:r>
            <a:r>
              <a:rPr lang="en-US" altLang="zh-CN" b="0" i="0" dirty="0">
                <a:solidFill>
                  <a:srgbClr val="ABB2BF"/>
                </a:solidFill>
                <a:effectLst/>
                <a:latin typeface="SFMono-Regular"/>
              </a:rPr>
              <a:t>; </a:t>
            </a:r>
          </a:p>
          <a:p>
            <a:r>
              <a:rPr lang="en-US" altLang="zh-CN" b="0" i="0" dirty="0">
                <a:solidFill>
                  <a:srgbClr val="ABB2BF"/>
                </a:solidFill>
                <a:effectLst/>
                <a:latin typeface="SFMono-Regular"/>
              </a:rPr>
              <a:t>}</a:t>
            </a:r>
            <a:endParaRPr lang="en-US" altLang="zh-CN" dirty="0"/>
          </a:p>
          <a:p>
            <a:endParaRPr lang="zh-CN" altLang="en-US" dirty="0"/>
          </a:p>
        </p:txBody>
      </p:sp>
    </p:spTree>
    <p:extLst>
      <p:ext uri="{BB962C8B-B14F-4D97-AF65-F5344CB8AC3E}">
        <p14:creationId xmlns:p14="http://schemas.microsoft.com/office/powerpoint/2010/main" val="1801156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2D711-15ED-481C-97A4-B2CF163FF3A7}"/>
              </a:ext>
            </a:extLst>
          </p:cNvPr>
          <p:cNvSpPr>
            <a:spLocks noGrp="1"/>
          </p:cNvSpPr>
          <p:nvPr>
            <p:ph type="title"/>
          </p:nvPr>
        </p:nvSpPr>
        <p:spPr/>
        <p:txBody>
          <a:bodyPr/>
          <a:lstStyle/>
          <a:p>
            <a:r>
              <a:rPr lang="en-US" altLang="zh-CN" dirty="0"/>
              <a:t>Windows</a:t>
            </a:r>
            <a:r>
              <a:rPr lang="zh-CN" altLang="en-US" dirty="0"/>
              <a:t>的栈溢出</a:t>
            </a:r>
          </a:p>
        </p:txBody>
      </p:sp>
      <p:sp>
        <p:nvSpPr>
          <p:cNvPr id="3" name="内容占位符 2">
            <a:extLst>
              <a:ext uri="{FF2B5EF4-FFF2-40B4-BE49-F238E27FC236}">
                <a16:creationId xmlns:a16="http://schemas.microsoft.com/office/drawing/2014/main" id="{8D995D12-C40D-49E9-89D4-CDDF2653E759}"/>
              </a:ext>
            </a:extLst>
          </p:cNvPr>
          <p:cNvSpPr>
            <a:spLocks noGrp="1"/>
          </p:cNvSpPr>
          <p:nvPr>
            <p:ph idx="1"/>
          </p:nvPr>
        </p:nvSpPr>
        <p:spPr/>
        <p:txBody>
          <a:bodyPr>
            <a:normAutofit/>
          </a:bodyPr>
          <a:lstStyle/>
          <a:p>
            <a:r>
              <a:rPr lang="en-US" altLang="zh-CN" dirty="0"/>
              <a:t>SEH</a:t>
            </a:r>
            <a:r>
              <a:rPr lang="zh-CN" altLang="en-US" dirty="0"/>
              <a:t>的栈溢出利用</a:t>
            </a:r>
            <a:endParaRPr lang="en-US" altLang="zh-CN" dirty="0"/>
          </a:p>
          <a:p>
            <a:pPr lvl="1"/>
            <a:r>
              <a:rPr lang="zh-CN" altLang="en-US" dirty="0"/>
              <a:t>利用</a:t>
            </a:r>
            <a:r>
              <a:rPr lang="en-US" altLang="zh-CN" dirty="0"/>
              <a:t>SEH</a:t>
            </a:r>
          </a:p>
          <a:p>
            <a:pPr lvl="2"/>
            <a:r>
              <a:rPr lang="zh-CN" altLang="en-US" dirty="0"/>
              <a:t>未修改的</a:t>
            </a:r>
            <a:r>
              <a:rPr lang="en-US" altLang="zh-CN" dirty="0"/>
              <a:t>SHE</a:t>
            </a:r>
            <a:r>
              <a:rPr lang="zh-CN" altLang="en-US" dirty="0"/>
              <a:t>链：</a:t>
            </a:r>
            <a:endParaRPr lang="en-US" altLang="zh-CN" dirty="0"/>
          </a:p>
          <a:p>
            <a:pPr marL="914400" lvl="2" indent="0">
              <a:buNone/>
            </a:pPr>
            <a:r>
              <a:rPr lang="zh-CN" altLang="en-US" b="0" i="0" dirty="0">
                <a:effectLst/>
                <a:latin typeface="SFMono-Regular"/>
              </a:rPr>
              <a:t>地址 </a:t>
            </a:r>
            <a:r>
              <a:rPr lang="en-US" altLang="zh-CN" b="0" i="0" dirty="0">
                <a:effectLst/>
                <a:latin typeface="SFMono-Regular"/>
              </a:rPr>
              <a:t>	    </a:t>
            </a:r>
            <a:r>
              <a:rPr lang="zh-CN" altLang="en-US" b="0" i="0" dirty="0">
                <a:effectLst/>
                <a:latin typeface="SFMono-Regular"/>
              </a:rPr>
              <a:t>异常处理例程   模块</a:t>
            </a:r>
            <a:r>
              <a:rPr lang="en-US" altLang="zh-CN" b="0" i="0" dirty="0">
                <a:effectLst/>
                <a:latin typeface="SFMono-Regular"/>
              </a:rPr>
              <a:t>/</a:t>
            </a:r>
            <a:r>
              <a:rPr lang="zh-CN" altLang="en-US" b="0" i="0" dirty="0">
                <a:effectLst/>
                <a:latin typeface="SFMono-Regular"/>
              </a:rPr>
              <a:t>标签 注释 </a:t>
            </a:r>
            <a:endParaRPr lang="en-US" altLang="zh-CN" b="0" i="0" dirty="0">
              <a:effectLst/>
              <a:latin typeface="SFMono-Regular"/>
            </a:endParaRPr>
          </a:p>
          <a:p>
            <a:pPr marL="914400" lvl="2" indent="0">
              <a:buNone/>
            </a:pPr>
            <a:r>
              <a:rPr lang="en-US" altLang="zh-CN" b="0" i="0" dirty="0">
                <a:effectLst/>
                <a:latin typeface="SFMono-Regular"/>
              </a:rPr>
              <a:t>0019FF60     00401E10   	  </a:t>
            </a:r>
            <a:r>
              <a:rPr lang="en-US" altLang="zh-CN" b="0" i="0" dirty="0" err="1">
                <a:effectLst/>
                <a:latin typeface="SFMono-Regular"/>
              </a:rPr>
              <a:t>seh_chain</a:t>
            </a:r>
            <a:r>
              <a:rPr lang="en-US" altLang="zh-CN" b="0" i="0" dirty="0">
                <a:effectLst/>
                <a:latin typeface="SFMono-Regular"/>
              </a:rPr>
              <a:t> </a:t>
            </a:r>
          </a:p>
          <a:p>
            <a:pPr marL="914400" lvl="2" indent="0">
              <a:buNone/>
            </a:pPr>
            <a:r>
              <a:rPr lang="en-US" altLang="zh-CN" b="0" i="0" dirty="0">
                <a:effectLst/>
                <a:latin typeface="SFMono-Regular"/>
              </a:rPr>
              <a:t>0019FFCC     77A79F80   	  </a:t>
            </a:r>
            <a:r>
              <a:rPr lang="en-US" altLang="zh-CN" b="0" i="0" dirty="0" err="1">
                <a:effectLst/>
                <a:latin typeface="SFMono-Regular"/>
              </a:rPr>
              <a:t>ntdll</a:t>
            </a:r>
            <a:r>
              <a:rPr lang="en-US" altLang="zh-CN" b="0" i="0" dirty="0">
                <a:effectLst/>
                <a:latin typeface="SFMono-Regular"/>
              </a:rPr>
              <a:t> </a:t>
            </a:r>
          </a:p>
          <a:p>
            <a:pPr marL="914400" lvl="2" indent="0">
              <a:buNone/>
            </a:pPr>
            <a:r>
              <a:rPr lang="en-US" altLang="zh-CN" b="0" i="0" dirty="0">
                <a:effectLst/>
                <a:latin typeface="SFMono-Regular"/>
              </a:rPr>
              <a:t>0019FFE4     77A88F07   	  </a:t>
            </a:r>
            <a:r>
              <a:rPr lang="en-US" altLang="zh-CN" b="0" i="0" dirty="0" err="1">
                <a:effectLst/>
                <a:latin typeface="SFMono-Regular"/>
              </a:rPr>
              <a:t>ntdll</a:t>
            </a:r>
            <a:endParaRPr lang="en-US" altLang="zh-CN" b="0" i="0" dirty="0">
              <a:effectLst/>
              <a:latin typeface="SFMono-Regular"/>
            </a:endParaRPr>
          </a:p>
          <a:p>
            <a:pPr lvl="2"/>
            <a:r>
              <a:rPr lang="zh-CN" altLang="en-US" dirty="0">
                <a:latin typeface="SFMono-Regular"/>
              </a:rPr>
              <a:t>栈空间：可以很清晰的看到</a:t>
            </a:r>
            <a:r>
              <a:rPr lang="en-US" altLang="zh-CN" dirty="0">
                <a:latin typeface="SFMono-Regular"/>
              </a:rPr>
              <a:t>SEH</a:t>
            </a:r>
            <a:r>
              <a:rPr lang="zh-CN" altLang="en-US" dirty="0">
                <a:latin typeface="SFMono-Regular"/>
              </a:rPr>
              <a:t>链的存在。</a:t>
            </a:r>
            <a:r>
              <a:rPr lang="en-US" altLang="zh-CN" b="0" i="0" dirty="0">
                <a:effectLst/>
                <a:latin typeface="SFMono-Regular"/>
              </a:rPr>
              <a:t> </a:t>
            </a:r>
            <a:endParaRPr lang="en-US" altLang="zh-CN" dirty="0"/>
          </a:p>
          <a:p>
            <a:endParaRPr lang="zh-CN" altLang="en-US" dirty="0"/>
          </a:p>
        </p:txBody>
      </p:sp>
      <p:pic>
        <p:nvPicPr>
          <p:cNvPr id="8" name="图片 7">
            <a:extLst>
              <a:ext uri="{FF2B5EF4-FFF2-40B4-BE49-F238E27FC236}">
                <a16:creationId xmlns:a16="http://schemas.microsoft.com/office/drawing/2014/main" id="{2F974369-9DA0-48BB-AEEB-0C679DD2F2B6}"/>
              </a:ext>
            </a:extLst>
          </p:cNvPr>
          <p:cNvPicPr>
            <a:picLocks noChangeAspect="1"/>
          </p:cNvPicPr>
          <p:nvPr/>
        </p:nvPicPr>
        <p:blipFill>
          <a:blip r:embed="rId2"/>
          <a:stretch>
            <a:fillRect/>
          </a:stretch>
        </p:blipFill>
        <p:spPr>
          <a:xfrm>
            <a:off x="6950837" y="1825625"/>
            <a:ext cx="3116850" cy="4526672"/>
          </a:xfrm>
          <a:prstGeom prst="rect">
            <a:avLst/>
          </a:prstGeom>
        </p:spPr>
      </p:pic>
      <p:cxnSp>
        <p:nvCxnSpPr>
          <p:cNvPr id="23" name="直接连接符 22">
            <a:extLst>
              <a:ext uri="{FF2B5EF4-FFF2-40B4-BE49-F238E27FC236}">
                <a16:creationId xmlns:a16="http://schemas.microsoft.com/office/drawing/2014/main" id="{04DDB3FD-9EC9-4192-84D8-19C8A2959091}"/>
              </a:ext>
            </a:extLst>
          </p:cNvPr>
          <p:cNvCxnSpPr/>
          <p:nvPr/>
        </p:nvCxnSpPr>
        <p:spPr>
          <a:xfrm flipH="1">
            <a:off x="6636470" y="1932495"/>
            <a:ext cx="3143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5F6D760-A258-429C-9564-8DD9EE618BDC}"/>
              </a:ext>
            </a:extLst>
          </p:cNvPr>
          <p:cNvCxnSpPr/>
          <p:nvPr/>
        </p:nvCxnSpPr>
        <p:spPr>
          <a:xfrm>
            <a:off x="6636470" y="1932495"/>
            <a:ext cx="0" cy="4119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5D3A992-25A0-4255-9416-6507A35DF538}"/>
              </a:ext>
            </a:extLst>
          </p:cNvPr>
          <p:cNvCxnSpPr/>
          <p:nvPr/>
        </p:nvCxnSpPr>
        <p:spPr>
          <a:xfrm>
            <a:off x="6636470" y="6042581"/>
            <a:ext cx="314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316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2D711-15ED-481C-97A4-B2CF163FF3A7}"/>
              </a:ext>
            </a:extLst>
          </p:cNvPr>
          <p:cNvSpPr>
            <a:spLocks noGrp="1"/>
          </p:cNvSpPr>
          <p:nvPr>
            <p:ph type="title"/>
          </p:nvPr>
        </p:nvSpPr>
        <p:spPr/>
        <p:txBody>
          <a:bodyPr/>
          <a:lstStyle/>
          <a:p>
            <a:r>
              <a:rPr lang="en-US" altLang="zh-CN" dirty="0"/>
              <a:t>Windows</a:t>
            </a:r>
            <a:r>
              <a:rPr lang="zh-CN" altLang="en-US" dirty="0"/>
              <a:t>的栈溢出</a:t>
            </a:r>
          </a:p>
        </p:txBody>
      </p:sp>
      <p:sp>
        <p:nvSpPr>
          <p:cNvPr id="3" name="内容占位符 2">
            <a:extLst>
              <a:ext uri="{FF2B5EF4-FFF2-40B4-BE49-F238E27FC236}">
                <a16:creationId xmlns:a16="http://schemas.microsoft.com/office/drawing/2014/main" id="{8D995D12-C40D-49E9-89D4-CDDF2653E759}"/>
              </a:ext>
            </a:extLst>
          </p:cNvPr>
          <p:cNvSpPr>
            <a:spLocks noGrp="1"/>
          </p:cNvSpPr>
          <p:nvPr>
            <p:ph idx="1"/>
          </p:nvPr>
        </p:nvSpPr>
        <p:spPr/>
        <p:txBody>
          <a:bodyPr>
            <a:normAutofit/>
          </a:bodyPr>
          <a:lstStyle/>
          <a:p>
            <a:r>
              <a:rPr lang="en-US" altLang="zh-CN" dirty="0"/>
              <a:t>SEH</a:t>
            </a:r>
            <a:r>
              <a:rPr lang="zh-CN" altLang="en-US" dirty="0"/>
              <a:t>的栈溢出利用</a:t>
            </a:r>
            <a:endParaRPr lang="en-US" altLang="zh-CN" dirty="0"/>
          </a:p>
          <a:p>
            <a:pPr lvl="1"/>
            <a:r>
              <a:rPr lang="zh-CN" altLang="en-US" dirty="0"/>
              <a:t>利用</a:t>
            </a:r>
            <a:r>
              <a:rPr lang="en-US" altLang="zh-CN" dirty="0"/>
              <a:t>SEH</a:t>
            </a:r>
          </a:p>
          <a:p>
            <a:pPr lvl="2"/>
            <a:r>
              <a:rPr lang="en-US" altLang="zh-CN" dirty="0" err="1"/>
              <a:t>scanf</a:t>
            </a:r>
            <a:r>
              <a:rPr lang="zh-CN" altLang="en-US" dirty="0"/>
              <a:t>覆盖之后的</a:t>
            </a:r>
            <a:r>
              <a:rPr lang="en-US" altLang="zh-CN" dirty="0"/>
              <a:t>SEH</a:t>
            </a:r>
            <a:r>
              <a:rPr lang="zh-CN" altLang="en-US" dirty="0"/>
              <a:t>链：</a:t>
            </a:r>
            <a:endParaRPr lang="en-US" altLang="zh-CN" dirty="0"/>
          </a:p>
          <a:p>
            <a:pPr marL="914400" lvl="2" indent="0">
              <a:buNone/>
            </a:pPr>
            <a:r>
              <a:rPr lang="zh-CN" altLang="en-US" b="0" i="0" dirty="0">
                <a:effectLst/>
                <a:latin typeface="SFMono-Regular"/>
              </a:rPr>
              <a:t>地址 </a:t>
            </a:r>
            <a:r>
              <a:rPr lang="en-US" altLang="zh-CN" b="0" i="0" dirty="0">
                <a:effectLst/>
                <a:latin typeface="SFMono-Regular"/>
              </a:rPr>
              <a:t>	    </a:t>
            </a:r>
            <a:r>
              <a:rPr lang="zh-CN" altLang="en-US" b="0" i="0" dirty="0">
                <a:effectLst/>
                <a:latin typeface="SFMono-Regular"/>
              </a:rPr>
              <a:t>异常处理例程 模块</a:t>
            </a:r>
            <a:r>
              <a:rPr lang="en-US" altLang="zh-CN" b="0" i="0" dirty="0">
                <a:effectLst/>
                <a:latin typeface="SFMono-Regular"/>
              </a:rPr>
              <a:t>/</a:t>
            </a:r>
            <a:r>
              <a:rPr lang="zh-CN" altLang="en-US" b="0" i="0" dirty="0">
                <a:effectLst/>
                <a:latin typeface="SFMono-Regular"/>
              </a:rPr>
              <a:t>标签 注释 </a:t>
            </a:r>
            <a:endParaRPr lang="en-US" altLang="zh-CN" b="0" i="0" dirty="0">
              <a:effectLst/>
              <a:latin typeface="SFMono-Regular"/>
            </a:endParaRPr>
          </a:p>
          <a:p>
            <a:pPr marL="914400" lvl="2" indent="0">
              <a:buNone/>
            </a:pPr>
            <a:r>
              <a:rPr lang="en-US" altLang="zh-CN" b="0" i="0" dirty="0">
                <a:effectLst/>
                <a:latin typeface="SFMono-Regular"/>
              </a:rPr>
              <a:t>0019FF10    42424242 </a:t>
            </a:r>
          </a:p>
          <a:p>
            <a:pPr marL="914400" lvl="2" indent="0">
              <a:buNone/>
            </a:pPr>
            <a:r>
              <a:rPr lang="en-US" altLang="zh-CN" b="0" i="0" dirty="0">
                <a:effectLst/>
                <a:latin typeface="SFMono-Regular"/>
              </a:rPr>
              <a:t>42424242    00000000 </a:t>
            </a:r>
            <a:endParaRPr lang="en-US" altLang="zh-CN" dirty="0"/>
          </a:p>
          <a:p>
            <a:pPr marL="914400" lvl="2" indent="0">
              <a:buNone/>
            </a:pPr>
            <a:r>
              <a:rPr lang="zh-CN" altLang="en-US" dirty="0"/>
              <a:t>处理例程和下个</a:t>
            </a:r>
            <a:r>
              <a:rPr lang="en-US" altLang="zh-CN" dirty="0"/>
              <a:t>SEH</a:t>
            </a:r>
            <a:r>
              <a:rPr lang="zh-CN" altLang="en-US" dirty="0"/>
              <a:t>结构的位置都已经被修改。</a:t>
            </a:r>
            <a:endParaRPr lang="en-US" altLang="zh-CN" dirty="0"/>
          </a:p>
          <a:p>
            <a:pPr lvl="2"/>
            <a:r>
              <a:rPr lang="zh-CN" altLang="en-US" dirty="0"/>
              <a:t>尝试输入大量数据以触发异常（爆栈）：</a:t>
            </a:r>
            <a:endParaRPr lang="en-US" altLang="zh-CN" dirty="0"/>
          </a:p>
          <a:p>
            <a:pPr marL="914400" lvl="2" indent="0">
              <a:buNone/>
            </a:pPr>
            <a:r>
              <a:rPr lang="en-US" altLang="zh-CN" b="0" i="0" dirty="0">
                <a:solidFill>
                  <a:srgbClr val="ABB2BF"/>
                </a:solidFill>
                <a:effectLst/>
                <a:latin typeface="SFMono-Regular"/>
              </a:rPr>
              <a:t>python -c </a:t>
            </a:r>
            <a:r>
              <a:rPr lang="en-US" altLang="zh-CN" b="0" i="0" dirty="0">
                <a:solidFill>
                  <a:srgbClr val="98C379"/>
                </a:solidFill>
                <a:effectLst/>
                <a:latin typeface="SFMono-Regular"/>
              </a:rPr>
              <a:t>"print 'A'*0x28 + 'B'*8 + 'A'*0x200"</a:t>
            </a:r>
            <a:endParaRPr lang="en-US" altLang="zh-CN" dirty="0"/>
          </a:p>
          <a:p>
            <a:pPr lvl="2"/>
            <a:endParaRPr lang="zh-CN" altLang="en-US" dirty="0"/>
          </a:p>
        </p:txBody>
      </p:sp>
    </p:spTree>
    <p:extLst>
      <p:ext uri="{BB962C8B-B14F-4D97-AF65-F5344CB8AC3E}">
        <p14:creationId xmlns:p14="http://schemas.microsoft.com/office/powerpoint/2010/main" val="230181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2D711-15ED-481C-97A4-B2CF163FF3A7}"/>
              </a:ext>
            </a:extLst>
          </p:cNvPr>
          <p:cNvSpPr>
            <a:spLocks noGrp="1"/>
          </p:cNvSpPr>
          <p:nvPr>
            <p:ph type="title"/>
          </p:nvPr>
        </p:nvSpPr>
        <p:spPr/>
        <p:txBody>
          <a:bodyPr/>
          <a:lstStyle/>
          <a:p>
            <a:r>
              <a:rPr lang="en-US" altLang="zh-CN" dirty="0"/>
              <a:t>Windows</a:t>
            </a:r>
            <a:r>
              <a:rPr lang="zh-CN" altLang="en-US" dirty="0"/>
              <a:t>的栈溢出</a:t>
            </a:r>
          </a:p>
        </p:txBody>
      </p:sp>
      <p:sp>
        <p:nvSpPr>
          <p:cNvPr id="3" name="内容占位符 2">
            <a:extLst>
              <a:ext uri="{FF2B5EF4-FFF2-40B4-BE49-F238E27FC236}">
                <a16:creationId xmlns:a16="http://schemas.microsoft.com/office/drawing/2014/main" id="{8D995D12-C40D-49E9-89D4-CDDF2653E759}"/>
              </a:ext>
            </a:extLst>
          </p:cNvPr>
          <p:cNvSpPr>
            <a:spLocks noGrp="1"/>
          </p:cNvSpPr>
          <p:nvPr>
            <p:ph idx="1"/>
          </p:nvPr>
        </p:nvSpPr>
        <p:spPr/>
        <p:txBody>
          <a:bodyPr>
            <a:normAutofit fontScale="92500" lnSpcReduction="10000"/>
          </a:bodyPr>
          <a:lstStyle/>
          <a:p>
            <a:r>
              <a:rPr lang="en-US" altLang="zh-CN" dirty="0"/>
              <a:t>SEH</a:t>
            </a:r>
            <a:r>
              <a:rPr lang="zh-CN" altLang="en-US" dirty="0"/>
              <a:t>的栈溢出利用</a:t>
            </a:r>
            <a:endParaRPr lang="en-US" altLang="zh-CN" dirty="0"/>
          </a:p>
          <a:p>
            <a:pPr lvl="1"/>
            <a:r>
              <a:rPr lang="zh-CN" altLang="en-US" dirty="0"/>
              <a:t>利用</a:t>
            </a:r>
            <a:r>
              <a:rPr lang="en-US" altLang="zh-CN" dirty="0"/>
              <a:t>SEH</a:t>
            </a:r>
          </a:p>
          <a:p>
            <a:pPr lvl="2"/>
            <a:r>
              <a:rPr lang="zh-CN" altLang="en-US" dirty="0"/>
              <a:t>触发异常后的寄存器：</a:t>
            </a:r>
            <a:endParaRPr lang="en-US" altLang="zh-CN" dirty="0"/>
          </a:p>
          <a:p>
            <a:pPr marL="914400" lvl="2" indent="0">
              <a:buNone/>
            </a:pPr>
            <a:r>
              <a:rPr lang="en-US" altLang="zh-CN" b="0" i="0" dirty="0">
                <a:solidFill>
                  <a:srgbClr val="ABB2BF"/>
                </a:solidFill>
                <a:effectLst/>
                <a:latin typeface="SFMono-Regular"/>
              </a:rPr>
              <a:t>EAX : 00000000 </a:t>
            </a:r>
          </a:p>
          <a:p>
            <a:pPr marL="914400" lvl="2" indent="0">
              <a:buNone/>
            </a:pPr>
            <a:r>
              <a:rPr lang="en-US" altLang="zh-CN" b="0" i="0" dirty="0">
                <a:solidFill>
                  <a:srgbClr val="ABB2BF"/>
                </a:solidFill>
                <a:effectLst/>
                <a:latin typeface="SFMono-Regular"/>
              </a:rPr>
              <a:t>EBX : 00000000 </a:t>
            </a:r>
          </a:p>
          <a:p>
            <a:pPr marL="914400" lvl="2" indent="0">
              <a:buNone/>
            </a:pPr>
            <a:r>
              <a:rPr lang="en-US" altLang="zh-CN" b="0" i="0" dirty="0">
                <a:solidFill>
                  <a:srgbClr val="ABB2BF"/>
                </a:solidFill>
                <a:effectLst/>
                <a:latin typeface="SFMono-Regular"/>
              </a:rPr>
              <a:t>ECX : 42424242 </a:t>
            </a:r>
          </a:p>
          <a:p>
            <a:pPr marL="914400" lvl="2" indent="0">
              <a:buNone/>
            </a:pPr>
            <a:r>
              <a:rPr lang="en-US" altLang="zh-CN" b="0" i="0" dirty="0">
                <a:solidFill>
                  <a:srgbClr val="ABB2BF"/>
                </a:solidFill>
                <a:effectLst/>
                <a:latin typeface="SFMono-Regular"/>
              </a:rPr>
              <a:t>EDX : 77A88DC0 ntdll.77A88DC0 </a:t>
            </a:r>
          </a:p>
          <a:p>
            <a:pPr marL="914400" lvl="2" indent="0">
              <a:buNone/>
            </a:pPr>
            <a:r>
              <a:rPr lang="en-US" altLang="zh-CN" b="0" i="0" dirty="0">
                <a:solidFill>
                  <a:srgbClr val="ABB2BF"/>
                </a:solidFill>
                <a:effectLst/>
                <a:latin typeface="SFMono-Regular"/>
              </a:rPr>
              <a:t>EBP : 0019F0D8 </a:t>
            </a:r>
          </a:p>
          <a:p>
            <a:pPr marL="914400" lvl="2" indent="0">
              <a:buNone/>
            </a:pPr>
            <a:r>
              <a:rPr lang="en-US" altLang="zh-CN" b="0" i="0" dirty="0">
                <a:solidFill>
                  <a:srgbClr val="ABB2BF"/>
                </a:solidFill>
                <a:effectLst/>
                <a:latin typeface="SFMono-Regular"/>
              </a:rPr>
              <a:t>ESP : 0019F0B8 </a:t>
            </a:r>
          </a:p>
          <a:p>
            <a:pPr marL="914400" lvl="2" indent="0">
              <a:buNone/>
            </a:pPr>
            <a:r>
              <a:rPr lang="en-US" altLang="zh-CN" b="0" i="0" dirty="0">
                <a:solidFill>
                  <a:srgbClr val="ABB2BF"/>
                </a:solidFill>
                <a:effectLst/>
                <a:latin typeface="SFMono-Regular"/>
              </a:rPr>
              <a:t>ESI : 00000000 </a:t>
            </a:r>
          </a:p>
          <a:p>
            <a:pPr marL="914400" lvl="2" indent="0">
              <a:buNone/>
            </a:pPr>
            <a:r>
              <a:rPr lang="en-US" altLang="zh-CN" b="0" i="0" dirty="0">
                <a:solidFill>
                  <a:srgbClr val="ABB2BF"/>
                </a:solidFill>
                <a:effectLst/>
                <a:latin typeface="SFMono-Regular"/>
              </a:rPr>
              <a:t>EDI : 00000000 </a:t>
            </a:r>
          </a:p>
          <a:p>
            <a:pPr marL="914400" lvl="2" indent="0">
              <a:buNone/>
            </a:pPr>
            <a:r>
              <a:rPr lang="en-US" altLang="zh-CN" b="0" i="0" dirty="0">
                <a:solidFill>
                  <a:srgbClr val="ABB2BF"/>
                </a:solidFill>
                <a:effectLst/>
                <a:latin typeface="SFMono-Regular"/>
              </a:rPr>
              <a:t>EIP : 42424242 </a:t>
            </a:r>
          </a:p>
          <a:p>
            <a:pPr marL="914400" lvl="2" indent="0">
              <a:buNone/>
            </a:pPr>
            <a:r>
              <a:rPr lang="en-US" altLang="zh-CN" b="0" i="0" dirty="0">
                <a:solidFill>
                  <a:srgbClr val="ABB2BF"/>
                </a:solidFill>
                <a:effectLst/>
                <a:latin typeface="SFMono-Regular"/>
              </a:rPr>
              <a:t>EFLAGS : 00010246</a:t>
            </a:r>
          </a:p>
          <a:p>
            <a:pPr marL="914400" lvl="2" indent="0">
              <a:buNone/>
            </a:pPr>
            <a:r>
              <a:rPr lang="zh-CN" altLang="en-US" dirty="0">
                <a:latin typeface="+mn-ea"/>
              </a:rPr>
              <a:t>可以看到，</a:t>
            </a:r>
            <a:r>
              <a:rPr lang="en-US" altLang="zh-CN" dirty="0">
                <a:latin typeface="+mn-ea"/>
              </a:rPr>
              <a:t>EIP</a:t>
            </a:r>
            <a:r>
              <a:rPr lang="zh-CN" altLang="en-US" dirty="0">
                <a:latin typeface="+mn-ea"/>
              </a:rPr>
              <a:t>已经被控制到了输入的 </a:t>
            </a:r>
            <a:r>
              <a:rPr lang="en-US" altLang="zh-CN" dirty="0">
                <a:latin typeface="+mn-ea"/>
              </a:rPr>
              <a:t>BBBB(42424242) </a:t>
            </a:r>
            <a:r>
              <a:rPr lang="zh-CN" altLang="en-US" dirty="0">
                <a:latin typeface="+mn-ea"/>
              </a:rPr>
              <a:t>处，成功控制了程序的执行</a:t>
            </a:r>
            <a:r>
              <a:rPr lang="zh-CN" altLang="en-US">
                <a:latin typeface="+mn-ea"/>
              </a:rPr>
              <a:t>流。</a:t>
            </a:r>
            <a:endParaRPr lang="zh-CN" altLang="en-US" dirty="0">
              <a:latin typeface="+mn-ea"/>
            </a:endParaRPr>
          </a:p>
        </p:txBody>
      </p:sp>
    </p:spTree>
    <p:extLst>
      <p:ext uri="{BB962C8B-B14F-4D97-AF65-F5344CB8AC3E}">
        <p14:creationId xmlns:p14="http://schemas.microsoft.com/office/powerpoint/2010/main" val="2664947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338B14-6E94-4E00-81C8-CFB47967E817}"/>
              </a:ext>
            </a:extLst>
          </p:cNvPr>
          <p:cNvSpPr>
            <a:spLocks noGrp="1"/>
          </p:cNvSpPr>
          <p:nvPr>
            <p:ph type="title"/>
          </p:nvPr>
        </p:nvSpPr>
        <p:spPr/>
        <p:txBody>
          <a:bodyPr/>
          <a:lstStyle/>
          <a:p>
            <a:r>
              <a:rPr lang="en-US" altLang="zh-CN" dirty="0"/>
              <a:t>IDA</a:t>
            </a:r>
            <a:r>
              <a:rPr lang="zh-CN" altLang="en-US" dirty="0"/>
              <a:t>的基本使用</a:t>
            </a:r>
          </a:p>
        </p:txBody>
      </p:sp>
      <p:sp>
        <p:nvSpPr>
          <p:cNvPr id="3" name="内容占位符 2">
            <a:extLst>
              <a:ext uri="{FF2B5EF4-FFF2-40B4-BE49-F238E27FC236}">
                <a16:creationId xmlns:a16="http://schemas.microsoft.com/office/drawing/2014/main" id="{092EEC06-0049-4D53-9105-1E0A88720C38}"/>
              </a:ext>
            </a:extLst>
          </p:cNvPr>
          <p:cNvSpPr>
            <a:spLocks noGrp="1"/>
          </p:cNvSpPr>
          <p:nvPr>
            <p:ph idx="1"/>
          </p:nvPr>
        </p:nvSpPr>
        <p:spPr/>
        <p:txBody>
          <a:bodyPr>
            <a:normAutofit lnSpcReduction="10000"/>
          </a:bodyPr>
          <a:lstStyle/>
          <a:p>
            <a:r>
              <a:rPr lang="zh-CN" altLang="en-US" dirty="0"/>
              <a:t>常用的快捷键：</a:t>
            </a:r>
            <a:endParaRPr lang="en-US" altLang="zh-CN" dirty="0"/>
          </a:p>
          <a:p>
            <a:pPr lvl="1"/>
            <a:r>
              <a:rPr lang="en-US" altLang="zh-CN" dirty="0"/>
              <a:t>Shift+F12   </a:t>
            </a:r>
            <a:r>
              <a:rPr lang="zh-CN" altLang="en-US" dirty="0"/>
              <a:t>打开字符串窗口</a:t>
            </a:r>
            <a:endParaRPr lang="en-US" altLang="zh-CN" dirty="0"/>
          </a:p>
          <a:p>
            <a:pPr lvl="1"/>
            <a:r>
              <a:rPr lang="en-US" altLang="zh-CN" dirty="0"/>
              <a:t>G   </a:t>
            </a:r>
            <a:r>
              <a:rPr lang="zh-CN" altLang="en-US" dirty="0"/>
              <a:t>跳跃到指定地址</a:t>
            </a:r>
            <a:endParaRPr lang="en-US" altLang="zh-CN" dirty="0"/>
          </a:p>
          <a:p>
            <a:pPr lvl="1"/>
            <a:r>
              <a:rPr lang="en-US" altLang="zh-CN" dirty="0"/>
              <a:t>F2   </a:t>
            </a:r>
            <a:r>
              <a:rPr lang="zh-CN" altLang="en-US" dirty="0"/>
              <a:t>在指定位置设置断点</a:t>
            </a:r>
            <a:endParaRPr lang="en-US" altLang="zh-CN" dirty="0"/>
          </a:p>
          <a:p>
            <a:pPr lvl="1"/>
            <a:r>
              <a:rPr lang="en-US" altLang="zh-CN" dirty="0"/>
              <a:t>H   </a:t>
            </a:r>
            <a:r>
              <a:rPr lang="zh-CN" altLang="en-US" dirty="0"/>
              <a:t>十六进制十进制相互转换</a:t>
            </a:r>
            <a:endParaRPr lang="en-US" altLang="zh-CN" dirty="0"/>
          </a:p>
          <a:p>
            <a:pPr lvl="1"/>
            <a:r>
              <a:rPr lang="en-US" altLang="zh-CN" dirty="0"/>
              <a:t>R   Ascii</a:t>
            </a:r>
            <a:r>
              <a:rPr lang="zh-CN" altLang="en-US" dirty="0"/>
              <a:t>码和字符相互转换</a:t>
            </a:r>
            <a:endParaRPr lang="en-US" altLang="zh-CN" dirty="0"/>
          </a:p>
          <a:p>
            <a:pPr lvl="1"/>
            <a:r>
              <a:rPr lang="en-US" altLang="zh-CN" dirty="0" err="1"/>
              <a:t>Ctrl+F</a:t>
            </a:r>
            <a:r>
              <a:rPr lang="en-US" altLang="zh-CN" dirty="0"/>
              <a:t>   </a:t>
            </a:r>
            <a:r>
              <a:rPr lang="zh-CN" altLang="en-US" dirty="0"/>
              <a:t>打开搜索栏</a:t>
            </a:r>
            <a:endParaRPr lang="en-US" altLang="zh-CN" dirty="0"/>
          </a:p>
          <a:p>
            <a:pPr lvl="1"/>
            <a:r>
              <a:rPr lang="en-US" altLang="zh-CN" dirty="0"/>
              <a:t>C   </a:t>
            </a:r>
            <a:r>
              <a:rPr lang="zh-CN" altLang="en-US" dirty="0"/>
              <a:t>转换为代码</a:t>
            </a:r>
            <a:endParaRPr lang="en-US" altLang="zh-CN" dirty="0"/>
          </a:p>
          <a:p>
            <a:pPr lvl="1"/>
            <a:r>
              <a:rPr lang="en-US" altLang="zh-CN" dirty="0"/>
              <a:t>D   </a:t>
            </a:r>
            <a:r>
              <a:rPr lang="zh-CN" altLang="en-US" dirty="0"/>
              <a:t>转换为数据</a:t>
            </a:r>
            <a:endParaRPr lang="en-US" altLang="zh-CN" dirty="0"/>
          </a:p>
          <a:p>
            <a:pPr lvl="1"/>
            <a:r>
              <a:rPr lang="en-US" altLang="zh-CN" dirty="0"/>
              <a:t>A   </a:t>
            </a:r>
            <a:r>
              <a:rPr lang="zh-CN" altLang="en-US" dirty="0"/>
              <a:t>转换为字符串</a:t>
            </a:r>
            <a:endParaRPr lang="en-US" altLang="zh-CN" dirty="0"/>
          </a:p>
          <a:p>
            <a:pPr lvl="1"/>
            <a:r>
              <a:rPr lang="en-US" altLang="zh-CN" dirty="0"/>
              <a:t>……</a:t>
            </a:r>
            <a:endParaRPr lang="zh-CN" altLang="en-US" dirty="0"/>
          </a:p>
        </p:txBody>
      </p:sp>
    </p:spTree>
    <p:extLst>
      <p:ext uri="{BB962C8B-B14F-4D97-AF65-F5344CB8AC3E}">
        <p14:creationId xmlns:p14="http://schemas.microsoft.com/office/powerpoint/2010/main" val="125496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E3686-86E7-4516-B6B8-3DE85FD0AAFE}"/>
              </a:ext>
            </a:extLst>
          </p:cNvPr>
          <p:cNvSpPr>
            <a:spLocks noGrp="1"/>
          </p:cNvSpPr>
          <p:nvPr>
            <p:ph type="title"/>
          </p:nvPr>
        </p:nvSpPr>
        <p:spPr/>
        <p:txBody>
          <a:bodyPr/>
          <a:lstStyle/>
          <a:p>
            <a:r>
              <a:rPr lang="en-US" altLang="zh-CN" dirty="0"/>
              <a:t>IDA</a:t>
            </a:r>
            <a:r>
              <a:rPr lang="zh-CN" altLang="en-US" dirty="0"/>
              <a:t>的基本使用</a:t>
            </a:r>
          </a:p>
        </p:txBody>
      </p:sp>
      <p:sp>
        <p:nvSpPr>
          <p:cNvPr id="3" name="内容占位符 2">
            <a:extLst>
              <a:ext uri="{FF2B5EF4-FFF2-40B4-BE49-F238E27FC236}">
                <a16:creationId xmlns:a16="http://schemas.microsoft.com/office/drawing/2014/main" id="{1F5C0D34-B707-499D-B6C0-B86C468A8A1A}"/>
              </a:ext>
            </a:extLst>
          </p:cNvPr>
          <p:cNvSpPr>
            <a:spLocks noGrp="1"/>
          </p:cNvSpPr>
          <p:nvPr>
            <p:ph idx="1"/>
          </p:nvPr>
        </p:nvSpPr>
        <p:spPr/>
        <p:txBody>
          <a:bodyPr/>
          <a:lstStyle/>
          <a:p>
            <a:r>
              <a:rPr lang="zh-CN" altLang="en-US" dirty="0"/>
              <a:t>如何调试</a:t>
            </a:r>
            <a:endParaRPr lang="en-US" altLang="zh-CN" dirty="0"/>
          </a:p>
          <a:p>
            <a:pPr lvl="1"/>
            <a:r>
              <a:rPr lang="zh-CN" altLang="en-US" dirty="0"/>
              <a:t>设置调试器</a:t>
            </a:r>
            <a:endParaRPr lang="en-US" altLang="zh-CN" dirty="0"/>
          </a:p>
          <a:p>
            <a:pPr marL="0" indent="0">
              <a:buNone/>
            </a:pPr>
            <a:endParaRPr lang="en-US" altLang="zh-CN" dirty="0"/>
          </a:p>
        </p:txBody>
      </p:sp>
      <p:pic>
        <p:nvPicPr>
          <p:cNvPr id="7" name="图片 6">
            <a:extLst>
              <a:ext uri="{FF2B5EF4-FFF2-40B4-BE49-F238E27FC236}">
                <a16:creationId xmlns:a16="http://schemas.microsoft.com/office/drawing/2014/main" id="{EB39A02B-8820-4556-B397-60EA7E1BC4B2}"/>
              </a:ext>
            </a:extLst>
          </p:cNvPr>
          <p:cNvPicPr>
            <a:picLocks noChangeAspect="1"/>
          </p:cNvPicPr>
          <p:nvPr/>
        </p:nvPicPr>
        <p:blipFill>
          <a:blip r:embed="rId2"/>
          <a:stretch>
            <a:fillRect/>
          </a:stretch>
        </p:blipFill>
        <p:spPr>
          <a:xfrm>
            <a:off x="1353636" y="3215622"/>
            <a:ext cx="2423370" cy="213378"/>
          </a:xfrm>
          <a:prstGeom prst="rect">
            <a:avLst/>
          </a:prstGeom>
        </p:spPr>
      </p:pic>
      <p:pic>
        <p:nvPicPr>
          <p:cNvPr id="9" name="图片 8">
            <a:extLst>
              <a:ext uri="{FF2B5EF4-FFF2-40B4-BE49-F238E27FC236}">
                <a16:creationId xmlns:a16="http://schemas.microsoft.com/office/drawing/2014/main" id="{8E1B3E80-91E8-4799-BB5F-12803466E2F5}"/>
              </a:ext>
            </a:extLst>
          </p:cNvPr>
          <p:cNvPicPr>
            <a:picLocks noChangeAspect="1"/>
          </p:cNvPicPr>
          <p:nvPr/>
        </p:nvPicPr>
        <p:blipFill>
          <a:blip r:embed="rId3"/>
          <a:stretch>
            <a:fillRect/>
          </a:stretch>
        </p:blipFill>
        <p:spPr>
          <a:xfrm>
            <a:off x="4422326" y="2891743"/>
            <a:ext cx="2377646" cy="861135"/>
          </a:xfrm>
          <a:prstGeom prst="rect">
            <a:avLst/>
          </a:prstGeom>
        </p:spPr>
      </p:pic>
      <p:pic>
        <p:nvPicPr>
          <p:cNvPr id="13" name="图片 12">
            <a:extLst>
              <a:ext uri="{FF2B5EF4-FFF2-40B4-BE49-F238E27FC236}">
                <a16:creationId xmlns:a16="http://schemas.microsoft.com/office/drawing/2014/main" id="{6574C0FF-74A7-448F-A7D0-919B27DFB3FA}"/>
              </a:ext>
            </a:extLst>
          </p:cNvPr>
          <p:cNvPicPr>
            <a:picLocks noChangeAspect="1"/>
          </p:cNvPicPr>
          <p:nvPr/>
        </p:nvPicPr>
        <p:blipFill>
          <a:blip r:embed="rId4"/>
          <a:stretch>
            <a:fillRect/>
          </a:stretch>
        </p:blipFill>
        <p:spPr>
          <a:xfrm>
            <a:off x="7445292" y="3215622"/>
            <a:ext cx="2415749" cy="213378"/>
          </a:xfrm>
          <a:prstGeom prst="rect">
            <a:avLst/>
          </a:prstGeom>
        </p:spPr>
      </p:pic>
      <p:cxnSp>
        <p:nvCxnSpPr>
          <p:cNvPr id="15" name="直接箭头连接符 14">
            <a:extLst>
              <a:ext uri="{FF2B5EF4-FFF2-40B4-BE49-F238E27FC236}">
                <a16:creationId xmlns:a16="http://schemas.microsoft.com/office/drawing/2014/main" id="{DBBF4EE4-607A-4684-BAF1-16D17197E1F3}"/>
              </a:ext>
            </a:extLst>
          </p:cNvPr>
          <p:cNvCxnSpPr>
            <a:stCxn id="7" idx="3"/>
            <a:endCxn id="9" idx="1"/>
          </p:cNvCxnSpPr>
          <p:nvPr/>
        </p:nvCxnSpPr>
        <p:spPr>
          <a:xfrm>
            <a:off x="3777006" y="3322311"/>
            <a:ext cx="645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222A782-9D0A-4203-89B3-69D6F8D81FCE}"/>
              </a:ext>
            </a:extLst>
          </p:cNvPr>
          <p:cNvCxnSpPr>
            <a:stCxn id="9" idx="3"/>
            <a:endCxn id="13" idx="1"/>
          </p:cNvCxnSpPr>
          <p:nvPr/>
        </p:nvCxnSpPr>
        <p:spPr>
          <a:xfrm>
            <a:off x="6799972" y="3322311"/>
            <a:ext cx="645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029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460FC-2700-4D82-8FB4-2423CBC3399F}"/>
              </a:ext>
            </a:extLst>
          </p:cNvPr>
          <p:cNvSpPr>
            <a:spLocks noGrp="1"/>
          </p:cNvSpPr>
          <p:nvPr>
            <p:ph type="title"/>
          </p:nvPr>
        </p:nvSpPr>
        <p:spPr/>
        <p:txBody>
          <a:bodyPr/>
          <a:lstStyle/>
          <a:p>
            <a:r>
              <a:rPr lang="en-US" altLang="zh-CN" dirty="0"/>
              <a:t>IDA</a:t>
            </a:r>
            <a:r>
              <a:rPr lang="zh-CN" altLang="en-US" dirty="0"/>
              <a:t>的基本使用</a:t>
            </a:r>
          </a:p>
        </p:txBody>
      </p:sp>
      <p:sp>
        <p:nvSpPr>
          <p:cNvPr id="3" name="内容占位符 2">
            <a:extLst>
              <a:ext uri="{FF2B5EF4-FFF2-40B4-BE49-F238E27FC236}">
                <a16:creationId xmlns:a16="http://schemas.microsoft.com/office/drawing/2014/main" id="{6D0BE4EA-FAFE-4CBD-BDF4-04BC5638A5A7}"/>
              </a:ext>
            </a:extLst>
          </p:cNvPr>
          <p:cNvSpPr>
            <a:spLocks noGrp="1"/>
          </p:cNvSpPr>
          <p:nvPr>
            <p:ph idx="1"/>
          </p:nvPr>
        </p:nvSpPr>
        <p:spPr/>
        <p:txBody>
          <a:bodyPr/>
          <a:lstStyle/>
          <a:p>
            <a:r>
              <a:rPr lang="zh-CN" altLang="en-US" dirty="0"/>
              <a:t>如何调试</a:t>
            </a:r>
            <a:endParaRPr lang="en-US" altLang="zh-CN" dirty="0"/>
          </a:p>
          <a:p>
            <a:pPr lvl="1"/>
            <a:r>
              <a:rPr lang="zh-CN" altLang="en-US" dirty="0"/>
              <a:t>设置调试参数</a:t>
            </a:r>
          </a:p>
        </p:txBody>
      </p:sp>
      <p:pic>
        <p:nvPicPr>
          <p:cNvPr id="7" name="图片 6">
            <a:extLst>
              <a:ext uri="{FF2B5EF4-FFF2-40B4-BE49-F238E27FC236}">
                <a16:creationId xmlns:a16="http://schemas.microsoft.com/office/drawing/2014/main" id="{7074753D-9192-4E59-AB0A-612C58119E4E}"/>
              </a:ext>
            </a:extLst>
          </p:cNvPr>
          <p:cNvPicPr>
            <a:picLocks noChangeAspect="1"/>
          </p:cNvPicPr>
          <p:nvPr/>
        </p:nvPicPr>
        <p:blipFill>
          <a:blip r:embed="rId2"/>
          <a:stretch>
            <a:fillRect/>
          </a:stretch>
        </p:blipFill>
        <p:spPr>
          <a:xfrm>
            <a:off x="838200" y="2843591"/>
            <a:ext cx="2058415" cy="3649284"/>
          </a:xfrm>
          <a:prstGeom prst="rect">
            <a:avLst/>
          </a:prstGeom>
        </p:spPr>
      </p:pic>
      <p:pic>
        <p:nvPicPr>
          <p:cNvPr id="9" name="图片 8">
            <a:extLst>
              <a:ext uri="{FF2B5EF4-FFF2-40B4-BE49-F238E27FC236}">
                <a16:creationId xmlns:a16="http://schemas.microsoft.com/office/drawing/2014/main" id="{98E5D7F5-22EE-4534-9CF2-9F8FDA63F5CC}"/>
              </a:ext>
            </a:extLst>
          </p:cNvPr>
          <p:cNvPicPr>
            <a:picLocks noChangeAspect="1"/>
          </p:cNvPicPr>
          <p:nvPr/>
        </p:nvPicPr>
        <p:blipFill>
          <a:blip r:embed="rId3"/>
          <a:stretch>
            <a:fillRect/>
          </a:stretch>
        </p:blipFill>
        <p:spPr>
          <a:xfrm>
            <a:off x="3447820" y="3277462"/>
            <a:ext cx="5296359" cy="2781541"/>
          </a:xfrm>
          <a:prstGeom prst="rect">
            <a:avLst/>
          </a:prstGeom>
        </p:spPr>
      </p:pic>
    </p:spTree>
    <p:extLst>
      <p:ext uri="{BB962C8B-B14F-4D97-AF65-F5344CB8AC3E}">
        <p14:creationId xmlns:p14="http://schemas.microsoft.com/office/powerpoint/2010/main" val="451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460FC-2700-4D82-8FB4-2423CBC3399F}"/>
              </a:ext>
            </a:extLst>
          </p:cNvPr>
          <p:cNvSpPr>
            <a:spLocks noGrp="1"/>
          </p:cNvSpPr>
          <p:nvPr>
            <p:ph type="title"/>
          </p:nvPr>
        </p:nvSpPr>
        <p:spPr/>
        <p:txBody>
          <a:bodyPr/>
          <a:lstStyle/>
          <a:p>
            <a:r>
              <a:rPr lang="en-US" altLang="zh-CN" dirty="0"/>
              <a:t>IDA</a:t>
            </a:r>
            <a:r>
              <a:rPr lang="zh-CN" altLang="en-US" dirty="0"/>
              <a:t>的基本使用</a:t>
            </a:r>
          </a:p>
        </p:txBody>
      </p:sp>
      <p:sp>
        <p:nvSpPr>
          <p:cNvPr id="3" name="内容占位符 2">
            <a:extLst>
              <a:ext uri="{FF2B5EF4-FFF2-40B4-BE49-F238E27FC236}">
                <a16:creationId xmlns:a16="http://schemas.microsoft.com/office/drawing/2014/main" id="{6D0BE4EA-FAFE-4CBD-BDF4-04BC5638A5A7}"/>
              </a:ext>
            </a:extLst>
          </p:cNvPr>
          <p:cNvSpPr>
            <a:spLocks noGrp="1"/>
          </p:cNvSpPr>
          <p:nvPr>
            <p:ph idx="1"/>
          </p:nvPr>
        </p:nvSpPr>
        <p:spPr/>
        <p:txBody>
          <a:bodyPr/>
          <a:lstStyle/>
          <a:p>
            <a:r>
              <a:rPr lang="zh-CN" altLang="en-US" dirty="0"/>
              <a:t>如何调试</a:t>
            </a:r>
            <a:endParaRPr lang="en-US" altLang="zh-CN" dirty="0"/>
          </a:p>
          <a:p>
            <a:pPr lvl="1"/>
            <a:r>
              <a:rPr lang="zh-CN" altLang="en-US" dirty="0"/>
              <a:t>根据需求选择新建一个进程，或者是符加到已有的进程上</a:t>
            </a:r>
          </a:p>
        </p:txBody>
      </p:sp>
      <p:pic>
        <p:nvPicPr>
          <p:cNvPr id="5" name="图片 4">
            <a:extLst>
              <a:ext uri="{FF2B5EF4-FFF2-40B4-BE49-F238E27FC236}">
                <a16:creationId xmlns:a16="http://schemas.microsoft.com/office/drawing/2014/main" id="{69813853-446D-4E25-815A-FCE3A81DE958}"/>
              </a:ext>
            </a:extLst>
          </p:cNvPr>
          <p:cNvPicPr>
            <a:picLocks noChangeAspect="1"/>
          </p:cNvPicPr>
          <p:nvPr/>
        </p:nvPicPr>
        <p:blipFill>
          <a:blip r:embed="rId2"/>
          <a:stretch>
            <a:fillRect/>
          </a:stretch>
        </p:blipFill>
        <p:spPr>
          <a:xfrm>
            <a:off x="838200" y="2846895"/>
            <a:ext cx="2056551" cy="3645980"/>
          </a:xfrm>
          <a:prstGeom prst="rect">
            <a:avLst/>
          </a:prstGeom>
        </p:spPr>
      </p:pic>
    </p:spTree>
    <p:extLst>
      <p:ext uri="{BB962C8B-B14F-4D97-AF65-F5344CB8AC3E}">
        <p14:creationId xmlns:p14="http://schemas.microsoft.com/office/powerpoint/2010/main" val="165707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81B33-0D74-4F8A-8C83-DA4A35C2DB57}"/>
              </a:ext>
            </a:extLst>
          </p:cNvPr>
          <p:cNvSpPr>
            <a:spLocks noGrp="1"/>
          </p:cNvSpPr>
          <p:nvPr>
            <p:ph type="title"/>
          </p:nvPr>
        </p:nvSpPr>
        <p:spPr/>
        <p:txBody>
          <a:bodyPr/>
          <a:lstStyle/>
          <a:p>
            <a:r>
              <a:rPr lang="en-US" altLang="zh-CN" dirty="0"/>
              <a:t>IDA</a:t>
            </a:r>
            <a:r>
              <a:rPr lang="zh-CN" altLang="en-US" dirty="0"/>
              <a:t>的基本使用</a:t>
            </a:r>
          </a:p>
        </p:txBody>
      </p:sp>
      <p:sp>
        <p:nvSpPr>
          <p:cNvPr id="3" name="内容占位符 2">
            <a:extLst>
              <a:ext uri="{FF2B5EF4-FFF2-40B4-BE49-F238E27FC236}">
                <a16:creationId xmlns:a16="http://schemas.microsoft.com/office/drawing/2014/main" id="{25112926-AB45-4447-919D-A580DF4E5FD2}"/>
              </a:ext>
            </a:extLst>
          </p:cNvPr>
          <p:cNvSpPr>
            <a:spLocks noGrp="1"/>
          </p:cNvSpPr>
          <p:nvPr>
            <p:ph idx="1"/>
          </p:nvPr>
        </p:nvSpPr>
        <p:spPr/>
        <p:txBody>
          <a:bodyPr/>
          <a:lstStyle/>
          <a:p>
            <a:r>
              <a:rPr lang="zh-CN" altLang="en-US" dirty="0"/>
              <a:t>关于跨平台调试</a:t>
            </a:r>
            <a:endParaRPr lang="en-US" altLang="zh-CN" dirty="0"/>
          </a:p>
          <a:p>
            <a:pPr lvl="1"/>
            <a:r>
              <a:rPr lang="zh-CN" altLang="en-US" dirty="0"/>
              <a:t>需要将</a:t>
            </a:r>
            <a:r>
              <a:rPr lang="en-US" altLang="zh-CN" dirty="0"/>
              <a:t>IDA</a:t>
            </a:r>
            <a:r>
              <a:rPr lang="zh-CN" altLang="en-US" dirty="0"/>
              <a:t>目录下</a:t>
            </a:r>
            <a:r>
              <a:rPr lang="en-US" altLang="zh-CN" dirty="0" err="1"/>
              <a:t>dbgsrv</a:t>
            </a:r>
            <a:r>
              <a:rPr lang="zh-CN" altLang="en-US" dirty="0"/>
              <a:t>中对应的</a:t>
            </a:r>
            <a:r>
              <a:rPr lang="en-US" altLang="zh-CN" dirty="0"/>
              <a:t>server</a:t>
            </a:r>
            <a:r>
              <a:rPr lang="zh-CN" altLang="en-US" dirty="0"/>
              <a:t>，复制到对应的系统中；例如：将</a:t>
            </a:r>
            <a:r>
              <a:rPr lang="en-US" altLang="zh-CN" dirty="0" err="1"/>
              <a:t>linux_server</a:t>
            </a:r>
            <a:r>
              <a:rPr lang="zh-CN" altLang="en-US" dirty="0"/>
              <a:t>，和</a:t>
            </a:r>
            <a:r>
              <a:rPr lang="en-US" altLang="zh-CN" dirty="0"/>
              <a:t>linux_server64</a:t>
            </a:r>
            <a:r>
              <a:rPr lang="zh-CN" altLang="en-US" dirty="0"/>
              <a:t>放入</a:t>
            </a:r>
            <a:r>
              <a:rPr lang="en-US" altLang="zh-CN" dirty="0" err="1"/>
              <a:t>linux</a:t>
            </a:r>
            <a:r>
              <a:rPr lang="zh-CN" altLang="en-US" dirty="0"/>
              <a:t>系统中。</a:t>
            </a:r>
            <a:endParaRPr lang="en-US" altLang="zh-CN" dirty="0"/>
          </a:p>
          <a:p>
            <a:pPr lvl="1"/>
            <a:endParaRPr lang="zh-CN" altLang="en-US" dirty="0"/>
          </a:p>
        </p:txBody>
      </p:sp>
      <p:pic>
        <p:nvPicPr>
          <p:cNvPr id="5" name="图片 4">
            <a:extLst>
              <a:ext uri="{FF2B5EF4-FFF2-40B4-BE49-F238E27FC236}">
                <a16:creationId xmlns:a16="http://schemas.microsoft.com/office/drawing/2014/main" id="{0A7084A5-A75E-4C6B-9660-19C113068F0A}"/>
              </a:ext>
            </a:extLst>
          </p:cNvPr>
          <p:cNvPicPr>
            <a:picLocks noChangeAspect="1"/>
          </p:cNvPicPr>
          <p:nvPr/>
        </p:nvPicPr>
        <p:blipFill>
          <a:blip r:embed="rId2"/>
          <a:stretch>
            <a:fillRect/>
          </a:stretch>
        </p:blipFill>
        <p:spPr>
          <a:xfrm>
            <a:off x="3101080" y="3429000"/>
            <a:ext cx="5989839" cy="2370025"/>
          </a:xfrm>
          <a:prstGeom prst="rect">
            <a:avLst/>
          </a:prstGeom>
        </p:spPr>
      </p:pic>
    </p:spTree>
    <p:extLst>
      <p:ext uri="{BB962C8B-B14F-4D97-AF65-F5344CB8AC3E}">
        <p14:creationId xmlns:p14="http://schemas.microsoft.com/office/powerpoint/2010/main" val="283379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50A28-DDE1-45A4-863F-C483E1AC1BA9}"/>
              </a:ext>
            </a:extLst>
          </p:cNvPr>
          <p:cNvSpPr>
            <a:spLocks noGrp="1"/>
          </p:cNvSpPr>
          <p:nvPr>
            <p:ph type="title"/>
          </p:nvPr>
        </p:nvSpPr>
        <p:spPr/>
        <p:txBody>
          <a:bodyPr/>
          <a:lstStyle/>
          <a:p>
            <a:r>
              <a:rPr lang="en-US" altLang="zh-CN" dirty="0"/>
              <a:t>IDA</a:t>
            </a:r>
            <a:r>
              <a:rPr lang="zh-CN" altLang="en-US" dirty="0"/>
              <a:t>的基本使用</a:t>
            </a:r>
          </a:p>
        </p:txBody>
      </p:sp>
      <p:sp>
        <p:nvSpPr>
          <p:cNvPr id="3" name="内容占位符 2">
            <a:extLst>
              <a:ext uri="{FF2B5EF4-FFF2-40B4-BE49-F238E27FC236}">
                <a16:creationId xmlns:a16="http://schemas.microsoft.com/office/drawing/2014/main" id="{F9AF4834-755C-49B1-967D-4CE20B81E9F0}"/>
              </a:ext>
            </a:extLst>
          </p:cNvPr>
          <p:cNvSpPr>
            <a:spLocks noGrp="1"/>
          </p:cNvSpPr>
          <p:nvPr>
            <p:ph idx="1"/>
          </p:nvPr>
        </p:nvSpPr>
        <p:spPr/>
        <p:txBody>
          <a:bodyPr/>
          <a:lstStyle/>
          <a:p>
            <a:r>
              <a:rPr lang="zh-CN" altLang="en-US" dirty="0"/>
              <a:t>关于跨平台调试</a:t>
            </a:r>
            <a:endParaRPr lang="en-US" altLang="zh-CN" dirty="0"/>
          </a:p>
          <a:p>
            <a:pPr lvl="1"/>
            <a:r>
              <a:rPr lang="zh-CN" altLang="en-US" dirty="0"/>
              <a:t>然后在目标系统中，启动改</a:t>
            </a:r>
            <a:r>
              <a:rPr lang="en-US" altLang="zh-CN" dirty="0"/>
              <a:t>server</a:t>
            </a:r>
            <a:r>
              <a:rPr lang="zh-CN" altLang="en-US" dirty="0"/>
              <a:t>；并设置</a:t>
            </a:r>
            <a:r>
              <a:rPr lang="en-US" altLang="zh-CN" dirty="0"/>
              <a:t>process options</a:t>
            </a:r>
            <a:r>
              <a:rPr lang="zh-CN" altLang="en-US" dirty="0"/>
              <a:t>。完成后就可以愉快的选择是直接调试，或者</a:t>
            </a:r>
            <a:r>
              <a:rPr lang="en-US" altLang="zh-CN" dirty="0"/>
              <a:t>attach</a:t>
            </a:r>
            <a:r>
              <a:rPr lang="zh-CN" altLang="en-US" dirty="0"/>
              <a:t>到对应进程调试了。</a:t>
            </a:r>
            <a:endParaRPr lang="en-US" altLang="zh-CN" dirty="0"/>
          </a:p>
          <a:p>
            <a:pPr lvl="1"/>
            <a:endParaRPr lang="en-US" altLang="zh-CN" dirty="0"/>
          </a:p>
        </p:txBody>
      </p:sp>
      <p:pic>
        <p:nvPicPr>
          <p:cNvPr id="5" name="图片 4">
            <a:extLst>
              <a:ext uri="{FF2B5EF4-FFF2-40B4-BE49-F238E27FC236}">
                <a16:creationId xmlns:a16="http://schemas.microsoft.com/office/drawing/2014/main" id="{4D68D171-116E-4A24-BD27-1225F3692E17}"/>
              </a:ext>
            </a:extLst>
          </p:cNvPr>
          <p:cNvPicPr>
            <a:picLocks noChangeAspect="1"/>
          </p:cNvPicPr>
          <p:nvPr/>
        </p:nvPicPr>
        <p:blipFill>
          <a:blip r:embed="rId2"/>
          <a:stretch>
            <a:fillRect/>
          </a:stretch>
        </p:blipFill>
        <p:spPr>
          <a:xfrm>
            <a:off x="3447820" y="3183903"/>
            <a:ext cx="5296359" cy="2781541"/>
          </a:xfrm>
          <a:prstGeom prst="rect">
            <a:avLst/>
          </a:prstGeom>
        </p:spPr>
      </p:pic>
    </p:spTree>
    <p:extLst>
      <p:ext uri="{BB962C8B-B14F-4D97-AF65-F5344CB8AC3E}">
        <p14:creationId xmlns:p14="http://schemas.microsoft.com/office/powerpoint/2010/main" val="37196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851A4-119F-47BC-8295-51F29E495582}"/>
              </a:ext>
            </a:extLst>
          </p:cNvPr>
          <p:cNvSpPr>
            <a:spLocks noGrp="1"/>
          </p:cNvSpPr>
          <p:nvPr>
            <p:ph type="title"/>
          </p:nvPr>
        </p:nvSpPr>
        <p:spPr/>
        <p:txBody>
          <a:bodyPr/>
          <a:lstStyle/>
          <a:p>
            <a:r>
              <a:rPr lang="en-US" altLang="zh-CN" dirty="0"/>
              <a:t>IDA</a:t>
            </a:r>
            <a:r>
              <a:rPr lang="zh-CN" altLang="en-US" dirty="0"/>
              <a:t>的基本使用</a:t>
            </a:r>
          </a:p>
        </p:txBody>
      </p:sp>
      <p:sp>
        <p:nvSpPr>
          <p:cNvPr id="3" name="内容占位符 2">
            <a:extLst>
              <a:ext uri="{FF2B5EF4-FFF2-40B4-BE49-F238E27FC236}">
                <a16:creationId xmlns:a16="http://schemas.microsoft.com/office/drawing/2014/main" id="{8CDA27F7-1264-4093-82F1-D524E1200C12}"/>
              </a:ext>
            </a:extLst>
          </p:cNvPr>
          <p:cNvSpPr>
            <a:spLocks noGrp="1"/>
          </p:cNvSpPr>
          <p:nvPr>
            <p:ph idx="1"/>
          </p:nvPr>
        </p:nvSpPr>
        <p:spPr/>
        <p:txBody>
          <a:bodyPr/>
          <a:lstStyle/>
          <a:p>
            <a:r>
              <a:rPr lang="zh-CN" altLang="en-US" dirty="0"/>
              <a:t>关于我使用</a:t>
            </a:r>
            <a:r>
              <a:rPr lang="en-US" altLang="zh-CN" dirty="0"/>
              <a:t>IDA</a:t>
            </a:r>
            <a:r>
              <a:rPr lang="zh-CN" altLang="en-US" dirty="0"/>
              <a:t>无法</a:t>
            </a:r>
            <a:r>
              <a:rPr lang="en-US" altLang="zh-CN" dirty="0"/>
              <a:t>F5</a:t>
            </a:r>
            <a:r>
              <a:rPr lang="zh-CN" altLang="en-US" dirty="0"/>
              <a:t>的那些事</a:t>
            </a:r>
            <a:endParaRPr lang="en-US" altLang="zh-CN" dirty="0"/>
          </a:p>
        </p:txBody>
      </p:sp>
    </p:spTree>
    <p:extLst>
      <p:ext uri="{BB962C8B-B14F-4D97-AF65-F5344CB8AC3E}">
        <p14:creationId xmlns:p14="http://schemas.microsoft.com/office/powerpoint/2010/main" val="33026002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1154</TotalTime>
  <Words>1845</Words>
  <Application>Microsoft Office PowerPoint</Application>
  <PresentationFormat>宽屏</PresentationFormat>
  <Paragraphs>175</Paragraphs>
  <Slides>26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-apple-system</vt:lpstr>
      <vt:lpstr>Noto Sans</vt:lpstr>
      <vt:lpstr>SFMono-Regular</vt:lpstr>
      <vt:lpstr>等线</vt:lpstr>
      <vt:lpstr>等线 Light</vt:lpstr>
      <vt:lpstr>Arial</vt:lpstr>
      <vt:lpstr>Consolas</vt:lpstr>
      <vt:lpstr>Segoe UI</vt:lpstr>
      <vt:lpstr>Office 主题​​</vt:lpstr>
      <vt:lpstr>分享</vt:lpstr>
      <vt:lpstr>IDA的基本使用</vt:lpstr>
      <vt:lpstr>IDA的基本使用</vt:lpstr>
      <vt:lpstr>IDA的基本使用</vt:lpstr>
      <vt:lpstr>IDA的基本使用</vt:lpstr>
      <vt:lpstr>IDA的基本使用</vt:lpstr>
      <vt:lpstr>IDA的基本使用</vt:lpstr>
      <vt:lpstr>IDA的基本使用</vt:lpstr>
      <vt:lpstr>IDA的基本使用</vt:lpstr>
      <vt:lpstr>IDA的基本使用</vt:lpstr>
      <vt:lpstr>IDA的基本使用</vt:lpstr>
      <vt:lpstr>IDA的基本使用</vt:lpstr>
      <vt:lpstr>IDA的基本使用</vt:lpstr>
      <vt:lpstr>Windows的栈溢出</vt:lpstr>
      <vt:lpstr>Windows的栈溢出</vt:lpstr>
      <vt:lpstr>Windows的栈溢出</vt:lpstr>
      <vt:lpstr>Windows的栈溢出</vt:lpstr>
      <vt:lpstr>Windows的栈溢出</vt:lpstr>
      <vt:lpstr>Windows的栈溢出</vt:lpstr>
      <vt:lpstr>Windows的栈溢出</vt:lpstr>
      <vt:lpstr>Windows的栈溢出</vt:lpstr>
      <vt:lpstr>Windows的栈溢出</vt:lpstr>
      <vt:lpstr>Windows的栈溢出</vt:lpstr>
      <vt:lpstr>Windows的栈溢出</vt:lpstr>
      <vt:lpstr>Windows的栈溢出</vt:lpstr>
      <vt:lpstr>Windows的栈溢出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分享</dc:title>
  <dc:creator>Cold Ym丶</dc:creator>
  <cp:lastModifiedBy>Cold Ym丶</cp:lastModifiedBy>
  <cp:revision>93</cp:revision>
  <dcterms:created xsi:type="dcterms:W3CDTF">2020-12-14T11:53:32Z</dcterms:created>
  <dcterms:modified xsi:type="dcterms:W3CDTF">2020-12-15T07:08:46Z</dcterms:modified>
</cp:coreProperties>
</file>