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742D-B837-40BF-A0C4-E1AB766C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58109-CF01-45C7-8D71-74D568C43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6785C-534C-47E6-8F32-F0824E30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41AA-8162-43D2-B419-BB8F0934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CB69-2E2C-4A33-8D7E-61EBEDDF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5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EAB6-ECE4-4B5E-A04D-63C25C20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E9F95-AABD-4655-8932-4CA157D77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E9AB-E8EA-43AC-9BFF-1557EC7B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4D9D7-BA69-4DF8-AB5A-1F069E0C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FB2BF-774C-49D2-BB5F-2405ECC2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4FB02-A1EA-4686-83D2-166899FF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3D7B0-A4C7-4E44-A093-53CBEC22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486-47C8-4907-9207-4E5C8630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1E49-A170-45D2-B668-0A694273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AB1DE-2CBF-4BC8-8C61-93466AE3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6784-D333-431E-A218-293C9C5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AD0E-AF10-4784-969E-28634688A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C469-071D-48D9-9219-D4FC991D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C884-2F39-4DBC-9422-421BFC6D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C0C1-C75F-4A7E-BE13-ED5450BC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9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C820-A598-4768-BFA5-000015A6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2BC8-7A4F-4277-AA38-16D0BFEC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ACCE-A3EB-4B49-9351-23149BB6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63CA-2B2D-463D-A9DA-E709F4D0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9EBE-AA0B-4C88-881C-29DE481C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DEF1-F4D8-4EDF-8444-D66F1ECC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791D-EEDF-4DDA-9BF9-43B39669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1FBC-7505-416A-A83A-442F4DFD6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9AA9-C2F5-4EC9-8C54-B0163A0B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0832-4C02-4CEB-9B32-D6177423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4B53-EC31-494D-8726-28937467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C7E3-4B17-4481-A2F9-AB674EB4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83AC-BD5B-4A26-8DEF-09AD7582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DF96-42B0-4674-BD92-4A42D936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B01CE-96D0-4614-B5E0-A5F38A6B1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563F7-9EF5-44B7-AC8E-567DA906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7B46D-C686-4A5F-92A7-AD34353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C1A77-0A19-428B-BC74-D50ED639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D115E-315A-4F2C-B593-4CF29238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7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1778-92E7-4A8E-8E6E-AFA7C538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EF16B-B339-4513-BCC3-E5E6854A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E3E93-1A2C-4D04-B513-59AF51FF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162C3-2160-43E8-80CB-F9371CF6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2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F4C13-0AAB-4F7D-B85D-6EE784D7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CF8ED-B55C-4277-B766-2FB2893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043DF-5205-4555-8C62-ACB6F975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7669-A7B6-4C19-9A56-91DF55F6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FA4-16CA-4DE9-9409-2EC5024C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FEB57-C73A-4BFE-9D7D-E953EB86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386C-D43F-474B-8A90-3EE01D1C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78714-B3D4-4603-85C4-6A3AE58C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D2561-0BA4-4DD3-86CF-40590589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2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2F19-609D-4A6A-BDC5-526B8335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8D876-7EFE-420C-B1E9-469D37CDA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2B83-87B4-4576-B0FF-B7E29D0F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AEF2-57FE-448F-AF46-9DE31BA9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C04CC-09DE-4A92-9053-AA6F4D06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A8D5F-C38B-49EB-BD3C-86917A42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CD8C2-9021-4BD0-87C4-D0E63F87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892B-E2E0-4F89-979D-93379E23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C643-D953-45CC-83F5-E42B67A1F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31C4-D8B5-48D2-A9FA-F2630EFC8FB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B85F-A8AF-4413-BE50-6E11A06C0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683D3-CC31-4CDA-97A6-01A7C2B82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96FA-D849-459F-ABAF-721C5887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7D75-B50D-4B42-8DF9-D6FDB4020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9EB7D-A529-4216-9798-CE8A0180D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59F807-34EE-4C72-8FC5-63F77763ED15}"/>
              </a:ext>
            </a:extLst>
          </p:cNvPr>
          <p:cNvSpPr/>
          <p:nvPr/>
        </p:nvSpPr>
        <p:spPr>
          <a:xfrm>
            <a:off x="681512" y="282673"/>
            <a:ext cx="2170546" cy="1570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CIC - CSE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CIC – IoT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ICS - FLow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7EBEF98-23FA-4D29-B036-E4EBF55F2205}"/>
              </a:ext>
            </a:extLst>
          </p:cNvPr>
          <p:cNvSpPr/>
          <p:nvPr/>
        </p:nvSpPr>
        <p:spPr>
          <a:xfrm>
            <a:off x="4012557" y="574211"/>
            <a:ext cx="2083443" cy="13959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Dataset </a:t>
            </a:r>
            <a:r>
              <a:rPr lang="en-US" sz="1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(80%)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C9FD0-BCDA-42D3-AA9B-C77357EE027C}"/>
              </a:ext>
            </a:extLst>
          </p:cNvPr>
          <p:cNvGrpSpPr/>
          <p:nvPr/>
        </p:nvGrpSpPr>
        <p:grpSpPr>
          <a:xfrm>
            <a:off x="6605580" y="1774340"/>
            <a:ext cx="5347503" cy="2673751"/>
            <a:chOff x="5497975" y="3565002"/>
            <a:chExt cx="5347503" cy="2673751"/>
          </a:xfrm>
        </p:grpSpPr>
        <p:sp>
          <p:nvSpPr>
            <p:cNvPr id="31" name="Flowchart: Alternate Process 30">
              <a:extLst>
                <a:ext uri="{FF2B5EF4-FFF2-40B4-BE49-F238E27FC236}">
                  <a16:creationId xmlns:a16="http://schemas.microsoft.com/office/drawing/2014/main" id="{DF1BA0BF-70CA-4C6E-B131-411AD4543DB3}"/>
                </a:ext>
              </a:extLst>
            </p:cNvPr>
            <p:cNvSpPr/>
            <p:nvPr/>
          </p:nvSpPr>
          <p:spPr>
            <a:xfrm>
              <a:off x="5497975" y="3565002"/>
              <a:ext cx="5347503" cy="2673751"/>
            </a:xfrm>
            <a:prstGeom prst="flowChartAlternateProcess">
              <a:avLst/>
            </a:prstGeom>
            <a:ln w="40005">
              <a:solidFill>
                <a:srgbClr val="C00000"/>
              </a:solidFill>
              <a:prstDash val="lg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A56CA94-5886-4220-80F6-C19C3861DE81}"/>
                </a:ext>
              </a:extLst>
            </p:cNvPr>
            <p:cNvSpPr/>
            <p:nvPr/>
          </p:nvSpPr>
          <p:spPr>
            <a:xfrm>
              <a:off x="6357950" y="3755794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CNN</a:t>
              </a:r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E5FB93-6376-4712-B5A8-F50C0FF2A90F}"/>
                </a:ext>
              </a:extLst>
            </p:cNvPr>
            <p:cNvSpPr/>
            <p:nvPr/>
          </p:nvSpPr>
          <p:spPr>
            <a:xfrm>
              <a:off x="7683251" y="3755794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DBN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ED9140A-41AA-406B-B07B-C8720682438A}"/>
                </a:ext>
              </a:extLst>
            </p:cNvPr>
            <p:cNvSpPr/>
            <p:nvPr/>
          </p:nvSpPr>
          <p:spPr>
            <a:xfrm>
              <a:off x="9008552" y="4570843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GRU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615793-1CF8-4630-979A-9684FAE660D3}"/>
                </a:ext>
              </a:extLst>
            </p:cNvPr>
            <p:cNvSpPr/>
            <p:nvPr/>
          </p:nvSpPr>
          <p:spPr>
            <a:xfrm>
              <a:off x="9008552" y="3755794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6AE4075-BA70-4094-A0EC-01E682B5B7B5}"/>
                </a:ext>
              </a:extLst>
            </p:cNvPr>
            <p:cNvSpPr/>
            <p:nvPr/>
          </p:nvSpPr>
          <p:spPr>
            <a:xfrm>
              <a:off x="6357950" y="4570843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LSTM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A8A17C2-4DB6-40A0-869D-5BEFEDD7944D}"/>
                </a:ext>
              </a:extLst>
            </p:cNvPr>
            <p:cNvSpPr/>
            <p:nvPr/>
          </p:nvSpPr>
          <p:spPr>
            <a:xfrm>
              <a:off x="7683251" y="4570843"/>
              <a:ext cx="91440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MLP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321EB6-8F22-4D91-B27E-45A77A1DAE4D}"/>
                </a:ext>
              </a:extLst>
            </p:cNvPr>
            <p:cNvSpPr/>
            <p:nvPr/>
          </p:nvSpPr>
          <p:spPr>
            <a:xfrm>
              <a:off x="7399117" y="5385892"/>
              <a:ext cx="1378498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l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CNN-GRU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88F3B87-A550-4CD8-B4EE-C6B1A38CC9E7}"/>
                </a:ext>
              </a:extLst>
            </p:cNvPr>
            <p:cNvSpPr/>
            <p:nvPr/>
          </p:nvSpPr>
          <p:spPr>
            <a:xfrm>
              <a:off x="5596915" y="5385892"/>
              <a:ext cx="1378498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l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CNN-DNN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617EEE1-BAC5-4620-B35E-0A12352B1131}"/>
                </a:ext>
              </a:extLst>
            </p:cNvPr>
            <p:cNvSpPr/>
            <p:nvPr/>
          </p:nvSpPr>
          <p:spPr>
            <a:xfrm>
              <a:off x="9201318" y="5385892"/>
              <a:ext cx="1482670" cy="5938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lt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CNN-LSTM</a:t>
              </a:r>
            </a:p>
          </p:txBody>
        </p:sp>
      </p:grp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121F3A94-0E00-4BAB-9B4F-516BAED9E339}"/>
              </a:ext>
            </a:extLst>
          </p:cNvPr>
          <p:cNvSpPr/>
          <p:nvPr/>
        </p:nvSpPr>
        <p:spPr>
          <a:xfrm>
            <a:off x="4012557" y="4109842"/>
            <a:ext cx="2083443" cy="139590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</a:p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Dataset </a:t>
            </a:r>
            <a:r>
              <a:rPr lang="en-US" sz="17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(20%)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81902782-35E5-43DE-9317-115F36DB3886}"/>
              </a:ext>
            </a:extLst>
          </p:cNvPr>
          <p:cNvSpPr/>
          <p:nvPr/>
        </p:nvSpPr>
        <p:spPr>
          <a:xfrm>
            <a:off x="110662" y="2743974"/>
            <a:ext cx="3646025" cy="11921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Pre-Processing</a:t>
            </a:r>
          </a:p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(Tiền xữ lý dữ liệu)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916EB8-C1AC-4571-BC8A-36A40E24FD6A}"/>
              </a:ext>
            </a:extLst>
          </p:cNvPr>
          <p:cNvSpPr txBox="1"/>
          <p:nvPr/>
        </p:nvSpPr>
        <p:spPr>
          <a:xfrm>
            <a:off x="8296431" y="4862271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922931-B651-4EA1-82F0-DD16DE997E40}"/>
              </a:ext>
            </a:extLst>
          </p:cNvPr>
          <p:cNvGrpSpPr/>
          <p:nvPr/>
        </p:nvGrpSpPr>
        <p:grpSpPr>
          <a:xfrm>
            <a:off x="6704520" y="5265798"/>
            <a:ext cx="4510680" cy="1015663"/>
            <a:chOff x="6369524" y="2762902"/>
            <a:chExt cx="4510680" cy="10156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C267B7-1DB2-4053-A46D-61ED7B369458}"/>
                </a:ext>
              </a:extLst>
            </p:cNvPr>
            <p:cNvSpPr/>
            <p:nvPr/>
          </p:nvSpPr>
          <p:spPr>
            <a:xfrm>
              <a:off x="6369524" y="2762902"/>
              <a:ext cx="21841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Bef>
                  <a:spcPts val="6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b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CNN</a:t>
              </a: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b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LSTM</a:t>
              </a: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/>
              </a:pPr>
              <a:r>
                <a:rPr lang="en-US" sz="2000" b="1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GRU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41E889-01D3-40F1-952D-D4AA66D6E9CE}"/>
                </a:ext>
              </a:extLst>
            </p:cNvPr>
            <p:cNvSpPr/>
            <p:nvPr/>
          </p:nvSpPr>
          <p:spPr>
            <a:xfrm>
              <a:off x="8892378" y="2762902"/>
              <a:ext cx="1987826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spcAft>
                  <a:spcPts val="0"/>
                </a:spcAft>
              </a:pPr>
              <a:r>
                <a:rPr lang="en-US" sz="19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7.  CNN-LSTM</a:t>
              </a:r>
            </a:p>
            <a:p>
              <a:pPr lvl="0">
                <a:spcAft>
                  <a:spcPts val="0"/>
                </a:spcAft>
              </a:pPr>
              <a:r>
                <a:rPr lang="en-US" sz="19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8.  CNN-GRU</a:t>
              </a:r>
            </a:p>
            <a:p>
              <a:pPr lvl="0">
                <a:spcAft>
                  <a:spcPts val="600"/>
                </a:spcAft>
              </a:pPr>
              <a:r>
                <a:rPr lang="en-US" sz="19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9.  CNN-DNN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1ABDB1-29FF-4F3E-BD91-B4D7F4726D65}"/>
                </a:ext>
              </a:extLst>
            </p:cNvPr>
            <p:cNvSpPr/>
            <p:nvPr/>
          </p:nvSpPr>
          <p:spPr>
            <a:xfrm>
              <a:off x="7656653" y="2762902"/>
              <a:ext cx="137822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Aft>
                  <a:spcPts val="0"/>
                </a:spcAft>
                <a:buFont typeface="+mj-lt"/>
                <a:buAutoNum type="arabicPeriod" startAt="4"/>
              </a:pPr>
              <a:r>
                <a:rPr lang="en-US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DNN</a:t>
              </a: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 startAt="4"/>
              </a:pPr>
              <a:r>
                <a:rPr lang="en-US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DBN</a:t>
              </a:r>
            </a:p>
            <a:p>
              <a:pPr marL="342900" lvl="0" indent="-342900">
                <a:spcAft>
                  <a:spcPts val="0"/>
                </a:spcAft>
                <a:buFont typeface="+mj-lt"/>
                <a:buAutoNum type="arabicPeriod" startAt="4"/>
              </a:pPr>
              <a:r>
                <a:rPr lang="en-US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MLP</a:t>
              </a:r>
            </a:p>
          </p:txBody>
        </p:sp>
      </p:grp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2D631C5-96E2-4239-B4EB-D09F015BE18B}"/>
              </a:ext>
            </a:extLst>
          </p:cNvPr>
          <p:cNvSpPr/>
          <p:nvPr/>
        </p:nvSpPr>
        <p:spPr>
          <a:xfrm>
            <a:off x="7922755" y="254813"/>
            <a:ext cx="3646025" cy="11921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Models</a:t>
            </a:r>
          </a:p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(Huấn luyện mô hình)</a:t>
            </a:r>
          </a:p>
        </p:txBody>
      </p:sp>
    </p:spTree>
    <p:extLst>
      <p:ext uri="{BB962C8B-B14F-4D97-AF65-F5344CB8AC3E}">
        <p14:creationId xmlns:p14="http://schemas.microsoft.com/office/powerpoint/2010/main" val="16535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16B9F63-541E-47E2-A052-279F7A0BDBCA}"/>
              </a:ext>
            </a:extLst>
          </p:cNvPr>
          <p:cNvGrpSpPr/>
          <p:nvPr/>
        </p:nvGrpSpPr>
        <p:grpSpPr>
          <a:xfrm>
            <a:off x="13455835" y="363764"/>
            <a:ext cx="4428891" cy="1326857"/>
            <a:chOff x="12890315" y="1566591"/>
            <a:chExt cx="4510680" cy="13268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916EB8-C1AC-4571-BC8A-36A40E24FD6A}"/>
                </a:ext>
              </a:extLst>
            </p:cNvPr>
            <p:cNvSpPr txBox="1"/>
            <p:nvPr/>
          </p:nvSpPr>
          <p:spPr>
            <a:xfrm>
              <a:off x="14482226" y="1566591"/>
              <a:ext cx="1095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Models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4922931-B651-4EA1-82F0-DD16DE997E40}"/>
                </a:ext>
              </a:extLst>
            </p:cNvPr>
            <p:cNvGrpSpPr/>
            <p:nvPr/>
          </p:nvGrpSpPr>
          <p:grpSpPr>
            <a:xfrm>
              <a:off x="12890315" y="1970118"/>
              <a:ext cx="4510680" cy="923330"/>
              <a:chOff x="6369524" y="2762902"/>
              <a:chExt cx="4510680" cy="92333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C267B7-1DB2-4053-A46D-61ED7B369458}"/>
                  </a:ext>
                </a:extLst>
              </p:cNvPr>
              <p:cNvSpPr/>
              <p:nvPr/>
            </p:nvSpPr>
            <p:spPr>
              <a:xfrm>
                <a:off x="6369524" y="2762902"/>
                <a:ext cx="218416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Bef>
                    <a:spcPts val="60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b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CNN</a:t>
                </a: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b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LSTM</a:t>
                </a: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b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GRU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541E889-01D3-40F1-952D-D4AA66D6E9CE}"/>
                  </a:ext>
                </a:extLst>
              </p:cNvPr>
              <p:cNvSpPr/>
              <p:nvPr/>
            </p:nvSpPr>
            <p:spPr>
              <a:xfrm>
                <a:off x="8892378" y="2762902"/>
                <a:ext cx="19878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7.  CNN-LSTM</a:t>
                </a:r>
              </a:p>
              <a:p>
                <a:pPr lvl="0">
                  <a:spcAft>
                    <a:spcPts val="0"/>
                  </a:spcAft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8.  CNN-GRU</a:t>
                </a:r>
              </a:p>
              <a:p>
                <a:pPr lvl="0">
                  <a:spcAft>
                    <a:spcPts val="600"/>
                  </a:spcAft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9.  CNN-DNN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1ABDB1-29FF-4F3E-BD91-B4D7F4726D65}"/>
                  </a:ext>
                </a:extLst>
              </p:cNvPr>
              <p:cNvSpPr/>
              <p:nvPr/>
            </p:nvSpPr>
            <p:spPr>
              <a:xfrm>
                <a:off x="7656653" y="2762902"/>
                <a:ext cx="137822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 startAt="4"/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DNN</a:t>
                </a: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 startAt="4"/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DBN</a:t>
                </a:r>
              </a:p>
              <a:p>
                <a:pPr marL="342900" lvl="0" indent="-342900">
                  <a:spcAft>
                    <a:spcPts val="0"/>
                  </a:spcAft>
                  <a:buFont typeface="+mj-lt"/>
                  <a:buAutoNum type="arabicPeriod" startAt="4"/>
                </a:pPr>
                <a:r>
                  <a:rPr lang="en-US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MLP</a:t>
                </a:r>
              </a:p>
            </p:txBody>
          </p:sp>
        </p:grpSp>
      </p:grp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02D631C5-96E2-4239-B4EB-D09F015BE18B}"/>
              </a:ext>
            </a:extLst>
          </p:cNvPr>
          <p:cNvSpPr/>
          <p:nvPr/>
        </p:nvSpPr>
        <p:spPr>
          <a:xfrm>
            <a:off x="14267079" y="-824956"/>
            <a:ext cx="3200400" cy="109728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Models</a:t>
            </a:r>
          </a:p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(Huấn luyện mô hình)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317C98E-1450-4D43-AB30-898F64754D7F}"/>
              </a:ext>
            </a:extLst>
          </p:cNvPr>
          <p:cNvGrpSpPr/>
          <p:nvPr/>
        </p:nvGrpSpPr>
        <p:grpSpPr>
          <a:xfrm>
            <a:off x="395291" y="272324"/>
            <a:ext cx="11638269" cy="6382048"/>
            <a:chOff x="395291" y="272324"/>
            <a:chExt cx="11638269" cy="6382048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3D90BD7-9F6C-45DF-94CC-275B5EDC2BB2}"/>
                </a:ext>
              </a:extLst>
            </p:cNvPr>
            <p:cNvCxnSpPr>
              <a:cxnSpLocks/>
              <a:stCxn id="34" idx="0"/>
              <a:endCxn id="31" idx="1"/>
            </p:cNvCxnSpPr>
            <p:nvPr/>
          </p:nvCxnSpPr>
          <p:spPr>
            <a:xfrm flipV="1">
              <a:off x="5151619" y="1663072"/>
              <a:ext cx="2398680" cy="332776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59F807-34EE-4C72-8FC5-63F77763ED15}"/>
                </a:ext>
              </a:extLst>
            </p:cNvPr>
            <p:cNvSpPr/>
            <p:nvPr/>
          </p:nvSpPr>
          <p:spPr>
            <a:xfrm>
              <a:off x="910218" y="272324"/>
              <a:ext cx="2170546" cy="1570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Dataset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CIC - CSE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CIC – IoT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ICS - FLow</a:t>
              </a: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F7EBEF98-23FA-4D29-B036-E4EBF55F2205}"/>
                </a:ext>
              </a:extLst>
            </p:cNvPr>
            <p:cNvSpPr/>
            <p:nvPr/>
          </p:nvSpPr>
          <p:spPr>
            <a:xfrm>
              <a:off x="4145779" y="1022992"/>
              <a:ext cx="2011680" cy="12801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Dataset </a:t>
              </a:r>
              <a:r>
                <a:rPr lang="en-US" sz="17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(80%)</a:t>
              </a:r>
            </a:p>
          </p:txBody>
        </p:sp>
        <p:sp>
          <p:nvSpPr>
            <p:cNvPr id="34" name="Flowchart: Magnetic Disk 33">
              <a:extLst>
                <a:ext uri="{FF2B5EF4-FFF2-40B4-BE49-F238E27FC236}">
                  <a16:creationId xmlns:a16="http://schemas.microsoft.com/office/drawing/2014/main" id="{121F3A94-0E00-4BAB-9B4F-516BAED9E339}"/>
                </a:ext>
              </a:extLst>
            </p:cNvPr>
            <p:cNvSpPr/>
            <p:nvPr/>
          </p:nvSpPr>
          <p:spPr>
            <a:xfrm>
              <a:off x="4145779" y="4564121"/>
              <a:ext cx="2011680" cy="128016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Testing</a:t>
              </a:r>
            </a:p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Dataset </a:t>
              </a:r>
              <a:r>
                <a:rPr lang="en-US" sz="17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(20%)</a:t>
              </a:r>
            </a:p>
          </p:txBody>
        </p:sp>
        <p:sp>
          <p:nvSpPr>
            <p:cNvPr id="35" name="Flowchart: Alternate Process 34">
              <a:extLst>
                <a:ext uri="{FF2B5EF4-FFF2-40B4-BE49-F238E27FC236}">
                  <a16:creationId xmlns:a16="http://schemas.microsoft.com/office/drawing/2014/main" id="{81902782-35E5-43DE-9317-115F36DB3886}"/>
                </a:ext>
              </a:extLst>
            </p:cNvPr>
            <p:cNvSpPr/>
            <p:nvPr/>
          </p:nvSpPr>
          <p:spPr>
            <a:xfrm>
              <a:off x="395291" y="2772012"/>
              <a:ext cx="3200400" cy="109728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 Pre-Processing</a:t>
              </a:r>
            </a:p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(Tiền xữ lý dữ liệu)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EFF59E0-A247-4F33-A158-9DBD7C1C5991}"/>
                </a:ext>
              </a:extLst>
            </p:cNvPr>
            <p:cNvGrpSpPr/>
            <p:nvPr/>
          </p:nvGrpSpPr>
          <p:grpSpPr>
            <a:xfrm>
              <a:off x="7550299" y="420851"/>
              <a:ext cx="4483261" cy="2484442"/>
              <a:chOff x="-6264491" y="2772748"/>
              <a:chExt cx="5486400" cy="3136348"/>
            </a:xfrm>
          </p:grpSpPr>
          <p:sp>
            <p:nvSpPr>
              <p:cNvPr id="31" name="Flowchart: Alternate Process 30">
                <a:extLst>
                  <a:ext uri="{FF2B5EF4-FFF2-40B4-BE49-F238E27FC236}">
                    <a16:creationId xmlns:a16="http://schemas.microsoft.com/office/drawing/2014/main" id="{DF1BA0BF-70CA-4C6E-B131-411AD4543DB3}"/>
                  </a:ext>
                </a:extLst>
              </p:cNvPr>
              <p:cNvSpPr/>
              <p:nvPr/>
            </p:nvSpPr>
            <p:spPr>
              <a:xfrm>
                <a:off x="-6264491" y="2772748"/>
                <a:ext cx="5486400" cy="3136348"/>
              </a:xfrm>
              <a:prstGeom prst="flowChartAlternateProcess">
                <a:avLst/>
              </a:prstGeom>
              <a:ln w="40005">
                <a:solidFill>
                  <a:srgbClr val="C00000"/>
                </a:solidFill>
                <a:prstDash val="lg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1F372EF-F8B3-4E88-BFCB-E9DF1752D493}"/>
                  </a:ext>
                </a:extLst>
              </p:cNvPr>
              <p:cNvGrpSpPr/>
              <p:nvPr/>
            </p:nvGrpSpPr>
            <p:grpSpPr>
              <a:xfrm>
                <a:off x="-6064827" y="2845808"/>
                <a:ext cx="5087073" cy="2885293"/>
                <a:chOff x="-5536101" y="3195984"/>
                <a:chExt cx="5087073" cy="2885293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5A56CA94-5886-4220-80F6-C19C3861DE81}"/>
                    </a:ext>
                  </a:extLst>
                </p:cNvPr>
                <p:cNvSpPr/>
                <p:nvPr/>
              </p:nvSpPr>
              <p:spPr>
                <a:xfrm>
                  <a:off x="-4775066" y="3857333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CNN</a:t>
                  </a:r>
                  <a:endParaRPr lang="en-US" sz="140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CEE5FB93-6376-4712-B5A8-F50C0FF2A90F}"/>
                    </a:ext>
                  </a:extLst>
                </p:cNvPr>
                <p:cNvSpPr/>
                <p:nvPr/>
              </p:nvSpPr>
              <p:spPr>
                <a:xfrm>
                  <a:off x="-3449765" y="3857333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DBN</a:t>
                  </a:r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7ED9140A-41AA-406B-B07B-C8720682438A}"/>
                    </a:ext>
                  </a:extLst>
                </p:cNvPr>
                <p:cNvSpPr/>
                <p:nvPr/>
              </p:nvSpPr>
              <p:spPr>
                <a:xfrm>
                  <a:off x="-2124464" y="4672382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GRU</a:t>
                  </a:r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A0615793-1CF8-4630-979A-9684FAE660D3}"/>
                    </a:ext>
                  </a:extLst>
                </p:cNvPr>
                <p:cNvSpPr/>
                <p:nvPr/>
              </p:nvSpPr>
              <p:spPr>
                <a:xfrm>
                  <a:off x="-2124464" y="3857333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DNN</a:t>
                  </a: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56AE4075-BA70-4094-A0EC-01E682B5B7B5}"/>
                    </a:ext>
                  </a:extLst>
                </p:cNvPr>
                <p:cNvSpPr/>
                <p:nvPr/>
              </p:nvSpPr>
              <p:spPr>
                <a:xfrm>
                  <a:off x="-4775066" y="4672382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LSTM</a:t>
                  </a: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0A8A17C2-4DB6-40A0-869D-5BEFEDD7944D}"/>
                    </a:ext>
                  </a:extLst>
                </p:cNvPr>
                <p:cNvSpPr/>
                <p:nvPr/>
              </p:nvSpPr>
              <p:spPr>
                <a:xfrm>
                  <a:off x="-3449765" y="4672382"/>
                  <a:ext cx="91440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MLP</a:t>
                  </a:r>
                </a:p>
              </p:txBody>
            </p:sp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6F321EB6-8F22-4D91-B27E-45A77A1DAE4D}"/>
                    </a:ext>
                  </a:extLst>
                </p:cNvPr>
                <p:cNvSpPr/>
                <p:nvPr/>
              </p:nvSpPr>
              <p:spPr>
                <a:xfrm>
                  <a:off x="-3733899" y="5487431"/>
                  <a:ext cx="1378498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lt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CNN-GRU</a:t>
                  </a:r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E88F3B87-A550-4CD8-B4EE-C6B1A38CC9E7}"/>
                    </a:ext>
                  </a:extLst>
                </p:cNvPr>
                <p:cNvSpPr/>
                <p:nvPr/>
              </p:nvSpPr>
              <p:spPr>
                <a:xfrm>
                  <a:off x="-5536101" y="5487431"/>
                  <a:ext cx="1378498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lt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CNN-DNN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617EEE1-BAC5-4620-B35E-0A12352B1131}"/>
                    </a:ext>
                  </a:extLst>
                </p:cNvPr>
                <p:cNvSpPr/>
                <p:nvPr/>
              </p:nvSpPr>
              <p:spPr>
                <a:xfrm>
                  <a:off x="-1931698" y="5487431"/>
                  <a:ext cx="1482670" cy="5938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lt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CNN-LSTM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BD9C6F9-7D91-4C3E-8987-7C2D94B2AB4D}"/>
                    </a:ext>
                  </a:extLst>
                </p:cNvPr>
                <p:cNvSpPr txBox="1"/>
                <p:nvPr/>
              </p:nvSpPr>
              <p:spPr>
                <a:xfrm>
                  <a:off x="-4215015" y="3195984"/>
                  <a:ext cx="2240629" cy="4273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Training Models</a:t>
                  </a:r>
                </a:p>
              </p:txBody>
            </p:sp>
          </p:grpSp>
        </p:grp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890675CD-33A5-48AD-BF9F-D013DBE6B23C}"/>
                </a:ext>
              </a:extLst>
            </p:cNvPr>
            <p:cNvSpPr/>
            <p:nvPr/>
          </p:nvSpPr>
          <p:spPr>
            <a:xfrm>
              <a:off x="7982129" y="5557092"/>
              <a:ext cx="3619601" cy="109728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Performance</a:t>
              </a:r>
              <a:r>
                <a:rPr lang="en-US" b="1"/>
                <a:t> </a:t>
              </a:r>
              <a:r>
                <a:rPr lang="en-US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Analysis</a:t>
              </a:r>
            </a:p>
            <a:p>
              <a:pPr algn="ctr"/>
              <a:r>
                <a:rPr lang="en-US" i="1"/>
                <a:t>(Training and testing loss, Accuracy, Precision, Recall, F1-score,….)</a:t>
              </a:r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2E1AE67-0E7E-4ECF-A74C-80BC1216BD92}"/>
                </a:ext>
              </a:extLst>
            </p:cNvPr>
            <p:cNvCxnSpPr>
              <a:stCxn id="4" idx="2"/>
              <a:endCxn id="35" idx="0"/>
            </p:cNvCxnSpPr>
            <p:nvPr/>
          </p:nvCxnSpPr>
          <p:spPr>
            <a:xfrm>
              <a:off x="1995491" y="1842506"/>
              <a:ext cx="0" cy="92950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DAD91173-28A1-4348-B1AE-D5F398124606}"/>
                </a:ext>
              </a:extLst>
            </p:cNvPr>
            <p:cNvCxnSpPr>
              <a:stCxn id="35" idx="3"/>
              <a:endCxn id="6" idx="2"/>
            </p:cNvCxnSpPr>
            <p:nvPr/>
          </p:nvCxnSpPr>
          <p:spPr>
            <a:xfrm flipV="1">
              <a:off x="3595691" y="1663072"/>
              <a:ext cx="550088" cy="165758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A8302A2F-1C46-4C93-96F4-2CAF14227D24}"/>
                </a:ext>
              </a:extLst>
            </p:cNvPr>
            <p:cNvCxnSpPr>
              <a:stCxn id="35" idx="3"/>
              <a:endCxn id="34" idx="2"/>
            </p:cNvCxnSpPr>
            <p:nvPr/>
          </p:nvCxnSpPr>
          <p:spPr>
            <a:xfrm>
              <a:off x="3595691" y="3320652"/>
              <a:ext cx="550088" cy="1883549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31A2F73-1785-4748-966E-F7D83D26E4CA}"/>
                </a:ext>
              </a:extLst>
            </p:cNvPr>
            <p:cNvCxnSpPr>
              <a:stCxn id="6" idx="4"/>
              <a:endCxn id="31" idx="1"/>
            </p:cNvCxnSpPr>
            <p:nvPr/>
          </p:nvCxnSpPr>
          <p:spPr>
            <a:xfrm>
              <a:off x="6157459" y="1663072"/>
              <a:ext cx="13928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3038200-E6FF-444D-884C-BFC0C62DF9AD}"/>
                </a:ext>
              </a:extLst>
            </p:cNvPr>
            <p:cNvCxnSpPr>
              <a:stCxn id="31" idx="2"/>
              <a:endCxn id="62" idx="0"/>
            </p:cNvCxnSpPr>
            <p:nvPr/>
          </p:nvCxnSpPr>
          <p:spPr>
            <a:xfrm>
              <a:off x="9791930" y="2905293"/>
              <a:ext cx="0" cy="26517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22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31444-C7EF-4AFD-A9AB-1CEA5453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93" y="943375"/>
            <a:ext cx="9425087" cy="53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4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144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2025-07-31T09:19:47Z</dcterms:created>
  <dcterms:modified xsi:type="dcterms:W3CDTF">2025-07-31T10:21:41Z</dcterms:modified>
</cp:coreProperties>
</file>