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Times New Roman" charset="1" panose="02030502070405020303"/>
      <p:regular r:id="rId21"/>
    </p:embeddedFont>
    <p:embeddedFont>
      <p:font typeface="Trebuchet MS" charset="1" panose="020B0603020202020204"/>
      <p:regular r:id="rId22"/>
    </p:embeddedFont>
    <p:embeddedFont>
      <p:font typeface="Arimo Bold" charset="1" panose="020B0704020202020204"/>
      <p:regular r:id="rId23"/>
    </p:embeddedFont>
    <p:embeddedFont>
      <p:font typeface="Arimo Bold Italics" charset="1" panose="020B0704020202090204"/>
      <p:regular r:id="rId24"/>
    </p:embeddedFont>
    <p:embeddedFont>
      <p:font typeface="Arimo" charset="1" panose="020B0604020202020204"/>
      <p:regular r:id="rId25"/>
    </p:embeddedFont>
    <p:embeddedFont>
      <p:font typeface="Times New Roman Bold" charset="1" panose="02030802070405020303"/>
      <p:regular r:id="rId26"/>
    </p:embeddedFont>
    <p:embeddedFont>
      <p:font typeface="TT Rounds Condensed" charset="1" panose="020005060300000200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9.png" Type="http://schemas.openxmlformats.org/officeDocument/2006/relationships/image"/><Relationship Id="rId23" Target="../media/image4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66.jpeg" Type="http://schemas.openxmlformats.org/officeDocument/2006/relationships/image"/><Relationship Id="rId23" Target="../media/image41.png" Type="http://schemas.openxmlformats.org/officeDocument/2006/relationships/image"/><Relationship Id="rId24" Target="../media/image42.svg" Type="http://schemas.openxmlformats.org/officeDocument/2006/relationships/image"/><Relationship Id="rId25" Target="../media/image43.png" Type="http://schemas.openxmlformats.org/officeDocument/2006/relationships/image"/><Relationship Id="rId26" Target="../media/image44.svg" Type="http://schemas.openxmlformats.org/officeDocument/2006/relationships/image"/><Relationship Id="rId27" Target="../media/image6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67.png" Type="http://schemas.openxmlformats.org/officeDocument/2006/relationships/image"/><Relationship Id="rId23" Target="../media/image68.png" Type="http://schemas.openxmlformats.org/officeDocument/2006/relationships/image"/><Relationship Id="rId24" Target="../media/image69.svg" Type="http://schemas.openxmlformats.org/officeDocument/2006/relationships/image"/><Relationship Id="rId25" Target="../media/image70.png" Type="http://schemas.openxmlformats.org/officeDocument/2006/relationships/image"/><Relationship Id="rId26" Target="../media/image71.png" Type="http://schemas.openxmlformats.org/officeDocument/2006/relationships/image"/><Relationship Id="rId27" Target="../media/image72.svg" Type="http://schemas.openxmlformats.org/officeDocument/2006/relationships/image"/><Relationship Id="rId28" Target="../media/image73.png" Type="http://schemas.openxmlformats.org/officeDocument/2006/relationships/image"/><Relationship Id="rId29" Target="../media/image74.png" Type="http://schemas.openxmlformats.org/officeDocument/2006/relationships/image"/><Relationship Id="rId3" Target="../media/image2.svg" Type="http://schemas.openxmlformats.org/officeDocument/2006/relationships/image"/><Relationship Id="rId30" Target="../media/image75.svg" Type="http://schemas.openxmlformats.org/officeDocument/2006/relationships/image"/><Relationship Id="rId31" Target="../media/image76.png" Type="http://schemas.openxmlformats.org/officeDocument/2006/relationships/image"/><Relationship Id="rId32" Target="../media/image77.png" Type="http://schemas.openxmlformats.org/officeDocument/2006/relationships/image"/><Relationship Id="rId33" Target="../media/image78.svg" Type="http://schemas.openxmlformats.org/officeDocument/2006/relationships/image"/><Relationship Id="rId34" Target="../media/image79.png" Type="http://schemas.openxmlformats.org/officeDocument/2006/relationships/image"/><Relationship Id="rId35" Target="../media/image80.png" Type="http://schemas.openxmlformats.org/officeDocument/2006/relationships/image"/><Relationship Id="rId36" Target="../media/image81.svg" Type="http://schemas.openxmlformats.org/officeDocument/2006/relationships/image"/><Relationship Id="rId37" Target="../media/image82.png" Type="http://schemas.openxmlformats.org/officeDocument/2006/relationships/image"/><Relationship Id="rId38" Target="../media/image83.png" Type="http://schemas.openxmlformats.org/officeDocument/2006/relationships/image"/><Relationship Id="rId39" Target="../media/image84.png" Type="http://schemas.openxmlformats.org/officeDocument/2006/relationships/image"/><Relationship Id="rId4" Target="../media/image3.png" Type="http://schemas.openxmlformats.org/officeDocument/2006/relationships/image"/><Relationship Id="rId40" Target="../media/image85.png" Type="http://schemas.openxmlformats.org/officeDocument/2006/relationships/image"/><Relationship Id="rId41" Target="../media/image86.png" Type="http://schemas.openxmlformats.org/officeDocument/2006/relationships/image"/><Relationship Id="rId42" Target="../media/image87.png" Type="http://schemas.openxmlformats.org/officeDocument/2006/relationships/image"/><Relationship Id="rId43" Target="../media/image88.png" Type="http://schemas.openxmlformats.org/officeDocument/2006/relationships/image"/><Relationship Id="rId44" Target="../media/image89.png" Type="http://schemas.openxmlformats.org/officeDocument/2006/relationships/image"/><Relationship Id="rId45" Target="../media/image90.png" Type="http://schemas.openxmlformats.org/officeDocument/2006/relationships/image"/><Relationship Id="rId46" Target="../media/image91.svg" Type="http://schemas.openxmlformats.org/officeDocument/2006/relationships/image"/><Relationship Id="rId47" Target="../media/image92.png" Type="http://schemas.openxmlformats.org/officeDocument/2006/relationships/image"/><Relationship Id="rId48" Target="../media/image93.svg" Type="http://schemas.openxmlformats.org/officeDocument/2006/relationships/image"/><Relationship Id="rId49" Target="../media/image94.png" Type="http://schemas.openxmlformats.org/officeDocument/2006/relationships/image"/><Relationship Id="rId5" Target="../media/image4.svg" Type="http://schemas.openxmlformats.org/officeDocument/2006/relationships/image"/><Relationship Id="rId50" Target="../media/image95.svg" Type="http://schemas.openxmlformats.org/officeDocument/2006/relationships/image"/><Relationship Id="rId51" Target="../media/image96.png" Type="http://schemas.openxmlformats.org/officeDocument/2006/relationships/image"/><Relationship Id="rId52" Target="../media/image97.png" Type="http://schemas.openxmlformats.org/officeDocument/2006/relationships/image"/><Relationship Id="rId53" Target="../media/image98.svg" Type="http://schemas.openxmlformats.org/officeDocument/2006/relationships/image"/><Relationship Id="rId54" Target="../media/image99.png" Type="http://schemas.openxmlformats.org/officeDocument/2006/relationships/image"/><Relationship Id="rId55" Target="../media/image100.png" Type="http://schemas.openxmlformats.org/officeDocument/2006/relationships/image"/><Relationship Id="rId56" Target="../media/image101.svg" Type="http://schemas.openxmlformats.org/officeDocument/2006/relationships/image"/><Relationship Id="rId57" Target="../media/image102.png" Type="http://schemas.openxmlformats.org/officeDocument/2006/relationships/image"/><Relationship Id="rId58" Target="../media/image103.png" Type="http://schemas.openxmlformats.org/officeDocument/2006/relationships/image"/><Relationship Id="rId59" Target="../media/image104.svg" Type="http://schemas.openxmlformats.org/officeDocument/2006/relationships/image"/><Relationship Id="rId6" Target="../media/image5.png" Type="http://schemas.openxmlformats.org/officeDocument/2006/relationships/image"/><Relationship Id="rId60" Target="../media/image105.png" Type="http://schemas.openxmlformats.org/officeDocument/2006/relationships/image"/><Relationship Id="rId61" Target="../media/image106.png" Type="http://schemas.openxmlformats.org/officeDocument/2006/relationships/image"/><Relationship Id="rId62" Target="../media/image107.svg" Type="http://schemas.openxmlformats.org/officeDocument/2006/relationships/image"/><Relationship Id="rId63" Target="../media/image108.png" Type="http://schemas.openxmlformats.org/officeDocument/2006/relationships/image"/><Relationship Id="rId64" Target="../media/image109.png" Type="http://schemas.openxmlformats.org/officeDocument/2006/relationships/image"/><Relationship Id="rId65" Target="../media/image110.png" Type="http://schemas.openxmlformats.org/officeDocument/2006/relationships/image"/><Relationship Id="rId66" Target="../media/image111.png" Type="http://schemas.openxmlformats.org/officeDocument/2006/relationships/image"/><Relationship Id="rId67" Target="../media/image112.png" Type="http://schemas.openxmlformats.org/officeDocument/2006/relationships/image"/><Relationship Id="rId68" Target="../media/image113.png" Type="http://schemas.openxmlformats.org/officeDocument/2006/relationships/image"/><Relationship Id="rId69" Target="../media/image114.svg" Type="http://schemas.openxmlformats.org/officeDocument/2006/relationships/image"/><Relationship Id="rId7" Target="../media/image6.svg" Type="http://schemas.openxmlformats.org/officeDocument/2006/relationships/image"/><Relationship Id="rId70" Target="../media/image115.png" Type="http://schemas.openxmlformats.org/officeDocument/2006/relationships/image"/><Relationship Id="rId71" Target="../media/image116.png" Type="http://schemas.openxmlformats.org/officeDocument/2006/relationships/image"/><Relationship Id="rId72" Target="../media/image117.svg" Type="http://schemas.openxmlformats.org/officeDocument/2006/relationships/image"/><Relationship Id="rId73" Target="../media/image118.png" Type="http://schemas.openxmlformats.org/officeDocument/2006/relationships/image"/><Relationship Id="rId74" Target="../media/image119.svg" Type="http://schemas.openxmlformats.org/officeDocument/2006/relationships/image"/><Relationship Id="rId75" Target="../media/image120.png" Type="http://schemas.openxmlformats.org/officeDocument/2006/relationships/image"/><Relationship Id="rId76" Target="../media/image121.png" Type="http://schemas.openxmlformats.org/officeDocument/2006/relationships/image"/><Relationship Id="rId77" Target="../media/image122.png" Type="http://schemas.openxmlformats.org/officeDocument/2006/relationships/image"/><Relationship Id="rId78" Target="../media/image123.pn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7.png" Type="http://schemas.openxmlformats.org/officeDocument/2006/relationships/image"/><Relationship Id="rId23" Target="../media/image28.png" Type="http://schemas.openxmlformats.org/officeDocument/2006/relationships/image"/><Relationship Id="rId24" Target="../media/image29.png" Type="http://schemas.openxmlformats.org/officeDocument/2006/relationships/image"/><Relationship Id="rId25" Target="../media/image30.png" Type="http://schemas.openxmlformats.org/officeDocument/2006/relationships/image"/><Relationship Id="rId26" Target="../media/image31.png" Type="http://schemas.openxmlformats.org/officeDocument/2006/relationships/image"/><Relationship Id="rId27" Target="../media/image32.png" Type="http://schemas.openxmlformats.org/officeDocument/2006/relationships/image"/><Relationship Id="rId28" Target="../media/image33.png" Type="http://schemas.openxmlformats.org/officeDocument/2006/relationships/image"/><Relationship Id="rId29" Target="../media/image34.png" Type="http://schemas.openxmlformats.org/officeDocument/2006/relationships/image"/><Relationship Id="rId3" Target="../media/image2.svg" Type="http://schemas.openxmlformats.org/officeDocument/2006/relationships/image"/><Relationship Id="rId30" Target="../media/image35.svg" Type="http://schemas.openxmlformats.org/officeDocument/2006/relationships/image"/><Relationship Id="rId31" Target="../media/image36.png" Type="http://schemas.openxmlformats.org/officeDocument/2006/relationships/image"/><Relationship Id="rId32" Target="../media/image37.png" Type="http://schemas.openxmlformats.org/officeDocument/2006/relationships/image"/><Relationship Id="rId33" Target="../media/image38.png" Type="http://schemas.openxmlformats.org/officeDocument/2006/relationships/image"/><Relationship Id="rId34" Target="../media/image39.png" Type="http://schemas.openxmlformats.org/officeDocument/2006/relationships/image"/><Relationship Id="rId35" Target="../media/image40.svg" Type="http://schemas.openxmlformats.org/officeDocument/2006/relationships/image"/><Relationship Id="rId36" Target="../media/image41.png" Type="http://schemas.openxmlformats.org/officeDocument/2006/relationships/image"/><Relationship Id="rId37" Target="../media/image42.svg" Type="http://schemas.openxmlformats.org/officeDocument/2006/relationships/image"/><Relationship Id="rId38" Target="../media/image43.png" Type="http://schemas.openxmlformats.org/officeDocument/2006/relationships/image"/><Relationship Id="rId39" Target="../media/image44.svg" Type="http://schemas.openxmlformats.org/officeDocument/2006/relationships/image"/><Relationship Id="rId4" Target="../media/image3.png" Type="http://schemas.openxmlformats.org/officeDocument/2006/relationships/image"/><Relationship Id="rId40" Target="../media/image26.png" Type="http://schemas.openxmlformats.org/officeDocument/2006/relationships/image"/><Relationship Id="rId41" Target="../media/image45.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46.png" Type="http://schemas.openxmlformats.org/officeDocument/2006/relationships/image"/><Relationship Id="rId23" Target="../media/image47.jpeg" Type="http://schemas.openxmlformats.org/officeDocument/2006/relationships/image"/><Relationship Id="rId24" Target="../media/image48.png" Type="http://schemas.openxmlformats.org/officeDocument/2006/relationships/image"/><Relationship Id="rId25" Target="../media/image49.svg" Type="http://schemas.openxmlformats.org/officeDocument/2006/relationships/image"/><Relationship Id="rId26" Target="../media/image50.png" Type="http://schemas.openxmlformats.org/officeDocument/2006/relationships/image"/><Relationship Id="rId27" Target="../media/image51.png" Type="http://schemas.openxmlformats.org/officeDocument/2006/relationships/image"/><Relationship Id="rId28" Target="../media/image52.png" Type="http://schemas.openxmlformats.org/officeDocument/2006/relationships/image"/><Relationship Id="rId29" Target="../media/image53.png" Type="http://schemas.openxmlformats.org/officeDocument/2006/relationships/image"/><Relationship Id="rId3" Target="../media/image2.svg" Type="http://schemas.openxmlformats.org/officeDocument/2006/relationships/image"/><Relationship Id="rId30" Target="../media/image54.png" Type="http://schemas.openxmlformats.org/officeDocument/2006/relationships/image"/><Relationship Id="rId31" Target="../media/image55.png" Type="http://schemas.openxmlformats.org/officeDocument/2006/relationships/image"/><Relationship Id="rId32" Target="../media/image56.png" Type="http://schemas.openxmlformats.org/officeDocument/2006/relationships/image"/><Relationship Id="rId33" Target="../media/image57.svg" Type="http://schemas.openxmlformats.org/officeDocument/2006/relationships/image"/><Relationship Id="rId34" Target="../media/image5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39.png" Type="http://schemas.openxmlformats.org/officeDocument/2006/relationships/image"/><Relationship Id="rId23" Target="../media/image40.svg" Type="http://schemas.openxmlformats.org/officeDocument/2006/relationships/image"/><Relationship Id="rId24" Target="../media/image26.png" Type="http://schemas.openxmlformats.org/officeDocument/2006/relationships/image"/><Relationship Id="rId25" Target="../media/image41.png" Type="http://schemas.openxmlformats.org/officeDocument/2006/relationships/image"/><Relationship Id="rId26" Target="../media/image59.svg" Type="http://schemas.openxmlformats.org/officeDocument/2006/relationships/image"/><Relationship Id="rId27" Target="../media/image60.png" Type="http://schemas.openxmlformats.org/officeDocument/2006/relationships/image"/><Relationship Id="rId28" Target="../media/image61.svg" Type="http://schemas.openxmlformats.org/officeDocument/2006/relationships/image"/><Relationship Id="rId29" Target="../media/image62.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43.png" Type="http://schemas.openxmlformats.org/officeDocument/2006/relationships/image"/><Relationship Id="rId23" Target="../media/image44.svg" Type="http://schemas.openxmlformats.org/officeDocument/2006/relationships/image"/><Relationship Id="rId24" Target="../media/image41.png" Type="http://schemas.openxmlformats.org/officeDocument/2006/relationships/image"/><Relationship Id="rId25" Target="../media/image42.svg" Type="http://schemas.openxmlformats.org/officeDocument/2006/relationships/image"/><Relationship Id="rId26" Target="../media/image63.png" Type="http://schemas.openxmlformats.org/officeDocument/2006/relationships/image"/><Relationship Id="rId27" Target="../media/image39.png" Type="http://schemas.openxmlformats.org/officeDocument/2006/relationships/image"/><Relationship Id="rId28" Target="../media/image40.svg" Type="http://schemas.openxmlformats.org/officeDocument/2006/relationships/image"/><Relationship Id="rId29" Target="../media/image26.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43.png" Type="http://schemas.openxmlformats.org/officeDocument/2006/relationships/image"/><Relationship Id="rId23" Target="../media/image44.svg" Type="http://schemas.openxmlformats.org/officeDocument/2006/relationships/image"/><Relationship Id="rId24" Target="../media/image64.jpeg" Type="http://schemas.openxmlformats.org/officeDocument/2006/relationships/image"/><Relationship Id="rId25" Target="../media/image39.png" Type="http://schemas.openxmlformats.org/officeDocument/2006/relationships/image"/><Relationship Id="rId26" Target="../media/image4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43.png" Type="http://schemas.openxmlformats.org/officeDocument/2006/relationships/image"/><Relationship Id="rId23" Target="../media/image44.svg" Type="http://schemas.openxmlformats.org/officeDocument/2006/relationships/image"/><Relationship Id="rId24" Target="../media/image39.png" Type="http://schemas.openxmlformats.org/officeDocument/2006/relationships/image"/><Relationship Id="rId25" Target="../media/image40.svg" Type="http://schemas.openxmlformats.org/officeDocument/2006/relationships/image"/><Relationship Id="rId26" Target="../media/image41.png" Type="http://schemas.openxmlformats.org/officeDocument/2006/relationships/image"/><Relationship Id="rId27" Target="../media/image42.svg" Type="http://schemas.openxmlformats.org/officeDocument/2006/relationships/image"/><Relationship Id="rId28" Target="../media/image26.png" Type="http://schemas.openxmlformats.org/officeDocument/2006/relationships/image"/><Relationship Id="rId29" Target="../media/image65.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43.png" Type="http://schemas.openxmlformats.org/officeDocument/2006/relationships/image"/><Relationship Id="rId23" Target="../media/image44.svg" Type="http://schemas.openxmlformats.org/officeDocument/2006/relationships/image"/><Relationship Id="rId24" Target="../media/image41.png" Type="http://schemas.openxmlformats.org/officeDocument/2006/relationships/image"/><Relationship Id="rId25" Target="../media/image42.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9014" y="5904"/>
            <a:ext cx="7118985" cy="10281094"/>
          </a:xfrm>
          <a:custGeom>
            <a:avLst/>
            <a:gdLst/>
            <a:ahLst/>
            <a:cxnLst/>
            <a:rect r="r" b="b" t="t" l="l"/>
            <a:pathLst>
              <a:path h="10281094" w="7118985">
                <a:moveTo>
                  <a:pt x="0" y="0"/>
                </a:moveTo>
                <a:lnTo>
                  <a:pt x="7118985" y="0"/>
                </a:lnTo>
                <a:lnTo>
                  <a:pt x="7118985" y="10281094"/>
                </a:lnTo>
                <a:lnTo>
                  <a:pt x="0" y="102810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04276"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401675" y="4571998"/>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006894"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404336"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1238" y="-1238"/>
            <a:ext cx="18290477" cy="10289476"/>
          </a:xfrm>
          <a:custGeom>
            <a:avLst/>
            <a:gdLst/>
            <a:ahLst/>
            <a:cxnLst/>
            <a:rect r="r" b="b" t="t" l="l"/>
            <a:pathLst>
              <a:path h="10289476" w="18290477">
                <a:moveTo>
                  <a:pt x="0" y="0"/>
                </a:moveTo>
                <a:lnTo>
                  <a:pt x="18290477" y="0"/>
                </a:lnTo>
                <a:lnTo>
                  <a:pt x="18290477" y="10289476"/>
                </a:lnTo>
                <a:lnTo>
                  <a:pt x="0" y="1028947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828800" y="5315743"/>
            <a:ext cx="12267248" cy="3418047"/>
          </a:xfrm>
          <a:prstGeom prst="rect">
            <a:avLst/>
          </a:prstGeom>
        </p:spPr>
        <p:txBody>
          <a:bodyPr anchor="t" rtlCol="false" tIns="0" lIns="0" bIns="0" rIns="0">
            <a:spAutoFit/>
          </a:bodyPr>
          <a:lstStyle/>
          <a:p>
            <a:pPr algn="l">
              <a:lnSpc>
                <a:spcPts val="5250"/>
              </a:lnSpc>
            </a:pPr>
            <a:r>
              <a:rPr lang="en-US" sz="4200">
                <a:solidFill>
                  <a:srgbClr val="000000"/>
                </a:solidFill>
                <a:latin typeface="Times New Roman"/>
                <a:ea typeface="Times New Roman"/>
                <a:cs typeface="Times New Roman"/>
                <a:sym typeface="Times New Roman"/>
              </a:rPr>
              <a:t>Student Name : M. Durai Pandian</a:t>
            </a:r>
          </a:p>
          <a:p>
            <a:pPr algn="l">
              <a:lnSpc>
                <a:spcPts val="5250"/>
              </a:lnSpc>
            </a:pPr>
            <a:r>
              <a:rPr lang="en-US" sz="4200">
                <a:solidFill>
                  <a:srgbClr val="000000"/>
                </a:solidFill>
                <a:latin typeface="Times New Roman"/>
                <a:ea typeface="Times New Roman"/>
                <a:cs typeface="Times New Roman"/>
                <a:sym typeface="Times New Roman"/>
              </a:rPr>
              <a:t> Register No    :  312200499</a:t>
            </a:r>
          </a:p>
          <a:p>
            <a:pPr algn="l">
              <a:lnSpc>
                <a:spcPts val="5002"/>
              </a:lnSpc>
            </a:pPr>
            <a:r>
              <a:rPr lang="en-US" sz="4200">
                <a:solidFill>
                  <a:srgbClr val="000000"/>
                </a:solidFill>
                <a:latin typeface="Times New Roman"/>
                <a:ea typeface="Times New Roman"/>
                <a:cs typeface="Times New Roman"/>
                <a:sym typeface="Times New Roman"/>
              </a:rPr>
              <a:t>Department    :  III B.com </a:t>
            </a:r>
          </a:p>
          <a:p>
            <a:pPr algn="l">
              <a:lnSpc>
                <a:spcPts val="5002"/>
              </a:lnSpc>
            </a:pPr>
            <a:r>
              <a:rPr lang="en-US" sz="4200" spc="-15">
                <a:solidFill>
                  <a:srgbClr val="000000"/>
                </a:solidFill>
                <a:latin typeface="Times New Roman"/>
                <a:ea typeface="Times New Roman"/>
                <a:cs typeface="Times New Roman"/>
                <a:sym typeface="Times New Roman"/>
              </a:rPr>
              <a:t>College	   : Pachaiyappa’s College for men 			     Kanchipuram</a:t>
            </a:r>
          </a:p>
        </p:txBody>
      </p:sp>
      <p:grpSp>
        <p:nvGrpSpPr>
          <p:cNvPr name="Group 13" id="13"/>
          <p:cNvGrpSpPr/>
          <p:nvPr/>
        </p:nvGrpSpPr>
        <p:grpSpPr>
          <a:xfrm rot="0">
            <a:off x="1480184" y="1114406"/>
            <a:ext cx="11741658" cy="689437"/>
            <a:chOff x="0" y="0"/>
            <a:chExt cx="15655544" cy="919249"/>
          </a:xfrm>
        </p:grpSpPr>
        <p:sp>
          <p:nvSpPr>
            <p:cNvPr name="Freeform 14" id="14"/>
            <p:cNvSpPr/>
            <p:nvPr/>
          </p:nvSpPr>
          <p:spPr>
            <a:xfrm flipH="false" flipV="false" rot="0">
              <a:off x="0" y="0"/>
              <a:ext cx="15655544" cy="919226"/>
            </a:xfrm>
            <a:custGeom>
              <a:avLst/>
              <a:gdLst/>
              <a:ahLst/>
              <a:cxnLst/>
              <a:rect r="r" b="b" t="t" l="l"/>
              <a:pathLst>
                <a:path h="919226" w="15655544">
                  <a:moveTo>
                    <a:pt x="0" y="0"/>
                  </a:moveTo>
                  <a:lnTo>
                    <a:pt x="15655544" y="0"/>
                  </a:lnTo>
                  <a:lnTo>
                    <a:pt x="15655544" y="919226"/>
                  </a:lnTo>
                  <a:lnTo>
                    <a:pt x="0" y="919226"/>
                  </a:lnTo>
                  <a:lnTo>
                    <a:pt x="0" y="0"/>
                  </a:lnTo>
                  <a:close/>
                </a:path>
              </a:pathLst>
            </a:custGeom>
            <a:blipFill>
              <a:blip r:embed="rId22"/>
              <a:stretch>
                <a:fillRect l="0" t="-90" r="0" b="-93"/>
              </a:stretch>
            </a:blipFill>
          </p:spPr>
        </p:sp>
      </p:grpSp>
      <p:sp>
        <p:nvSpPr>
          <p:cNvPr name="Freeform 15" id="15"/>
          <p:cNvSpPr/>
          <p:nvPr/>
        </p:nvSpPr>
        <p:spPr>
          <a:xfrm flipH="false" flipV="false" rot="0">
            <a:off x="1988820" y="2807017"/>
            <a:ext cx="2614612" cy="2000250"/>
          </a:xfrm>
          <a:custGeom>
            <a:avLst/>
            <a:gdLst/>
            <a:ahLst/>
            <a:cxnLst/>
            <a:rect r="r" b="b" t="t" l="l"/>
            <a:pathLst>
              <a:path h="2000250" w="2614612">
                <a:moveTo>
                  <a:pt x="0" y="0"/>
                </a:moveTo>
                <a:lnTo>
                  <a:pt x="2614612" y="0"/>
                </a:lnTo>
                <a:lnTo>
                  <a:pt x="2614612" y="2000250"/>
                </a:lnTo>
                <a:lnTo>
                  <a:pt x="0" y="2000250"/>
                </a:lnTo>
                <a:lnTo>
                  <a:pt x="0" y="0"/>
                </a:lnTo>
                <a:close/>
              </a:path>
            </a:pathLst>
          </a:custGeom>
          <a:blipFill>
            <a:blip r:embed="rId23">
              <a:extLst>
                <a:ext uri="{96DAC541-7B7A-43D3-8B79-37D633B846F1}">
                  <asvg:svgBlip xmlns:asvg="http://schemas.microsoft.com/office/drawing/2016/SVG/main" r:embed="rId24"/>
                </a:ext>
              </a:extLst>
            </a:blip>
            <a:stretch>
              <a:fillRect l="-91" t="0" r="-91" b="0"/>
            </a:stretch>
          </a:blipFill>
        </p:spPr>
      </p:sp>
      <p:sp>
        <p:nvSpPr>
          <p:cNvPr name="Freeform 16" id="16"/>
          <p:cNvSpPr/>
          <p:nvPr/>
        </p:nvSpPr>
        <p:spPr>
          <a:xfrm flipH="false" flipV="false" rot="0">
            <a:off x="6400800" y="2992755"/>
            <a:ext cx="2500312" cy="2157413"/>
          </a:xfrm>
          <a:custGeom>
            <a:avLst/>
            <a:gdLst/>
            <a:ahLst/>
            <a:cxnLst/>
            <a:rect r="r" b="b" t="t" l="l"/>
            <a:pathLst>
              <a:path h="2157413" w="2500312">
                <a:moveTo>
                  <a:pt x="0" y="0"/>
                </a:moveTo>
                <a:lnTo>
                  <a:pt x="2500312" y="0"/>
                </a:lnTo>
                <a:lnTo>
                  <a:pt x="2500312" y="2157413"/>
                </a:lnTo>
                <a:lnTo>
                  <a:pt x="0" y="2157413"/>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grpSp>
        <p:nvGrpSpPr>
          <p:cNvPr name="Group 17" id="17"/>
          <p:cNvGrpSpPr/>
          <p:nvPr/>
        </p:nvGrpSpPr>
        <p:grpSpPr>
          <a:xfrm rot="0">
            <a:off x="2498199" y="9701212"/>
            <a:ext cx="114137" cy="299085"/>
            <a:chOff x="0" y="0"/>
            <a:chExt cx="152183" cy="398780"/>
          </a:xfrm>
        </p:grpSpPr>
        <p:sp>
          <p:nvSpPr>
            <p:cNvPr name="Freeform 18" id="18"/>
            <p:cNvSpPr/>
            <p:nvPr/>
          </p:nvSpPr>
          <p:spPr>
            <a:xfrm flipH="false" flipV="false" rot="0">
              <a:off x="0" y="0"/>
              <a:ext cx="152146" cy="398780"/>
            </a:xfrm>
            <a:custGeom>
              <a:avLst/>
              <a:gdLst/>
              <a:ahLst/>
              <a:cxnLst/>
              <a:rect r="r" b="b" t="t" l="l"/>
              <a:pathLst>
                <a:path h="398780" w="152146">
                  <a:moveTo>
                    <a:pt x="0" y="0"/>
                  </a:moveTo>
                  <a:lnTo>
                    <a:pt x="152146" y="0"/>
                  </a:lnTo>
                  <a:lnTo>
                    <a:pt x="152146" y="398780"/>
                  </a:lnTo>
                  <a:lnTo>
                    <a:pt x="0" y="398780"/>
                  </a:lnTo>
                  <a:lnTo>
                    <a:pt x="0" y="0"/>
                  </a:lnTo>
                  <a:close/>
                </a:path>
              </a:pathLst>
            </a:custGeom>
            <a:blipFill>
              <a:blip r:embed="rId27"/>
              <a:stretch>
                <a:fillRect l="-15513" t="0" r="-15537" b="0"/>
              </a:stretch>
            </a:blipFill>
          </p:spPr>
        </p:sp>
      </p:grpSp>
      <p:sp>
        <p:nvSpPr>
          <p:cNvPr name="TextBox 19" id="19"/>
          <p:cNvSpPr txBox="true"/>
          <p:nvPr/>
        </p:nvSpPr>
        <p:spPr>
          <a:xfrm rot="0">
            <a:off x="17034890" y="9674949"/>
            <a:ext cx="243839" cy="297178"/>
          </a:xfrm>
          <a:prstGeom prst="rect">
            <a:avLst/>
          </a:prstGeom>
        </p:spPr>
        <p:txBody>
          <a:bodyPr anchor="t" rtlCol="false" tIns="0" lIns="0" bIns="0" rIns="0">
            <a:spAutoFit/>
          </a:bodyPr>
          <a:lstStyle/>
          <a:p>
            <a:pPr algn="l">
              <a:lnSpc>
                <a:spcPts val="1980"/>
              </a:lnSpc>
            </a:pPr>
            <a:r>
              <a:rPr lang="en-US" sz="1650" spc="-75">
                <a:solidFill>
                  <a:srgbClr val="2C926B"/>
                </a:solidFill>
                <a:latin typeface="Trebuchet MS"/>
                <a:ea typeface="Trebuchet MS"/>
                <a:cs typeface="Trebuchet MS"/>
                <a:sym typeface="Trebuchet M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9014" y="5904"/>
            <a:ext cx="7118985" cy="10281094"/>
          </a:xfrm>
          <a:custGeom>
            <a:avLst/>
            <a:gdLst/>
            <a:ahLst/>
            <a:cxnLst/>
            <a:rect r="r" b="b" t="t" l="l"/>
            <a:pathLst>
              <a:path h="10281094" w="7118985">
                <a:moveTo>
                  <a:pt x="0" y="0"/>
                </a:moveTo>
                <a:lnTo>
                  <a:pt x="7118985" y="0"/>
                </a:lnTo>
                <a:lnTo>
                  <a:pt x="7118985" y="10281094"/>
                </a:lnTo>
                <a:lnTo>
                  <a:pt x="0" y="102810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04276"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401675" y="4571998"/>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006894"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404336"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1238" y="-1238"/>
            <a:ext cx="18290477" cy="10289476"/>
          </a:xfrm>
          <a:custGeom>
            <a:avLst/>
            <a:gdLst/>
            <a:ahLst/>
            <a:cxnLst/>
            <a:rect r="r" b="b" t="t" l="l"/>
            <a:pathLst>
              <a:path h="10289476" w="18290477">
                <a:moveTo>
                  <a:pt x="0" y="0"/>
                </a:moveTo>
                <a:lnTo>
                  <a:pt x="18290477" y="0"/>
                </a:lnTo>
                <a:lnTo>
                  <a:pt x="18290477" y="10289476"/>
                </a:lnTo>
                <a:lnTo>
                  <a:pt x="0" y="1028947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10138" y="903763"/>
            <a:ext cx="12143422" cy="1150303"/>
          </a:xfrm>
          <a:prstGeom prst="rect">
            <a:avLst/>
          </a:prstGeom>
        </p:spPr>
        <p:txBody>
          <a:bodyPr anchor="t" rtlCol="false" tIns="0" lIns="0" bIns="0" rIns="0">
            <a:spAutoFit/>
          </a:bodyPr>
          <a:lstStyle/>
          <a:p>
            <a:pPr algn="l">
              <a:lnSpc>
                <a:spcPts val="7650"/>
              </a:lnSpc>
            </a:pPr>
            <a:r>
              <a:rPr lang="en-US" b="true" sz="6375" i="true">
                <a:solidFill>
                  <a:srgbClr val="000000"/>
                </a:solidFill>
                <a:latin typeface="Arimo Bold Italics"/>
                <a:ea typeface="Arimo Bold Italics"/>
                <a:cs typeface="Arimo Bold Italics"/>
                <a:sym typeface="Arimo Bold Italics"/>
              </a:rPr>
              <a:t>THE "WOW" IN OUR SOLUTION</a:t>
            </a:r>
          </a:p>
        </p:txBody>
      </p:sp>
      <p:sp>
        <p:nvSpPr>
          <p:cNvPr name="TextBox 13" id="13"/>
          <p:cNvSpPr txBox="true"/>
          <p:nvPr/>
        </p:nvSpPr>
        <p:spPr>
          <a:xfrm rot="0">
            <a:off x="1943100" y="3333590"/>
            <a:ext cx="11772900" cy="2894114"/>
          </a:xfrm>
          <a:prstGeom prst="rect">
            <a:avLst/>
          </a:prstGeom>
        </p:spPr>
        <p:txBody>
          <a:bodyPr anchor="t" rtlCol="false" tIns="0" lIns="0" bIns="0" rIns="0">
            <a:spAutoFit/>
          </a:bodyPr>
          <a:lstStyle/>
          <a:p>
            <a:pPr algn="l">
              <a:lnSpc>
                <a:spcPts val="5040"/>
              </a:lnSpc>
            </a:pPr>
            <a:r>
              <a:rPr lang="en-US" sz="4200">
                <a:solidFill>
                  <a:srgbClr val="000000"/>
                </a:solidFill>
                <a:latin typeface="Times New Roman"/>
                <a:ea typeface="Times New Roman"/>
                <a:cs typeface="Times New Roman"/>
                <a:sym typeface="Times New Roman"/>
              </a:rPr>
              <a:t>New Formula Used : </a:t>
            </a:r>
            <a:r>
              <a:rPr lang="en-US" sz="4200" b="true">
                <a:solidFill>
                  <a:srgbClr val="000000"/>
                </a:solidFill>
                <a:latin typeface="Times New Roman Bold"/>
                <a:ea typeface="Times New Roman Bold"/>
                <a:cs typeface="Times New Roman Bold"/>
                <a:sym typeface="Times New Roman Bold"/>
              </a:rPr>
              <a:t>IFS</a:t>
            </a:r>
          </a:p>
          <a:p>
            <a:pPr algn="l">
              <a:lnSpc>
                <a:spcPts val="5040"/>
              </a:lnSpc>
            </a:pPr>
          </a:p>
          <a:p>
            <a:pPr algn="l">
              <a:lnSpc>
                <a:spcPts val="5040"/>
              </a:lnSpc>
            </a:pPr>
            <a:r>
              <a:rPr lang="en-US" sz="4200">
                <a:solidFill>
                  <a:srgbClr val="000000"/>
                </a:solidFill>
                <a:latin typeface="Times New Roman"/>
                <a:ea typeface="Times New Roman"/>
                <a:cs typeface="Times New Roman"/>
                <a:sym typeface="Times New Roman"/>
              </a:rPr>
              <a:t>	To Find out the Feedback for Job by Analysing the Job Satisfaction Level</a:t>
            </a:r>
          </a:p>
        </p:txBody>
      </p:sp>
      <p:sp>
        <p:nvSpPr>
          <p:cNvPr name="Freeform 14" id="14"/>
          <p:cNvSpPr/>
          <p:nvPr/>
        </p:nvSpPr>
        <p:spPr>
          <a:xfrm flipH="false" flipV="false" rot="0">
            <a:off x="10044112" y="2118932"/>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TextBox 15" id="15"/>
          <p:cNvSpPr txBox="true"/>
          <p:nvPr/>
        </p:nvSpPr>
        <p:spPr>
          <a:xfrm rot="0">
            <a:off x="16925542" y="9307761"/>
            <a:ext cx="352425" cy="297180"/>
          </a:xfrm>
          <a:prstGeom prst="rect">
            <a:avLst/>
          </a:prstGeom>
        </p:spPr>
        <p:txBody>
          <a:bodyPr anchor="t" rtlCol="false" tIns="0" lIns="0" bIns="0" rIns="0">
            <a:spAutoFit/>
          </a:bodyPr>
          <a:lstStyle/>
          <a:p>
            <a:pPr algn="l">
              <a:lnSpc>
                <a:spcPts val="1980"/>
              </a:lnSpc>
            </a:pPr>
            <a:r>
              <a:rPr lang="en-US" sz="1650" spc="-37">
                <a:solidFill>
                  <a:srgbClr val="2C926B"/>
                </a:solidFill>
                <a:latin typeface="Trebuchet MS"/>
                <a:ea typeface="Trebuchet MS"/>
                <a:cs typeface="Trebuchet MS"/>
                <a:sym typeface="Trebuchet M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9014" y="5904"/>
            <a:ext cx="7118985" cy="10281094"/>
          </a:xfrm>
          <a:custGeom>
            <a:avLst/>
            <a:gdLst/>
            <a:ahLst/>
            <a:cxnLst/>
            <a:rect r="r" b="b" t="t" l="l"/>
            <a:pathLst>
              <a:path h="10281094" w="7118985">
                <a:moveTo>
                  <a:pt x="0" y="0"/>
                </a:moveTo>
                <a:lnTo>
                  <a:pt x="7118985" y="0"/>
                </a:lnTo>
                <a:lnTo>
                  <a:pt x="7118985" y="10281094"/>
                </a:lnTo>
                <a:lnTo>
                  <a:pt x="0" y="102810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04276"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401675" y="4571998"/>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006894"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404336"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1238" y="-1238"/>
            <a:ext cx="18290477" cy="10289476"/>
          </a:xfrm>
          <a:custGeom>
            <a:avLst/>
            <a:gdLst/>
            <a:ahLst/>
            <a:cxnLst/>
            <a:rect r="r" b="b" t="t" l="l"/>
            <a:pathLst>
              <a:path h="10289476" w="18290477">
                <a:moveTo>
                  <a:pt x="0" y="0"/>
                </a:moveTo>
                <a:lnTo>
                  <a:pt x="18290477" y="0"/>
                </a:lnTo>
                <a:lnTo>
                  <a:pt x="18290477" y="10289476"/>
                </a:lnTo>
                <a:lnTo>
                  <a:pt x="0" y="1028947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3953828" y="867567"/>
            <a:ext cx="8157210" cy="2102197"/>
          </a:xfrm>
          <a:prstGeom prst="rect">
            <a:avLst/>
          </a:prstGeom>
        </p:spPr>
        <p:txBody>
          <a:bodyPr anchor="t" rtlCol="false" tIns="0" lIns="0" bIns="0" rIns="0">
            <a:spAutoFit/>
          </a:bodyPr>
          <a:lstStyle/>
          <a:p>
            <a:pPr algn="l">
              <a:lnSpc>
                <a:spcPts val="5218"/>
              </a:lnSpc>
            </a:pPr>
            <a:r>
              <a:rPr lang="en-US" sz="4200" spc="-75">
                <a:solidFill>
                  <a:srgbClr val="000000"/>
                </a:solidFill>
                <a:latin typeface="Times New Roman"/>
                <a:ea typeface="Times New Roman"/>
                <a:cs typeface="Times New Roman"/>
                <a:sym typeface="Times New Roman"/>
              </a:rPr>
              <a:t>.</a:t>
            </a:r>
          </a:p>
          <a:p>
            <a:pPr algn="l">
              <a:lnSpc>
                <a:spcPts val="9457"/>
              </a:lnSpc>
            </a:pPr>
            <a:r>
              <a:rPr lang="en-US" b="true" sz="8100" i="true" spc="-15">
                <a:solidFill>
                  <a:srgbClr val="000000"/>
                </a:solidFill>
                <a:latin typeface="Arimo Bold Italics"/>
                <a:ea typeface="Arimo Bold Italics"/>
                <a:cs typeface="Arimo Bold Italics"/>
                <a:sym typeface="Arimo Bold Italics"/>
              </a:rPr>
              <a:t>MODELLING</a:t>
            </a:r>
          </a:p>
        </p:txBody>
      </p:sp>
      <p:sp>
        <p:nvSpPr>
          <p:cNvPr name="TextBox 13" id="13"/>
          <p:cNvSpPr txBox="true"/>
          <p:nvPr/>
        </p:nvSpPr>
        <p:spPr>
          <a:xfrm rot="0">
            <a:off x="3953828" y="3534092"/>
            <a:ext cx="9600248" cy="1298892"/>
          </a:xfrm>
          <a:prstGeom prst="rect">
            <a:avLst/>
          </a:prstGeom>
        </p:spPr>
        <p:txBody>
          <a:bodyPr anchor="t" rtlCol="false" tIns="0" lIns="0" bIns="0" rIns="0">
            <a:spAutoFit/>
          </a:bodyPr>
          <a:lstStyle/>
          <a:p>
            <a:pPr algn="l" marL="769620" indent="-256540" lvl="2">
              <a:lnSpc>
                <a:spcPts val="4320"/>
              </a:lnSpc>
              <a:buAutoNum type="arabicPeriod" startAt="1"/>
            </a:pPr>
            <a:r>
              <a:rPr lang="en-US" sz="3600">
                <a:solidFill>
                  <a:srgbClr val="000000"/>
                </a:solidFill>
                <a:latin typeface="Times New Roman"/>
                <a:ea typeface="Times New Roman"/>
                <a:cs typeface="Times New Roman"/>
                <a:sym typeface="Times New Roman"/>
              </a:rPr>
              <a:t>Dataset Collection - Employee Attrition Dataset</a:t>
            </a:r>
          </a:p>
          <a:p>
            <a:pPr algn="l" marL="769620" indent="-256540" lvl="2">
              <a:lnSpc>
                <a:spcPts val="4320"/>
              </a:lnSpc>
              <a:buAutoNum type="arabicPeriod" startAt="1"/>
            </a:pPr>
            <a:r>
              <a:rPr lang="en-US" sz="3600">
                <a:solidFill>
                  <a:srgbClr val="000000"/>
                </a:solidFill>
                <a:latin typeface="Times New Roman"/>
                <a:ea typeface="Times New Roman"/>
                <a:cs typeface="Times New Roman"/>
                <a:sym typeface="Times New Roman"/>
              </a:rPr>
              <a:t>Dataset Preparation - Clearing Blanks, Filtering</a:t>
            </a:r>
          </a:p>
        </p:txBody>
      </p:sp>
      <p:sp>
        <p:nvSpPr>
          <p:cNvPr name="TextBox 14" id="14"/>
          <p:cNvSpPr txBox="true"/>
          <p:nvPr/>
        </p:nvSpPr>
        <p:spPr>
          <a:xfrm rot="0">
            <a:off x="3953828" y="4677472"/>
            <a:ext cx="9763125" cy="1865630"/>
          </a:xfrm>
          <a:prstGeom prst="rect">
            <a:avLst/>
          </a:prstGeom>
        </p:spPr>
        <p:txBody>
          <a:bodyPr anchor="t" rtlCol="false" tIns="0" lIns="0" bIns="0" rIns="0">
            <a:spAutoFit/>
          </a:bodyPr>
          <a:lstStyle/>
          <a:p>
            <a:pPr algn="l">
              <a:lnSpc>
                <a:spcPts val="4320"/>
              </a:lnSpc>
            </a:pPr>
            <a:r>
              <a:rPr lang="en-US" sz="3600">
                <a:solidFill>
                  <a:srgbClr val="000000"/>
                </a:solidFill>
                <a:latin typeface="Times New Roman"/>
                <a:ea typeface="Times New Roman"/>
                <a:cs typeface="Times New Roman"/>
                <a:sym typeface="Times New Roman"/>
              </a:rPr>
              <a:t>and Removing Blank data in the Dataset.</a:t>
            </a:r>
          </a:p>
          <a:p>
            <a:pPr algn="l">
              <a:lnSpc>
                <a:spcPts val="4462"/>
              </a:lnSpc>
            </a:pPr>
            <a:r>
              <a:rPr lang="en-US" sz="3600">
                <a:solidFill>
                  <a:srgbClr val="000000"/>
                </a:solidFill>
                <a:latin typeface="Times New Roman"/>
                <a:ea typeface="Times New Roman"/>
                <a:cs typeface="Times New Roman"/>
                <a:sym typeface="Times New Roman"/>
              </a:rPr>
              <a:t>3.	Using IFS formula to attain the Feedback for Job through Job Satisfaction Level (1,2,3,4) (Satisfied &amp;</a:t>
            </a:r>
          </a:p>
        </p:txBody>
      </p:sp>
      <p:sp>
        <p:nvSpPr>
          <p:cNvPr name="TextBox 15" id="15"/>
          <p:cNvSpPr txBox="true"/>
          <p:nvPr/>
        </p:nvSpPr>
        <p:spPr>
          <a:xfrm rot="0">
            <a:off x="1200626" y="6388353"/>
            <a:ext cx="11570018" cy="1865173"/>
          </a:xfrm>
          <a:prstGeom prst="rect">
            <a:avLst/>
          </a:prstGeom>
        </p:spPr>
        <p:txBody>
          <a:bodyPr anchor="t" rtlCol="false" tIns="0" lIns="0" bIns="0" rIns="0">
            <a:spAutoFit/>
          </a:bodyPr>
          <a:lstStyle/>
          <a:p>
            <a:pPr algn="l">
              <a:lnSpc>
                <a:spcPts val="4320"/>
              </a:lnSpc>
            </a:pPr>
            <a:r>
              <a:rPr lang="en-US" sz="3600" spc="-15">
                <a:solidFill>
                  <a:srgbClr val="000000"/>
                </a:solidFill>
                <a:latin typeface="Times New Roman"/>
                <a:ea typeface="Times New Roman"/>
                <a:cs typeface="Times New Roman"/>
                <a:sym typeface="Times New Roman"/>
              </a:rPr>
              <a:t>Dissatisfied)</a:t>
            </a:r>
          </a:p>
          <a:p>
            <a:pPr algn="l">
              <a:lnSpc>
                <a:spcPts val="4484"/>
              </a:lnSpc>
            </a:pPr>
            <a:r>
              <a:rPr lang="en-US" sz="3600" spc="-15">
                <a:solidFill>
                  <a:srgbClr val="000000"/>
                </a:solidFill>
                <a:latin typeface="Times New Roman"/>
                <a:ea typeface="Times New Roman"/>
                <a:cs typeface="Times New Roman"/>
                <a:sym typeface="Times New Roman"/>
              </a:rPr>
              <a:t>4.	Data Visualization using Bar Chart and Pie Chart to represent the turnover by gender and satisfaction level.</a:t>
            </a:r>
          </a:p>
        </p:txBody>
      </p:sp>
      <p:sp>
        <p:nvSpPr>
          <p:cNvPr name="TextBox 16" id="16"/>
          <p:cNvSpPr txBox="true"/>
          <p:nvPr/>
        </p:nvSpPr>
        <p:spPr>
          <a:xfrm rot="0">
            <a:off x="1110138" y="5721031"/>
            <a:ext cx="2669858" cy="305435"/>
          </a:xfrm>
          <a:prstGeom prst="rect">
            <a:avLst/>
          </a:prstGeom>
        </p:spPr>
        <p:txBody>
          <a:bodyPr anchor="t" rtlCol="false" tIns="0" lIns="0" bIns="0" rIns="0">
            <a:spAutoFit/>
          </a:bodyPr>
          <a:lstStyle/>
          <a:p>
            <a:pPr algn="l">
              <a:lnSpc>
                <a:spcPts val="1980"/>
              </a:lnSpc>
            </a:pPr>
            <a:r>
              <a:rPr lang="en-US" sz="1650">
                <a:solidFill>
                  <a:srgbClr val="2C83C3"/>
                </a:solidFill>
                <a:latin typeface="Arimo"/>
                <a:ea typeface="Arimo"/>
                <a:cs typeface="Arimo"/>
                <a:sym typeface="Arimo"/>
              </a:rPr>
              <a:t>3/21/2024  </a:t>
            </a:r>
            <a:r>
              <a:rPr lang="en-US" sz="1650" b="true">
                <a:solidFill>
                  <a:srgbClr val="2C83C3"/>
                </a:solidFill>
                <a:latin typeface="Arimo Bold"/>
                <a:ea typeface="Arimo Bold"/>
                <a:cs typeface="Arimo Bold"/>
                <a:sym typeface="Arimo Bold"/>
              </a:rPr>
              <a:t>Annual Review</a:t>
            </a:r>
          </a:p>
        </p:txBody>
      </p:sp>
      <p:grpSp>
        <p:nvGrpSpPr>
          <p:cNvPr name="Group 17" id="17"/>
          <p:cNvGrpSpPr/>
          <p:nvPr/>
        </p:nvGrpSpPr>
        <p:grpSpPr>
          <a:xfrm rot="0">
            <a:off x="100962" y="1114234"/>
            <a:ext cx="3700460" cy="5129212"/>
            <a:chOff x="0" y="0"/>
            <a:chExt cx="4933947" cy="6838949"/>
          </a:xfrm>
        </p:grpSpPr>
        <p:sp>
          <p:nvSpPr>
            <p:cNvPr name="Freeform 18" id="18"/>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2"/>
              <a:stretch>
                <a:fillRect l="0" t="-5" r="0" b="-5"/>
              </a:stretch>
            </a:blipFill>
          </p:spPr>
        </p:sp>
      </p:grpSp>
      <p:sp>
        <p:nvSpPr>
          <p:cNvPr name="Freeform 19" id="19"/>
          <p:cNvSpPr/>
          <p:nvPr/>
        </p:nvSpPr>
        <p:spPr>
          <a:xfrm flipH="false" flipV="false" rot="0">
            <a:off x="14030325" y="3930776"/>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Freeform 20" id="20"/>
          <p:cNvSpPr/>
          <p:nvPr/>
        </p:nvSpPr>
        <p:spPr>
          <a:xfrm flipH="false" flipV="false" rot="0">
            <a:off x="14030325" y="4730876"/>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21" id="21"/>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grpSp>
        <p:nvGrpSpPr>
          <p:cNvPr name="Group 22" id="22"/>
          <p:cNvGrpSpPr/>
          <p:nvPr/>
        </p:nvGrpSpPr>
        <p:grpSpPr>
          <a:xfrm rot="0">
            <a:off x="2500312" y="9701212"/>
            <a:ext cx="113973" cy="266700"/>
            <a:chOff x="0" y="0"/>
            <a:chExt cx="151964" cy="355600"/>
          </a:xfrm>
        </p:grpSpPr>
        <p:sp>
          <p:nvSpPr>
            <p:cNvPr name="Freeform 23" id="23"/>
            <p:cNvSpPr/>
            <p:nvPr/>
          </p:nvSpPr>
          <p:spPr>
            <a:xfrm flipH="false" flipV="false" rot="0">
              <a:off x="0" y="0"/>
              <a:ext cx="152019" cy="355600"/>
            </a:xfrm>
            <a:custGeom>
              <a:avLst/>
              <a:gdLst/>
              <a:ahLst/>
              <a:cxnLst/>
              <a:rect r="r" b="b" t="t" l="l"/>
              <a:pathLst>
                <a:path h="355600" w="152019">
                  <a:moveTo>
                    <a:pt x="0" y="0"/>
                  </a:moveTo>
                  <a:lnTo>
                    <a:pt x="152019" y="0"/>
                  </a:lnTo>
                  <a:lnTo>
                    <a:pt x="152019" y="355600"/>
                  </a:lnTo>
                  <a:lnTo>
                    <a:pt x="0" y="355600"/>
                  </a:lnTo>
                  <a:lnTo>
                    <a:pt x="0" y="0"/>
                  </a:lnTo>
                  <a:close/>
                </a:path>
              </a:pathLst>
            </a:custGeom>
            <a:blipFill>
              <a:blip r:embed="rId27"/>
              <a:stretch>
                <a:fillRect l="-12396" t="0" r="-12360" b="0"/>
              </a:stretch>
            </a:blipFill>
          </p:spPr>
        </p:sp>
      </p:grpSp>
      <p:sp>
        <p:nvSpPr>
          <p:cNvPr name="Freeform 24" id="24"/>
          <p:cNvSpPr/>
          <p:nvPr/>
        </p:nvSpPr>
        <p:spPr>
          <a:xfrm flipH="false" flipV="false" rot="0">
            <a:off x="15087600" y="787716"/>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sp>
        <p:nvSpPr>
          <p:cNvPr name="TextBox 25" id="25"/>
          <p:cNvSpPr txBox="true"/>
          <p:nvPr/>
        </p:nvSpPr>
        <p:spPr>
          <a:xfrm rot="0">
            <a:off x="16925542" y="9307761"/>
            <a:ext cx="352425" cy="297180"/>
          </a:xfrm>
          <a:prstGeom prst="rect">
            <a:avLst/>
          </a:prstGeom>
        </p:spPr>
        <p:txBody>
          <a:bodyPr anchor="t" rtlCol="false" tIns="0" lIns="0" bIns="0" rIns="0">
            <a:spAutoFit/>
          </a:bodyPr>
          <a:lstStyle/>
          <a:p>
            <a:pPr algn="l">
              <a:lnSpc>
                <a:spcPts val="1980"/>
              </a:lnSpc>
            </a:pPr>
            <a:r>
              <a:rPr lang="en-US" sz="1650" spc="-37">
                <a:solidFill>
                  <a:srgbClr val="2C926B"/>
                </a:solidFill>
                <a:latin typeface="Trebuchet MS"/>
                <a:ea typeface="Trebuchet MS"/>
                <a:cs typeface="Trebuchet MS"/>
                <a:sym typeface="Trebuchet MS"/>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9014" y="5904"/>
            <a:ext cx="7118985" cy="10281094"/>
          </a:xfrm>
          <a:custGeom>
            <a:avLst/>
            <a:gdLst/>
            <a:ahLst/>
            <a:cxnLst/>
            <a:rect r="r" b="b" t="t" l="l"/>
            <a:pathLst>
              <a:path h="10281094" w="7118985">
                <a:moveTo>
                  <a:pt x="0" y="0"/>
                </a:moveTo>
                <a:lnTo>
                  <a:pt x="7118985" y="0"/>
                </a:lnTo>
                <a:lnTo>
                  <a:pt x="7118985" y="10281094"/>
                </a:lnTo>
                <a:lnTo>
                  <a:pt x="0" y="102810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04276"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401675" y="4571998"/>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006894"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404336"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1238" y="-1238"/>
            <a:ext cx="18290477" cy="10289476"/>
          </a:xfrm>
          <a:custGeom>
            <a:avLst/>
            <a:gdLst/>
            <a:ahLst/>
            <a:cxnLst/>
            <a:rect r="r" b="b" t="t" l="l"/>
            <a:pathLst>
              <a:path h="10289476" w="18290477">
                <a:moveTo>
                  <a:pt x="0" y="0"/>
                </a:moveTo>
                <a:lnTo>
                  <a:pt x="18290477" y="0"/>
                </a:lnTo>
                <a:lnTo>
                  <a:pt x="18290477" y="10289476"/>
                </a:lnTo>
                <a:lnTo>
                  <a:pt x="0" y="1028947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257300" y="2610485"/>
            <a:ext cx="12673965" cy="1256100"/>
          </a:xfrm>
          <a:prstGeom prst="rect">
            <a:avLst/>
          </a:prstGeom>
        </p:spPr>
        <p:txBody>
          <a:bodyPr anchor="t" rtlCol="false" tIns="0" lIns="0" bIns="0" rIns="0">
            <a:spAutoFit/>
          </a:bodyPr>
          <a:lstStyle/>
          <a:p>
            <a:pPr algn="l">
              <a:lnSpc>
                <a:spcPts val="4500"/>
              </a:lnSpc>
            </a:pPr>
            <a:r>
              <a:rPr lang="en-US" b="true" sz="3600" i="true">
                <a:solidFill>
                  <a:srgbClr val="000000"/>
                </a:solidFill>
                <a:latin typeface="Arimo Bold Italics"/>
                <a:ea typeface="Arimo Bold Italics"/>
                <a:cs typeface="Arimo Bold Italics"/>
                <a:sym typeface="Arimo Bold Italics"/>
              </a:rPr>
              <a:t>6.	Final Report</a:t>
            </a:r>
          </a:p>
          <a:p>
            <a:pPr algn="l">
              <a:lnSpc>
                <a:spcPts val="4500"/>
              </a:lnSpc>
            </a:pPr>
          </a:p>
        </p:txBody>
      </p:sp>
      <p:sp>
        <p:nvSpPr>
          <p:cNvPr name="TextBox 13" id="13"/>
          <p:cNvSpPr txBox="true"/>
          <p:nvPr/>
        </p:nvSpPr>
        <p:spPr>
          <a:xfrm rot="0">
            <a:off x="16925542" y="9307761"/>
            <a:ext cx="352425" cy="297180"/>
          </a:xfrm>
          <a:prstGeom prst="rect">
            <a:avLst/>
          </a:prstGeom>
        </p:spPr>
        <p:txBody>
          <a:bodyPr anchor="t" rtlCol="false" tIns="0" lIns="0" bIns="0" rIns="0">
            <a:spAutoFit/>
          </a:bodyPr>
          <a:lstStyle/>
          <a:p>
            <a:pPr algn="l">
              <a:lnSpc>
                <a:spcPts val="1980"/>
              </a:lnSpc>
            </a:pPr>
            <a:r>
              <a:rPr lang="en-US" sz="1650" spc="-37">
                <a:solidFill>
                  <a:srgbClr val="2C926B"/>
                </a:solidFill>
                <a:latin typeface="Trebuchet MS"/>
                <a:ea typeface="Trebuchet MS"/>
                <a:cs typeface="Trebuchet MS"/>
                <a:sym typeface="Trebuchet MS"/>
              </a:rPr>
              <a:t>12</a:t>
            </a:r>
          </a:p>
        </p:txBody>
      </p:sp>
      <p:sp>
        <p:nvSpPr>
          <p:cNvPr name="TextBox 14" id="14"/>
          <p:cNvSpPr txBox="true"/>
          <p:nvPr/>
        </p:nvSpPr>
        <p:spPr>
          <a:xfrm rot="0">
            <a:off x="8841676" y="5318447"/>
            <a:ext cx="6257925" cy="678815"/>
          </a:xfrm>
          <a:prstGeom prst="rect">
            <a:avLst/>
          </a:prstGeom>
        </p:spPr>
        <p:txBody>
          <a:bodyPr anchor="t" rtlCol="false" tIns="0" lIns="0" bIns="0" rIns="0">
            <a:spAutoFit/>
          </a:bodyPr>
          <a:lstStyle/>
          <a:p>
            <a:pPr algn="l">
              <a:lnSpc>
                <a:spcPts val="4320"/>
              </a:lnSpc>
            </a:pPr>
            <a:r>
              <a:rPr lang="en-US" b="true" sz="3600" i="true" spc="-15">
                <a:solidFill>
                  <a:srgbClr val="000000"/>
                </a:solidFill>
                <a:latin typeface="Arimo Bold Italics"/>
                <a:ea typeface="Arimo Bold Italics"/>
                <a:cs typeface="Arimo Bold Italics"/>
                <a:sym typeface="Arimo Bold Italics"/>
              </a:rPr>
              <a:t>BAR CHART VISUALIZATION</a:t>
            </a:r>
          </a:p>
        </p:txBody>
      </p:sp>
      <p:sp>
        <p:nvSpPr>
          <p:cNvPr name="TextBox 15" id="15"/>
          <p:cNvSpPr txBox="true"/>
          <p:nvPr/>
        </p:nvSpPr>
        <p:spPr>
          <a:xfrm rot="0">
            <a:off x="922713" y="4512945"/>
            <a:ext cx="6186747" cy="1602231"/>
          </a:xfrm>
          <a:prstGeom prst="rect">
            <a:avLst/>
          </a:prstGeom>
        </p:spPr>
        <p:txBody>
          <a:bodyPr anchor="t" rtlCol="false" tIns="0" lIns="0" bIns="0" rIns="0">
            <a:spAutoFit/>
          </a:bodyPr>
          <a:lstStyle/>
          <a:p>
            <a:pPr algn="l">
              <a:lnSpc>
                <a:spcPts val="5040"/>
              </a:lnSpc>
            </a:pPr>
            <a:r>
              <a:rPr lang="en-US" b="true" sz="4200" spc="-15">
                <a:solidFill>
                  <a:srgbClr val="000000"/>
                </a:solidFill>
                <a:latin typeface="Arimo Bold"/>
                <a:ea typeface="Arimo Bold"/>
                <a:cs typeface="Arimo Bold"/>
                <a:sym typeface="Arimo Bold"/>
              </a:rPr>
              <a:t>RESULTS</a:t>
            </a:r>
          </a:p>
          <a:p>
            <a:pPr algn="l">
              <a:lnSpc>
                <a:spcPts val="4320"/>
              </a:lnSpc>
            </a:pPr>
            <a:r>
              <a:rPr lang="en-US" b="true" sz="3600" i="true" spc="-15">
                <a:solidFill>
                  <a:srgbClr val="000000"/>
                </a:solidFill>
                <a:latin typeface="Arimo Bold Italics"/>
                <a:ea typeface="Arimo Bold Italics"/>
                <a:cs typeface="Arimo Bold Italics"/>
                <a:sym typeface="Arimo Bold Italics"/>
              </a:rPr>
              <a:t>PIE CHART VISUALIZATION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9014" y="5904"/>
            <a:ext cx="7118985" cy="10281094"/>
          </a:xfrm>
          <a:custGeom>
            <a:avLst/>
            <a:gdLst/>
            <a:ahLst/>
            <a:cxnLst/>
            <a:rect r="r" b="b" t="t" l="l"/>
            <a:pathLst>
              <a:path h="10281094" w="7118985">
                <a:moveTo>
                  <a:pt x="0" y="0"/>
                </a:moveTo>
                <a:lnTo>
                  <a:pt x="7118985" y="0"/>
                </a:lnTo>
                <a:lnTo>
                  <a:pt x="7118985" y="10281094"/>
                </a:lnTo>
                <a:lnTo>
                  <a:pt x="0" y="102810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04276"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401675" y="4571998"/>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006894"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404336"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1238" y="-1238"/>
            <a:ext cx="18290477" cy="10289476"/>
          </a:xfrm>
          <a:custGeom>
            <a:avLst/>
            <a:gdLst/>
            <a:ahLst/>
            <a:cxnLst/>
            <a:rect r="r" b="b" t="t" l="l"/>
            <a:pathLst>
              <a:path h="10289476" w="18290477">
                <a:moveTo>
                  <a:pt x="0" y="0"/>
                </a:moveTo>
                <a:lnTo>
                  <a:pt x="18290477" y="0"/>
                </a:lnTo>
                <a:lnTo>
                  <a:pt x="18290477" y="10289476"/>
                </a:lnTo>
                <a:lnTo>
                  <a:pt x="0" y="1028947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12" id="12"/>
          <p:cNvGrpSpPr/>
          <p:nvPr/>
        </p:nvGrpSpPr>
        <p:grpSpPr>
          <a:xfrm rot="0">
            <a:off x="2500882" y="7736242"/>
            <a:ext cx="114296" cy="267423"/>
            <a:chOff x="0" y="0"/>
            <a:chExt cx="152395" cy="356564"/>
          </a:xfrm>
        </p:grpSpPr>
        <p:sp>
          <p:nvSpPr>
            <p:cNvPr name="Freeform 13" id="13"/>
            <p:cNvSpPr/>
            <p:nvPr/>
          </p:nvSpPr>
          <p:spPr>
            <a:xfrm flipH="false" flipV="false" rot="0">
              <a:off x="0" y="0"/>
              <a:ext cx="152400" cy="356616"/>
            </a:xfrm>
            <a:custGeom>
              <a:avLst/>
              <a:gdLst/>
              <a:ahLst/>
              <a:cxnLst/>
              <a:rect r="r" b="b" t="t" l="l"/>
              <a:pathLst>
                <a:path h="356616" w="152400">
                  <a:moveTo>
                    <a:pt x="0" y="0"/>
                  </a:moveTo>
                  <a:lnTo>
                    <a:pt x="152400" y="0"/>
                  </a:lnTo>
                  <a:lnTo>
                    <a:pt x="152400" y="356616"/>
                  </a:lnTo>
                  <a:lnTo>
                    <a:pt x="0" y="356616"/>
                  </a:lnTo>
                  <a:lnTo>
                    <a:pt x="0" y="0"/>
                  </a:lnTo>
                  <a:close/>
                </a:path>
              </a:pathLst>
            </a:custGeom>
            <a:blipFill>
              <a:blip r:embed="rId22"/>
              <a:stretch>
                <a:fillRect l="-12392" t="0" r="-12389" b="14"/>
              </a:stretch>
            </a:blipFill>
          </p:spPr>
        </p:sp>
      </p:grpSp>
      <p:sp>
        <p:nvSpPr>
          <p:cNvPr name="Freeform 14" id="14"/>
          <p:cNvSpPr/>
          <p:nvPr/>
        </p:nvSpPr>
        <p:spPr>
          <a:xfrm flipH="false" flipV="false" rot="0">
            <a:off x="549488" y="1101242"/>
            <a:ext cx="6467284" cy="6328601"/>
          </a:xfrm>
          <a:custGeom>
            <a:avLst/>
            <a:gdLst/>
            <a:ahLst/>
            <a:cxnLst/>
            <a:rect r="r" b="b" t="t" l="l"/>
            <a:pathLst>
              <a:path h="6328601" w="6467284">
                <a:moveTo>
                  <a:pt x="0" y="0"/>
                </a:moveTo>
                <a:lnTo>
                  <a:pt x="6467284" y="0"/>
                </a:lnTo>
                <a:lnTo>
                  <a:pt x="6467284" y="6328601"/>
                </a:lnTo>
                <a:lnTo>
                  <a:pt x="0" y="632860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grpSp>
        <p:nvGrpSpPr>
          <p:cNvPr name="Group 15" id="15"/>
          <p:cNvGrpSpPr/>
          <p:nvPr/>
        </p:nvGrpSpPr>
        <p:grpSpPr>
          <a:xfrm rot="0">
            <a:off x="3778844" y="2263484"/>
            <a:ext cx="1879033" cy="2482215"/>
            <a:chOff x="0" y="0"/>
            <a:chExt cx="2505377" cy="3309620"/>
          </a:xfrm>
        </p:grpSpPr>
        <p:sp>
          <p:nvSpPr>
            <p:cNvPr name="Freeform 16" id="16"/>
            <p:cNvSpPr/>
            <p:nvPr/>
          </p:nvSpPr>
          <p:spPr>
            <a:xfrm flipH="false" flipV="false" rot="0">
              <a:off x="0" y="0"/>
              <a:ext cx="2505329" cy="3309620"/>
            </a:xfrm>
            <a:custGeom>
              <a:avLst/>
              <a:gdLst/>
              <a:ahLst/>
              <a:cxnLst/>
              <a:rect r="r" b="b" t="t" l="l"/>
              <a:pathLst>
                <a:path h="3309620" w="2505329">
                  <a:moveTo>
                    <a:pt x="0" y="0"/>
                  </a:moveTo>
                  <a:lnTo>
                    <a:pt x="2505329" y="0"/>
                  </a:lnTo>
                  <a:lnTo>
                    <a:pt x="2505329" y="3309620"/>
                  </a:lnTo>
                  <a:lnTo>
                    <a:pt x="0" y="3309620"/>
                  </a:lnTo>
                  <a:lnTo>
                    <a:pt x="0" y="0"/>
                  </a:lnTo>
                  <a:close/>
                </a:path>
              </a:pathLst>
            </a:custGeom>
            <a:blipFill>
              <a:blip r:embed="rId25"/>
              <a:stretch>
                <a:fillRect l="-12" t="0" r="-14" b="0"/>
              </a:stretch>
            </a:blipFill>
          </p:spPr>
        </p:sp>
      </p:grpSp>
      <p:sp>
        <p:nvSpPr>
          <p:cNvPr name="Freeform 17" id="17"/>
          <p:cNvSpPr/>
          <p:nvPr/>
        </p:nvSpPr>
        <p:spPr>
          <a:xfrm flipH="false" flipV="false" rot="0">
            <a:off x="3775986" y="2263101"/>
            <a:ext cx="1884998" cy="2486025"/>
          </a:xfrm>
          <a:custGeom>
            <a:avLst/>
            <a:gdLst/>
            <a:ahLst/>
            <a:cxnLst/>
            <a:rect r="r" b="b" t="t" l="l"/>
            <a:pathLst>
              <a:path h="2486025" w="1884998">
                <a:moveTo>
                  <a:pt x="0" y="0"/>
                </a:moveTo>
                <a:lnTo>
                  <a:pt x="1884998" y="0"/>
                </a:lnTo>
                <a:lnTo>
                  <a:pt x="1884998" y="2486025"/>
                </a:lnTo>
                <a:lnTo>
                  <a:pt x="0" y="2486025"/>
                </a:lnTo>
                <a:lnTo>
                  <a:pt x="0" y="0"/>
                </a:lnTo>
                <a:close/>
              </a:path>
            </a:pathLst>
          </a:custGeom>
          <a:blipFill>
            <a:blip r:embed="rId26">
              <a:extLst>
                <a:ext uri="{96DAC541-7B7A-43D3-8B79-37D633B846F1}">
                  <asvg:svgBlip xmlns:asvg="http://schemas.microsoft.com/office/drawing/2016/SVG/main" r:embed="rId27"/>
                </a:ext>
              </a:extLst>
            </a:blip>
            <a:stretch>
              <a:fillRect l="-25" t="0" r="-25" b="0"/>
            </a:stretch>
          </a:blipFill>
        </p:spPr>
      </p:sp>
      <p:grpSp>
        <p:nvGrpSpPr>
          <p:cNvPr name="Group 18" id="18"/>
          <p:cNvGrpSpPr/>
          <p:nvPr/>
        </p:nvGrpSpPr>
        <p:grpSpPr>
          <a:xfrm rot="0">
            <a:off x="3778844" y="3121323"/>
            <a:ext cx="2363723" cy="1622850"/>
            <a:chOff x="0" y="0"/>
            <a:chExt cx="3151631" cy="2163800"/>
          </a:xfrm>
        </p:grpSpPr>
        <p:sp>
          <p:nvSpPr>
            <p:cNvPr name="Freeform 19" id="19"/>
            <p:cNvSpPr/>
            <p:nvPr/>
          </p:nvSpPr>
          <p:spPr>
            <a:xfrm flipH="false" flipV="false" rot="0">
              <a:off x="0" y="0"/>
              <a:ext cx="3151632" cy="2163826"/>
            </a:xfrm>
            <a:custGeom>
              <a:avLst/>
              <a:gdLst/>
              <a:ahLst/>
              <a:cxnLst/>
              <a:rect r="r" b="b" t="t" l="l"/>
              <a:pathLst>
                <a:path h="2163826" w="3151632">
                  <a:moveTo>
                    <a:pt x="0" y="0"/>
                  </a:moveTo>
                  <a:lnTo>
                    <a:pt x="3151632" y="0"/>
                  </a:lnTo>
                  <a:lnTo>
                    <a:pt x="3151632" y="2163826"/>
                  </a:lnTo>
                  <a:lnTo>
                    <a:pt x="0" y="2163826"/>
                  </a:lnTo>
                  <a:lnTo>
                    <a:pt x="0" y="0"/>
                  </a:lnTo>
                  <a:close/>
                </a:path>
              </a:pathLst>
            </a:custGeom>
            <a:blipFill>
              <a:blip r:embed="rId28"/>
              <a:stretch>
                <a:fillRect l="0" t="-267" r="0" b="-266"/>
              </a:stretch>
            </a:blipFill>
          </p:spPr>
        </p:sp>
      </p:grpSp>
      <p:sp>
        <p:nvSpPr>
          <p:cNvPr name="Freeform 20" id="20"/>
          <p:cNvSpPr/>
          <p:nvPr/>
        </p:nvSpPr>
        <p:spPr>
          <a:xfrm flipH="false" flipV="false" rot="0">
            <a:off x="3776176" y="3119018"/>
            <a:ext cx="2373630" cy="1630680"/>
          </a:xfrm>
          <a:custGeom>
            <a:avLst/>
            <a:gdLst/>
            <a:ahLst/>
            <a:cxnLst/>
            <a:rect r="r" b="b" t="t" l="l"/>
            <a:pathLst>
              <a:path h="1630680" w="2373630">
                <a:moveTo>
                  <a:pt x="0" y="0"/>
                </a:moveTo>
                <a:lnTo>
                  <a:pt x="2373630" y="0"/>
                </a:lnTo>
                <a:lnTo>
                  <a:pt x="2373630" y="1630680"/>
                </a:lnTo>
                <a:lnTo>
                  <a:pt x="0" y="1630680"/>
                </a:lnTo>
                <a:lnTo>
                  <a:pt x="0" y="0"/>
                </a:lnTo>
                <a:close/>
              </a:path>
            </a:pathLst>
          </a:custGeom>
          <a:blipFill>
            <a:blip r:embed="rId29">
              <a:extLst>
                <a:ext uri="{96DAC541-7B7A-43D3-8B79-37D633B846F1}">
                  <asvg:svgBlip xmlns:asvg="http://schemas.microsoft.com/office/drawing/2016/SVG/main" r:embed="rId30"/>
                </a:ext>
              </a:extLst>
            </a:blip>
            <a:stretch>
              <a:fillRect l="0" t="-72" r="0" b="-72"/>
            </a:stretch>
          </a:blipFill>
        </p:spPr>
      </p:sp>
      <p:grpSp>
        <p:nvGrpSpPr>
          <p:cNvPr name="Group 21" id="21"/>
          <p:cNvGrpSpPr/>
          <p:nvPr/>
        </p:nvGrpSpPr>
        <p:grpSpPr>
          <a:xfrm rot="0">
            <a:off x="1559860" y="3997604"/>
            <a:ext cx="4695254" cy="3218307"/>
            <a:chOff x="0" y="0"/>
            <a:chExt cx="6260339" cy="4291076"/>
          </a:xfrm>
        </p:grpSpPr>
        <p:sp>
          <p:nvSpPr>
            <p:cNvPr name="Freeform 22" id="22"/>
            <p:cNvSpPr/>
            <p:nvPr/>
          </p:nvSpPr>
          <p:spPr>
            <a:xfrm flipH="false" flipV="false" rot="0">
              <a:off x="0" y="0"/>
              <a:ext cx="6260338" cy="4291076"/>
            </a:xfrm>
            <a:custGeom>
              <a:avLst/>
              <a:gdLst/>
              <a:ahLst/>
              <a:cxnLst/>
              <a:rect r="r" b="b" t="t" l="l"/>
              <a:pathLst>
                <a:path h="4291076" w="6260338">
                  <a:moveTo>
                    <a:pt x="0" y="0"/>
                  </a:moveTo>
                  <a:lnTo>
                    <a:pt x="6260338" y="0"/>
                  </a:lnTo>
                  <a:lnTo>
                    <a:pt x="6260338" y="4291076"/>
                  </a:lnTo>
                  <a:lnTo>
                    <a:pt x="0" y="4291076"/>
                  </a:lnTo>
                  <a:lnTo>
                    <a:pt x="0" y="0"/>
                  </a:lnTo>
                  <a:close/>
                </a:path>
              </a:pathLst>
            </a:custGeom>
            <a:blipFill>
              <a:blip r:embed="rId31"/>
              <a:stretch>
                <a:fillRect l="-96" t="0" r="-96" b="0"/>
              </a:stretch>
            </a:blipFill>
          </p:spPr>
        </p:sp>
      </p:grpSp>
      <p:sp>
        <p:nvSpPr>
          <p:cNvPr name="Freeform 23" id="23"/>
          <p:cNvSpPr/>
          <p:nvPr/>
        </p:nvSpPr>
        <p:spPr>
          <a:xfrm flipH="false" flipV="false" rot="0">
            <a:off x="1560032" y="3998766"/>
            <a:ext cx="4701540" cy="3223260"/>
          </a:xfrm>
          <a:custGeom>
            <a:avLst/>
            <a:gdLst/>
            <a:ahLst/>
            <a:cxnLst/>
            <a:rect r="r" b="b" t="t" l="l"/>
            <a:pathLst>
              <a:path h="3223260" w="4701540">
                <a:moveTo>
                  <a:pt x="0" y="0"/>
                </a:moveTo>
                <a:lnTo>
                  <a:pt x="4701540" y="0"/>
                </a:lnTo>
                <a:lnTo>
                  <a:pt x="4701540" y="3223260"/>
                </a:lnTo>
                <a:lnTo>
                  <a:pt x="0" y="3223260"/>
                </a:lnTo>
                <a:lnTo>
                  <a:pt x="0" y="0"/>
                </a:lnTo>
                <a:close/>
              </a:path>
            </a:pathLst>
          </a:custGeom>
          <a:blipFill>
            <a:blip r:embed="rId32">
              <a:extLst>
                <a:ext uri="{96DAC541-7B7A-43D3-8B79-37D633B846F1}">
                  <asvg:svgBlip xmlns:asvg="http://schemas.microsoft.com/office/drawing/2016/SVG/main" r:embed="rId33"/>
                </a:ext>
              </a:extLst>
            </a:blip>
            <a:stretch>
              <a:fillRect l="0" t="-48" r="0" b="-48"/>
            </a:stretch>
          </a:blipFill>
        </p:spPr>
      </p:sp>
      <p:grpSp>
        <p:nvGrpSpPr>
          <p:cNvPr name="Group 24" id="24"/>
          <p:cNvGrpSpPr/>
          <p:nvPr/>
        </p:nvGrpSpPr>
        <p:grpSpPr>
          <a:xfrm rot="0">
            <a:off x="1306896" y="2263293"/>
            <a:ext cx="2478024" cy="3574923"/>
            <a:chOff x="0" y="0"/>
            <a:chExt cx="3304032" cy="4766564"/>
          </a:xfrm>
        </p:grpSpPr>
        <p:sp>
          <p:nvSpPr>
            <p:cNvPr name="Freeform 25" id="25"/>
            <p:cNvSpPr/>
            <p:nvPr/>
          </p:nvSpPr>
          <p:spPr>
            <a:xfrm flipH="false" flipV="false" rot="0">
              <a:off x="0" y="0"/>
              <a:ext cx="3304032" cy="4766564"/>
            </a:xfrm>
            <a:custGeom>
              <a:avLst/>
              <a:gdLst/>
              <a:ahLst/>
              <a:cxnLst/>
              <a:rect r="r" b="b" t="t" l="l"/>
              <a:pathLst>
                <a:path h="4766564" w="3304032">
                  <a:moveTo>
                    <a:pt x="0" y="0"/>
                  </a:moveTo>
                  <a:lnTo>
                    <a:pt x="3304032" y="0"/>
                  </a:lnTo>
                  <a:lnTo>
                    <a:pt x="3304032" y="4766564"/>
                  </a:lnTo>
                  <a:lnTo>
                    <a:pt x="0" y="4766564"/>
                  </a:lnTo>
                  <a:lnTo>
                    <a:pt x="0" y="0"/>
                  </a:lnTo>
                  <a:close/>
                </a:path>
              </a:pathLst>
            </a:custGeom>
            <a:blipFill>
              <a:blip r:embed="rId34"/>
              <a:stretch>
                <a:fillRect l="-11" t="0" r="-11" b="0"/>
              </a:stretch>
            </a:blipFill>
          </p:spPr>
        </p:sp>
      </p:grpSp>
      <p:sp>
        <p:nvSpPr>
          <p:cNvPr name="Freeform 26" id="26"/>
          <p:cNvSpPr/>
          <p:nvPr/>
        </p:nvSpPr>
        <p:spPr>
          <a:xfrm flipH="false" flipV="false" rot="0">
            <a:off x="1304744" y="2262530"/>
            <a:ext cx="2486025" cy="3582353"/>
          </a:xfrm>
          <a:custGeom>
            <a:avLst/>
            <a:gdLst/>
            <a:ahLst/>
            <a:cxnLst/>
            <a:rect r="r" b="b" t="t" l="l"/>
            <a:pathLst>
              <a:path h="3582353" w="2486025">
                <a:moveTo>
                  <a:pt x="0" y="0"/>
                </a:moveTo>
                <a:lnTo>
                  <a:pt x="2486025" y="0"/>
                </a:lnTo>
                <a:lnTo>
                  <a:pt x="2486025" y="3582353"/>
                </a:lnTo>
                <a:lnTo>
                  <a:pt x="0" y="3582353"/>
                </a:lnTo>
                <a:lnTo>
                  <a:pt x="0" y="0"/>
                </a:lnTo>
                <a:close/>
              </a:path>
            </a:pathLst>
          </a:custGeom>
          <a:blipFill>
            <a:blip r:embed="rId35">
              <a:extLst>
                <a:ext uri="{96DAC541-7B7A-43D3-8B79-37D633B846F1}">
                  <asvg:svgBlip xmlns:asvg="http://schemas.microsoft.com/office/drawing/2016/SVG/main" r:embed="rId36"/>
                </a:ext>
              </a:extLst>
            </a:blip>
            <a:stretch>
              <a:fillRect l="0" t="-119" r="0" b="-119"/>
            </a:stretch>
          </a:blipFill>
        </p:spPr>
      </p:sp>
      <p:sp>
        <p:nvSpPr>
          <p:cNvPr name="TextBox 27" id="27"/>
          <p:cNvSpPr txBox="true"/>
          <p:nvPr/>
        </p:nvSpPr>
        <p:spPr>
          <a:xfrm rot="0">
            <a:off x="4511040" y="2619310"/>
            <a:ext cx="365760" cy="273050"/>
          </a:xfrm>
          <a:prstGeom prst="rect">
            <a:avLst/>
          </a:prstGeom>
        </p:spPr>
        <p:txBody>
          <a:bodyPr anchor="t" rtlCol="false" tIns="0" lIns="0" bIns="0" rIns="0">
            <a:spAutoFit/>
          </a:bodyPr>
          <a:lstStyle/>
          <a:p>
            <a:pPr algn="l">
              <a:lnSpc>
                <a:spcPts val="1800"/>
              </a:lnSpc>
            </a:pPr>
            <a:r>
              <a:rPr lang="en-US" sz="1500" spc="-23">
                <a:solidFill>
                  <a:srgbClr val="404040"/>
                </a:solidFill>
                <a:latin typeface="TT Rounds Condensed"/>
                <a:ea typeface="TT Rounds Condensed"/>
                <a:cs typeface="TT Rounds Condensed"/>
                <a:sym typeface="TT Rounds Condensed"/>
              </a:rPr>
              <a:t>14%</a:t>
            </a:r>
          </a:p>
        </p:txBody>
      </p:sp>
      <p:sp>
        <p:nvSpPr>
          <p:cNvPr name="TextBox 28" id="28"/>
          <p:cNvSpPr txBox="true"/>
          <p:nvPr/>
        </p:nvSpPr>
        <p:spPr>
          <a:xfrm rot="0">
            <a:off x="5582984" y="3562667"/>
            <a:ext cx="275272" cy="273050"/>
          </a:xfrm>
          <a:prstGeom prst="rect">
            <a:avLst/>
          </a:prstGeom>
        </p:spPr>
        <p:txBody>
          <a:bodyPr anchor="t" rtlCol="false" tIns="0" lIns="0" bIns="0" rIns="0">
            <a:spAutoFit/>
          </a:bodyPr>
          <a:lstStyle/>
          <a:p>
            <a:pPr algn="l">
              <a:lnSpc>
                <a:spcPts val="1800"/>
              </a:lnSpc>
            </a:pPr>
            <a:r>
              <a:rPr lang="en-US" sz="1500" spc="-23">
                <a:solidFill>
                  <a:srgbClr val="404040"/>
                </a:solidFill>
                <a:latin typeface="TT Rounds Condensed"/>
                <a:ea typeface="TT Rounds Condensed"/>
                <a:cs typeface="TT Rounds Condensed"/>
                <a:sym typeface="TT Rounds Condensed"/>
              </a:rPr>
              <a:t>6%</a:t>
            </a:r>
          </a:p>
        </p:txBody>
      </p:sp>
      <p:sp>
        <p:nvSpPr>
          <p:cNvPr name="TextBox 29" id="29"/>
          <p:cNvSpPr txBox="true"/>
          <p:nvPr/>
        </p:nvSpPr>
        <p:spPr>
          <a:xfrm rot="0">
            <a:off x="4415790" y="6712012"/>
            <a:ext cx="365760" cy="273050"/>
          </a:xfrm>
          <a:prstGeom prst="rect">
            <a:avLst/>
          </a:prstGeom>
        </p:spPr>
        <p:txBody>
          <a:bodyPr anchor="t" rtlCol="false" tIns="0" lIns="0" bIns="0" rIns="0">
            <a:spAutoFit/>
          </a:bodyPr>
          <a:lstStyle/>
          <a:p>
            <a:pPr algn="l">
              <a:lnSpc>
                <a:spcPts val="1800"/>
              </a:lnSpc>
            </a:pPr>
            <a:r>
              <a:rPr lang="en-US" sz="1500" spc="-23">
                <a:solidFill>
                  <a:srgbClr val="404040"/>
                </a:solidFill>
                <a:latin typeface="TT Rounds Condensed"/>
                <a:ea typeface="TT Rounds Condensed"/>
                <a:cs typeface="TT Rounds Condensed"/>
                <a:sym typeface="TT Rounds Condensed"/>
              </a:rPr>
              <a:t>48%</a:t>
            </a:r>
          </a:p>
        </p:txBody>
      </p:sp>
      <p:sp>
        <p:nvSpPr>
          <p:cNvPr name="TextBox 30" id="30"/>
          <p:cNvSpPr txBox="true"/>
          <p:nvPr/>
        </p:nvSpPr>
        <p:spPr>
          <a:xfrm rot="0">
            <a:off x="1786413" y="3467417"/>
            <a:ext cx="369568" cy="273050"/>
          </a:xfrm>
          <a:prstGeom prst="rect">
            <a:avLst/>
          </a:prstGeom>
        </p:spPr>
        <p:txBody>
          <a:bodyPr anchor="t" rtlCol="false" tIns="0" lIns="0" bIns="0" rIns="0">
            <a:spAutoFit/>
          </a:bodyPr>
          <a:lstStyle/>
          <a:p>
            <a:pPr algn="l">
              <a:lnSpc>
                <a:spcPts val="1800"/>
              </a:lnSpc>
            </a:pPr>
            <a:r>
              <a:rPr lang="en-US" sz="1500" spc="-23">
                <a:solidFill>
                  <a:srgbClr val="404040"/>
                </a:solidFill>
                <a:latin typeface="TT Rounds Condensed"/>
                <a:ea typeface="TT Rounds Condensed"/>
                <a:cs typeface="TT Rounds Condensed"/>
                <a:sym typeface="TT Rounds Condensed"/>
              </a:rPr>
              <a:t>32%</a:t>
            </a:r>
          </a:p>
        </p:txBody>
      </p:sp>
      <p:grpSp>
        <p:nvGrpSpPr>
          <p:cNvPr name="Group 31" id="31"/>
          <p:cNvGrpSpPr/>
          <p:nvPr/>
        </p:nvGrpSpPr>
        <p:grpSpPr>
          <a:xfrm rot="0">
            <a:off x="1517884" y="1819290"/>
            <a:ext cx="118868" cy="123428"/>
            <a:chOff x="0" y="0"/>
            <a:chExt cx="158491" cy="164571"/>
          </a:xfrm>
        </p:grpSpPr>
        <p:sp>
          <p:nvSpPr>
            <p:cNvPr name="Freeform 32" id="32"/>
            <p:cNvSpPr/>
            <p:nvPr/>
          </p:nvSpPr>
          <p:spPr>
            <a:xfrm flipH="false" flipV="false" rot="0">
              <a:off x="0" y="0"/>
              <a:ext cx="158496" cy="164592"/>
            </a:xfrm>
            <a:custGeom>
              <a:avLst/>
              <a:gdLst/>
              <a:ahLst/>
              <a:cxnLst/>
              <a:rect r="r" b="b" t="t" l="l"/>
              <a:pathLst>
                <a:path h="164592" w="158496">
                  <a:moveTo>
                    <a:pt x="0" y="0"/>
                  </a:moveTo>
                  <a:lnTo>
                    <a:pt x="158496" y="0"/>
                  </a:lnTo>
                  <a:lnTo>
                    <a:pt x="158496" y="164592"/>
                  </a:lnTo>
                  <a:lnTo>
                    <a:pt x="0" y="164592"/>
                  </a:lnTo>
                  <a:lnTo>
                    <a:pt x="0" y="0"/>
                  </a:lnTo>
                  <a:close/>
                </a:path>
              </a:pathLst>
            </a:custGeom>
            <a:blipFill>
              <a:blip r:embed="rId37"/>
              <a:stretch>
                <a:fillRect l="0" t="-1362" r="3" b="-1349"/>
              </a:stretch>
            </a:blipFill>
          </p:spPr>
        </p:sp>
      </p:grpSp>
      <p:grpSp>
        <p:nvGrpSpPr>
          <p:cNvPr name="Group 33" id="33"/>
          <p:cNvGrpSpPr/>
          <p:nvPr/>
        </p:nvGrpSpPr>
        <p:grpSpPr>
          <a:xfrm rot="0">
            <a:off x="1516360" y="1821370"/>
            <a:ext cx="125711" cy="125728"/>
            <a:chOff x="0" y="0"/>
            <a:chExt cx="167615" cy="167637"/>
          </a:xfrm>
        </p:grpSpPr>
        <p:sp>
          <p:nvSpPr>
            <p:cNvPr name="Freeform 34" id="34"/>
            <p:cNvSpPr/>
            <p:nvPr/>
          </p:nvSpPr>
          <p:spPr>
            <a:xfrm flipH="false" flipV="false" rot="0">
              <a:off x="0" y="0"/>
              <a:ext cx="167640" cy="167640"/>
            </a:xfrm>
            <a:custGeom>
              <a:avLst/>
              <a:gdLst/>
              <a:ahLst/>
              <a:cxnLst/>
              <a:rect r="r" b="b" t="t" l="l"/>
              <a:pathLst>
                <a:path h="167640" w="167640">
                  <a:moveTo>
                    <a:pt x="0" y="0"/>
                  </a:moveTo>
                  <a:lnTo>
                    <a:pt x="167640" y="0"/>
                  </a:lnTo>
                  <a:lnTo>
                    <a:pt x="167640" y="167640"/>
                  </a:lnTo>
                  <a:lnTo>
                    <a:pt x="0" y="167640"/>
                  </a:lnTo>
                  <a:lnTo>
                    <a:pt x="0" y="0"/>
                  </a:lnTo>
                  <a:close/>
                </a:path>
              </a:pathLst>
            </a:custGeom>
            <a:blipFill>
              <a:blip r:embed="rId38"/>
              <a:stretch>
                <a:fillRect l="-6" t="0" r="8" b="1"/>
              </a:stretch>
            </a:blipFill>
          </p:spPr>
        </p:sp>
      </p:grpSp>
      <p:grpSp>
        <p:nvGrpSpPr>
          <p:cNvPr name="Group 35" id="35"/>
          <p:cNvGrpSpPr/>
          <p:nvPr/>
        </p:nvGrpSpPr>
        <p:grpSpPr>
          <a:xfrm rot="0">
            <a:off x="2531362" y="1819290"/>
            <a:ext cx="123440" cy="123428"/>
            <a:chOff x="0" y="0"/>
            <a:chExt cx="164587" cy="164571"/>
          </a:xfrm>
        </p:grpSpPr>
        <p:sp>
          <p:nvSpPr>
            <p:cNvPr name="Freeform 36" id="36"/>
            <p:cNvSpPr/>
            <p:nvPr/>
          </p:nvSpPr>
          <p:spPr>
            <a:xfrm flipH="false" flipV="false" rot="0">
              <a:off x="0" y="0"/>
              <a:ext cx="164592" cy="164592"/>
            </a:xfrm>
            <a:custGeom>
              <a:avLst/>
              <a:gdLst/>
              <a:ahLst/>
              <a:cxnLst/>
              <a:rect r="r" b="b" t="t" l="l"/>
              <a:pathLst>
                <a:path h="164592" w="164592">
                  <a:moveTo>
                    <a:pt x="0" y="0"/>
                  </a:moveTo>
                  <a:lnTo>
                    <a:pt x="164592" y="0"/>
                  </a:lnTo>
                  <a:lnTo>
                    <a:pt x="164592" y="164592"/>
                  </a:lnTo>
                  <a:lnTo>
                    <a:pt x="0" y="164592"/>
                  </a:lnTo>
                  <a:lnTo>
                    <a:pt x="0" y="0"/>
                  </a:lnTo>
                  <a:close/>
                </a:path>
              </a:pathLst>
            </a:custGeom>
            <a:blipFill>
              <a:blip r:embed="rId39"/>
              <a:stretch>
                <a:fillRect l="0" t="-4" r="3" b="8"/>
              </a:stretch>
            </a:blipFill>
          </p:spPr>
        </p:sp>
      </p:grpSp>
      <p:grpSp>
        <p:nvGrpSpPr>
          <p:cNvPr name="Group 37" id="37"/>
          <p:cNvGrpSpPr/>
          <p:nvPr/>
        </p:nvGrpSpPr>
        <p:grpSpPr>
          <a:xfrm rot="0">
            <a:off x="2530791" y="1821370"/>
            <a:ext cx="125728" cy="125728"/>
            <a:chOff x="0" y="0"/>
            <a:chExt cx="167637" cy="167637"/>
          </a:xfrm>
        </p:grpSpPr>
        <p:sp>
          <p:nvSpPr>
            <p:cNvPr name="Freeform 38" id="38"/>
            <p:cNvSpPr/>
            <p:nvPr/>
          </p:nvSpPr>
          <p:spPr>
            <a:xfrm flipH="false" flipV="false" rot="0">
              <a:off x="0" y="0"/>
              <a:ext cx="167640" cy="167640"/>
            </a:xfrm>
            <a:custGeom>
              <a:avLst/>
              <a:gdLst/>
              <a:ahLst/>
              <a:cxnLst/>
              <a:rect r="r" b="b" t="t" l="l"/>
              <a:pathLst>
                <a:path h="167640" w="167640">
                  <a:moveTo>
                    <a:pt x="0" y="0"/>
                  </a:moveTo>
                  <a:lnTo>
                    <a:pt x="167640" y="0"/>
                  </a:lnTo>
                  <a:lnTo>
                    <a:pt x="167640" y="167640"/>
                  </a:lnTo>
                  <a:lnTo>
                    <a:pt x="0" y="167640"/>
                  </a:lnTo>
                  <a:lnTo>
                    <a:pt x="0" y="0"/>
                  </a:lnTo>
                  <a:close/>
                </a:path>
              </a:pathLst>
            </a:custGeom>
            <a:blipFill>
              <a:blip r:embed="rId40"/>
              <a:stretch>
                <a:fillRect l="0" t="0" r="1" b="1"/>
              </a:stretch>
            </a:blipFill>
          </p:spPr>
        </p:sp>
      </p:grpSp>
      <p:grpSp>
        <p:nvGrpSpPr>
          <p:cNvPr name="Group 39" id="39"/>
          <p:cNvGrpSpPr/>
          <p:nvPr/>
        </p:nvGrpSpPr>
        <p:grpSpPr>
          <a:xfrm rot="0">
            <a:off x="4017072" y="1819290"/>
            <a:ext cx="123440" cy="123428"/>
            <a:chOff x="0" y="0"/>
            <a:chExt cx="164587" cy="164571"/>
          </a:xfrm>
        </p:grpSpPr>
        <p:sp>
          <p:nvSpPr>
            <p:cNvPr name="Freeform 40" id="40"/>
            <p:cNvSpPr/>
            <p:nvPr/>
          </p:nvSpPr>
          <p:spPr>
            <a:xfrm flipH="false" flipV="false" rot="0">
              <a:off x="0" y="0"/>
              <a:ext cx="164592" cy="164592"/>
            </a:xfrm>
            <a:custGeom>
              <a:avLst/>
              <a:gdLst/>
              <a:ahLst/>
              <a:cxnLst/>
              <a:rect r="r" b="b" t="t" l="l"/>
              <a:pathLst>
                <a:path h="164592" w="164592">
                  <a:moveTo>
                    <a:pt x="0" y="0"/>
                  </a:moveTo>
                  <a:lnTo>
                    <a:pt x="164592" y="0"/>
                  </a:lnTo>
                  <a:lnTo>
                    <a:pt x="164592" y="164592"/>
                  </a:lnTo>
                  <a:lnTo>
                    <a:pt x="0" y="164592"/>
                  </a:lnTo>
                  <a:lnTo>
                    <a:pt x="0" y="0"/>
                  </a:lnTo>
                  <a:close/>
                </a:path>
              </a:pathLst>
            </a:custGeom>
            <a:blipFill>
              <a:blip r:embed="rId41"/>
              <a:stretch>
                <a:fillRect l="0" t="-4" r="3" b="8"/>
              </a:stretch>
            </a:blipFill>
          </p:spPr>
        </p:sp>
      </p:grpSp>
      <p:grpSp>
        <p:nvGrpSpPr>
          <p:cNvPr name="Group 41" id="41"/>
          <p:cNvGrpSpPr/>
          <p:nvPr/>
        </p:nvGrpSpPr>
        <p:grpSpPr>
          <a:xfrm rot="0">
            <a:off x="4017453" y="1821370"/>
            <a:ext cx="125730" cy="125728"/>
            <a:chOff x="0" y="0"/>
            <a:chExt cx="167640" cy="167637"/>
          </a:xfrm>
        </p:grpSpPr>
        <p:sp>
          <p:nvSpPr>
            <p:cNvPr name="Freeform 42" id="42"/>
            <p:cNvSpPr/>
            <p:nvPr/>
          </p:nvSpPr>
          <p:spPr>
            <a:xfrm flipH="false" flipV="false" rot="0">
              <a:off x="0" y="0"/>
              <a:ext cx="167640" cy="167640"/>
            </a:xfrm>
            <a:custGeom>
              <a:avLst/>
              <a:gdLst/>
              <a:ahLst/>
              <a:cxnLst/>
              <a:rect r="r" b="b" t="t" l="l"/>
              <a:pathLst>
                <a:path h="167640" w="167640">
                  <a:moveTo>
                    <a:pt x="0" y="0"/>
                  </a:moveTo>
                  <a:lnTo>
                    <a:pt x="167640" y="0"/>
                  </a:lnTo>
                  <a:lnTo>
                    <a:pt x="167640" y="167640"/>
                  </a:lnTo>
                  <a:lnTo>
                    <a:pt x="0" y="167640"/>
                  </a:lnTo>
                  <a:lnTo>
                    <a:pt x="0" y="0"/>
                  </a:lnTo>
                  <a:close/>
                </a:path>
              </a:pathLst>
            </a:custGeom>
            <a:blipFill>
              <a:blip r:embed="rId42"/>
              <a:stretch>
                <a:fillRect l="0" t="0" r="0" b="0"/>
              </a:stretch>
            </a:blipFill>
          </p:spPr>
        </p:sp>
      </p:grpSp>
      <p:grpSp>
        <p:nvGrpSpPr>
          <p:cNvPr name="Group 43" id="43"/>
          <p:cNvGrpSpPr/>
          <p:nvPr/>
        </p:nvGrpSpPr>
        <p:grpSpPr>
          <a:xfrm rot="0">
            <a:off x="5303328" y="1819290"/>
            <a:ext cx="118868" cy="123428"/>
            <a:chOff x="0" y="0"/>
            <a:chExt cx="158491" cy="164571"/>
          </a:xfrm>
        </p:grpSpPr>
        <p:sp>
          <p:nvSpPr>
            <p:cNvPr name="Freeform 44" id="44"/>
            <p:cNvSpPr/>
            <p:nvPr/>
          </p:nvSpPr>
          <p:spPr>
            <a:xfrm flipH="false" flipV="false" rot="0">
              <a:off x="0" y="0"/>
              <a:ext cx="158496" cy="164592"/>
            </a:xfrm>
            <a:custGeom>
              <a:avLst/>
              <a:gdLst/>
              <a:ahLst/>
              <a:cxnLst/>
              <a:rect r="r" b="b" t="t" l="l"/>
              <a:pathLst>
                <a:path h="164592" w="158496">
                  <a:moveTo>
                    <a:pt x="0" y="0"/>
                  </a:moveTo>
                  <a:lnTo>
                    <a:pt x="158496" y="0"/>
                  </a:lnTo>
                  <a:lnTo>
                    <a:pt x="158496" y="164592"/>
                  </a:lnTo>
                  <a:lnTo>
                    <a:pt x="0" y="164592"/>
                  </a:lnTo>
                  <a:lnTo>
                    <a:pt x="0" y="0"/>
                  </a:lnTo>
                  <a:close/>
                </a:path>
              </a:pathLst>
            </a:custGeom>
            <a:blipFill>
              <a:blip r:embed="rId43"/>
              <a:stretch>
                <a:fillRect l="0" t="-1362" r="3" b="-1349"/>
              </a:stretch>
            </a:blipFill>
          </p:spPr>
        </p:sp>
      </p:grpSp>
      <p:grpSp>
        <p:nvGrpSpPr>
          <p:cNvPr name="Group 45" id="45"/>
          <p:cNvGrpSpPr/>
          <p:nvPr/>
        </p:nvGrpSpPr>
        <p:grpSpPr>
          <a:xfrm rot="0">
            <a:off x="5305234" y="1821370"/>
            <a:ext cx="125728" cy="125728"/>
            <a:chOff x="0" y="0"/>
            <a:chExt cx="167637" cy="167637"/>
          </a:xfrm>
        </p:grpSpPr>
        <p:sp>
          <p:nvSpPr>
            <p:cNvPr name="Freeform 46" id="46"/>
            <p:cNvSpPr/>
            <p:nvPr/>
          </p:nvSpPr>
          <p:spPr>
            <a:xfrm flipH="false" flipV="false" rot="0">
              <a:off x="0" y="0"/>
              <a:ext cx="167640" cy="167640"/>
            </a:xfrm>
            <a:custGeom>
              <a:avLst/>
              <a:gdLst/>
              <a:ahLst/>
              <a:cxnLst/>
              <a:rect r="r" b="b" t="t" l="l"/>
              <a:pathLst>
                <a:path h="167640" w="167640">
                  <a:moveTo>
                    <a:pt x="0" y="0"/>
                  </a:moveTo>
                  <a:lnTo>
                    <a:pt x="167640" y="0"/>
                  </a:lnTo>
                  <a:lnTo>
                    <a:pt x="167640" y="167640"/>
                  </a:lnTo>
                  <a:lnTo>
                    <a:pt x="0" y="167640"/>
                  </a:lnTo>
                  <a:lnTo>
                    <a:pt x="0" y="0"/>
                  </a:lnTo>
                  <a:close/>
                </a:path>
              </a:pathLst>
            </a:custGeom>
            <a:blipFill>
              <a:blip r:embed="rId44"/>
              <a:stretch>
                <a:fillRect l="0" t="-3124" r="1" b="-3123"/>
              </a:stretch>
            </a:blipFill>
          </p:spPr>
        </p:sp>
      </p:grpSp>
      <p:sp>
        <p:nvSpPr>
          <p:cNvPr name="TextBox 47" id="47"/>
          <p:cNvSpPr txBox="true"/>
          <p:nvPr/>
        </p:nvSpPr>
        <p:spPr>
          <a:xfrm rot="0">
            <a:off x="1672113" y="1780538"/>
            <a:ext cx="823912" cy="250190"/>
          </a:xfrm>
          <a:prstGeom prst="rect">
            <a:avLst/>
          </a:prstGeom>
        </p:spPr>
        <p:txBody>
          <a:bodyPr anchor="t" rtlCol="false" tIns="0" lIns="0" bIns="0" rIns="0">
            <a:spAutoFit/>
          </a:bodyPr>
          <a:lstStyle/>
          <a:p>
            <a:pPr algn="l">
              <a:lnSpc>
                <a:spcPts val="1620"/>
              </a:lnSpc>
            </a:pPr>
            <a:r>
              <a:rPr lang="en-US" sz="1350" spc="-1">
                <a:solidFill>
                  <a:srgbClr val="585858"/>
                </a:solidFill>
                <a:latin typeface="TT Rounds Condensed"/>
                <a:ea typeface="TT Rounds Condensed"/>
                <a:cs typeface="TT Rounds Condensed"/>
                <a:sym typeface="TT Rounds Condensed"/>
              </a:rPr>
              <a:t>Dissatisfied</a:t>
            </a:r>
          </a:p>
        </p:txBody>
      </p:sp>
      <p:sp>
        <p:nvSpPr>
          <p:cNvPr name="TextBox 48" id="48"/>
          <p:cNvSpPr txBox="true"/>
          <p:nvPr/>
        </p:nvSpPr>
        <p:spPr>
          <a:xfrm rot="0">
            <a:off x="2686431" y="1280476"/>
            <a:ext cx="1303973" cy="750251"/>
          </a:xfrm>
          <a:prstGeom prst="rect">
            <a:avLst/>
          </a:prstGeom>
        </p:spPr>
        <p:txBody>
          <a:bodyPr anchor="t" rtlCol="false" tIns="0" lIns="0" bIns="0" rIns="0">
            <a:spAutoFit/>
          </a:bodyPr>
          <a:lstStyle/>
          <a:p>
            <a:pPr algn="r">
              <a:lnSpc>
                <a:spcPts val="2520"/>
              </a:lnSpc>
            </a:pPr>
            <a:r>
              <a:rPr lang="en-US" b="true" sz="2100" spc="-17">
                <a:solidFill>
                  <a:srgbClr val="404040"/>
                </a:solidFill>
                <a:latin typeface="Arimo Bold"/>
                <a:ea typeface="Arimo Bold"/>
                <a:cs typeface="Arimo Bold"/>
                <a:sym typeface="Arimo Bold"/>
              </a:rPr>
              <a:t>No</a:t>
            </a:r>
          </a:p>
          <a:p>
            <a:pPr algn="l">
              <a:lnSpc>
                <a:spcPts val="1620"/>
              </a:lnSpc>
            </a:pPr>
            <a:r>
              <a:rPr lang="en-US" sz="1350" spc="-1">
                <a:solidFill>
                  <a:srgbClr val="585858"/>
                </a:solidFill>
                <a:latin typeface="TT Rounds Condensed"/>
                <a:ea typeface="TT Rounds Condensed"/>
                <a:cs typeface="TT Rounds Condensed"/>
                <a:sym typeface="TT Rounds Condensed"/>
              </a:rPr>
              <a:t>Highly Dissatisfied</a:t>
            </a:r>
          </a:p>
        </p:txBody>
      </p:sp>
      <p:sp>
        <p:nvSpPr>
          <p:cNvPr name="TextBox 49" id="49"/>
          <p:cNvSpPr txBox="true"/>
          <p:nvPr/>
        </p:nvSpPr>
        <p:spPr>
          <a:xfrm rot="0">
            <a:off x="4172903" y="1780538"/>
            <a:ext cx="1099185" cy="250190"/>
          </a:xfrm>
          <a:prstGeom prst="rect">
            <a:avLst/>
          </a:prstGeom>
        </p:spPr>
        <p:txBody>
          <a:bodyPr anchor="t" rtlCol="false" tIns="0" lIns="0" bIns="0" rIns="0">
            <a:spAutoFit/>
          </a:bodyPr>
          <a:lstStyle/>
          <a:p>
            <a:pPr algn="l">
              <a:lnSpc>
                <a:spcPts val="1620"/>
              </a:lnSpc>
            </a:pPr>
            <a:r>
              <a:rPr lang="en-US" sz="1350" spc="-1">
                <a:solidFill>
                  <a:srgbClr val="585858"/>
                </a:solidFill>
                <a:latin typeface="TT Rounds Condensed"/>
                <a:ea typeface="TT Rounds Condensed"/>
                <a:cs typeface="TT Rounds Condensed"/>
                <a:sym typeface="TT Rounds Condensed"/>
              </a:rPr>
              <a:t>Highly Satisfied</a:t>
            </a:r>
          </a:p>
        </p:txBody>
      </p:sp>
      <p:sp>
        <p:nvSpPr>
          <p:cNvPr name="TextBox 50" id="50"/>
          <p:cNvSpPr txBox="true"/>
          <p:nvPr/>
        </p:nvSpPr>
        <p:spPr>
          <a:xfrm rot="0">
            <a:off x="5464110" y="1780538"/>
            <a:ext cx="628650" cy="250190"/>
          </a:xfrm>
          <a:prstGeom prst="rect">
            <a:avLst/>
          </a:prstGeom>
        </p:spPr>
        <p:txBody>
          <a:bodyPr anchor="t" rtlCol="false" tIns="0" lIns="0" bIns="0" rIns="0">
            <a:spAutoFit/>
          </a:bodyPr>
          <a:lstStyle/>
          <a:p>
            <a:pPr algn="l">
              <a:lnSpc>
                <a:spcPts val="1620"/>
              </a:lnSpc>
            </a:pPr>
            <a:r>
              <a:rPr lang="en-US" sz="1350" spc="-1">
                <a:solidFill>
                  <a:srgbClr val="585858"/>
                </a:solidFill>
                <a:latin typeface="TT Rounds Condensed"/>
                <a:ea typeface="TT Rounds Condensed"/>
                <a:cs typeface="TT Rounds Condensed"/>
                <a:sym typeface="TT Rounds Condensed"/>
              </a:rPr>
              <a:t>Satisfied</a:t>
            </a:r>
          </a:p>
        </p:txBody>
      </p:sp>
      <p:sp>
        <p:nvSpPr>
          <p:cNvPr name="Freeform 51" id="51"/>
          <p:cNvSpPr/>
          <p:nvPr/>
        </p:nvSpPr>
        <p:spPr>
          <a:xfrm flipH="false" flipV="false" rot="0">
            <a:off x="563880" y="1658775"/>
            <a:ext cx="6467284" cy="6455760"/>
          </a:xfrm>
          <a:custGeom>
            <a:avLst/>
            <a:gdLst/>
            <a:ahLst/>
            <a:cxnLst/>
            <a:rect r="r" b="b" t="t" l="l"/>
            <a:pathLst>
              <a:path h="6455760" w="6467284">
                <a:moveTo>
                  <a:pt x="0" y="0"/>
                </a:moveTo>
                <a:lnTo>
                  <a:pt x="6467284" y="0"/>
                </a:lnTo>
                <a:lnTo>
                  <a:pt x="6467284" y="6455760"/>
                </a:lnTo>
                <a:lnTo>
                  <a:pt x="0" y="6455760"/>
                </a:lnTo>
                <a:lnTo>
                  <a:pt x="0" y="0"/>
                </a:lnTo>
                <a:close/>
              </a:path>
            </a:pathLst>
          </a:custGeom>
          <a:blipFill>
            <a:blip r:embed="rId45">
              <a:extLst>
                <a:ext uri="{96DAC541-7B7A-43D3-8B79-37D633B846F1}">
                  <asvg:svgBlip xmlns:asvg="http://schemas.microsoft.com/office/drawing/2016/SVG/main" r:embed="rId46"/>
                </a:ext>
              </a:extLst>
            </a:blip>
            <a:stretch>
              <a:fillRect l="0" t="0" r="0" b="0"/>
            </a:stretch>
          </a:blipFill>
        </p:spPr>
      </p:sp>
      <p:sp>
        <p:nvSpPr>
          <p:cNvPr name="Freeform 52" id="52"/>
          <p:cNvSpPr/>
          <p:nvPr/>
        </p:nvSpPr>
        <p:spPr>
          <a:xfrm flipH="false" flipV="false" rot="0">
            <a:off x="7422070" y="1685733"/>
            <a:ext cx="10481119" cy="5168456"/>
          </a:xfrm>
          <a:custGeom>
            <a:avLst/>
            <a:gdLst/>
            <a:ahLst/>
            <a:cxnLst/>
            <a:rect r="r" b="b" t="t" l="l"/>
            <a:pathLst>
              <a:path h="5168456" w="10481119">
                <a:moveTo>
                  <a:pt x="0" y="0"/>
                </a:moveTo>
                <a:lnTo>
                  <a:pt x="10481119" y="0"/>
                </a:lnTo>
                <a:lnTo>
                  <a:pt x="10481119" y="5168456"/>
                </a:lnTo>
                <a:lnTo>
                  <a:pt x="0" y="5168456"/>
                </a:lnTo>
                <a:lnTo>
                  <a:pt x="0" y="0"/>
                </a:lnTo>
                <a:close/>
              </a:path>
            </a:pathLst>
          </a:custGeom>
          <a:blipFill>
            <a:blip r:embed="rId47">
              <a:extLst>
                <a:ext uri="{96DAC541-7B7A-43D3-8B79-37D633B846F1}">
                  <asvg:svgBlip xmlns:asvg="http://schemas.microsoft.com/office/drawing/2016/SVG/main" r:embed="rId48"/>
                </a:ext>
              </a:extLst>
            </a:blip>
            <a:stretch>
              <a:fillRect l="0" t="0" r="0" b="0"/>
            </a:stretch>
          </a:blipFill>
        </p:spPr>
      </p:sp>
      <p:sp>
        <p:nvSpPr>
          <p:cNvPr name="Freeform 53" id="53"/>
          <p:cNvSpPr/>
          <p:nvPr/>
        </p:nvSpPr>
        <p:spPr>
          <a:xfrm flipH="false" flipV="false" rot="0">
            <a:off x="8840534" y="1818130"/>
            <a:ext cx="9026843" cy="3829050"/>
          </a:xfrm>
          <a:custGeom>
            <a:avLst/>
            <a:gdLst/>
            <a:ahLst/>
            <a:cxnLst/>
            <a:rect r="r" b="b" t="t" l="l"/>
            <a:pathLst>
              <a:path h="3829050" w="9026843">
                <a:moveTo>
                  <a:pt x="0" y="0"/>
                </a:moveTo>
                <a:lnTo>
                  <a:pt x="9026843" y="0"/>
                </a:lnTo>
                <a:lnTo>
                  <a:pt x="9026843" y="3829050"/>
                </a:lnTo>
                <a:lnTo>
                  <a:pt x="0" y="3829050"/>
                </a:lnTo>
                <a:lnTo>
                  <a:pt x="0" y="0"/>
                </a:lnTo>
                <a:close/>
              </a:path>
            </a:pathLst>
          </a:custGeom>
          <a:blipFill>
            <a:blip r:embed="rId49">
              <a:extLst>
                <a:ext uri="{96DAC541-7B7A-43D3-8B79-37D633B846F1}">
                  <asvg:svgBlip xmlns:asvg="http://schemas.microsoft.com/office/drawing/2016/SVG/main" r:embed="rId50"/>
                </a:ext>
              </a:extLst>
            </a:blip>
            <a:stretch>
              <a:fillRect l="-15" t="0" r="-15" b="0"/>
            </a:stretch>
          </a:blipFill>
        </p:spPr>
      </p:sp>
      <p:grpSp>
        <p:nvGrpSpPr>
          <p:cNvPr name="Group 54" id="54"/>
          <p:cNvGrpSpPr/>
          <p:nvPr/>
        </p:nvGrpSpPr>
        <p:grpSpPr>
          <a:xfrm rot="0">
            <a:off x="9637584" y="5066480"/>
            <a:ext cx="658348" cy="996562"/>
            <a:chOff x="0" y="0"/>
            <a:chExt cx="877797" cy="1328749"/>
          </a:xfrm>
        </p:grpSpPr>
        <p:sp>
          <p:nvSpPr>
            <p:cNvPr name="Freeform 55" id="55"/>
            <p:cNvSpPr/>
            <p:nvPr/>
          </p:nvSpPr>
          <p:spPr>
            <a:xfrm flipH="false" flipV="false" rot="0">
              <a:off x="0" y="0"/>
              <a:ext cx="877824" cy="1328801"/>
            </a:xfrm>
            <a:custGeom>
              <a:avLst/>
              <a:gdLst/>
              <a:ahLst/>
              <a:cxnLst/>
              <a:rect r="r" b="b" t="t" l="l"/>
              <a:pathLst>
                <a:path h="1328801" w="877824">
                  <a:moveTo>
                    <a:pt x="0" y="0"/>
                  </a:moveTo>
                  <a:lnTo>
                    <a:pt x="877824" y="0"/>
                  </a:lnTo>
                  <a:lnTo>
                    <a:pt x="877824" y="1328801"/>
                  </a:lnTo>
                  <a:lnTo>
                    <a:pt x="0" y="1328801"/>
                  </a:lnTo>
                  <a:lnTo>
                    <a:pt x="0" y="0"/>
                  </a:lnTo>
                  <a:close/>
                </a:path>
              </a:pathLst>
            </a:custGeom>
            <a:blipFill>
              <a:blip r:embed="rId51"/>
              <a:stretch>
                <a:fillRect l="0" t="-143" r="3" b="-139"/>
              </a:stretch>
            </a:blipFill>
          </p:spPr>
        </p:sp>
      </p:grpSp>
      <p:sp>
        <p:nvSpPr>
          <p:cNvPr name="Freeform 56" id="56"/>
          <p:cNvSpPr/>
          <p:nvPr/>
        </p:nvSpPr>
        <p:spPr>
          <a:xfrm flipH="false" flipV="false" rot="0">
            <a:off x="9635680" y="5064822"/>
            <a:ext cx="666369" cy="998791"/>
          </a:xfrm>
          <a:custGeom>
            <a:avLst/>
            <a:gdLst/>
            <a:ahLst/>
            <a:cxnLst/>
            <a:rect r="r" b="b" t="t" l="l"/>
            <a:pathLst>
              <a:path h="998791" w="666369">
                <a:moveTo>
                  <a:pt x="0" y="0"/>
                </a:moveTo>
                <a:lnTo>
                  <a:pt x="666369" y="0"/>
                </a:lnTo>
                <a:lnTo>
                  <a:pt x="666369" y="998791"/>
                </a:lnTo>
                <a:lnTo>
                  <a:pt x="0" y="998791"/>
                </a:lnTo>
                <a:lnTo>
                  <a:pt x="0" y="0"/>
                </a:lnTo>
                <a:close/>
              </a:path>
            </a:pathLst>
          </a:custGeom>
          <a:blipFill>
            <a:blip r:embed="rId52">
              <a:extLst>
                <a:ext uri="{96DAC541-7B7A-43D3-8B79-37D633B846F1}">
                  <asvg:svgBlip xmlns:asvg="http://schemas.microsoft.com/office/drawing/2016/SVG/main" r:embed="rId53"/>
                </a:ext>
              </a:extLst>
            </a:blip>
            <a:stretch>
              <a:fillRect l="0" t="0" r="0" b="0"/>
            </a:stretch>
          </a:blipFill>
        </p:spPr>
      </p:sp>
      <p:grpSp>
        <p:nvGrpSpPr>
          <p:cNvPr name="Group 57" id="57"/>
          <p:cNvGrpSpPr/>
          <p:nvPr/>
        </p:nvGrpSpPr>
        <p:grpSpPr>
          <a:xfrm rot="0">
            <a:off x="11889865" y="5581516"/>
            <a:ext cx="662920" cy="480001"/>
            <a:chOff x="0" y="0"/>
            <a:chExt cx="883893" cy="640001"/>
          </a:xfrm>
        </p:grpSpPr>
        <p:sp>
          <p:nvSpPr>
            <p:cNvPr name="Freeform 58" id="58"/>
            <p:cNvSpPr/>
            <p:nvPr/>
          </p:nvSpPr>
          <p:spPr>
            <a:xfrm flipH="false" flipV="false" rot="0">
              <a:off x="0" y="0"/>
              <a:ext cx="883920" cy="639953"/>
            </a:xfrm>
            <a:custGeom>
              <a:avLst/>
              <a:gdLst/>
              <a:ahLst/>
              <a:cxnLst/>
              <a:rect r="r" b="b" t="t" l="l"/>
              <a:pathLst>
                <a:path h="639953" w="883920">
                  <a:moveTo>
                    <a:pt x="0" y="0"/>
                  </a:moveTo>
                  <a:lnTo>
                    <a:pt x="883920" y="0"/>
                  </a:lnTo>
                  <a:lnTo>
                    <a:pt x="883920" y="639953"/>
                  </a:lnTo>
                  <a:lnTo>
                    <a:pt x="0" y="639953"/>
                  </a:lnTo>
                  <a:lnTo>
                    <a:pt x="0" y="0"/>
                  </a:lnTo>
                  <a:close/>
                </a:path>
              </a:pathLst>
            </a:custGeom>
            <a:blipFill>
              <a:blip r:embed="rId54"/>
              <a:stretch>
                <a:fillRect l="0" t="-750" r="3" b="-758"/>
              </a:stretch>
            </a:blipFill>
          </p:spPr>
        </p:sp>
      </p:grpSp>
      <p:sp>
        <p:nvSpPr>
          <p:cNvPr name="Freeform 59" id="59"/>
          <p:cNvSpPr/>
          <p:nvPr/>
        </p:nvSpPr>
        <p:spPr>
          <a:xfrm flipH="false" flipV="false" rot="0">
            <a:off x="11892344" y="5583554"/>
            <a:ext cx="666560" cy="480060"/>
          </a:xfrm>
          <a:custGeom>
            <a:avLst/>
            <a:gdLst/>
            <a:ahLst/>
            <a:cxnLst/>
            <a:rect r="r" b="b" t="t" l="l"/>
            <a:pathLst>
              <a:path h="480060" w="666560">
                <a:moveTo>
                  <a:pt x="0" y="0"/>
                </a:moveTo>
                <a:lnTo>
                  <a:pt x="666559" y="0"/>
                </a:lnTo>
                <a:lnTo>
                  <a:pt x="666559" y="480060"/>
                </a:lnTo>
                <a:lnTo>
                  <a:pt x="0" y="480060"/>
                </a:lnTo>
                <a:lnTo>
                  <a:pt x="0" y="0"/>
                </a:lnTo>
                <a:close/>
              </a:path>
            </a:pathLst>
          </a:custGeom>
          <a:blipFill>
            <a:blip r:embed="rId55">
              <a:extLst>
                <a:ext uri="{96DAC541-7B7A-43D3-8B79-37D633B846F1}">
                  <asvg:svgBlip xmlns:asvg="http://schemas.microsoft.com/office/drawing/2016/SVG/main" r:embed="rId56"/>
                </a:ext>
              </a:extLst>
            </a:blip>
            <a:stretch>
              <a:fillRect l="0" t="0" r="0" b="0"/>
            </a:stretch>
          </a:blipFill>
        </p:spPr>
      </p:sp>
      <p:grpSp>
        <p:nvGrpSpPr>
          <p:cNvPr name="Group 60" id="60"/>
          <p:cNvGrpSpPr/>
          <p:nvPr/>
        </p:nvGrpSpPr>
        <p:grpSpPr>
          <a:xfrm rot="0">
            <a:off x="14146909" y="2605467"/>
            <a:ext cx="662920" cy="3456051"/>
            <a:chOff x="0" y="0"/>
            <a:chExt cx="883893" cy="4608068"/>
          </a:xfrm>
        </p:grpSpPr>
        <p:sp>
          <p:nvSpPr>
            <p:cNvPr name="Freeform 61" id="61"/>
            <p:cNvSpPr/>
            <p:nvPr/>
          </p:nvSpPr>
          <p:spPr>
            <a:xfrm flipH="false" flipV="false" rot="0">
              <a:off x="0" y="0"/>
              <a:ext cx="883920" cy="4608068"/>
            </a:xfrm>
            <a:custGeom>
              <a:avLst/>
              <a:gdLst/>
              <a:ahLst/>
              <a:cxnLst/>
              <a:rect r="r" b="b" t="t" l="l"/>
              <a:pathLst>
                <a:path h="4608068" w="883920">
                  <a:moveTo>
                    <a:pt x="0" y="0"/>
                  </a:moveTo>
                  <a:lnTo>
                    <a:pt x="883920" y="0"/>
                  </a:lnTo>
                  <a:lnTo>
                    <a:pt x="883920" y="4608068"/>
                  </a:lnTo>
                  <a:lnTo>
                    <a:pt x="0" y="4608068"/>
                  </a:lnTo>
                  <a:lnTo>
                    <a:pt x="0" y="0"/>
                  </a:lnTo>
                  <a:close/>
                </a:path>
              </a:pathLst>
            </a:custGeom>
            <a:blipFill>
              <a:blip r:embed="rId57"/>
              <a:stretch>
                <a:fillRect l="0" t="-264" r="3" b="-264"/>
              </a:stretch>
            </a:blipFill>
          </p:spPr>
        </p:sp>
      </p:grpSp>
      <p:sp>
        <p:nvSpPr>
          <p:cNvPr name="Freeform 62" id="62"/>
          <p:cNvSpPr/>
          <p:nvPr/>
        </p:nvSpPr>
        <p:spPr>
          <a:xfrm flipH="false" flipV="false" rot="0">
            <a:off x="14149006" y="2606038"/>
            <a:ext cx="666559" cy="3457575"/>
          </a:xfrm>
          <a:custGeom>
            <a:avLst/>
            <a:gdLst/>
            <a:ahLst/>
            <a:cxnLst/>
            <a:rect r="r" b="b" t="t" l="l"/>
            <a:pathLst>
              <a:path h="3457575" w="666559">
                <a:moveTo>
                  <a:pt x="0" y="0"/>
                </a:moveTo>
                <a:lnTo>
                  <a:pt x="666559" y="0"/>
                </a:lnTo>
                <a:lnTo>
                  <a:pt x="666559" y="3457575"/>
                </a:lnTo>
                <a:lnTo>
                  <a:pt x="0" y="3457575"/>
                </a:lnTo>
                <a:lnTo>
                  <a:pt x="0" y="0"/>
                </a:lnTo>
                <a:close/>
              </a:path>
            </a:pathLst>
          </a:custGeom>
          <a:blipFill>
            <a:blip r:embed="rId58">
              <a:extLst>
                <a:ext uri="{96DAC541-7B7A-43D3-8B79-37D633B846F1}">
                  <asvg:svgBlip xmlns:asvg="http://schemas.microsoft.com/office/drawing/2016/SVG/main" r:embed="rId59"/>
                </a:ext>
              </a:extLst>
            </a:blip>
            <a:stretch>
              <a:fillRect l="0" t="0" r="0" b="0"/>
            </a:stretch>
          </a:blipFill>
        </p:spPr>
      </p:sp>
      <p:grpSp>
        <p:nvGrpSpPr>
          <p:cNvPr name="Group 63" id="63"/>
          <p:cNvGrpSpPr/>
          <p:nvPr/>
        </p:nvGrpSpPr>
        <p:grpSpPr>
          <a:xfrm rot="0">
            <a:off x="16403954" y="3705795"/>
            <a:ext cx="658348" cy="2358771"/>
            <a:chOff x="0" y="0"/>
            <a:chExt cx="877797" cy="3145028"/>
          </a:xfrm>
        </p:grpSpPr>
        <p:sp>
          <p:nvSpPr>
            <p:cNvPr name="Freeform 64" id="64"/>
            <p:cNvSpPr/>
            <p:nvPr/>
          </p:nvSpPr>
          <p:spPr>
            <a:xfrm flipH="false" flipV="false" rot="0">
              <a:off x="0" y="0"/>
              <a:ext cx="877824" cy="3145028"/>
            </a:xfrm>
            <a:custGeom>
              <a:avLst/>
              <a:gdLst/>
              <a:ahLst/>
              <a:cxnLst/>
              <a:rect r="r" b="b" t="t" l="l"/>
              <a:pathLst>
                <a:path h="3145028" w="877824">
                  <a:moveTo>
                    <a:pt x="0" y="0"/>
                  </a:moveTo>
                  <a:lnTo>
                    <a:pt x="877824" y="0"/>
                  </a:lnTo>
                  <a:lnTo>
                    <a:pt x="877824" y="3145028"/>
                  </a:lnTo>
                  <a:lnTo>
                    <a:pt x="0" y="3145028"/>
                  </a:lnTo>
                  <a:lnTo>
                    <a:pt x="0" y="0"/>
                  </a:lnTo>
                  <a:close/>
                </a:path>
              </a:pathLst>
            </a:custGeom>
            <a:blipFill>
              <a:blip r:embed="rId60"/>
              <a:stretch>
                <a:fillRect l="-63" t="0" r="-60" b="0"/>
              </a:stretch>
            </a:blipFill>
          </p:spPr>
        </p:sp>
      </p:grpSp>
      <p:sp>
        <p:nvSpPr>
          <p:cNvPr name="Freeform 65" id="65"/>
          <p:cNvSpPr/>
          <p:nvPr/>
        </p:nvSpPr>
        <p:spPr>
          <a:xfrm flipH="false" flipV="false" rot="0">
            <a:off x="16405860" y="3710558"/>
            <a:ext cx="666559" cy="2353056"/>
          </a:xfrm>
          <a:custGeom>
            <a:avLst/>
            <a:gdLst/>
            <a:ahLst/>
            <a:cxnLst/>
            <a:rect r="r" b="b" t="t" l="l"/>
            <a:pathLst>
              <a:path h="2353056" w="666559">
                <a:moveTo>
                  <a:pt x="0" y="0"/>
                </a:moveTo>
                <a:lnTo>
                  <a:pt x="666560" y="0"/>
                </a:lnTo>
                <a:lnTo>
                  <a:pt x="666560" y="2353056"/>
                </a:lnTo>
                <a:lnTo>
                  <a:pt x="0" y="2353056"/>
                </a:lnTo>
                <a:lnTo>
                  <a:pt x="0" y="0"/>
                </a:lnTo>
                <a:close/>
              </a:path>
            </a:pathLst>
          </a:custGeom>
          <a:blipFill>
            <a:blip r:embed="rId61">
              <a:extLst>
                <a:ext uri="{96DAC541-7B7A-43D3-8B79-37D633B846F1}">
                  <asvg:svgBlip xmlns:asvg="http://schemas.microsoft.com/office/drawing/2016/SVG/main" r:embed="rId62"/>
                </a:ext>
              </a:extLst>
            </a:blip>
            <a:stretch>
              <a:fillRect l="0" t="0" r="0" b="0"/>
            </a:stretch>
          </a:blipFill>
        </p:spPr>
      </p:sp>
      <p:grpSp>
        <p:nvGrpSpPr>
          <p:cNvPr name="Group 66" id="66"/>
          <p:cNvGrpSpPr/>
          <p:nvPr/>
        </p:nvGrpSpPr>
        <p:grpSpPr>
          <a:xfrm rot="0">
            <a:off x="9637584" y="4866912"/>
            <a:ext cx="658348" cy="205721"/>
            <a:chOff x="0" y="0"/>
            <a:chExt cx="877797" cy="274295"/>
          </a:xfrm>
        </p:grpSpPr>
        <p:sp>
          <p:nvSpPr>
            <p:cNvPr name="Freeform 67" id="67"/>
            <p:cNvSpPr/>
            <p:nvPr/>
          </p:nvSpPr>
          <p:spPr>
            <a:xfrm flipH="false" flipV="false" rot="0">
              <a:off x="0" y="0"/>
              <a:ext cx="877824" cy="274320"/>
            </a:xfrm>
            <a:custGeom>
              <a:avLst/>
              <a:gdLst/>
              <a:ahLst/>
              <a:cxnLst/>
              <a:rect r="r" b="b" t="t" l="l"/>
              <a:pathLst>
                <a:path h="274320" w="877824">
                  <a:moveTo>
                    <a:pt x="0" y="0"/>
                  </a:moveTo>
                  <a:lnTo>
                    <a:pt x="877824" y="0"/>
                  </a:lnTo>
                  <a:lnTo>
                    <a:pt x="877824" y="274320"/>
                  </a:lnTo>
                  <a:lnTo>
                    <a:pt x="0" y="274320"/>
                  </a:lnTo>
                  <a:lnTo>
                    <a:pt x="0" y="0"/>
                  </a:lnTo>
                  <a:close/>
                </a:path>
              </a:pathLst>
            </a:custGeom>
            <a:blipFill>
              <a:blip r:embed="rId63"/>
              <a:stretch>
                <a:fillRect l="0" t="-123" r="3" b="-114"/>
              </a:stretch>
            </a:blipFill>
          </p:spPr>
        </p:sp>
      </p:grpSp>
      <p:grpSp>
        <p:nvGrpSpPr>
          <p:cNvPr name="Group 68" id="68"/>
          <p:cNvGrpSpPr/>
          <p:nvPr/>
        </p:nvGrpSpPr>
        <p:grpSpPr>
          <a:xfrm rot="0">
            <a:off x="9635870" y="4869750"/>
            <a:ext cx="665987" cy="209359"/>
            <a:chOff x="0" y="0"/>
            <a:chExt cx="887983" cy="279145"/>
          </a:xfrm>
        </p:grpSpPr>
        <p:sp>
          <p:nvSpPr>
            <p:cNvPr name="Freeform 69" id="69"/>
            <p:cNvSpPr/>
            <p:nvPr/>
          </p:nvSpPr>
          <p:spPr>
            <a:xfrm flipH="false" flipV="false" rot="0">
              <a:off x="0" y="0"/>
              <a:ext cx="887984" cy="279146"/>
            </a:xfrm>
            <a:custGeom>
              <a:avLst/>
              <a:gdLst/>
              <a:ahLst/>
              <a:cxnLst/>
              <a:rect r="r" b="b" t="t" l="l"/>
              <a:pathLst>
                <a:path h="279146" w="887984">
                  <a:moveTo>
                    <a:pt x="0" y="0"/>
                  </a:moveTo>
                  <a:lnTo>
                    <a:pt x="887984" y="0"/>
                  </a:lnTo>
                  <a:lnTo>
                    <a:pt x="887984" y="279146"/>
                  </a:lnTo>
                  <a:lnTo>
                    <a:pt x="0" y="279146"/>
                  </a:lnTo>
                  <a:lnTo>
                    <a:pt x="0" y="0"/>
                  </a:lnTo>
                  <a:close/>
                </a:path>
              </a:pathLst>
            </a:custGeom>
            <a:blipFill>
              <a:blip r:embed="rId64"/>
              <a:stretch>
                <a:fillRect l="0" t="-1124" r="0" b="-1124"/>
              </a:stretch>
            </a:blipFill>
          </p:spPr>
        </p:sp>
      </p:grpSp>
      <p:grpSp>
        <p:nvGrpSpPr>
          <p:cNvPr name="Group 70" id="70"/>
          <p:cNvGrpSpPr/>
          <p:nvPr/>
        </p:nvGrpSpPr>
        <p:grpSpPr>
          <a:xfrm rot="0">
            <a:off x="11889865" y="5442984"/>
            <a:ext cx="662920" cy="150856"/>
            <a:chOff x="0" y="0"/>
            <a:chExt cx="883893" cy="201141"/>
          </a:xfrm>
        </p:grpSpPr>
        <p:sp>
          <p:nvSpPr>
            <p:cNvPr name="Freeform 71" id="71"/>
            <p:cNvSpPr/>
            <p:nvPr/>
          </p:nvSpPr>
          <p:spPr>
            <a:xfrm flipH="false" flipV="false" rot="0">
              <a:off x="0" y="0"/>
              <a:ext cx="883920" cy="201168"/>
            </a:xfrm>
            <a:custGeom>
              <a:avLst/>
              <a:gdLst/>
              <a:ahLst/>
              <a:cxnLst/>
              <a:rect r="r" b="b" t="t" l="l"/>
              <a:pathLst>
                <a:path h="201168" w="883920">
                  <a:moveTo>
                    <a:pt x="0" y="0"/>
                  </a:moveTo>
                  <a:lnTo>
                    <a:pt x="883920" y="0"/>
                  </a:lnTo>
                  <a:lnTo>
                    <a:pt x="883920" y="201168"/>
                  </a:lnTo>
                  <a:lnTo>
                    <a:pt x="0" y="201168"/>
                  </a:lnTo>
                  <a:lnTo>
                    <a:pt x="0" y="0"/>
                  </a:lnTo>
                  <a:close/>
                </a:path>
              </a:pathLst>
            </a:custGeom>
            <a:blipFill>
              <a:blip r:embed="rId65"/>
              <a:stretch>
                <a:fillRect l="0" t="-297" r="3" b="-283"/>
              </a:stretch>
            </a:blipFill>
          </p:spPr>
        </p:sp>
      </p:grpSp>
      <p:grpSp>
        <p:nvGrpSpPr>
          <p:cNvPr name="Group 72" id="72"/>
          <p:cNvGrpSpPr/>
          <p:nvPr/>
        </p:nvGrpSpPr>
        <p:grpSpPr>
          <a:xfrm rot="0">
            <a:off x="11892342" y="5444108"/>
            <a:ext cx="666560" cy="154114"/>
            <a:chOff x="0" y="0"/>
            <a:chExt cx="888747" cy="205485"/>
          </a:xfrm>
        </p:grpSpPr>
        <p:sp>
          <p:nvSpPr>
            <p:cNvPr name="Freeform 73" id="73"/>
            <p:cNvSpPr/>
            <p:nvPr/>
          </p:nvSpPr>
          <p:spPr>
            <a:xfrm flipH="false" flipV="false" rot="0">
              <a:off x="0" y="0"/>
              <a:ext cx="888746" cy="205486"/>
            </a:xfrm>
            <a:custGeom>
              <a:avLst/>
              <a:gdLst/>
              <a:ahLst/>
              <a:cxnLst/>
              <a:rect r="r" b="b" t="t" l="l"/>
              <a:pathLst>
                <a:path h="205486" w="888746">
                  <a:moveTo>
                    <a:pt x="0" y="0"/>
                  </a:moveTo>
                  <a:lnTo>
                    <a:pt x="888746" y="0"/>
                  </a:lnTo>
                  <a:lnTo>
                    <a:pt x="888746" y="205486"/>
                  </a:lnTo>
                  <a:lnTo>
                    <a:pt x="0" y="205486"/>
                  </a:lnTo>
                  <a:lnTo>
                    <a:pt x="0" y="0"/>
                  </a:lnTo>
                  <a:close/>
                </a:path>
              </a:pathLst>
            </a:custGeom>
            <a:blipFill>
              <a:blip r:embed="rId66"/>
              <a:stretch>
                <a:fillRect l="0" t="-1489" r="0" b="-1489"/>
              </a:stretch>
            </a:blipFill>
          </p:spPr>
        </p:sp>
      </p:grpSp>
      <p:grpSp>
        <p:nvGrpSpPr>
          <p:cNvPr name="Group 74" id="74"/>
          <p:cNvGrpSpPr/>
          <p:nvPr/>
        </p:nvGrpSpPr>
        <p:grpSpPr>
          <a:xfrm rot="0">
            <a:off x="14146909" y="2162232"/>
            <a:ext cx="662920" cy="452570"/>
            <a:chOff x="0" y="0"/>
            <a:chExt cx="883893" cy="603427"/>
          </a:xfrm>
        </p:grpSpPr>
        <p:sp>
          <p:nvSpPr>
            <p:cNvPr name="Freeform 75" id="75"/>
            <p:cNvSpPr/>
            <p:nvPr/>
          </p:nvSpPr>
          <p:spPr>
            <a:xfrm flipH="false" flipV="false" rot="0">
              <a:off x="0" y="0"/>
              <a:ext cx="883920" cy="603377"/>
            </a:xfrm>
            <a:custGeom>
              <a:avLst/>
              <a:gdLst/>
              <a:ahLst/>
              <a:cxnLst/>
              <a:rect r="r" b="b" t="t" l="l"/>
              <a:pathLst>
                <a:path h="603377" w="883920">
                  <a:moveTo>
                    <a:pt x="0" y="0"/>
                  </a:moveTo>
                  <a:lnTo>
                    <a:pt x="883920" y="0"/>
                  </a:lnTo>
                  <a:lnTo>
                    <a:pt x="883920" y="603377"/>
                  </a:lnTo>
                  <a:lnTo>
                    <a:pt x="0" y="603377"/>
                  </a:lnTo>
                  <a:lnTo>
                    <a:pt x="0" y="0"/>
                  </a:lnTo>
                  <a:close/>
                </a:path>
              </a:pathLst>
            </a:custGeom>
            <a:blipFill>
              <a:blip r:embed="rId67"/>
              <a:stretch>
                <a:fillRect l="0" t="-297" r="3" b="-305"/>
              </a:stretch>
            </a:blipFill>
          </p:spPr>
        </p:sp>
      </p:grpSp>
      <p:sp>
        <p:nvSpPr>
          <p:cNvPr name="Freeform 76" id="76"/>
          <p:cNvSpPr/>
          <p:nvPr/>
        </p:nvSpPr>
        <p:spPr>
          <a:xfrm flipH="false" flipV="false" rot="0">
            <a:off x="14149006" y="2165602"/>
            <a:ext cx="666559" cy="455105"/>
          </a:xfrm>
          <a:custGeom>
            <a:avLst/>
            <a:gdLst/>
            <a:ahLst/>
            <a:cxnLst/>
            <a:rect r="r" b="b" t="t" l="l"/>
            <a:pathLst>
              <a:path h="455105" w="666559">
                <a:moveTo>
                  <a:pt x="0" y="0"/>
                </a:moveTo>
                <a:lnTo>
                  <a:pt x="666559" y="0"/>
                </a:lnTo>
                <a:lnTo>
                  <a:pt x="666559" y="455105"/>
                </a:lnTo>
                <a:lnTo>
                  <a:pt x="0" y="455105"/>
                </a:lnTo>
                <a:lnTo>
                  <a:pt x="0" y="0"/>
                </a:lnTo>
                <a:close/>
              </a:path>
            </a:pathLst>
          </a:custGeom>
          <a:blipFill>
            <a:blip r:embed="rId68">
              <a:extLst>
                <a:ext uri="{96DAC541-7B7A-43D3-8B79-37D633B846F1}">
                  <asvg:svgBlip xmlns:asvg="http://schemas.microsoft.com/office/drawing/2016/SVG/main" r:embed="rId69"/>
                </a:ext>
              </a:extLst>
            </a:blip>
            <a:stretch>
              <a:fillRect l="0" t="0" r="0" b="0"/>
            </a:stretch>
          </a:blipFill>
        </p:spPr>
      </p:sp>
      <p:grpSp>
        <p:nvGrpSpPr>
          <p:cNvPr name="Group 77" id="77"/>
          <p:cNvGrpSpPr/>
          <p:nvPr/>
        </p:nvGrpSpPr>
        <p:grpSpPr>
          <a:xfrm rot="0">
            <a:off x="16403954" y="3247130"/>
            <a:ext cx="658348" cy="470858"/>
            <a:chOff x="0" y="0"/>
            <a:chExt cx="877797" cy="627811"/>
          </a:xfrm>
        </p:grpSpPr>
        <p:sp>
          <p:nvSpPr>
            <p:cNvPr name="Freeform 78" id="78"/>
            <p:cNvSpPr/>
            <p:nvPr/>
          </p:nvSpPr>
          <p:spPr>
            <a:xfrm flipH="false" flipV="false" rot="0">
              <a:off x="0" y="0"/>
              <a:ext cx="877824" cy="627761"/>
            </a:xfrm>
            <a:custGeom>
              <a:avLst/>
              <a:gdLst/>
              <a:ahLst/>
              <a:cxnLst/>
              <a:rect r="r" b="b" t="t" l="l"/>
              <a:pathLst>
                <a:path h="627761" w="877824">
                  <a:moveTo>
                    <a:pt x="0" y="0"/>
                  </a:moveTo>
                  <a:lnTo>
                    <a:pt x="877824" y="0"/>
                  </a:lnTo>
                  <a:lnTo>
                    <a:pt x="877824" y="627761"/>
                  </a:lnTo>
                  <a:lnTo>
                    <a:pt x="0" y="627761"/>
                  </a:lnTo>
                  <a:lnTo>
                    <a:pt x="0" y="0"/>
                  </a:lnTo>
                  <a:close/>
                </a:path>
              </a:pathLst>
            </a:custGeom>
            <a:blipFill>
              <a:blip r:embed="rId70"/>
              <a:stretch>
                <a:fillRect l="-307" t="0" r="-304" b="-7"/>
              </a:stretch>
            </a:blipFill>
          </p:spPr>
        </p:sp>
      </p:grpSp>
      <p:sp>
        <p:nvSpPr>
          <p:cNvPr name="Freeform 79" id="79"/>
          <p:cNvSpPr/>
          <p:nvPr/>
        </p:nvSpPr>
        <p:spPr>
          <a:xfrm flipH="false" flipV="false" rot="0">
            <a:off x="16405860" y="3246500"/>
            <a:ext cx="666559" cy="478346"/>
          </a:xfrm>
          <a:custGeom>
            <a:avLst/>
            <a:gdLst/>
            <a:ahLst/>
            <a:cxnLst/>
            <a:rect r="r" b="b" t="t" l="l"/>
            <a:pathLst>
              <a:path h="478346" w="666559">
                <a:moveTo>
                  <a:pt x="0" y="0"/>
                </a:moveTo>
                <a:lnTo>
                  <a:pt x="666560" y="0"/>
                </a:lnTo>
                <a:lnTo>
                  <a:pt x="666560" y="478346"/>
                </a:lnTo>
                <a:lnTo>
                  <a:pt x="0" y="478346"/>
                </a:lnTo>
                <a:lnTo>
                  <a:pt x="0" y="0"/>
                </a:lnTo>
                <a:close/>
              </a:path>
            </a:pathLst>
          </a:custGeom>
          <a:blipFill>
            <a:blip r:embed="rId71">
              <a:extLst>
                <a:ext uri="{96DAC541-7B7A-43D3-8B79-37D633B846F1}">
                  <asvg:svgBlip xmlns:asvg="http://schemas.microsoft.com/office/drawing/2016/SVG/main" r:embed="rId72"/>
                </a:ext>
              </a:extLst>
            </a:blip>
            <a:stretch>
              <a:fillRect l="0" t="0" r="0" b="0"/>
            </a:stretch>
          </a:blipFill>
        </p:spPr>
      </p:sp>
      <p:sp>
        <p:nvSpPr>
          <p:cNvPr name="Freeform 80" id="80"/>
          <p:cNvSpPr/>
          <p:nvPr/>
        </p:nvSpPr>
        <p:spPr>
          <a:xfrm flipH="false" flipV="false" rot="0">
            <a:off x="8840532" y="6056566"/>
            <a:ext cx="9026843" cy="14288"/>
          </a:xfrm>
          <a:custGeom>
            <a:avLst/>
            <a:gdLst/>
            <a:ahLst/>
            <a:cxnLst/>
            <a:rect r="r" b="b" t="t" l="l"/>
            <a:pathLst>
              <a:path h="14288" w="9026843">
                <a:moveTo>
                  <a:pt x="0" y="0"/>
                </a:moveTo>
                <a:lnTo>
                  <a:pt x="9026843" y="0"/>
                </a:lnTo>
                <a:lnTo>
                  <a:pt x="9026843" y="14288"/>
                </a:lnTo>
                <a:lnTo>
                  <a:pt x="0" y="14288"/>
                </a:lnTo>
                <a:lnTo>
                  <a:pt x="0" y="0"/>
                </a:lnTo>
                <a:close/>
              </a:path>
            </a:pathLst>
          </a:custGeom>
          <a:blipFill>
            <a:blip r:embed="rId73">
              <a:extLst>
                <a:ext uri="{96DAC541-7B7A-43D3-8B79-37D633B846F1}">
                  <asvg:svgBlip xmlns:asvg="http://schemas.microsoft.com/office/drawing/2016/SVG/main" r:embed="rId74"/>
                </a:ext>
              </a:extLst>
            </a:blip>
            <a:stretch>
              <a:fillRect l="0" t="0" r="0" b="0"/>
            </a:stretch>
          </a:blipFill>
        </p:spPr>
      </p:sp>
      <p:sp>
        <p:nvSpPr>
          <p:cNvPr name="TextBox 81" id="81"/>
          <p:cNvSpPr txBox="true"/>
          <p:nvPr/>
        </p:nvSpPr>
        <p:spPr>
          <a:xfrm rot="0">
            <a:off x="8451152" y="4686997"/>
            <a:ext cx="301943" cy="1522728"/>
          </a:xfrm>
          <a:prstGeom prst="rect">
            <a:avLst/>
          </a:prstGeom>
        </p:spPr>
        <p:txBody>
          <a:bodyPr anchor="t" rtlCol="false" tIns="0" lIns="0" bIns="0" rIns="0">
            <a:spAutoFit/>
          </a:bodyPr>
          <a:lstStyle/>
          <a:p>
            <a:pPr algn="r">
              <a:lnSpc>
                <a:spcPts val="1620"/>
              </a:lnSpc>
            </a:pPr>
            <a:r>
              <a:rPr lang="en-US" sz="1350" spc="-24">
                <a:solidFill>
                  <a:srgbClr val="585858"/>
                </a:solidFill>
                <a:latin typeface="TT Rounds Condensed"/>
                <a:ea typeface="TT Rounds Condensed"/>
                <a:cs typeface="TT Rounds Condensed"/>
                <a:sym typeface="TT Rounds Condensed"/>
              </a:rPr>
              <a:t>600</a:t>
            </a:r>
          </a:p>
          <a:p>
            <a:pPr algn="l">
              <a:lnSpc>
                <a:spcPts val="1620"/>
              </a:lnSpc>
            </a:pPr>
          </a:p>
          <a:p>
            <a:pPr algn="r">
              <a:lnSpc>
                <a:spcPts val="1620"/>
              </a:lnSpc>
            </a:pPr>
            <a:r>
              <a:rPr lang="en-US" sz="1350" spc="-24">
                <a:solidFill>
                  <a:srgbClr val="585858"/>
                </a:solidFill>
                <a:latin typeface="TT Rounds Condensed"/>
                <a:ea typeface="TT Rounds Condensed"/>
                <a:cs typeface="TT Rounds Condensed"/>
                <a:sym typeface="TT Rounds Condensed"/>
              </a:rPr>
              <a:t>400</a:t>
            </a:r>
          </a:p>
          <a:p>
            <a:pPr algn="l">
              <a:lnSpc>
                <a:spcPts val="1620"/>
              </a:lnSpc>
            </a:pPr>
          </a:p>
          <a:p>
            <a:pPr algn="r">
              <a:lnSpc>
                <a:spcPts val="1620"/>
              </a:lnSpc>
            </a:pPr>
            <a:r>
              <a:rPr lang="en-US" sz="1350" spc="-24">
                <a:solidFill>
                  <a:srgbClr val="585858"/>
                </a:solidFill>
                <a:latin typeface="TT Rounds Condensed"/>
                <a:ea typeface="TT Rounds Condensed"/>
                <a:cs typeface="TT Rounds Condensed"/>
                <a:sym typeface="TT Rounds Condensed"/>
              </a:rPr>
              <a:t>200</a:t>
            </a:r>
          </a:p>
          <a:p>
            <a:pPr algn="l">
              <a:lnSpc>
                <a:spcPts val="1620"/>
              </a:lnSpc>
            </a:pPr>
          </a:p>
          <a:p>
            <a:pPr algn="r">
              <a:lnSpc>
                <a:spcPts val="1620"/>
              </a:lnSpc>
            </a:pPr>
            <a:r>
              <a:rPr lang="en-US" sz="1350" spc="-62">
                <a:solidFill>
                  <a:srgbClr val="585858"/>
                </a:solidFill>
                <a:latin typeface="TT Rounds Condensed"/>
                <a:ea typeface="TT Rounds Condensed"/>
                <a:cs typeface="TT Rounds Condensed"/>
                <a:sym typeface="TT Rounds Condensed"/>
              </a:rPr>
              <a:t>0</a:t>
            </a:r>
          </a:p>
        </p:txBody>
      </p:sp>
      <p:sp>
        <p:nvSpPr>
          <p:cNvPr name="TextBox 82" id="82"/>
          <p:cNvSpPr txBox="true"/>
          <p:nvPr/>
        </p:nvSpPr>
        <p:spPr>
          <a:xfrm rot="0">
            <a:off x="8451152" y="4262278"/>
            <a:ext cx="295275" cy="251142"/>
          </a:xfrm>
          <a:prstGeom prst="rect">
            <a:avLst/>
          </a:prstGeom>
        </p:spPr>
        <p:txBody>
          <a:bodyPr anchor="t" rtlCol="false" tIns="0" lIns="0" bIns="0" rIns="0">
            <a:spAutoFit/>
          </a:bodyPr>
          <a:lstStyle/>
          <a:p>
            <a:pPr algn="l">
              <a:lnSpc>
                <a:spcPts val="1620"/>
              </a:lnSpc>
            </a:pPr>
            <a:r>
              <a:rPr lang="en-US" sz="1350" spc="-24">
                <a:solidFill>
                  <a:srgbClr val="585858"/>
                </a:solidFill>
                <a:latin typeface="TT Rounds Condensed"/>
                <a:ea typeface="TT Rounds Condensed"/>
                <a:cs typeface="TT Rounds Condensed"/>
                <a:sym typeface="TT Rounds Condensed"/>
              </a:rPr>
              <a:t>800</a:t>
            </a:r>
          </a:p>
        </p:txBody>
      </p:sp>
      <p:sp>
        <p:nvSpPr>
          <p:cNvPr name="TextBox 83" id="83"/>
          <p:cNvSpPr txBox="true"/>
          <p:nvPr/>
        </p:nvSpPr>
        <p:spPr>
          <a:xfrm rot="0">
            <a:off x="8365426" y="3838892"/>
            <a:ext cx="381000" cy="250190"/>
          </a:xfrm>
          <a:prstGeom prst="rect">
            <a:avLst/>
          </a:prstGeom>
        </p:spPr>
        <p:txBody>
          <a:bodyPr anchor="t" rtlCol="false" tIns="0" lIns="0" bIns="0" rIns="0">
            <a:spAutoFit/>
          </a:bodyPr>
          <a:lstStyle/>
          <a:p>
            <a:pPr algn="l">
              <a:lnSpc>
                <a:spcPts val="1620"/>
              </a:lnSpc>
            </a:pPr>
            <a:r>
              <a:rPr lang="en-US" sz="1350" spc="-17">
                <a:solidFill>
                  <a:srgbClr val="585858"/>
                </a:solidFill>
                <a:latin typeface="TT Rounds Condensed"/>
                <a:ea typeface="TT Rounds Condensed"/>
                <a:cs typeface="TT Rounds Condensed"/>
                <a:sym typeface="TT Rounds Condensed"/>
              </a:rPr>
              <a:t>1000</a:t>
            </a:r>
          </a:p>
        </p:txBody>
      </p:sp>
      <p:sp>
        <p:nvSpPr>
          <p:cNvPr name="TextBox 84" id="84"/>
          <p:cNvSpPr txBox="true"/>
          <p:nvPr/>
        </p:nvSpPr>
        <p:spPr>
          <a:xfrm rot="0">
            <a:off x="8365426" y="3415030"/>
            <a:ext cx="381000" cy="250190"/>
          </a:xfrm>
          <a:prstGeom prst="rect">
            <a:avLst/>
          </a:prstGeom>
        </p:spPr>
        <p:txBody>
          <a:bodyPr anchor="t" rtlCol="false" tIns="0" lIns="0" bIns="0" rIns="0">
            <a:spAutoFit/>
          </a:bodyPr>
          <a:lstStyle/>
          <a:p>
            <a:pPr algn="l">
              <a:lnSpc>
                <a:spcPts val="1620"/>
              </a:lnSpc>
            </a:pPr>
            <a:r>
              <a:rPr lang="en-US" sz="1350" spc="-17">
                <a:solidFill>
                  <a:srgbClr val="585858"/>
                </a:solidFill>
                <a:latin typeface="TT Rounds Condensed"/>
                <a:ea typeface="TT Rounds Condensed"/>
                <a:cs typeface="TT Rounds Condensed"/>
                <a:sym typeface="TT Rounds Condensed"/>
              </a:rPr>
              <a:t>1200</a:t>
            </a:r>
          </a:p>
        </p:txBody>
      </p:sp>
      <p:sp>
        <p:nvSpPr>
          <p:cNvPr name="TextBox 85" id="85"/>
          <p:cNvSpPr txBox="true"/>
          <p:nvPr/>
        </p:nvSpPr>
        <p:spPr>
          <a:xfrm rot="0">
            <a:off x="8365426" y="2990785"/>
            <a:ext cx="381000" cy="250190"/>
          </a:xfrm>
          <a:prstGeom prst="rect">
            <a:avLst/>
          </a:prstGeom>
        </p:spPr>
        <p:txBody>
          <a:bodyPr anchor="t" rtlCol="false" tIns="0" lIns="0" bIns="0" rIns="0">
            <a:spAutoFit/>
          </a:bodyPr>
          <a:lstStyle/>
          <a:p>
            <a:pPr algn="l">
              <a:lnSpc>
                <a:spcPts val="1620"/>
              </a:lnSpc>
            </a:pPr>
            <a:r>
              <a:rPr lang="en-US" sz="1350" spc="-17">
                <a:solidFill>
                  <a:srgbClr val="585858"/>
                </a:solidFill>
                <a:latin typeface="TT Rounds Condensed"/>
                <a:ea typeface="TT Rounds Condensed"/>
                <a:cs typeface="TT Rounds Condensed"/>
                <a:sym typeface="TT Rounds Condensed"/>
              </a:rPr>
              <a:t>1400</a:t>
            </a:r>
          </a:p>
        </p:txBody>
      </p:sp>
      <p:sp>
        <p:nvSpPr>
          <p:cNvPr name="TextBox 86" id="86"/>
          <p:cNvSpPr txBox="true"/>
          <p:nvPr/>
        </p:nvSpPr>
        <p:spPr>
          <a:xfrm rot="0">
            <a:off x="8365426" y="2566922"/>
            <a:ext cx="381000" cy="250190"/>
          </a:xfrm>
          <a:prstGeom prst="rect">
            <a:avLst/>
          </a:prstGeom>
        </p:spPr>
        <p:txBody>
          <a:bodyPr anchor="t" rtlCol="false" tIns="0" lIns="0" bIns="0" rIns="0">
            <a:spAutoFit/>
          </a:bodyPr>
          <a:lstStyle/>
          <a:p>
            <a:pPr algn="l">
              <a:lnSpc>
                <a:spcPts val="1620"/>
              </a:lnSpc>
            </a:pPr>
            <a:r>
              <a:rPr lang="en-US" sz="1350" spc="-17">
                <a:solidFill>
                  <a:srgbClr val="585858"/>
                </a:solidFill>
                <a:latin typeface="TT Rounds Condensed"/>
                <a:ea typeface="TT Rounds Condensed"/>
                <a:cs typeface="TT Rounds Condensed"/>
                <a:sym typeface="TT Rounds Condensed"/>
              </a:rPr>
              <a:t>1600</a:t>
            </a:r>
          </a:p>
        </p:txBody>
      </p:sp>
      <p:sp>
        <p:nvSpPr>
          <p:cNvPr name="TextBox 87" id="87"/>
          <p:cNvSpPr txBox="true"/>
          <p:nvPr/>
        </p:nvSpPr>
        <p:spPr>
          <a:xfrm rot="0">
            <a:off x="8365426" y="2142013"/>
            <a:ext cx="381000" cy="251142"/>
          </a:xfrm>
          <a:prstGeom prst="rect">
            <a:avLst/>
          </a:prstGeom>
        </p:spPr>
        <p:txBody>
          <a:bodyPr anchor="t" rtlCol="false" tIns="0" lIns="0" bIns="0" rIns="0">
            <a:spAutoFit/>
          </a:bodyPr>
          <a:lstStyle/>
          <a:p>
            <a:pPr algn="l">
              <a:lnSpc>
                <a:spcPts val="1620"/>
              </a:lnSpc>
            </a:pPr>
            <a:r>
              <a:rPr lang="en-US" sz="1350" spc="-17">
                <a:solidFill>
                  <a:srgbClr val="585858"/>
                </a:solidFill>
                <a:latin typeface="TT Rounds Condensed"/>
                <a:ea typeface="TT Rounds Condensed"/>
                <a:cs typeface="TT Rounds Condensed"/>
                <a:sym typeface="TT Rounds Condensed"/>
              </a:rPr>
              <a:t>1800</a:t>
            </a:r>
          </a:p>
        </p:txBody>
      </p:sp>
      <p:sp>
        <p:nvSpPr>
          <p:cNvPr name="TextBox 88" id="88"/>
          <p:cNvSpPr txBox="true"/>
          <p:nvPr/>
        </p:nvSpPr>
        <p:spPr>
          <a:xfrm rot="0">
            <a:off x="8365426" y="1718626"/>
            <a:ext cx="381000" cy="250190"/>
          </a:xfrm>
          <a:prstGeom prst="rect">
            <a:avLst/>
          </a:prstGeom>
        </p:spPr>
        <p:txBody>
          <a:bodyPr anchor="t" rtlCol="false" tIns="0" lIns="0" bIns="0" rIns="0">
            <a:spAutoFit/>
          </a:bodyPr>
          <a:lstStyle/>
          <a:p>
            <a:pPr algn="l">
              <a:lnSpc>
                <a:spcPts val="1620"/>
              </a:lnSpc>
            </a:pPr>
            <a:r>
              <a:rPr lang="en-US" sz="1350" spc="-17">
                <a:solidFill>
                  <a:srgbClr val="585858"/>
                </a:solidFill>
                <a:latin typeface="TT Rounds Condensed"/>
                <a:ea typeface="TT Rounds Condensed"/>
                <a:cs typeface="TT Rounds Condensed"/>
                <a:sym typeface="TT Rounds Condensed"/>
              </a:rPr>
              <a:t>2000</a:t>
            </a:r>
          </a:p>
        </p:txBody>
      </p:sp>
      <p:sp>
        <p:nvSpPr>
          <p:cNvPr name="TextBox 89" id="89"/>
          <p:cNvSpPr txBox="true"/>
          <p:nvPr/>
        </p:nvSpPr>
        <p:spPr>
          <a:xfrm rot="0">
            <a:off x="9556052" y="6178231"/>
            <a:ext cx="828675" cy="250190"/>
          </a:xfrm>
          <a:prstGeom prst="rect">
            <a:avLst/>
          </a:prstGeom>
        </p:spPr>
        <p:txBody>
          <a:bodyPr anchor="t" rtlCol="false" tIns="0" lIns="0" bIns="0" rIns="0">
            <a:spAutoFit/>
          </a:bodyPr>
          <a:lstStyle/>
          <a:p>
            <a:pPr algn="l">
              <a:lnSpc>
                <a:spcPts val="1620"/>
              </a:lnSpc>
            </a:pPr>
            <a:r>
              <a:rPr lang="en-US" sz="1350" spc="-1">
                <a:solidFill>
                  <a:srgbClr val="585858"/>
                </a:solidFill>
                <a:latin typeface="TT Rounds Condensed"/>
                <a:ea typeface="TT Rounds Condensed"/>
                <a:cs typeface="TT Rounds Condensed"/>
                <a:sym typeface="TT Rounds Condensed"/>
              </a:rPr>
              <a:t>Dissatisfied</a:t>
            </a:r>
          </a:p>
        </p:txBody>
      </p:sp>
      <p:sp>
        <p:nvSpPr>
          <p:cNvPr name="TextBox 90" id="90"/>
          <p:cNvSpPr txBox="true"/>
          <p:nvPr/>
        </p:nvSpPr>
        <p:spPr>
          <a:xfrm rot="0">
            <a:off x="11575732" y="6178231"/>
            <a:ext cx="1300162" cy="250190"/>
          </a:xfrm>
          <a:prstGeom prst="rect">
            <a:avLst/>
          </a:prstGeom>
        </p:spPr>
        <p:txBody>
          <a:bodyPr anchor="t" rtlCol="false" tIns="0" lIns="0" bIns="0" rIns="0">
            <a:spAutoFit/>
          </a:bodyPr>
          <a:lstStyle/>
          <a:p>
            <a:pPr algn="l">
              <a:lnSpc>
                <a:spcPts val="1620"/>
              </a:lnSpc>
            </a:pPr>
            <a:r>
              <a:rPr lang="en-US" sz="1350" spc="-1">
                <a:solidFill>
                  <a:srgbClr val="585858"/>
                </a:solidFill>
                <a:latin typeface="TT Rounds Condensed"/>
                <a:ea typeface="TT Rounds Condensed"/>
                <a:cs typeface="TT Rounds Condensed"/>
                <a:sym typeface="TT Rounds Condensed"/>
              </a:rPr>
              <a:t>Highly Dissatisfied</a:t>
            </a:r>
          </a:p>
        </p:txBody>
      </p:sp>
      <p:sp>
        <p:nvSpPr>
          <p:cNvPr name="TextBox 91" id="91"/>
          <p:cNvSpPr txBox="true"/>
          <p:nvPr/>
        </p:nvSpPr>
        <p:spPr>
          <a:xfrm rot="0">
            <a:off x="13934123" y="6178231"/>
            <a:ext cx="1099185" cy="250190"/>
          </a:xfrm>
          <a:prstGeom prst="rect">
            <a:avLst/>
          </a:prstGeom>
        </p:spPr>
        <p:txBody>
          <a:bodyPr anchor="t" rtlCol="false" tIns="0" lIns="0" bIns="0" rIns="0">
            <a:spAutoFit/>
          </a:bodyPr>
          <a:lstStyle/>
          <a:p>
            <a:pPr algn="l">
              <a:lnSpc>
                <a:spcPts val="1620"/>
              </a:lnSpc>
            </a:pPr>
            <a:r>
              <a:rPr lang="en-US" sz="1350" spc="-1">
                <a:solidFill>
                  <a:srgbClr val="585858"/>
                </a:solidFill>
                <a:latin typeface="TT Rounds Condensed"/>
                <a:ea typeface="TT Rounds Condensed"/>
                <a:cs typeface="TT Rounds Condensed"/>
                <a:sym typeface="TT Rounds Condensed"/>
              </a:rPr>
              <a:t>Highly Satisfied</a:t>
            </a:r>
          </a:p>
        </p:txBody>
      </p:sp>
      <p:sp>
        <p:nvSpPr>
          <p:cNvPr name="TextBox 92" id="92"/>
          <p:cNvSpPr txBox="true"/>
          <p:nvPr/>
        </p:nvSpPr>
        <p:spPr>
          <a:xfrm rot="0">
            <a:off x="16430052" y="6178231"/>
            <a:ext cx="628650" cy="250190"/>
          </a:xfrm>
          <a:prstGeom prst="rect">
            <a:avLst/>
          </a:prstGeom>
        </p:spPr>
        <p:txBody>
          <a:bodyPr anchor="t" rtlCol="false" tIns="0" lIns="0" bIns="0" rIns="0">
            <a:spAutoFit/>
          </a:bodyPr>
          <a:lstStyle/>
          <a:p>
            <a:pPr algn="l">
              <a:lnSpc>
                <a:spcPts val="1620"/>
              </a:lnSpc>
            </a:pPr>
            <a:r>
              <a:rPr lang="en-US" sz="1350" spc="-1">
                <a:solidFill>
                  <a:srgbClr val="585858"/>
                </a:solidFill>
                <a:latin typeface="TT Rounds Condensed"/>
                <a:ea typeface="TT Rounds Condensed"/>
                <a:cs typeface="TT Rounds Condensed"/>
                <a:sym typeface="TT Rounds Condensed"/>
              </a:rPr>
              <a:t>Satisfied</a:t>
            </a:r>
          </a:p>
        </p:txBody>
      </p:sp>
      <p:grpSp>
        <p:nvGrpSpPr>
          <p:cNvPr name="Group 93" id="93"/>
          <p:cNvGrpSpPr/>
          <p:nvPr/>
        </p:nvGrpSpPr>
        <p:grpSpPr>
          <a:xfrm rot="0">
            <a:off x="17313782" y="4071572"/>
            <a:ext cx="118866" cy="123428"/>
            <a:chOff x="0" y="0"/>
            <a:chExt cx="158488" cy="164571"/>
          </a:xfrm>
        </p:grpSpPr>
        <p:sp>
          <p:nvSpPr>
            <p:cNvPr name="Freeform 94" id="94"/>
            <p:cNvSpPr/>
            <p:nvPr/>
          </p:nvSpPr>
          <p:spPr>
            <a:xfrm flipH="false" flipV="false" rot="0">
              <a:off x="0" y="0"/>
              <a:ext cx="158496" cy="164592"/>
            </a:xfrm>
            <a:custGeom>
              <a:avLst/>
              <a:gdLst/>
              <a:ahLst/>
              <a:cxnLst/>
              <a:rect r="r" b="b" t="t" l="l"/>
              <a:pathLst>
                <a:path h="164592" w="158496">
                  <a:moveTo>
                    <a:pt x="0" y="0"/>
                  </a:moveTo>
                  <a:lnTo>
                    <a:pt x="158496" y="0"/>
                  </a:lnTo>
                  <a:lnTo>
                    <a:pt x="158496" y="164592"/>
                  </a:lnTo>
                  <a:lnTo>
                    <a:pt x="0" y="164592"/>
                  </a:lnTo>
                  <a:lnTo>
                    <a:pt x="0" y="0"/>
                  </a:lnTo>
                  <a:close/>
                </a:path>
              </a:pathLst>
            </a:custGeom>
            <a:blipFill>
              <a:blip r:embed="rId75"/>
              <a:stretch>
                <a:fillRect l="0" t="-1361" r="5" b="-1348"/>
              </a:stretch>
            </a:blipFill>
          </p:spPr>
        </p:sp>
      </p:grpSp>
      <p:grpSp>
        <p:nvGrpSpPr>
          <p:cNvPr name="Group 95" id="95"/>
          <p:cNvGrpSpPr/>
          <p:nvPr/>
        </p:nvGrpSpPr>
        <p:grpSpPr>
          <a:xfrm rot="0">
            <a:off x="17314544" y="4073842"/>
            <a:ext cx="125730" cy="125728"/>
            <a:chOff x="0" y="0"/>
            <a:chExt cx="167640" cy="167637"/>
          </a:xfrm>
        </p:grpSpPr>
        <p:sp>
          <p:nvSpPr>
            <p:cNvPr name="Freeform 96" id="96"/>
            <p:cNvSpPr/>
            <p:nvPr/>
          </p:nvSpPr>
          <p:spPr>
            <a:xfrm flipH="false" flipV="false" rot="0">
              <a:off x="0" y="0"/>
              <a:ext cx="167640" cy="167640"/>
            </a:xfrm>
            <a:custGeom>
              <a:avLst/>
              <a:gdLst/>
              <a:ahLst/>
              <a:cxnLst/>
              <a:rect r="r" b="b" t="t" l="l"/>
              <a:pathLst>
                <a:path h="167640" w="167640">
                  <a:moveTo>
                    <a:pt x="0" y="0"/>
                  </a:moveTo>
                  <a:lnTo>
                    <a:pt x="167640" y="0"/>
                  </a:lnTo>
                  <a:lnTo>
                    <a:pt x="167640" y="167640"/>
                  </a:lnTo>
                  <a:lnTo>
                    <a:pt x="0" y="167640"/>
                  </a:lnTo>
                  <a:lnTo>
                    <a:pt x="0" y="0"/>
                  </a:lnTo>
                  <a:close/>
                </a:path>
              </a:pathLst>
            </a:custGeom>
            <a:blipFill>
              <a:blip r:embed="rId76"/>
              <a:stretch>
                <a:fillRect l="0" t="-3125" r="0" b="-3124"/>
              </a:stretch>
            </a:blipFill>
          </p:spPr>
        </p:sp>
      </p:grpSp>
      <p:grpSp>
        <p:nvGrpSpPr>
          <p:cNvPr name="Group 97" id="97"/>
          <p:cNvGrpSpPr/>
          <p:nvPr/>
        </p:nvGrpSpPr>
        <p:grpSpPr>
          <a:xfrm rot="0">
            <a:off x="17313782" y="4338081"/>
            <a:ext cx="118866" cy="123428"/>
            <a:chOff x="0" y="0"/>
            <a:chExt cx="158488" cy="164571"/>
          </a:xfrm>
        </p:grpSpPr>
        <p:sp>
          <p:nvSpPr>
            <p:cNvPr name="Freeform 98" id="98"/>
            <p:cNvSpPr/>
            <p:nvPr/>
          </p:nvSpPr>
          <p:spPr>
            <a:xfrm flipH="false" flipV="false" rot="0">
              <a:off x="0" y="0"/>
              <a:ext cx="158496" cy="164592"/>
            </a:xfrm>
            <a:custGeom>
              <a:avLst/>
              <a:gdLst/>
              <a:ahLst/>
              <a:cxnLst/>
              <a:rect r="r" b="b" t="t" l="l"/>
              <a:pathLst>
                <a:path h="164592" w="158496">
                  <a:moveTo>
                    <a:pt x="0" y="0"/>
                  </a:moveTo>
                  <a:lnTo>
                    <a:pt x="158496" y="0"/>
                  </a:lnTo>
                  <a:lnTo>
                    <a:pt x="158496" y="164592"/>
                  </a:lnTo>
                  <a:lnTo>
                    <a:pt x="0" y="164592"/>
                  </a:lnTo>
                  <a:lnTo>
                    <a:pt x="0" y="0"/>
                  </a:lnTo>
                  <a:close/>
                </a:path>
              </a:pathLst>
            </a:custGeom>
            <a:blipFill>
              <a:blip r:embed="rId77"/>
              <a:stretch>
                <a:fillRect l="0" t="-1361" r="5" b="-1348"/>
              </a:stretch>
            </a:blipFill>
          </p:spPr>
        </p:sp>
      </p:grpSp>
      <p:grpSp>
        <p:nvGrpSpPr>
          <p:cNvPr name="Group 99" id="99"/>
          <p:cNvGrpSpPr/>
          <p:nvPr/>
        </p:nvGrpSpPr>
        <p:grpSpPr>
          <a:xfrm rot="0">
            <a:off x="17314544" y="4337494"/>
            <a:ext cx="125730" cy="125730"/>
            <a:chOff x="0" y="0"/>
            <a:chExt cx="167640" cy="167640"/>
          </a:xfrm>
        </p:grpSpPr>
        <p:sp>
          <p:nvSpPr>
            <p:cNvPr name="Freeform 100" id="100"/>
            <p:cNvSpPr/>
            <p:nvPr/>
          </p:nvSpPr>
          <p:spPr>
            <a:xfrm flipH="false" flipV="false" rot="0">
              <a:off x="0" y="0"/>
              <a:ext cx="167640" cy="167640"/>
            </a:xfrm>
            <a:custGeom>
              <a:avLst/>
              <a:gdLst/>
              <a:ahLst/>
              <a:cxnLst/>
              <a:rect r="r" b="b" t="t" l="l"/>
              <a:pathLst>
                <a:path h="167640" w="167640">
                  <a:moveTo>
                    <a:pt x="0" y="0"/>
                  </a:moveTo>
                  <a:lnTo>
                    <a:pt x="167640" y="0"/>
                  </a:lnTo>
                  <a:lnTo>
                    <a:pt x="167640" y="167640"/>
                  </a:lnTo>
                  <a:lnTo>
                    <a:pt x="0" y="167640"/>
                  </a:lnTo>
                  <a:lnTo>
                    <a:pt x="0" y="0"/>
                  </a:lnTo>
                  <a:close/>
                </a:path>
              </a:pathLst>
            </a:custGeom>
            <a:blipFill>
              <a:blip r:embed="rId78"/>
              <a:stretch>
                <a:fillRect l="0" t="-3125" r="0" b="-3125"/>
              </a:stretch>
            </a:blipFill>
          </p:spPr>
        </p:sp>
      </p:grpSp>
      <p:sp>
        <p:nvSpPr>
          <p:cNvPr name="TextBox 101" id="101"/>
          <p:cNvSpPr txBox="true"/>
          <p:nvPr/>
        </p:nvSpPr>
        <p:spPr>
          <a:xfrm rot="0">
            <a:off x="17473230" y="4015417"/>
            <a:ext cx="276225" cy="531495"/>
          </a:xfrm>
          <a:prstGeom prst="rect">
            <a:avLst/>
          </a:prstGeom>
        </p:spPr>
        <p:txBody>
          <a:bodyPr anchor="t" rtlCol="false" tIns="0" lIns="0" bIns="0" rIns="0">
            <a:spAutoFit/>
          </a:bodyPr>
          <a:lstStyle/>
          <a:p>
            <a:pPr algn="l">
              <a:lnSpc>
                <a:spcPts val="1620"/>
              </a:lnSpc>
            </a:pPr>
            <a:r>
              <a:rPr lang="en-US" sz="1350" spc="-24">
                <a:solidFill>
                  <a:srgbClr val="585858"/>
                </a:solidFill>
                <a:latin typeface="TT Rounds Condensed"/>
                <a:ea typeface="TT Rounds Condensed"/>
                <a:cs typeface="TT Rounds Condensed"/>
                <a:sym typeface="TT Rounds Condensed"/>
              </a:rPr>
              <a:t>Yes</a:t>
            </a:r>
          </a:p>
          <a:p>
            <a:pPr algn="l">
              <a:lnSpc>
                <a:spcPts val="1620"/>
              </a:lnSpc>
            </a:pPr>
            <a:r>
              <a:rPr lang="en-US" sz="1350" spc="-24">
                <a:solidFill>
                  <a:srgbClr val="585858"/>
                </a:solidFill>
                <a:latin typeface="TT Rounds Condensed"/>
                <a:ea typeface="TT Rounds Condensed"/>
                <a:cs typeface="TT Rounds Condensed"/>
                <a:sym typeface="TT Rounds Condensed"/>
              </a:rPr>
              <a:t>No</a:t>
            </a:r>
          </a:p>
        </p:txBody>
      </p:sp>
      <p:sp>
        <p:nvSpPr>
          <p:cNvPr name="Freeform 102" id="102"/>
          <p:cNvSpPr/>
          <p:nvPr/>
        </p:nvSpPr>
        <p:spPr>
          <a:xfrm flipH="false" flipV="false" rot="0">
            <a:off x="7422070" y="1685733"/>
            <a:ext cx="10481119" cy="5168456"/>
          </a:xfrm>
          <a:custGeom>
            <a:avLst/>
            <a:gdLst/>
            <a:ahLst/>
            <a:cxnLst/>
            <a:rect r="r" b="b" t="t" l="l"/>
            <a:pathLst>
              <a:path h="5168456" w="10481119">
                <a:moveTo>
                  <a:pt x="0" y="0"/>
                </a:moveTo>
                <a:lnTo>
                  <a:pt x="10481119" y="0"/>
                </a:lnTo>
                <a:lnTo>
                  <a:pt x="10481119" y="5168456"/>
                </a:lnTo>
                <a:lnTo>
                  <a:pt x="0" y="5168456"/>
                </a:lnTo>
                <a:lnTo>
                  <a:pt x="0" y="0"/>
                </a:lnTo>
                <a:close/>
              </a:path>
            </a:pathLst>
          </a:custGeom>
          <a:blipFill>
            <a:blip r:embed="rId47">
              <a:extLst>
                <a:ext uri="{96DAC541-7B7A-43D3-8B79-37D633B846F1}">
                  <asvg:svgBlip xmlns:asvg="http://schemas.microsoft.com/office/drawing/2016/SVG/main" r:embed="rId48"/>
                </a:ext>
              </a:extLst>
            </a:blip>
            <a:stretch>
              <a:fillRect l="0" t="0" r="0" b="0"/>
            </a:stretch>
          </a:blipFill>
        </p:spPr>
      </p:sp>
      <p:sp>
        <p:nvSpPr>
          <p:cNvPr name="TextBox 103" id="103"/>
          <p:cNvSpPr txBox="true"/>
          <p:nvPr/>
        </p:nvSpPr>
        <p:spPr>
          <a:xfrm rot="0">
            <a:off x="16925542" y="9307761"/>
            <a:ext cx="352425" cy="297180"/>
          </a:xfrm>
          <a:prstGeom prst="rect">
            <a:avLst/>
          </a:prstGeom>
        </p:spPr>
        <p:txBody>
          <a:bodyPr anchor="t" rtlCol="false" tIns="0" lIns="0" bIns="0" rIns="0">
            <a:spAutoFit/>
          </a:bodyPr>
          <a:lstStyle/>
          <a:p>
            <a:pPr algn="l">
              <a:lnSpc>
                <a:spcPts val="1980"/>
              </a:lnSpc>
            </a:pPr>
            <a:r>
              <a:rPr lang="en-US" sz="1650" spc="-37">
                <a:solidFill>
                  <a:srgbClr val="2C926B"/>
                </a:solidFill>
                <a:latin typeface="Trebuchet MS"/>
                <a:ea typeface="Trebuchet MS"/>
                <a:cs typeface="Trebuchet MS"/>
                <a:sym typeface="Trebuchet MS"/>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9014" y="5904"/>
            <a:ext cx="7118985" cy="10281094"/>
          </a:xfrm>
          <a:custGeom>
            <a:avLst/>
            <a:gdLst/>
            <a:ahLst/>
            <a:cxnLst/>
            <a:rect r="r" b="b" t="t" l="l"/>
            <a:pathLst>
              <a:path h="10281094" w="7118985">
                <a:moveTo>
                  <a:pt x="0" y="0"/>
                </a:moveTo>
                <a:lnTo>
                  <a:pt x="7118985" y="0"/>
                </a:lnTo>
                <a:lnTo>
                  <a:pt x="7118985" y="10281094"/>
                </a:lnTo>
                <a:lnTo>
                  <a:pt x="0" y="102810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04276"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401675" y="4571998"/>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006894"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404336"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1238" y="-1238"/>
            <a:ext cx="18290477" cy="10289476"/>
          </a:xfrm>
          <a:custGeom>
            <a:avLst/>
            <a:gdLst/>
            <a:ahLst/>
            <a:cxnLst/>
            <a:rect r="r" b="b" t="t" l="l"/>
            <a:pathLst>
              <a:path h="10289476" w="18290477">
                <a:moveTo>
                  <a:pt x="0" y="0"/>
                </a:moveTo>
                <a:lnTo>
                  <a:pt x="18290477" y="0"/>
                </a:lnTo>
                <a:lnTo>
                  <a:pt x="18290477" y="10289476"/>
                </a:lnTo>
                <a:lnTo>
                  <a:pt x="0" y="1028947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028700" y="365125"/>
            <a:ext cx="5436868" cy="1617027"/>
          </a:xfrm>
          <a:prstGeom prst="rect">
            <a:avLst/>
          </a:prstGeom>
        </p:spPr>
        <p:txBody>
          <a:bodyPr anchor="t" rtlCol="false" tIns="0" lIns="0" bIns="0" rIns="0">
            <a:spAutoFit/>
          </a:bodyPr>
          <a:lstStyle/>
          <a:p>
            <a:pPr algn="l">
              <a:lnSpc>
                <a:spcPts val="10800"/>
              </a:lnSpc>
            </a:pPr>
            <a:r>
              <a:rPr lang="en-US" b="true" sz="9000" i="true" spc="-15">
                <a:solidFill>
                  <a:srgbClr val="000000"/>
                </a:solidFill>
                <a:latin typeface="Arimo Bold Italics"/>
                <a:ea typeface="Arimo Bold Italics"/>
                <a:cs typeface="Arimo Bold Italics"/>
                <a:sym typeface="Arimo Bold Italics"/>
              </a:rPr>
              <a:t>Conclusion</a:t>
            </a:r>
          </a:p>
        </p:txBody>
      </p:sp>
      <p:sp>
        <p:nvSpPr>
          <p:cNvPr name="TextBox 13" id="13"/>
          <p:cNvSpPr txBox="true"/>
          <p:nvPr/>
        </p:nvSpPr>
        <p:spPr>
          <a:xfrm rot="0">
            <a:off x="1028700" y="1786890"/>
            <a:ext cx="13716000" cy="6642602"/>
          </a:xfrm>
          <a:prstGeom prst="rect">
            <a:avLst/>
          </a:prstGeom>
        </p:spPr>
        <p:txBody>
          <a:bodyPr anchor="t" rtlCol="false" tIns="0" lIns="0" bIns="0" rIns="0">
            <a:spAutoFit/>
          </a:bodyPr>
          <a:lstStyle/>
          <a:p>
            <a:pPr algn="l">
              <a:lnSpc>
                <a:spcPts val="5013"/>
              </a:lnSpc>
            </a:pPr>
            <a:r>
              <a:rPr lang="en-US" sz="4200">
                <a:solidFill>
                  <a:srgbClr val="000000"/>
                </a:solidFill>
                <a:latin typeface="Times New Roman"/>
                <a:ea typeface="Times New Roman"/>
                <a:cs typeface="Times New Roman"/>
                <a:sym typeface="Times New Roman"/>
              </a:rPr>
              <a:t>In conclusion, this project highlights the importance of analyzing employee turnover through job satisfaction feedback to uncover underlying factors that contribute to attrition. By identifying patterns in employee dissatisfaction, organizations can gain valuable insights into the root causes of turnover. Implementing data-driven strategies based on these insights can enhance job satisfaction, improve employee retention, and ultimately reduce turnover rates, fostering a more stable, productive, and engaged workforce that supports long-term success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9014" y="5904"/>
            <a:ext cx="7118985" cy="10281094"/>
          </a:xfrm>
          <a:custGeom>
            <a:avLst/>
            <a:gdLst/>
            <a:ahLst/>
            <a:cxnLst/>
            <a:rect r="r" b="b" t="t" l="l"/>
            <a:pathLst>
              <a:path h="10281094" w="7118985">
                <a:moveTo>
                  <a:pt x="0" y="0"/>
                </a:moveTo>
                <a:lnTo>
                  <a:pt x="7118985" y="0"/>
                </a:lnTo>
                <a:lnTo>
                  <a:pt x="7118985" y="10281094"/>
                </a:lnTo>
                <a:lnTo>
                  <a:pt x="0" y="102810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04276"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401675" y="4571998"/>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006894"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404336"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1238" y="-1238"/>
            <a:ext cx="18290477" cy="10289476"/>
          </a:xfrm>
          <a:custGeom>
            <a:avLst/>
            <a:gdLst/>
            <a:ahLst/>
            <a:cxnLst/>
            <a:rect r="r" b="b" t="t" l="l"/>
            <a:pathLst>
              <a:path h="10289476" w="18290477">
                <a:moveTo>
                  <a:pt x="0" y="0"/>
                </a:moveTo>
                <a:lnTo>
                  <a:pt x="18290477" y="0"/>
                </a:lnTo>
                <a:lnTo>
                  <a:pt x="18290477" y="10289476"/>
                </a:lnTo>
                <a:lnTo>
                  <a:pt x="0" y="1028947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9014" y="5904"/>
            <a:ext cx="7118985" cy="10281094"/>
          </a:xfrm>
          <a:custGeom>
            <a:avLst/>
            <a:gdLst/>
            <a:ahLst/>
            <a:cxnLst/>
            <a:rect r="r" b="b" t="t" l="l"/>
            <a:pathLst>
              <a:path h="10281094" w="7118985">
                <a:moveTo>
                  <a:pt x="0" y="0"/>
                </a:moveTo>
                <a:lnTo>
                  <a:pt x="7118985" y="0"/>
                </a:lnTo>
                <a:lnTo>
                  <a:pt x="7118985" y="10281094"/>
                </a:lnTo>
                <a:lnTo>
                  <a:pt x="0" y="102810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04276"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401675" y="4571998"/>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006894"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404336"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1238" y="-1238"/>
            <a:ext cx="18290477" cy="10289476"/>
          </a:xfrm>
          <a:custGeom>
            <a:avLst/>
            <a:gdLst/>
            <a:ahLst/>
            <a:cxnLst/>
            <a:rect r="r" b="b" t="t" l="l"/>
            <a:pathLst>
              <a:path h="10289476" w="18290477">
                <a:moveTo>
                  <a:pt x="0" y="0"/>
                </a:moveTo>
                <a:lnTo>
                  <a:pt x="18290477" y="0"/>
                </a:lnTo>
                <a:lnTo>
                  <a:pt x="18290477" y="10289476"/>
                </a:lnTo>
                <a:lnTo>
                  <a:pt x="0" y="1028947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819150" y="3695286"/>
            <a:ext cx="12962572" cy="3157855"/>
          </a:xfrm>
          <a:prstGeom prst="rect">
            <a:avLst/>
          </a:prstGeom>
        </p:spPr>
        <p:txBody>
          <a:bodyPr anchor="t" rtlCol="false" tIns="0" lIns="0" bIns="0" rIns="0">
            <a:spAutoFit/>
          </a:bodyPr>
          <a:lstStyle/>
          <a:p>
            <a:pPr algn="l">
              <a:lnSpc>
                <a:spcPts val="7845"/>
              </a:lnSpc>
            </a:pPr>
            <a:r>
              <a:rPr lang="en-US" sz="6600" b="true">
                <a:solidFill>
                  <a:srgbClr val="0E0E0E"/>
                </a:solidFill>
                <a:latin typeface="Arimo Bold"/>
                <a:ea typeface="Arimo Bold"/>
                <a:cs typeface="Arimo Bold"/>
                <a:sym typeface="Arimo Bold"/>
              </a:rPr>
              <a:t>"Analyzing Employee Attrition through Job Satisfaction Feedback" using Excel</a:t>
            </a:r>
          </a:p>
        </p:txBody>
      </p:sp>
      <p:grpSp>
        <p:nvGrpSpPr>
          <p:cNvPr name="Group 13" id="13"/>
          <p:cNvGrpSpPr/>
          <p:nvPr/>
        </p:nvGrpSpPr>
        <p:grpSpPr>
          <a:xfrm rot="0">
            <a:off x="1094346" y="2068066"/>
            <a:ext cx="621753" cy="617219"/>
            <a:chOff x="0" y="0"/>
            <a:chExt cx="829004" cy="822959"/>
          </a:xfrm>
        </p:grpSpPr>
        <p:sp>
          <p:nvSpPr>
            <p:cNvPr name="Freeform 14" id="14"/>
            <p:cNvSpPr/>
            <p:nvPr/>
          </p:nvSpPr>
          <p:spPr>
            <a:xfrm flipH="false" flipV="false" rot="0">
              <a:off x="0" y="0"/>
              <a:ext cx="829056" cy="822960"/>
            </a:xfrm>
            <a:custGeom>
              <a:avLst/>
              <a:gdLst/>
              <a:ahLst/>
              <a:cxnLst/>
              <a:rect r="r" b="b" t="t" l="l"/>
              <a:pathLst>
                <a:path h="822960" w="829056">
                  <a:moveTo>
                    <a:pt x="0" y="0"/>
                  </a:moveTo>
                  <a:lnTo>
                    <a:pt x="829056" y="0"/>
                  </a:lnTo>
                  <a:lnTo>
                    <a:pt x="829056" y="822960"/>
                  </a:lnTo>
                  <a:lnTo>
                    <a:pt x="0" y="822960"/>
                  </a:lnTo>
                  <a:lnTo>
                    <a:pt x="0" y="0"/>
                  </a:lnTo>
                  <a:close/>
                </a:path>
              </a:pathLst>
            </a:custGeom>
            <a:blipFill>
              <a:blip r:embed="rId22"/>
              <a:stretch>
                <a:fillRect l="-271" t="0" r="-265" b="0"/>
              </a:stretch>
            </a:blipFill>
          </p:spPr>
        </p:sp>
      </p:grpSp>
      <p:grpSp>
        <p:nvGrpSpPr>
          <p:cNvPr name="Group 15" id="15"/>
          <p:cNvGrpSpPr/>
          <p:nvPr/>
        </p:nvGrpSpPr>
        <p:grpSpPr>
          <a:xfrm rot="0">
            <a:off x="1655139" y="2068066"/>
            <a:ext cx="612609" cy="617219"/>
            <a:chOff x="0" y="0"/>
            <a:chExt cx="816812" cy="822959"/>
          </a:xfrm>
        </p:grpSpPr>
        <p:sp>
          <p:nvSpPr>
            <p:cNvPr name="Freeform 16" id="16"/>
            <p:cNvSpPr/>
            <p:nvPr/>
          </p:nvSpPr>
          <p:spPr>
            <a:xfrm flipH="false" flipV="false" rot="0">
              <a:off x="0" y="0"/>
              <a:ext cx="816864" cy="822960"/>
            </a:xfrm>
            <a:custGeom>
              <a:avLst/>
              <a:gdLst/>
              <a:ahLst/>
              <a:cxnLst/>
              <a:rect r="r" b="b" t="t" l="l"/>
              <a:pathLst>
                <a:path h="822960" w="816864">
                  <a:moveTo>
                    <a:pt x="0" y="0"/>
                  </a:moveTo>
                  <a:lnTo>
                    <a:pt x="816864" y="0"/>
                  </a:lnTo>
                  <a:lnTo>
                    <a:pt x="816864" y="822960"/>
                  </a:lnTo>
                  <a:lnTo>
                    <a:pt x="0" y="822960"/>
                  </a:lnTo>
                  <a:lnTo>
                    <a:pt x="0" y="0"/>
                  </a:lnTo>
                  <a:close/>
                </a:path>
              </a:pathLst>
            </a:custGeom>
            <a:blipFill>
              <a:blip r:embed="rId23"/>
              <a:stretch>
                <a:fillRect l="0" t="-271" r="6" b="-270"/>
              </a:stretch>
            </a:blipFill>
          </p:spPr>
        </p:sp>
      </p:grpSp>
      <p:grpSp>
        <p:nvGrpSpPr>
          <p:cNvPr name="Group 17" id="17"/>
          <p:cNvGrpSpPr/>
          <p:nvPr/>
        </p:nvGrpSpPr>
        <p:grpSpPr>
          <a:xfrm rot="0">
            <a:off x="2340862" y="2058924"/>
            <a:ext cx="612609" cy="640080"/>
            <a:chOff x="0" y="0"/>
            <a:chExt cx="816812" cy="853440"/>
          </a:xfrm>
        </p:grpSpPr>
        <p:sp>
          <p:nvSpPr>
            <p:cNvPr name="Freeform 18" id="18"/>
            <p:cNvSpPr/>
            <p:nvPr/>
          </p:nvSpPr>
          <p:spPr>
            <a:xfrm flipH="false" flipV="false" rot="0">
              <a:off x="0" y="0"/>
              <a:ext cx="816864" cy="853440"/>
            </a:xfrm>
            <a:custGeom>
              <a:avLst/>
              <a:gdLst/>
              <a:ahLst/>
              <a:cxnLst/>
              <a:rect r="r" b="b" t="t" l="l"/>
              <a:pathLst>
                <a:path h="853440" w="816864">
                  <a:moveTo>
                    <a:pt x="0" y="0"/>
                  </a:moveTo>
                  <a:lnTo>
                    <a:pt x="816864" y="0"/>
                  </a:lnTo>
                  <a:lnTo>
                    <a:pt x="816864" y="853440"/>
                  </a:lnTo>
                  <a:lnTo>
                    <a:pt x="0" y="853440"/>
                  </a:lnTo>
                  <a:lnTo>
                    <a:pt x="0" y="0"/>
                  </a:lnTo>
                  <a:close/>
                </a:path>
              </a:pathLst>
            </a:custGeom>
            <a:blipFill>
              <a:blip r:embed="rId24"/>
              <a:stretch>
                <a:fillRect l="0" t="-340" r="6" b="-340"/>
              </a:stretch>
            </a:blipFill>
          </p:spPr>
        </p:sp>
      </p:grpSp>
      <p:grpSp>
        <p:nvGrpSpPr>
          <p:cNvPr name="Group 19" id="19"/>
          <p:cNvGrpSpPr/>
          <p:nvPr/>
        </p:nvGrpSpPr>
        <p:grpSpPr>
          <a:xfrm rot="0">
            <a:off x="2945890" y="2068068"/>
            <a:ext cx="557745" cy="630936"/>
            <a:chOff x="0" y="0"/>
            <a:chExt cx="743660" cy="841248"/>
          </a:xfrm>
        </p:grpSpPr>
        <p:sp>
          <p:nvSpPr>
            <p:cNvPr name="Freeform 20" id="20"/>
            <p:cNvSpPr/>
            <p:nvPr/>
          </p:nvSpPr>
          <p:spPr>
            <a:xfrm flipH="false" flipV="false" rot="0">
              <a:off x="0" y="0"/>
              <a:ext cx="743712" cy="841248"/>
            </a:xfrm>
            <a:custGeom>
              <a:avLst/>
              <a:gdLst/>
              <a:ahLst/>
              <a:cxnLst/>
              <a:rect r="r" b="b" t="t" l="l"/>
              <a:pathLst>
                <a:path h="841248" w="743712">
                  <a:moveTo>
                    <a:pt x="0" y="0"/>
                  </a:moveTo>
                  <a:lnTo>
                    <a:pt x="743712" y="0"/>
                  </a:lnTo>
                  <a:lnTo>
                    <a:pt x="743712" y="841248"/>
                  </a:lnTo>
                  <a:lnTo>
                    <a:pt x="0" y="841248"/>
                  </a:lnTo>
                  <a:lnTo>
                    <a:pt x="0" y="0"/>
                  </a:lnTo>
                  <a:close/>
                </a:path>
              </a:pathLst>
            </a:custGeom>
            <a:blipFill>
              <a:blip r:embed="rId25"/>
              <a:stretch>
                <a:fillRect l="-198" t="0" r="-191" b="0"/>
              </a:stretch>
            </a:blipFill>
          </p:spPr>
        </p:sp>
      </p:grpSp>
      <p:grpSp>
        <p:nvGrpSpPr>
          <p:cNvPr name="Group 21" id="21"/>
          <p:cNvGrpSpPr/>
          <p:nvPr/>
        </p:nvGrpSpPr>
        <p:grpSpPr>
          <a:xfrm rot="0">
            <a:off x="3384802" y="2068068"/>
            <a:ext cx="653757" cy="617219"/>
            <a:chOff x="0" y="0"/>
            <a:chExt cx="871676" cy="822959"/>
          </a:xfrm>
        </p:grpSpPr>
        <p:sp>
          <p:nvSpPr>
            <p:cNvPr name="Freeform 22" id="22"/>
            <p:cNvSpPr/>
            <p:nvPr/>
          </p:nvSpPr>
          <p:spPr>
            <a:xfrm flipH="false" flipV="false" rot="0">
              <a:off x="0" y="0"/>
              <a:ext cx="871728" cy="822960"/>
            </a:xfrm>
            <a:custGeom>
              <a:avLst/>
              <a:gdLst/>
              <a:ahLst/>
              <a:cxnLst/>
              <a:rect r="r" b="b" t="t" l="l"/>
              <a:pathLst>
                <a:path h="822960" w="871728">
                  <a:moveTo>
                    <a:pt x="0" y="0"/>
                  </a:moveTo>
                  <a:lnTo>
                    <a:pt x="871728" y="0"/>
                  </a:lnTo>
                  <a:lnTo>
                    <a:pt x="871728" y="822960"/>
                  </a:lnTo>
                  <a:lnTo>
                    <a:pt x="0" y="822960"/>
                  </a:lnTo>
                  <a:lnTo>
                    <a:pt x="0" y="0"/>
                  </a:lnTo>
                  <a:close/>
                </a:path>
              </a:pathLst>
            </a:custGeom>
            <a:blipFill>
              <a:blip r:embed="rId26"/>
              <a:stretch>
                <a:fillRect l="0" t="-376" r="5" b="-376"/>
              </a:stretch>
            </a:blipFill>
          </p:spPr>
        </p:sp>
      </p:grpSp>
      <p:grpSp>
        <p:nvGrpSpPr>
          <p:cNvPr name="Group 23" id="23"/>
          <p:cNvGrpSpPr/>
          <p:nvPr/>
        </p:nvGrpSpPr>
        <p:grpSpPr>
          <a:xfrm rot="0">
            <a:off x="4086900" y="2061514"/>
            <a:ext cx="600884" cy="637488"/>
            <a:chOff x="0" y="0"/>
            <a:chExt cx="801179" cy="849984"/>
          </a:xfrm>
        </p:grpSpPr>
        <p:sp>
          <p:nvSpPr>
            <p:cNvPr name="Freeform 24" id="24"/>
            <p:cNvSpPr/>
            <p:nvPr/>
          </p:nvSpPr>
          <p:spPr>
            <a:xfrm flipH="false" flipV="false" rot="0">
              <a:off x="0" y="0"/>
              <a:ext cx="801116" cy="850011"/>
            </a:xfrm>
            <a:custGeom>
              <a:avLst/>
              <a:gdLst/>
              <a:ahLst/>
              <a:cxnLst/>
              <a:rect r="r" b="b" t="t" l="l"/>
              <a:pathLst>
                <a:path h="850011" w="801116">
                  <a:moveTo>
                    <a:pt x="0" y="0"/>
                  </a:moveTo>
                  <a:lnTo>
                    <a:pt x="801116" y="0"/>
                  </a:lnTo>
                  <a:lnTo>
                    <a:pt x="801116" y="850011"/>
                  </a:lnTo>
                  <a:lnTo>
                    <a:pt x="0" y="850011"/>
                  </a:lnTo>
                  <a:lnTo>
                    <a:pt x="0" y="0"/>
                  </a:lnTo>
                  <a:close/>
                </a:path>
              </a:pathLst>
            </a:custGeom>
            <a:blipFill>
              <a:blip r:embed="rId27"/>
              <a:stretch>
                <a:fillRect l="0" t="-229" r="-7" b="-226"/>
              </a:stretch>
            </a:blipFill>
          </p:spPr>
        </p:sp>
      </p:grpSp>
      <p:grpSp>
        <p:nvGrpSpPr>
          <p:cNvPr name="Group 25" id="25"/>
          <p:cNvGrpSpPr/>
          <p:nvPr/>
        </p:nvGrpSpPr>
        <p:grpSpPr>
          <a:xfrm rot="0">
            <a:off x="4710106" y="2075244"/>
            <a:ext cx="564228" cy="610043"/>
            <a:chOff x="0" y="0"/>
            <a:chExt cx="752304" cy="813391"/>
          </a:xfrm>
        </p:grpSpPr>
        <p:sp>
          <p:nvSpPr>
            <p:cNvPr name="Freeform 26" id="26"/>
            <p:cNvSpPr/>
            <p:nvPr/>
          </p:nvSpPr>
          <p:spPr>
            <a:xfrm flipH="false" flipV="false" rot="0">
              <a:off x="0" y="0"/>
              <a:ext cx="752348" cy="813435"/>
            </a:xfrm>
            <a:custGeom>
              <a:avLst/>
              <a:gdLst/>
              <a:ahLst/>
              <a:cxnLst/>
              <a:rect r="r" b="b" t="t" l="l"/>
              <a:pathLst>
                <a:path h="813435" w="752348">
                  <a:moveTo>
                    <a:pt x="0" y="0"/>
                  </a:moveTo>
                  <a:lnTo>
                    <a:pt x="752348" y="0"/>
                  </a:lnTo>
                  <a:lnTo>
                    <a:pt x="752348" y="813435"/>
                  </a:lnTo>
                  <a:lnTo>
                    <a:pt x="0" y="813435"/>
                  </a:lnTo>
                  <a:lnTo>
                    <a:pt x="0" y="0"/>
                  </a:lnTo>
                  <a:close/>
                </a:path>
              </a:pathLst>
            </a:custGeom>
            <a:blipFill>
              <a:blip r:embed="rId28"/>
              <a:stretch>
                <a:fillRect l="0" t="-152" r="5" b="-147"/>
              </a:stretch>
            </a:blipFill>
          </p:spPr>
        </p:sp>
      </p:grpSp>
      <p:sp>
        <p:nvSpPr>
          <p:cNvPr name="Freeform 27" id="27"/>
          <p:cNvSpPr/>
          <p:nvPr/>
        </p:nvSpPr>
        <p:spPr>
          <a:xfrm flipH="false" flipV="false" rot="0">
            <a:off x="5435918" y="1114234"/>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grpSp>
        <p:nvGrpSpPr>
          <p:cNvPr name="Group 28" id="28"/>
          <p:cNvGrpSpPr/>
          <p:nvPr/>
        </p:nvGrpSpPr>
        <p:grpSpPr>
          <a:xfrm rot="0">
            <a:off x="5482774" y="2075244"/>
            <a:ext cx="564228" cy="610043"/>
            <a:chOff x="0" y="0"/>
            <a:chExt cx="752304" cy="813391"/>
          </a:xfrm>
        </p:grpSpPr>
        <p:sp>
          <p:nvSpPr>
            <p:cNvPr name="Freeform 29" id="29"/>
            <p:cNvSpPr/>
            <p:nvPr/>
          </p:nvSpPr>
          <p:spPr>
            <a:xfrm flipH="false" flipV="false" rot="0">
              <a:off x="0" y="0"/>
              <a:ext cx="752348" cy="813435"/>
            </a:xfrm>
            <a:custGeom>
              <a:avLst/>
              <a:gdLst/>
              <a:ahLst/>
              <a:cxnLst/>
              <a:rect r="r" b="b" t="t" l="l"/>
              <a:pathLst>
                <a:path h="813435" w="752348">
                  <a:moveTo>
                    <a:pt x="0" y="0"/>
                  </a:moveTo>
                  <a:lnTo>
                    <a:pt x="752348" y="0"/>
                  </a:lnTo>
                  <a:lnTo>
                    <a:pt x="752348" y="813435"/>
                  </a:lnTo>
                  <a:lnTo>
                    <a:pt x="0" y="813435"/>
                  </a:lnTo>
                  <a:lnTo>
                    <a:pt x="0" y="0"/>
                  </a:lnTo>
                  <a:close/>
                </a:path>
              </a:pathLst>
            </a:custGeom>
            <a:blipFill>
              <a:blip r:embed="rId31"/>
              <a:stretch>
                <a:fillRect l="0" t="-152" r="5" b="-147"/>
              </a:stretch>
            </a:blipFill>
          </p:spPr>
        </p:sp>
      </p:grpSp>
      <p:grpSp>
        <p:nvGrpSpPr>
          <p:cNvPr name="Group 30" id="30"/>
          <p:cNvGrpSpPr/>
          <p:nvPr/>
        </p:nvGrpSpPr>
        <p:grpSpPr>
          <a:xfrm rot="0">
            <a:off x="5932742" y="2068068"/>
            <a:ext cx="1037805" cy="617219"/>
            <a:chOff x="0" y="0"/>
            <a:chExt cx="1383740" cy="822959"/>
          </a:xfrm>
        </p:grpSpPr>
        <p:sp>
          <p:nvSpPr>
            <p:cNvPr name="Freeform 31" id="31"/>
            <p:cNvSpPr/>
            <p:nvPr/>
          </p:nvSpPr>
          <p:spPr>
            <a:xfrm flipH="false" flipV="false" rot="0">
              <a:off x="0" y="0"/>
              <a:ext cx="1383792" cy="822960"/>
            </a:xfrm>
            <a:custGeom>
              <a:avLst/>
              <a:gdLst/>
              <a:ahLst/>
              <a:cxnLst/>
              <a:rect r="r" b="b" t="t" l="l"/>
              <a:pathLst>
                <a:path h="822960" w="1383792">
                  <a:moveTo>
                    <a:pt x="0" y="0"/>
                  </a:moveTo>
                  <a:lnTo>
                    <a:pt x="1383792" y="0"/>
                  </a:lnTo>
                  <a:lnTo>
                    <a:pt x="1383792" y="822960"/>
                  </a:lnTo>
                  <a:lnTo>
                    <a:pt x="0" y="822960"/>
                  </a:lnTo>
                  <a:lnTo>
                    <a:pt x="0" y="0"/>
                  </a:lnTo>
                  <a:close/>
                </a:path>
              </a:pathLst>
            </a:custGeom>
            <a:blipFill>
              <a:blip r:embed="rId32"/>
              <a:stretch>
                <a:fillRect l="0" t="-57" r="3" b="-57"/>
              </a:stretch>
            </a:blipFill>
          </p:spPr>
        </p:sp>
      </p:grpSp>
      <p:grpSp>
        <p:nvGrpSpPr>
          <p:cNvPr name="Group 32" id="32"/>
          <p:cNvGrpSpPr/>
          <p:nvPr/>
        </p:nvGrpSpPr>
        <p:grpSpPr>
          <a:xfrm rot="0">
            <a:off x="6860857" y="2068068"/>
            <a:ext cx="1220685" cy="617219"/>
            <a:chOff x="0" y="0"/>
            <a:chExt cx="1627580" cy="822959"/>
          </a:xfrm>
        </p:grpSpPr>
        <p:sp>
          <p:nvSpPr>
            <p:cNvPr name="Freeform 33" id="33"/>
            <p:cNvSpPr/>
            <p:nvPr/>
          </p:nvSpPr>
          <p:spPr>
            <a:xfrm flipH="false" flipV="false" rot="0">
              <a:off x="0" y="0"/>
              <a:ext cx="1627632" cy="822960"/>
            </a:xfrm>
            <a:custGeom>
              <a:avLst/>
              <a:gdLst/>
              <a:ahLst/>
              <a:cxnLst/>
              <a:rect r="r" b="b" t="t" l="l"/>
              <a:pathLst>
                <a:path h="822960" w="1627632">
                  <a:moveTo>
                    <a:pt x="0" y="0"/>
                  </a:moveTo>
                  <a:lnTo>
                    <a:pt x="1627632" y="0"/>
                  </a:lnTo>
                  <a:lnTo>
                    <a:pt x="1627632" y="822960"/>
                  </a:lnTo>
                  <a:lnTo>
                    <a:pt x="0" y="822960"/>
                  </a:lnTo>
                  <a:lnTo>
                    <a:pt x="0" y="0"/>
                  </a:lnTo>
                  <a:close/>
                </a:path>
              </a:pathLst>
            </a:custGeom>
            <a:blipFill>
              <a:blip r:embed="rId33"/>
              <a:stretch>
                <a:fillRect l="0" t="-85" r="3" b="-84"/>
              </a:stretch>
            </a:blipFill>
          </p:spPr>
        </p:sp>
      </p:grpSp>
      <p:sp>
        <p:nvSpPr>
          <p:cNvPr name="Freeform 34" id="34"/>
          <p:cNvSpPr/>
          <p:nvPr/>
        </p:nvSpPr>
        <p:spPr>
          <a:xfrm flipH="false" flipV="false" rot="0">
            <a:off x="10044112" y="3119819"/>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34">
              <a:extLst>
                <a:ext uri="{96DAC541-7B7A-43D3-8B79-37D633B846F1}">
                  <asvg:svgBlip xmlns:asvg="http://schemas.microsoft.com/office/drawing/2016/SVG/main" r:embed="rId35"/>
                </a:ext>
              </a:extLst>
            </a:blip>
            <a:stretch>
              <a:fillRect l="0" t="0" r="0" b="0"/>
            </a:stretch>
          </a:blipFill>
        </p:spPr>
      </p:sp>
      <p:sp>
        <p:nvSpPr>
          <p:cNvPr name="Freeform 35" id="35"/>
          <p:cNvSpPr/>
          <p:nvPr/>
        </p:nvSpPr>
        <p:spPr>
          <a:xfrm flipH="false" flipV="false" rot="0">
            <a:off x="14030325" y="768153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36">
              <a:extLst>
                <a:ext uri="{96DAC541-7B7A-43D3-8B79-37D633B846F1}">
                  <asvg:svgBlip xmlns:asvg="http://schemas.microsoft.com/office/drawing/2016/SVG/main" r:embed="rId37"/>
                </a:ext>
              </a:extLst>
            </a:blip>
            <a:stretch>
              <a:fillRect l="0" t="0" r="0" b="0"/>
            </a:stretch>
          </a:blipFill>
        </p:spPr>
      </p:sp>
      <p:sp>
        <p:nvSpPr>
          <p:cNvPr name="Freeform 36" id="36"/>
          <p:cNvSpPr/>
          <p:nvPr/>
        </p:nvSpPr>
        <p:spPr>
          <a:xfrm flipH="false" flipV="false" rot="0">
            <a:off x="14030325" y="8481555"/>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38">
              <a:extLst>
                <a:ext uri="{96DAC541-7B7A-43D3-8B79-37D633B846F1}">
                  <asvg:svgBlip xmlns:asvg="http://schemas.microsoft.com/office/drawing/2016/SVG/main" r:embed="rId39"/>
                </a:ext>
              </a:extLst>
            </a:blip>
            <a:stretch>
              <a:fillRect l="0" t="0" r="0" b="0"/>
            </a:stretch>
          </a:blipFill>
        </p:spPr>
      </p:sp>
      <p:grpSp>
        <p:nvGrpSpPr>
          <p:cNvPr name="Group 37" id="37"/>
          <p:cNvGrpSpPr/>
          <p:nvPr/>
        </p:nvGrpSpPr>
        <p:grpSpPr>
          <a:xfrm rot="0">
            <a:off x="2500131" y="9701288"/>
            <a:ext cx="114271" cy="299085"/>
            <a:chOff x="0" y="0"/>
            <a:chExt cx="152361" cy="398780"/>
          </a:xfrm>
        </p:grpSpPr>
        <p:sp>
          <p:nvSpPr>
            <p:cNvPr name="Freeform 38" id="38"/>
            <p:cNvSpPr/>
            <p:nvPr/>
          </p:nvSpPr>
          <p:spPr>
            <a:xfrm flipH="false" flipV="false" rot="0">
              <a:off x="0" y="0"/>
              <a:ext cx="152400" cy="398780"/>
            </a:xfrm>
            <a:custGeom>
              <a:avLst/>
              <a:gdLst/>
              <a:ahLst/>
              <a:cxnLst/>
              <a:rect r="r" b="b" t="t" l="l"/>
              <a:pathLst>
                <a:path h="398780" w="152400">
                  <a:moveTo>
                    <a:pt x="0" y="0"/>
                  </a:moveTo>
                  <a:lnTo>
                    <a:pt x="152400" y="0"/>
                  </a:lnTo>
                  <a:lnTo>
                    <a:pt x="152400" y="398780"/>
                  </a:lnTo>
                  <a:lnTo>
                    <a:pt x="0" y="398780"/>
                  </a:lnTo>
                  <a:lnTo>
                    <a:pt x="0" y="0"/>
                  </a:lnTo>
                  <a:close/>
                </a:path>
              </a:pathLst>
            </a:custGeom>
            <a:blipFill>
              <a:blip r:embed="rId40"/>
              <a:stretch>
                <a:fillRect l="-15429" t="0" r="-15403" b="0"/>
              </a:stretch>
            </a:blipFill>
          </p:spPr>
        </p:sp>
      </p:grpSp>
      <p:grpSp>
        <p:nvGrpSpPr>
          <p:cNvPr name="Group 39" id="39"/>
          <p:cNvGrpSpPr/>
          <p:nvPr/>
        </p:nvGrpSpPr>
        <p:grpSpPr>
          <a:xfrm rot="0">
            <a:off x="699135" y="9614535"/>
            <a:ext cx="5556885" cy="442911"/>
            <a:chOff x="0" y="0"/>
            <a:chExt cx="7409180" cy="590548"/>
          </a:xfrm>
        </p:grpSpPr>
        <p:sp>
          <p:nvSpPr>
            <p:cNvPr name="Freeform 40" id="40"/>
            <p:cNvSpPr/>
            <p:nvPr/>
          </p:nvSpPr>
          <p:spPr>
            <a:xfrm flipH="false" flipV="false" rot="0">
              <a:off x="0" y="0"/>
              <a:ext cx="7409180" cy="590550"/>
            </a:xfrm>
            <a:custGeom>
              <a:avLst/>
              <a:gdLst/>
              <a:ahLst/>
              <a:cxnLst/>
              <a:rect r="r" b="b" t="t" l="l"/>
              <a:pathLst>
                <a:path h="590550" w="7409180">
                  <a:moveTo>
                    <a:pt x="0" y="0"/>
                  </a:moveTo>
                  <a:lnTo>
                    <a:pt x="7409180" y="0"/>
                  </a:lnTo>
                  <a:lnTo>
                    <a:pt x="7409180" y="590550"/>
                  </a:lnTo>
                  <a:lnTo>
                    <a:pt x="0" y="590550"/>
                  </a:lnTo>
                  <a:lnTo>
                    <a:pt x="0" y="0"/>
                  </a:lnTo>
                  <a:close/>
                </a:path>
              </a:pathLst>
            </a:custGeom>
            <a:blipFill>
              <a:blip r:embed="rId41"/>
              <a:stretch>
                <a:fillRect l="0" t="-115" r="0" b="-115"/>
              </a:stretch>
            </a:blipFill>
          </p:spPr>
        </p:sp>
      </p:grpSp>
      <p:sp>
        <p:nvSpPr>
          <p:cNvPr name="TextBox 41" id="41"/>
          <p:cNvSpPr txBox="true"/>
          <p:nvPr/>
        </p:nvSpPr>
        <p:spPr>
          <a:xfrm rot="0">
            <a:off x="17034890" y="9674949"/>
            <a:ext cx="243839" cy="297178"/>
          </a:xfrm>
          <a:prstGeom prst="rect">
            <a:avLst/>
          </a:prstGeom>
        </p:spPr>
        <p:txBody>
          <a:bodyPr anchor="t" rtlCol="false" tIns="0" lIns="0" bIns="0" rIns="0">
            <a:spAutoFit/>
          </a:bodyPr>
          <a:lstStyle/>
          <a:p>
            <a:pPr algn="l">
              <a:lnSpc>
                <a:spcPts val="1980"/>
              </a:lnSpc>
            </a:pPr>
            <a:r>
              <a:rPr lang="en-US" sz="1650" spc="-75">
                <a:solidFill>
                  <a:srgbClr val="2C926B"/>
                </a:solidFill>
                <a:latin typeface="Trebuchet MS"/>
                <a:ea typeface="Trebuchet MS"/>
                <a:cs typeface="Trebuchet MS"/>
                <a:sym typeface="Trebuchet M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9014" y="5904"/>
            <a:ext cx="7118985" cy="10281094"/>
          </a:xfrm>
          <a:custGeom>
            <a:avLst/>
            <a:gdLst/>
            <a:ahLst/>
            <a:cxnLst/>
            <a:rect r="r" b="b" t="t" l="l"/>
            <a:pathLst>
              <a:path h="10281094" w="7118985">
                <a:moveTo>
                  <a:pt x="0" y="0"/>
                </a:moveTo>
                <a:lnTo>
                  <a:pt x="7118985" y="0"/>
                </a:lnTo>
                <a:lnTo>
                  <a:pt x="7118985" y="10281094"/>
                </a:lnTo>
                <a:lnTo>
                  <a:pt x="0" y="102810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04276"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401675" y="4571998"/>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006894"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404336"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1238" y="-1238"/>
            <a:ext cx="18290477" cy="10289476"/>
          </a:xfrm>
          <a:custGeom>
            <a:avLst/>
            <a:gdLst/>
            <a:ahLst/>
            <a:cxnLst/>
            <a:rect r="r" b="b" t="t" l="l"/>
            <a:pathLst>
              <a:path h="10289476" w="18290477">
                <a:moveTo>
                  <a:pt x="0" y="0"/>
                </a:moveTo>
                <a:lnTo>
                  <a:pt x="18290477" y="0"/>
                </a:lnTo>
                <a:lnTo>
                  <a:pt x="18290477" y="10289476"/>
                </a:lnTo>
                <a:lnTo>
                  <a:pt x="0" y="1028947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12" id="12"/>
          <p:cNvGrpSpPr/>
          <p:nvPr/>
        </p:nvGrpSpPr>
        <p:grpSpPr>
          <a:xfrm rot="0">
            <a:off x="700088" y="10217524"/>
            <a:ext cx="5557266" cy="69473"/>
            <a:chOff x="0" y="0"/>
            <a:chExt cx="7409688" cy="92631"/>
          </a:xfrm>
        </p:grpSpPr>
        <p:sp>
          <p:nvSpPr>
            <p:cNvPr name="Freeform 13" id="13"/>
            <p:cNvSpPr/>
            <p:nvPr/>
          </p:nvSpPr>
          <p:spPr>
            <a:xfrm flipH="false" flipV="false" rot="0">
              <a:off x="0" y="0"/>
              <a:ext cx="7409688" cy="92583"/>
            </a:xfrm>
            <a:custGeom>
              <a:avLst/>
              <a:gdLst/>
              <a:ahLst/>
              <a:cxnLst/>
              <a:rect r="r" b="b" t="t" l="l"/>
              <a:pathLst>
                <a:path h="92583" w="7409688">
                  <a:moveTo>
                    <a:pt x="0" y="0"/>
                  </a:moveTo>
                  <a:lnTo>
                    <a:pt x="7409688" y="0"/>
                  </a:lnTo>
                  <a:lnTo>
                    <a:pt x="7409688" y="92583"/>
                  </a:lnTo>
                  <a:lnTo>
                    <a:pt x="0" y="92583"/>
                  </a:lnTo>
                  <a:lnTo>
                    <a:pt x="0" y="0"/>
                  </a:lnTo>
                  <a:close/>
                </a:path>
              </a:pathLst>
            </a:custGeom>
            <a:blipFill>
              <a:blip r:embed="rId22"/>
              <a:stretch>
                <a:fillRect l="0" t="-5093" r="0" b="-5144"/>
              </a:stretch>
            </a:blipFill>
          </p:spPr>
        </p:sp>
      </p:grpSp>
      <p:grpSp>
        <p:nvGrpSpPr>
          <p:cNvPr name="Group 14" id="14"/>
          <p:cNvGrpSpPr/>
          <p:nvPr/>
        </p:nvGrpSpPr>
        <p:grpSpPr>
          <a:xfrm rot="0">
            <a:off x="71438" y="6331325"/>
            <a:ext cx="2601468" cy="3955671"/>
            <a:chOff x="0" y="0"/>
            <a:chExt cx="3468624" cy="5274228"/>
          </a:xfrm>
        </p:grpSpPr>
        <p:sp>
          <p:nvSpPr>
            <p:cNvPr name="Freeform 15" id="15"/>
            <p:cNvSpPr/>
            <p:nvPr/>
          </p:nvSpPr>
          <p:spPr>
            <a:xfrm flipH="false" flipV="false" rot="0">
              <a:off x="0" y="0"/>
              <a:ext cx="3468624" cy="5274183"/>
            </a:xfrm>
            <a:custGeom>
              <a:avLst/>
              <a:gdLst/>
              <a:ahLst/>
              <a:cxnLst/>
              <a:rect r="r" b="b" t="t" l="l"/>
              <a:pathLst>
                <a:path h="5274183" w="3468624">
                  <a:moveTo>
                    <a:pt x="0" y="0"/>
                  </a:moveTo>
                  <a:lnTo>
                    <a:pt x="3468624" y="0"/>
                  </a:lnTo>
                  <a:lnTo>
                    <a:pt x="3468624" y="5274183"/>
                  </a:lnTo>
                  <a:lnTo>
                    <a:pt x="0" y="5274183"/>
                  </a:lnTo>
                  <a:lnTo>
                    <a:pt x="0" y="0"/>
                  </a:lnTo>
                  <a:close/>
                </a:path>
              </a:pathLst>
            </a:custGeom>
            <a:blipFill>
              <a:blip r:embed="rId23"/>
              <a:stretch>
                <a:fillRect l="-74" t="0" r="-74" b="0"/>
              </a:stretch>
            </a:blipFill>
          </p:spPr>
        </p:sp>
      </p:grpSp>
      <p:sp>
        <p:nvSpPr>
          <p:cNvPr name="TextBox 16" id="16"/>
          <p:cNvSpPr txBox="true"/>
          <p:nvPr/>
        </p:nvSpPr>
        <p:spPr>
          <a:xfrm rot="0">
            <a:off x="3872865" y="2919253"/>
            <a:ext cx="7660958" cy="6213792"/>
          </a:xfrm>
          <a:prstGeom prst="rect">
            <a:avLst/>
          </a:prstGeom>
        </p:spPr>
        <p:txBody>
          <a:bodyPr anchor="t" rtlCol="false" tIns="0" lIns="0" bIns="0" rIns="0">
            <a:spAutoFit/>
          </a:bodyPr>
          <a:lstStyle/>
          <a:p>
            <a:pPr algn="l" marL="1020604" indent="-340201" lvl="2">
              <a:lnSpc>
                <a:spcPts val="5759"/>
              </a:lnSpc>
              <a:buAutoNum type="arabicPeriod" startAt="1"/>
            </a:pPr>
            <a:r>
              <a:rPr lang="en-US" sz="4800" spc="-15">
                <a:solidFill>
                  <a:srgbClr val="0D0D0D"/>
                </a:solidFill>
                <a:latin typeface="Times New Roman"/>
                <a:ea typeface="Times New Roman"/>
                <a:cs typeface="Times New Roman"/>
                <a:sym typeface="Times New Roman"/>
              </a:rPr>
              <a:t>Problem Statement</a:t>
            </a:r>
          </a:p>
          <a:p>
            <a:pPr algn="l" marL="1020604" indent="-340201" lvl="2">
              <a:lnSpc>
                <a:spcPts val="5759"/>
              </a:lnSpc>
              <a:buAutoNum type="arabicPeriod" startAt="1"/>
            </a:pPr>
            <a:r>
              <a:rPr lang="en-US" sz="4800" spc="-15">
                <a:solidFill>
                  <a:srgbClr val="0D0D0D"/>
                </a:solidFill>
                <a:latin typeface="Times New Roman"/>
                <a:ea typeface="Times New Roman"/>
                <a:cs typeface="Times New Roman"/>
                <a:sym typeface="Times New Roman"/>
              </a:rPr>
              <a:t>Project Overview</a:t>
            </a:r>
          </a:p>
          <a:p>
            <a:pPr algn="l" marL="1020604" indent="-340201" lvl="2">
              <a:lnSpc>
                <a:spcPts val="5759"/>
              </a:lnSpc>
              <a:buAutoNum type="arabicPeriod" startAt="1"/>
            </a:pPr>
            <a:r>
              <a:rPr lang="en-US" sz="4800" spc="-15">
                <a:solidFill>
                  <a:srgbClr val="0D0D0D"/>
                </a:solidFill>
                <a:latin typeface="Times New Roman"/>
                <a:ea typeface="Times New Roman"/>
                <a:cs typeface="Times New Roman"/>
                <a:sym typeface="Times New Roman"/>
              </a:rPr>
              <a:t>End Users</a:t>
            </a:r>
          </a:p>
          <a:p>
            <a:pPr algn="l" marL="1020604" indent="-340201" lvl="2">
              <a:lnSpc>
                <a:spcPts val="5759"/>
              </a:lnSpc>
              <a:buAutoNum type="arabicPeriod" startAt="1"/>
            </a:pPr>
            <a:r>
              <a:rPr lang="en-US" sz="4800" spc="-15">
                <a:solidFill>
                  <a:srgbClr val="0D0D0D"/>
                </a:solidFill>
                <a:latin typeface="Times New Roman"/>
                <a:ea typeface="Times New Roman"/>
                <a:cs typeface="Times New Roman"/>
                <a:sym typeface="Times New Roman"/>
              </a:rPr>
              <a:t>Our Solution and Proposition</a:t>
            </a:r>
          </a:p>
          <a:p>
            <a:pPr algn="l" marL="1020604" indent="-340201" lvl="2">
              <a:lnSpc>
                <a:spcPts val="5759"/>
              </a:lnSpc>
              <a:buAutoNum type="arabicPeriod" startAt="1"/>
            </a:pPr>
            <a:r>
              <a:rPr lang="en-US" sz="4800" spc="-15">
                <a:solidFill>
                  <a:srgbClr val="0D0D0D"/>
                </a:solidFill>
                <a:latin typeface="Times New Roman"/>
                <a:ea typeface="Times New Roman"/>
                <a:cs typeface="Times New Roman"/>
                <a:sym typeface="Times New Roman"/>
              </a:rPr>
              <a:t>Dataset Description</a:t>
            </a:r>
          </a:p>
          <a:p>
            <a:pPr algn="l" marL="1020604" indent="-340201" lvl="2">
              <a:lnSpc>
                <a:spcPts val="5759"/>
              </a:lnSpc>
              <a:buAutoNum type="arabicPeriod" startAt="1"/>
            </a:pPr>
            <a:r>
              <a:rPr lang="en-US" sz="4800" spc="-15">
                <a:solidFill>
                  <a:srgbClr val="0D0D0D"/>
                </a:solidFill>
                <a:latin typeface="Times New Roman"/>
                <a:ea typeface="Times New Roman"/>
                <a:cs typeface="Times New Roman"/>
                <a:sym typeface="Times New Roman"/>
              </a:rPr>
              <a:t>Modelling Approach</a:t>
            </a:r>
          </a:p>
          <a:p>
            <a:pPr algn="l" marL="1020604" indent="-340201" lvl="2">
              <a:lnSpc>
                <a:spcPts val="5655"/>
              </a:lnSpc>
              <a:buAutoNum type="arabicPeriod" startAt="1"/>
            </a:pPr>
            <a:r>
              <a:rPr lang="en-US" sz="4800" spc="-15">
                <a:solidFill>
                  <a:srgbClr val="0D0D0D"/>
                </a:solidFill>
                <a:latin typeface="Times New Roman"/>
                <a:ea typeface="Times New Roman"/>
                <a:cs typeface="Times New Roman"/>
                <a:sym typeface="Times New Roman"/>
              </a:rPr>
              <a:t>Results and Discussion</a:t>
            </a:r>
          </a:p>
          <a:p>
            <a:pPr algn="l" marL="1024414" indent="-341471" lvl="2">
              <a:lnSpc>
                <a:spcPts val="5655"/>
              </a:lnSpc>
              <a:buAutoNum type="arabicPeriod" startAt="1"/>
            </a:pPr>
            <a:r>
              <a:rPr lang="en-US" sz="4800" spc="-15">
                <a:solidFill>
                  <a:srgbClr val="0D0D0D"/>
                </a:solidFill>
                <a:latin typeface="Times New Roman"/>
                <a:ea typeface="Times New Roman"/>
                <a:cs typeface="Times New Roman"/>
                <a:sym typeface="Times New Roman"/>
              </a:rPr>
              <a:t>Conclusion</a:t>
            </a:r>
          </a:p>
        </p:txBody>
      </p:sp>
      <p:sp>
        <p:nvSpPr>
          <p:cNvPr name="Freeform 17" id="17"/>
          <p:cNvSpPr/>
          <p:nvPr/>
        </p:nvSpPr>
        <p:spPr>
          <a:xfrm flipH="false" flipV="false" rot="0">
            <a:off x="11043285" y="1114234"/>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8" id="18"/>
          <p:cNvGrpSpPr/>
          <p:nvPr/>
        </p:nvGrpSpPr>
        <p:grpSpPr>
          <a:xfrm rot="0">
            <a:off x="1049654" y="1450028"/>
            <a:ext cx="832065" cy="859402"/>
            <a:chOff x="0" y="0"/>
            <a:chExt cx="1109420" cy="1145869"/>
          </a:xfrm>
        </p:grpSpPr>
        <p:sp>
          <p:nvSpPr>
            <p:cNvPr name="Freeform 19" id="19"/>
            <p:cNvSpPr/>
            <p:nvPr/>
          </p:nvSpPr>
          <p:spPr>
            <a:xfrm flipH="false" flipV="false" rot="0">
              <a:off x="0" y="0"/>
              <a:ext cx="1109472" cy="1145921"/>
            </a:xfrm>
            <a:custGeom>
              <a:avLst/>
              <a:gdLst/>
              <a:ahLst/>
              <a:cxnLst/>
              <a:rect r="r" b="b" t="t" l="l"/>
              <a:pathLst>
                <a:path h="1145921" w="1109472">
                  <a:moveTo>
                    <a:pt x="0" y="0"/>
                  </a:moveTo>
                  <a:lnTo>
                    <a:pt x="1109472" y="0"/>
                  </a:lnTo>
                  <a:lnTo>
                    <a:pt x="1109472" y="1145921"/>
                  </a:lnTo>
                  <a:lnTo>
                    <a:pt x="0" y="1145921"/>
                  </a:lnTo>
                  <a:lnTo>
                    <a:pt x="0" y="0"/>
                  </a:lnTo>
                  <a:close/>
                </a:path>
              </a:pathLst>
            </a:custGeom>
            <a:blipFill>
              <a:blip r:embed="rId26"/>
              <a:stretch>
                <a:fillRect l="-208" t="0" r="-203" b="4"/>
              </a:stretch>
            </a:blipFill>
          </p:spPr>
        </p:sp>
      </p:grpSp>
      <p:grpSp>
        <p:nvGrpSpPr>
          <p:cNvPr name="Group 20" id="20"/>
          <p:cNvGrpSpPr/>
          <p:nvPr/>
        </p:nvGrpSpPr>
        <p:grpSpPr>
          <a:xfrm rot="0">
            <a:off x="2058084" y="1457222"/>
            <a:ext cx="852335" cy="870495"/>
            <a:chOff x="0" y="0"/>
            <a:chExt cx="1136447" cy="1160660"/>
          </a:xfrm>
        </p:grpSpPr>
        <p:sp>
          <p:nvSpPr>
            <p:cNvPr name="Freeform 21" id="21"/>
            <p:cNvSpPr/>
            <p:nvPr/>
          </p:nvSpPr>
          <p:spPr>
            <a:xfrm flipH="false" flipV="false" rot="0">
              <a:off x="0" y="0"/>
              <a:ext cx="1136396" cy="1160653"/>
            </a:xfrm>
            <a:custGeom>
              <a:avLst/>
              <a:gdLst/>
              <a:ahLst/>
              <a:cxnLst/>
              <a:rect r="r" b="b" t="t" l="l"/>
              <a:pathLst>
                <a:path h="1160653" w="1136396">
                  <a:moveTo>
                    <a:pt x="0" y="0"/>
                  </a:moveTo>
                  <a:lnTo>
                    <a:pt x="1136396" y="0"/>
                  </a:lnTo>
                  <a:lnTo>
                    <a:pt x="1136396" y="1160653"/>
                  </a:lnTo>
                  <a:lnTo>
                    <a:pt x="0" y="1160653"/>
                  </a:lnTo>
                  <a:lnTo>
                    <a:pt x="0" y="0"/>
                  </a:lnTo>
                  <a:close/>
                </a:path>
              </a:pathLst>
            </a:custGeom>
            <a:blipFill>
              <a:blip r:embed="rId27"/>
              <a:stretch>
                <a:fillRect l="-596" t="0" r="-601" b="0"/>
              </a:stretch>
            </a:blipFill>
          </p:spPr>
        </p:sp>
      </p:grpSp>
      <p:grpSp>
        <p:nvGrpSpPr>
          <p:cNvPr name="Group 22" id="22"/>
          <p:cNvGrpSpPr/>
          <p:nvPr/>
        </p:nvGrpSpPr>
        <p:grpSpPr>
          <a:xfrm rot="0">
            <a:off x="2835591" y="1469840"/>
            <a:ext cx="896054" cy="841114"/>
            <a:chOff x="0" y="0"/>
            <a:chExt cx="1194739" cy="1121485"/>
          </a:xfrm>
        </p:grpSpPr>
        <p:sp>
          <p:nvSpPr>
            <p:cNvPr name="Freeform 23" id="23"/>
            <p:cNvSpPr/>
            <p:nvPr/>
          </p:nvSpPr>
          <p:spPr>
            <a:xfrm flipH="false" flipV="false" rot="0">
              <a:off x="0" y="0"/>
              <a:ext cx="1194689" cy="1121537"/>
            </a:xfrm>
            <a:custGeom>
              <a:avLst/>
              <a:gdLst/>
              <a:ahLst/>
              <a:cxnLst/>
              <a:rect r="r" b="b" t="t" l="l"/>
              <a:pathLst>
                <a:path h="1121537" w="1194689">
                  <a:moveTo>
                    <a:pt x="0" y="0"/>
                  </a:moveTo>
                  <a:lnTo>
                    <a:pt x="1194689" y="0"/>
                  </a:lnTo>
                  <a:lnTo>
                    <a:pt x="1194689" y="1121537"/>
                  </a:lnTo>
                  <a:lnTo>
                    <a:pt x="0" y="1121537"/>
                  </a:lnTo>
                  <a:lnTo>
                    <a:pt x="0" y="0"/>
                  </a:lnTo>
                  <a:close/>
                </a:path>
              </a:pathLst>
            </a:custGeom>
            <a:blipFill>
              <a:blip r:embed="rId28"/>
              <a:stretch>
                <a:fillRect l="-33" t="0" r="-37" b="4"/>
              </a:stretch>
            </a:blipFill>
          </p:spPr>
        </p:sp>
      </p:grpSp>
      <p:grpSp>
        <p:nvGrpSpPr>
          <p:cNvPr name="Group 24" id="24"/>
          <p:cNvGrpSpPr/>
          <p:nvPr/>
        </p:nvGrpSpPr>
        <p:grpSpPr>
          <a:xfrm rot="0">
            <a:off x="3660075" y="1469840"/>
            <a:ext cx="1065218" cy="850258"/>
            <a:chOff x="0" y="0"/>
            <a:chExt cx="1420291" cy="1133677"/>
          </a:xfrm>
        </p:grpSpPr>
        <p:sp>
          <p:nvSpPr>
            <p:cNvPr name="Freeform 25" id="25"/>
            <p:cNvSpPr/>
            <p:nvPr/>
          </p:nvSpPr>
          <p:spPr>
            <a:xfrm flipH="false" flipV="false" rot="0">
              <a:off x="0" y="0"/>
              <a:ext cx="1420241" cy="1133729"/>
            </a:xfrm>
            <a:custGeom>
              <a:avLst/>
              <a:gdLst/>
              <a:ahLst/>
              <a:cxnLst/>
              <a:rect r="r" b="b" t="t" l="l"/>
              <a:pathLst>
                <a:path h="1133729" w="1420241">
                  <a:moveTo>
                    <a:pt x="0" y="0"/>
                  </a:moveTo>
                  <a:lnTo>
                    <a:pt x="1420241" y="0"/>
                  </a:lnTo>
                  <a:lnTo>
                    <a:pt x="1420241" y="1133729"/>
                  </a:lnTo>
                  <a:lnTo>
                    <a:pt x="0" y="1133729"/>
                  </a:lnTo>
                  <a:lnTo>
                    <a:pt x="0" y="0"/>
                  </a:lnTo>
                  <a:close/>
                </a:path>
              </a:pathLst>
            </a:custGeom>
            <a:blipFill>
              <a:blip r:embed="rId29"/>
              <a:stretch>
                <a:fillRect l="0" t="-112" r="-3" b="-108"/>
              </a:stretch>
            </a:blipFill>
          </p:spPr>
        </p:sp>
      </p:grpSp>
      <p:grpSp>
        <p:nvGrpSpPr>
          <p:cNvPr name="Group 26" id="26"/>
          <p:cNvGrpSpPr/>
          <p:nvPr/>
        </p:nvGrpSpPr>
        <p:grpSpPr>
          <a:xfrm rot="0">
            <a:off x="4569903" y="1469840"/>
            <a:ext cx="932630" cy="841114"/>
            <a:chOff x="0" y="0"/>
            <a:chExt cx="1243507" cy="1121485"/>
          </a:xfrm>
        </p:grpSpPr>
        <p:sp>
          <p:nvSpPr>
            <p:cNvPr name="Freeform 27" id="27"/>
            <p:cNvSpPr/>
            <p:nvPr/>
          </p:nvSpPr>
          <p:spPr>
            <a:xfrm flipH="false" flipV="false" rot="0">
              <a:off x="0" y="0"/>
              <a:ext cx="1243457" cy="1121537"/>
            </a:xfrm>
            <a:custGeom>
              <a:avLst/>
              <a:gdLst/>
              <a:ahLst/>
              <a:cxnLst/>
              <a:rect r="r" b="b" t="t" l="l"/>
              <a:pathLst>
                <a:path h="1121537" w="1243457">
                  <a:moveTo>
                    <a:pt x="0" y="0"/>
                  </a:moveTo>
                  <a:lnTo>
                    <a:pt x="1243457" y="0"/>
                  </a:lnTo>
                  <a:lnTo>
                    <a:pt x="1243457" y="1121537"/>
                  </a:lnTo>
                  <a:lnTo>
                    <a:pt x="0" y="1121537"/>
                  </a:lnTo>
                  <a:lnTo>
                    <a:pt x="0" y="0"/>
                  </a:lnTo>
                  <a:close/>
                </a:path>
              </a:pathLst>
            </a:custGeom>
            <a:blipFill>
              <a:blip r:embed="rId30"/>
              <a:stretch>
                <a:fillRect l="0" t="-227" r="-3" b="-223"/>
              </a:stretch>
            </a:blipFill>
          </p:spPr>
        </p:sp>
      </p:grpSp>
      <p:grpSp>
        <p:nvGrpSpPr>
          <p:cNvPr name="Group 28" id="28"/>
          <p:cNvGrpSpPr/>
          <p:nvPr/>
        </p:nvGrpSpPr>
        <p:grpSpPr>
          <a:xfrm rot="0">
            <a:off x="5450775" y="1450028"/>
            <a:ext cx="832065" cy="859402"/>
            <a:chOff x="0" y="0"/>
            <a:chExt cx="1109420" cy="1145869"/>
          </a:xfrm>
        </p:grpSpPr>
        <p:sp>
          <p:nvSpPr>
            <p:cNvPr name="Freeform 29" id="29"/>
            <p:cNvSpPr/>
            <p:nvPr/>
          </p:nvSpPr>
          <p:spPr>
            <a:xfrm flipH="false" flipV="false" rot="0">
              <a:off x="0" y="0"/>
              <a:ext cx="1109472" cy="1145921"/>
            </a:xfrm>
            <a:custGeom>
              <a:avLst/>
              <a:gdLst/>
              <a:ahLst/>
              <a:cxnLst/>
              <a:rect r="r" b="b" t="t" l="l"/>
              <a:pathLst>
                <a:path h="1145921" w="1109472">
                  <a:moveTo>
                    <a:pt x="0" y="0"/>
                  </a:moveTo>
                  <a:lnTo>
                    <a:pt x="1109472" y="0"/>
                  </a:lnTo>
                  <a:lnTo>
                    <a:pt x="1109472" y="1145921"/>
                  </a:lnTo>
                  <a:lnTo>
                    <a:pt x="0" y="1145921"/>
                  </a:lnTo>
                  <a:lnTo>
                    <a:pt x="0" y="0"/>
                  </a:lnTo>
                  <a:close/>
                </a:path>
              </a:pathLst>
            </a:custGeom>
            <a:blipFill>
              <a:blip r:embed="rId31"/>
              <a:stretch>
                <a:fillRect l="-208" t="0" r="-203" b="4"/>
              </a:stretch>
            </a:blipFill>
          </p:spPr>
        </p:sp>
      </p:grpSp>
      <p:sp>
        <p:nvSpPr>
          <p:cNvPr name="Freeform 30" id="30"/>
          <p:cNvSpPr/>
          <p:nvPr/>
        </p:nvSpPr>
        <p:spPr>
          <a:xfrm flipH="false" flipV="false" rot="0">
            <a:off x="16515967"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32">
              <a:extLst>
                <a:ext uri="{96DAC541-7B7A-43D3-8B79-37D633B846F1}">
                  <asvg:svgBlip xmlns:asvg="http://schemas.microsoft.com/office/drawing/2016/SVG/main" r:embed="rId33"/>
                </a:ext>
              </a:extLst>
            </a:blip>
            <a:stretch>
              <a:fillRect l="0" t="0" r="0" b="0"/>
            </a:stretch>
          </a:blipFill>
        </p:spPr>
      </p:sp>
      <p:grpSp>
        <p:nvGrpSpPr>
          <p:cNvPr name="Group 31" id="31"/>
          <p:cNvGrpSpPr/>
          <p:nvPr/>
        </p:nvGrpSpPr>
        <p:grpSpPr>
          <a:xfrm rot="0">
            <a:off x="16031526" y="9201016"/>
            <a:ext cx="372426" cy="372559"/>
            <a:chOff x="0" y="0"/>
            <a:chExt cx="496568" cy="496745"/>
          </a:xfrm>
        </p:grpSpPr>
        <p:sp>
          <p:nvSpPr>
            <p:cNvPr name="Freeform 32" id="32"/>
            <p:cNvSpPr/>
            <p:nvPr/>
          </p:nvSpPr>
          <p:spPr>
            <a:xfrm flipH="false" flipV="false" rot="0">
              <a:off x="0" y="0"/>
              <a:ext cx="496570" cy="496697"/>
            </a:xfrm>
            <a:custGeom>
              <a:avLst/>
              <a:gdLst/>
              <a:ahLst/>
              <a:cxnLst/>
              <a:rect r="r" b="b" t="t" l="l"/>
              <a:pathLst>
                <a:path h="496697" w="496570">
                  <a:moveTo>
                    <a:pt x="0" y="0"/>
                  </a:moveTo>
                  <a:lnTo>
                    <a:pt x="496570" y="0"/>
                  </a:lnTo>
                  <a:lnTo>
                    <a:pt x="496570" y="496697"/>
                  </a:lnTo>
                  <a:lnTo>
                    <a:pt x="0" y="496697"/>
                  </a:lnTo>
                  <a:lnTo>
                    <a:pt x="0" y="0"/>
                  </a:lnTo>
                  <a:close/>
                </a:path>
              </a:pathLst>
            </a:custGeom>
            <a:blipFill>
              <a:blip r:embed="rId34"/>
              <a:stretch>
                <a:fillRect l="-17" t="0" r="-17" b="-9"/>
              </a:stretch>
            </a:blipFill>
          </p:spPr>
        </p:sp>
      </p:grpSp>
      <p:sp>
        <p:nvSpPr>
          <p:cNvPr name="TextBox 33" id="33"/>
          <p:cNvSpPr txBox="true"/>
          <p:nvPr/>
        </p:nvSpPr>
        <p:spPr>
          <a:xfrm rot="0">
            <a:off x="17034890" y="9674949"/>
            <a:ext cx="243839" cy="297178"/>
          </a:xfrm>
          <a:prstGeom prst="rect">
            <a:avLst/>
          </a:prstGeom>
        </p:spPr>
        <p:txBody>
          <a:bodyPr anchor="t" rtlCol="false" tIns="0" lIns="0" bIns="0" rIns="0">
            <a:spAutoFit/>
          </a:bodyPr>
          <a:lstStyle/>
          <a:p>
            <a:pPr algn="l">
              <a:lnSpc>
                <a:spcPts val="1980"/>
              </a:lnSpc>
            </a:pPr>
            <a:r>
              <a:rPr lang="en-US" sz="1650" spc="-75">
                <a:solidFill>
                  <a:srgbClr val="2C926B"/>
                </a:solidFill>
                <a:latin typeface="Trebuchet MS"/>
                <a:ea typeface="Trebuchet MS"/>
                <a:cs typeface="Trebuchet MS"/>
                <a:sym typeface="Trebuchet M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9014" y="5904"/>
            <a:ext cx="7118985" cy="10281094"/>
          </a:xfrm>
          <a:custGeom>
            <a:avLst/>
            <a:gdLst/>
            <a:ahLst/>
            <a:cxnLst/>
            <a:rect r="r" b="b" t="t" l="l"/>
            <a:pathLst>
              <a:path h="10281094" w="7118985">
                <a:moveTo>
                  <a:pt x="0" y="0"/>
                </a:moveTo>
                <a:lnTo>
                  <a:pt x="7118985" y="0"/>
                </a:lnTo>
                <a:lnTo>
                  <a:pt x="7118985" y="10281094"/>
                </a:lnTo>
                <a:lnTo>
                  <a:pt x="0" y="102810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04276"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401675" y="4571998"/>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006894"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404336"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1238" y="-1238"/>
            <a:ext cx="18290477" cy="10289476"/>
          </a:xfrm>
          <a:custGeom>
            <a:avLst/>
            <a:gdLst/>
            <a:ahLst/>
            <a:cxnLst/>
            <a:rect r="r" b="b" t="t" l="l"/>
            <a:pathLst>
              <a:path h="10289476" w="18290477">
                <a:moveTo>
                  <a:pt x="0" y="0"/>
                </a:moveTo>
                <a:lnTo>
                  <a:pt x="18290477" y="0"/>
                </a:lnTo>
                <a:lnTo>
                  <a:pt x="18290477" y="10289476"/>
                </a:lnTo>
                <a:lnTo>
                  <a:pt x="0" y="1028947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10138" y="903763"/>
            <a:ext cx="12143422" cy="1150303"/>
          </a:xfrm>
          <a:prstGeom prst="rect">
            <a:avLst/>
          </a:prstGeom>
        </p:spPr>
        <p:txBody>
          <a:bodyPr anchor="t" rtlCol="false" tIns="0" lIns="0" bIns="0" rIns="0">
            <a:spAutoFit/>
          </a:bodyPr>
          <a:lstStyle/>
          <a:p>
            <a:pPr algn="l">
              <a:lnSpc>
                <a:spcPts val="7650"/>
              </a:lnSpc>
            </a:pPr>
            <a:r>
              <a:rPr lang="en-US" b="true" sz="6375" i="true" spc="-15">
                <a:solidFill>
                  <a:srgbClr val="000000"/>
                </a:solidFill>
                <a:latin typeface="Arimo Bold Italics"/>
                <a:ea typeface="Arimo Bold Italics"/>
                <a:cs typeface="Arimo Bold Italics"/>
                <a:sym typeface="Arimo Bold Italics"/>
              </a:rPr>
              <a:t>PROBLEM STATEMENT</a:t>
            </a:r>
          </a:p>
        </p:txBody>
      </p:sp>
      <p:sp>
        <p:nvSpPr>
          <p:cNvPr name="TextBox 13" id="13"/>
          <p:cNvSpPr txBox="true"/>
          <p:nvPr/>
        </p:nvSpPr>
        <p:spPr>
          <a:xfrm rot="0">
            <a:off x="1076800" y="3590130"/>
            <a:ext cx="11568112" cy="2177733"/>
          </a:xfrm>
          <a:prstGeom prst="rect">
            <a:avLst/>
          </a:prstGeom>
        </p:spPr>
        <p:txBody>
          <a:bodyPr anchor="t" rtlCol="false" tIns="0" lIns="0" bIns="0" rIns="0">
            <a:spAutoFit/>
          </a:bodyPr>
          <a:lstStyle/>
          <a:p>
            <a:pPr algn="just">
              <a:lnSpc>
                <a:spcPts val="5160"/>
              </a:lnSpc>
            </a:pPr>
            <a:r>
              <a:rPr lang="en-US" sz="4200">
                <a:solidFill>
                  <a:srgbClr val="000000"/>
                </a:solidFill>
                <a:latin typeface="Times New Roman"/>
                <a:ea typeface="Times New Roman"/>
                <a:cs typeface="Times New Roman"/>
                <a:sym typeface="Times New Roman"/>
              </a:rPr>
              <a:t>To Analyse the Attrition i.e., Employee turnover by examining the Job satisfaction level by reviewing the feedback for job .</a:t>
            </a:r>
          </a:p>
        </p:txBody>
      </p:sp>
      <p:sp>
        <p:nvSpPr>
          <p:cNvPr name="Freeform 14" id="14"/>
          <p:cNvSpPr/>
          <p:nvPr/>
        </p:nvSpPr>
        <p:spPr>
          <a:xfrm flipH="false" flipV="false" rot="0">
            <a:off x="10044112" y="2118932"/>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15" id="15"/>
          <p:cNvGrpSpPr/>
          <p:nvPr/>
        </p:nvGrpSpPr>
        <p:grpSpPr>
          <a:xfrm rot="0">
            <a:off x="2498199" y="9701212"/>
            <a:ext cx="114137" cy="299085"/>
            <a:chOff x="0" y="0"/>
            <a:chExt cx="152183" cy="398780"/>
          </a:xfrm>
        </p:grpSpPr>
        <p:sp>
          <p:nvSpPr>
            <p:cNvPr name="Freeform 16" id="16"/>
            <p:cNvSpPr/>
            <p:nvPr/>
          </p:nvSpPr>
          <p:spPr>
            <a:xfrm flipH="false" flipV="false" rot="0">
              <a:off x="0" y="0"/>
              <a:ext cx="152146" cy="398780"/>
            </a:xfrm>
            <a:custGeom>
              <a:avLst/>
              <a:gdLst/>
              <a:ahLst/>
              <a:cxnLst/>
              <a:rect r="r" b="b" t="t" l="l"/>
              <a:pathLst>
                <a:path h="398780" w="152146">
                  <a:moveTo>
                    <a:pt x="0" y="0"/>
                  </a:moveTo>
                  <a:lnTo>
                    <a:pt x="152146" y="0"/>
                  </a:lnTo>
                  <a:lnTo>
                    <a:pt x="152146" y="398780"/>
                  </a:lnTo>
                  <a:lnTo>
                    <a:pt x="0" y="398780"/>
                  </a:lnTo>
                  <a:lnTo>
                    <a:pt x="0" y="0"/>
                  </a:lnTo>
                  <a:close/>
                </a:path>
              </a:pathLst>
            </a:custGeom>
            <a:blipFill>
              <a:blip r:embed="rId24"/>
              <a:stretch>
                <a:fillRect l="-15513" t="0" r="-15537" b="0"/>
              </a:stretch>
            </a:blipFill>
          </p:spPr>
        </p:sp>
      </p:grpSp>
      <p:sp>
        <p:nvSpPr>
          <p:cNvPr name="Freeform 17" id="17"/>
          <p:cNvSpPr/>
          <p:nvPr/>
        </p:nvSpPr>
        <p:spPr>
          <a:xfrm flipH="false" flipV="false" rot="0">
            <a:off x="14844712" y="7696960"/>
            <a:ext cx="685609" cy="685705"/>
          </a:xfrm>
          <a:custGeom>
            <a:avLst/>
            <a:gdLst/>
            <a:ahLst/>
            <a:cxnLst/>
            <a:rect r="r" b="b" t="t" l="l"/>
            <a:pathLst>
              <a:path h="685705" w="685609">
                <a:moveTo>
                  <a:pt x="0" y="0"/>
                </a:moveTo>
                <a:lnTo>
                  <a:pt x="685610" y="0"/>
                </a:lnTo>
                <a:lnTo>
                  <a:pt x="685610" y="685705"/>
                </a:lnTo>
                <a:lnTo>
                  <a:pt x="0" y="68570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Freeform 18" id="18"/>
          <p:cNvSpPr/>
          <p:nvPr/>
        </p:nvSpPr>
        <p:spPr>
          <a:xfrm flipH="false" flipV="false" rot="0">
            <a:off x="14844712" y="8496946"/>
            <a:ext cx="271272" cy="271462"/>
          </a:xfrm>
          <a:custGeom>
            <a:avLst/>
            <a:gdLst/>
            <a:ahLst/>
            <a:cxnLst/>
            <a:rect r="r" b="b" t="t" l="l"/>
            <a:pathLst>
              <a:path h="271462" w="271272">
                <a:moveTo>
                  <a:pt x="0" y="0"/>
                </a:moveTo>
                <a:lnTo>
                  <a:pt x="271272" y="0"/>
                </a:lnTo>
                <a:lnTo>
                  <a:pt x="271272" y="271462"/>
                </a:lnTo>
                <a:lnTo>
                  <a:pt x="0" y="271462"/>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grpSp>
        <p:nvGrpSpPr>
          <p:cNvPr name="Group 19" id="19"/>
          <p:cNvGrpSpPr/>
          <p:nvPr/>
        </p:nvGrpSpPr>
        <p:grpSpPr>
          <a:xfrm rot="0">
            <a:off x="12801600" y="4053706"/>
            <a:ext cx="4144326" cy="4887278"/>
            <a:chOff x="0" y="0"/>
            <a:chExt cx="5525768" cy="6516371"/>
          </a:xfrm>
        </p:grpSpPr>
        <p:sp>
          <p:nvSpPr>
            <p:cNvPr name="Freeform 20" id="20"/>
            <p:cNvSpPr/>
            <p:nvPr/>
          </p:nvSpPr>
          <p:spPr>
            <a:xfrm flipH="false" flipV="false" rot="0">
              <a:off x="0" y="0"/>
              <a:ext cx="5525770" cy="6516370"/>
            </a:xfrm>
            <a:custGeom>
              <a:avLst/>
              <a:gdLst/>
              <a:ahLst/>
              <a:cxnLst/>
              <a:rect r="r" b="b" t="t" l="l"/>
              <a:pathLst>
                <a:path h="6516370" w="5525770">
                  <a:moveTo>
                    <a:pt x="0" y="0"/>
                  </a:moveTo>
                  <a:lnTo>
                    <a:pt x="5525770" y="0"/>
                  </a:lnTo>
                  <a:lnTo>
                    <a:pt x="5525770" y="6516370"/>
                  </a:lnTo>
                  <a:lnTo>
                    <a:pt x="0" y="6516370"/>
                  </a:lnTo>
                  <a:lnTo>
                    <a:pt x="0" y="0"/>
                  </a:lnTo>
                  <a:close/>
                </a:path>
              </a:pathLst>
            </a:custGeom>
            <a:blipFill>
              <a:blip r:embed="rId29"/>
              <a:stretch>
                <a:fillRect l="0" t="-34" r="0" b="-34"/>
              </a:stretch>
            </a:blipFill>
          </p:spPr>
        </p:sp>
      </p:grpSp>
      <p:sp>
        <p:nvSpPr>
          <p:cNvPr name="TextBox 21" id="21"/>
          <p:cNvSpPr txBox="true"/>
          <p:nvPr/>
        </p:nvSpPr>
        <p:spPr>
          <a:xfrm rot="0">
            <a:off x="17034890" y="9674949"/>
            <a:ext cx="243839" cy="297178"/>
          </a:xfrm>
          <a:prstGeom prst="rect">
            <a:avLst/>
          </a:prstGeom>
        </p:spPr>
        <p:txBody>
          <a:bodyPr anchor="t" rtlCol="false" tIns="0" lIns="0" bIns="0" rIns="0">
            <a:spAutoFit/>
          </a:bodyPr>
          <a:lstStyle/>
          <a:p>
            <a:pPr algn="l">
              <a:lnSpc>
                <a:spcPts val="1980"/>
              </a:lnSpc>
            </a:pPr>
            <a:r>
              <a:rPr lang="en-US" sz="1650" spc="-75">
                <a:solidFill>
                  <a:srgbClr val="2C926B"/>
                </a:solidFill>
                <a:latin typeface="Trebuchet MS"/>
                <a:ea typeface="Trebuchet MS"/>
                <a:cs typeface="Trebuchet MS"/>
                <a:sym typeface="Trebuchet M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9014" y="5904"/>
            <a:ext cx="7118985" cy="10281094"/>
          </a:xfrm>
          <a:custGeom>
            <a:avLst/>
            <a:gdLst/>
            <a:ahLst/>
            <a:cxnLst/>
            <a:rect r="r" b="b" t="t" l="l"/>
            <a:pathLst>
              <a:path h="10281094" w="7118985">
                <a:moveTo>
                  <a:pt x="0" y="0"/>
                </a:moveTo>
                <a:lnTo>
                  <a:pt x="7118985" y="0"/>
                </a:lnTo>
                <a:lnTo>
                  <a:pt x="7118985" y="10281094"/>
                </a:lnTo>
                <a:lnTo>
                  <a:pt x="0" y="102810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04276"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401675" y="4571998"/>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006894"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404336"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1238" y="-1238"/>
            <a:ext cx="18290477" cy="10289476"/>
          </a:xfrm>
          <a:custGeom>
            <a:avLst/>
            <a:gdLst/>
            <a:ahLst/>
            <a:cxnLst/>
            <a:rect r="r" b="b" t="t" l="l"/>
            <a:pathLst>
              <a:path h="10289476" w="18290477">
                <a:moveTo>
                  <a:pt x="0" y="0"/>
                </a:moveTo>
                <a:lnTo>
                  <a:pt x="18290477" y="0"/>
                </a:lnTo>
                <a:lnTo>
                  <a:pt x="18290477" y="10289476"/>
                </a:lnTo>
                <a:lnTo>
                  <a:pt x="0" y="1028947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29754" y="804367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86385" y="3972878"/>
            <a:ext cx="5300663" cy="5715000"/>
            <a:chOff x="0" y="0"/>
            <a:chExt cx="7067551"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TextBox 16" id="16"/>
          <p:cNvSpPr txBox="true"/>
          <p:nvPr/>
        </p:nvSpPr>
        <p:spPr>
          <a:xfrm rot="0">
            <a:off x="1100613" y="889476"/>
            <a:ext cx="8411528" cy="1413191"/>
          </a:xfrm>
          <a:prstGeom prst="rect">
            <a:avLst/>
          </a:prstGeom>
        </p:spPr>
        <p:txBody>
          <a:bodyPr anchor="t" rtlCol="false" tIns="0" lIns="0" bIns="0" rIns="0">
            <a:spAutoFit/>
          </a:bodyPr>
          <a:lstStyle/>
          <a:p>
            <a:pPr algn="l">
              <a:lnSpc>
                <a:spcPts val="7650"/>
              </a:lnSpc>
            </a:pPr>
            <a:r>
              <a:rPr lang="en-US" b="true" sz="6375" i="true" spc="-15">
                <a:solidFill>
                  <a:srgbClr val="000000"/>
                </a:solidFill>
                <a:latin typeface="Arimo Bold Italics"/>
                <a:ea typeface="Arimo Bold Italics"/>
                <a:cs typeface="Arimo Bold Italics"/>
                <a:sym typeface="Arimo Bold Italics"/>
              </a:rPr>
              <a:t>PROJECT OVERVIEW</a:t>
            </a:r>
          </a:p>
        </p:txBody>
      </p:sp>
      <p:sp>
        <p:nvSpPr>
          <p:cNvPr name="TextBox 17" id="17"/>
          <p:cNvSpPr txBox="true"/>
          <p:nvPr/>
        </p:nvSpPr>
        <p:spPr>
          <a:xfrm rot="0">
            <a:off x="991076" y="3071653"/>
            <a:ext cx="11621451" cy="837883"/>
          </a:xfrm>
          <a:prstGeom prst="rect">
            <a:avLst/>
          </a:prstGeom>
        </p:spPr>
        <p:txBody>
          <a:bodyPr anchor="t" rtlCol="false" tIns="0" lIns="0" bIns="0" rIns="0">
            <a:spAutoFit/>
          </a:bodyPr>
          <a:lstStyle/>
          <a:p>
            <a:pPr algn="l">
              <a:lnSpc>
                <a:spcPts val="5040"/>
              </a:lnSpc>
            </a:pPr>
            <a:r>
              <a:rPr lang="en-US" sz="4200" spc="-15">
                <a:solidFill>
                  <a:srgbClr val="000000"/>
                </a:solidFill>
                <a:latin typeface="Times New Roman"/>
                <a:ea typeface="Times New Roman"/>
                <a:cs typeface="Times New Roman"/>
                <a:sym typeface="Times New Roman"/>
              </a:rPr>
              <a:t>This	project	aims	to	examine	employee	attrition	by</a:t>
            </a:r>
          </a:p>
        </p:txBody>
      </p:sp>
      <p:sp>
        <p:nvSpPr>
          <p:cNvPr name="TextBox 18" id="18"/>
          <p:cNvSpPr txBox="true"/>
          <p:nvPr/>
        </p:nvSpPr>
        <p:spPr>
          <a:xfrm rot="0">
            <a:off x="12814362" y="3014980"/>
            <a:ext cx="315277" cy="631190"/>
          </a:xfrm>
          <a:prstGeom prst="rect">
            <a:avLst/>
          </a:prstGeom>
        </p:spPr>
        <p:txBody>
          <a:bodyPr anchor="t" rtlCol="false" tIns="0" lIns="0" bIns="0" rIns="0">
            <a:spAutoFit/>
          </a:bodyPr>
          <a:lstStyle/>
          <a:p>
            <a:pPr algn="l">
              <a:lnSpc>
                <a:spcPts val="4320"/>
              </a:lnSpc>
            </a:pPr>
            <a:r>
              <a:rPr lang="en-US" sz="3600" spc="-37">
                <a:solidFill>
                  <a:srgbClr val="0D0D0D"/>
                </a:solidFill>
                <a:latin typeface="Arimo"/>
                <a:ea typeface="Arimo"/>
                <a:cs typeface="Arimo"/>
                <a:sym typeface="Arimo"/>
              </a:rPr>
              <a:t>•.</a:t>
            </a:r>
          </a:p>
        </p:txBody>
      </p:sp>
      <p:sp>
        <p:nvSpPr>
          <p:cNvPr name="TextBox 19" id="19"/>
          <p:cNvSpPr txBox="true"/>
          <p:nvPr/>
        </p:nvSpPr>
        <p:spPr>
          <a:xfrm rot="0">
            <a:off x="1000600" y="3747928"/>
            <a:ext cx="11840526" cy="4140200"/>
          </a:xfrm>
          <a:prstGeom prst="rect">
            <a:avLst/>
          </a:prstGeom>
        </p:spPr>
        <p:txBody>
          <a:bodyPr anchor="t" rtlCol="false" tIns="0" lIns="0" bIns="0" rIns="0">
            <a:spAutoFit/>
          </a:bodyPr>
          <a:lstStyle/>
          <a:p>
            <a:pPr algn="just">
              <a:lnSpc>
                <a:spcPts val="5155"/>
              </a:lnSpc>
            </a:pPr>
            <a:r>
              <a:rPr lang="en-US" sz="4200">
                <a:solidFill>
                  <a:srgbClr val="000000"/>
                </a:solidFill>
                <a:latin typeface="Times New Roman"/>
                <a:ea typeface="Times New Roman"/>
                <a:cs typeface="Times New Roman"/>
                <a:sym typeface="Times New Roman"/>
              </a:rPr>
              <a:t>analyzing job satisfaction levels through feedback. The goal is to identify patterns in turnover, understand the factors influencing job satisfaction. The findings will assist  in  developing  strategies  to  improve  job satisfaction, reduce turnover rates, and promote a more stable, motivated workforce.</a:t>
            </a:r>
          </a:p>
        </p:txBody>
      </p:sp>
      <p:sp>
        <p:nvSpPr>
          <p:cNvPr name="Freeform 20" id="20"/>
          <p:cNvSpPr/>
          <p:nvPr/>
        </p:nvSpPr>
        <p:spPr>
          <a:xfrm flipH="false" flipV="false" rot="0">
            <a:off x="10044112" y="2118932"/>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grpSp>
        <p:nvGrpSpPr>
          <p:cNvPr name="Group 21" id="21"/>
          <p:cNvGrpSpPr/>
          <p:nvPr/>
        </p:nvGrpSpPr>
        <p:grpSpPr>
          <a:xfrm rot="0">
            <a:off x="2498199" y="9701212"/>
            <a:ext cx="114137" cy="299085"/>
            <a:chOff x="0" y="0"/>
            <a:chExt cx="152183" cy="398780"/>
          </a:xfrm>
        </p:grpSpPr>
        <p:sp>
          <p:nvSpPr>
            <p:cNvPr name="Freeform 22" id="22"/>
            <p:cNvSpPr/>
            <p:nvPr/>
          </p:nvSpPr>
          <p:spPr>
            <a:xfrm flipH="false" flipV="false" rot="0">
              <a:off x="0" y="0"/>
              <a:ext cx="152146" cy="398780"/>
            </a:xfrm>
            <a:custGeom>
              <a:avLst/>
              <a:gdLst/>
              <a:ahLst/>
              <a:cxnLst/>
              <a:rect r="r" b="b" t="t" l="l"/>
              <a:pathLst>
                <a:path h="398780" w="152146">
                  <a:moveTo>
                    <a:pt x="0" y="0"/>
                  </a:moveTo>
                  <a:lnTo>
                    <a:pt x="152146" y="0"/>
                  </a:lnTo>
                  <a:lnTo>
                    <a:pt x="152146" y="398780"/>
                  </a:lnTo>
                  <a:lnTo>
                    <a:pt x="0" y="398780"/>
                  </a:lnTo>
                  <a:lnTo>
                    <a:pt x="0" y="0"/>
                  </a:lnTo>
                  <a:close/>
                </a:path>
              </a:pathLst>
            </a:custGeom>
            <a:blipFill>
              <a:blip r:embed="rId29"/>
              <a:stretch>
                <a:fillRect l="-15513" t="0" r="-15537" b="0"/>
              </a:stretch>
            </a:blipFill>
          </p:spPr>
        </p:sp>
      </p:grpSp>
      <p:sp>
        <p:nvSpPr>
          <p:cNvPr name="TextBox 23" id="23"/>
          <p:cNvSpPr txBox="true"/>
          <p:nvPr/>
        </p:nvSpPr>
        <p:spPr>
          <a:xfrm rot="0">
            <a:off x="17034890" y="9674949"/>
            <a:ext cx="243839" cy="297178"/>
          </a:xfrm>
          <a:prstGeom prst="rect">
            <a:avLst/>
          </a:prstGeom>
        </p:spPr>
        <p:txBody>
          <a:bodyPr anchor="t" rtlCol="false" tIns="0" lIns="0" bIns="0" rIns="0">
            <a:spAutoFit/>
          </a:bodyPr>
          <a:lstStyle/>
          <a:p>
            <a:pPr algn="l">
              <a:lnSpc>
                <a:spcPts val="1980"/>
              </a:lnSpc>
            </a:pPr>
            <a:r>
              <a:rPr lang="en-US" sz="1650" spc="-75">
                <a:solidFill>
                  <a:srgbClr val="2C926B"/>
                </a:solidFill>
                <a:latin typeface="Trebuchet MS"/>
                <a:ea typeface="Trebuchet MS"/>
                <a:cs typeface="Trebuchet MS"/>
                <a:sym typeface="Trebuchet M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9014" y="5904"/>
            <a:ext cx="7118985" cy="10281094"/>
          </a:xfrm>
          <a:custGeom>
            <a:avLst/>
            <a:gdLst/>
            <a:ahLst/>
            <a:cxnLst/>
            <a:rect r="r" b="b" t="t" l="l"/>
            <a:pathLst>
              <a:path h="10281094" w="7118985">
                <a:moveTo>
                  <a:pt x="0" y="0"/>
                </a:moveTo>
                <a:lnTo>
                  <a:pt x="7118985" y="0"/>
                </a:lnTo>
                <a:lnTo>
                  <a:pt x="7118985" y="10281094"/>
                </a:lnTo>
                <a:lnTo>
                  <a:pt x="0" y="102810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04276"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401675" y="4571998"/>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006894"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404336"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1238" y="-1238"/>
            <a:ext cx="18290477" cy="10289476"/>
          </a:xfrm>
          <a:custGeom>
            <a:avLst/>
            <a:gdLst/>
            <a:ahLst/>
            <a:cxnLst/>
            <a:rect r="r" b="b" t="t" l="l"/>
            <a:pathLst>
              <a:path h="10289476" w="18290477">
                <a:moveTo>
                  <a:pt x="0" y="0"/>
                </a:moveTo>
                <a:lnTo>
                  <a:pt x="18290477" y="0"/>
                </a:lnTo>
                <a:lnTo>
                  <a:pt x="18290477" y="10289476"/>
                </a:lnTo>
                <a:lnTo>
                  <a:pt x="0" y="1028947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TextBox 13" id="13"/>
          <p:cNvSpPr txBox="true"/>
          <p:nvPr/>
        </p:nvSpPr>
        <p:spPr>
          <a:xfrm rot="0">
            <a:off x="1714500" y="2146300"/>
            <a:ext cx="11321414" cy="1093153"/>
          </a:xfrm>
          <a:prstGeom prst="rect">
            <a:avLst/>
          </a:prstGeom>
        </p:spPr>
        <p:txBody>
          <a:bodyPr anchor="t" rtlCol="false" tIns="0" lIns="0" bIns="0" rIns="0">
            <a:spAutoFit/>
          </a:bodyPr>
          <a:lstStyle/>
          <a:p>
            <a:pPr algn="l">
              <a:lnSpc>
                <a:spcPts val="7200"/>
              </a:lnSpc>
            </a:pPr>
            <a:r>
              <a:rPr lang="en-US" b="true" sz="6000" i="true">
                <a:solidFill>
                  <a:srgbClr val="000000"/>
                </a:solidFill>
                <a:latin typeface="Arimo Bold Italics"/>
                <a:ea typeface="Arimo Bold Italics"/>
                <a:cs typeface="Arimo Bold Italics"/>
                <a:sym typeface="Arimo Bold Italics"/>
              </a:rPr>
              <a:t>WHO ARE THE END USERS?</a:t>
            </a:r>
          </a:p>
        </p:txBody>
      </p:sp>
      <p:sp>
        <p:nvSpPr>
          <p:cNvPr name="TextBox 14" id="14"/>
          <p:cNvSpPr txBox="true"/>
          <p:nvPr/>
        </p:nvSpPr>
        <p:spPr>
          <a:xfrm rot="0">
            <a:off x="3832858" y="3883705"/>
            <a:ext cx="8961120" cy="3532751"/>
          </a:xfrm>
          <a:prstGeom prst="rect">
            <a:avLst/>
          </a:prstGeom>
        </p:spPr>
        <p:txBody>
          <a:bodyPr anchor="t" rtlCol="false" tIns="0" lIns="0" bIns="0" rIns="0">
            <a:spAutoFit/>
          </a:bodyPr>
          <a:lstStyle/>
          <a:p>
            <a:pPr algn="ctr">
              <a:lnSpc>
                <a:spcPts val="5040"/>
              </a:lnSpc>
            </a:pPr>
            <a:r>
              <a:rPr lang="en-US" sz="4200">
                <a:solidFill>
                  <a:srgbClr val="000000"/>
                </a:solidFill>
                <a:latin typeface="Times New Roman"/>
                <a:ea typeface="Times New Roman"/>
                <a:cs typeface="Times New Roman"/>
                <a:sym typeface="Times New Roman"/>
              </a:rPr>
              <a:t>MANAGING DIRECTOR</a:t>
            </a:r>
          </a:p>
          <a:p>
            <a:pPr algn="ctr">
              <a:lnSpc>
                <a:spcPts val="5040"/>
              </a:lnSpc>
            </a:pPr>
          </a:p>
          <a:p>
            <a:pPr algn="l">
              <a:lnSpc>
                <a:spcPts val="4320"/>
              </a:lnSpc>
            </a:pPr>
            <a:r>
              <a:rPr lang="en-US" sz="3600">
                <a:solidFill>
                  <a:srgbClr val="000000"/>
                </a:solidFill>
                <a:latin typeface="Times New Roman"/>
                <a:ea typeface="Times New Roman"/>
                <a:cs typeface="Times New Roman"/>
                <a:sym typeface="Times New Roman"/>
              </a:rPr>
              <a:t>       -To Examine the Employee Turnover</a:t>
            </a:r>
          </a:p>
          <a:p>
            <a:pPr algn="l">
              <a:lnSpc>
                <a:spcPts val="5040"/>
              </a:lnSpc>
            </a:pPr>
          </a:p>
          <a:p>
            <a:pPr algn="l" marL="1803083" indent="-601028" lvl="2">
              <a:lnSpc>
                <a:spcPts val="5040"/>
              </a:lnSpc>
              <a:buFont typeface="Arial"/>
              <a:buChar char="⚬"/>
            </a:pPr>
            <a:r>
              <a:rPr lang="en-US" sz="4200">
                <a:solidFill>
                  <a:srgbClr val="000000"/>
                </a:solidFill>
                <a:latin typeface="Times New Roman"/>
                <a:ea typeface="Times New Roman"/>
                <a:cs typeface="Times New Roman"/>
                <a:sym typeface="Times New Roman"/>
              </a:rPr>
              <a:t>Human Resources (HR) Teams</a:t>
            </a:r>
          </a:p>
        </p:txBody>
      </p:sp>
      <p:grpSp>
        <p:nvGrpSpPr>
          <p:cNvPr name="Group 15" id="15"/>
          <p:cNvGrpSpPr/>
          <p:nvPr/>
        </p:nvGrpSpPr>
        <p:grpSpPr>
          <a:xfrm rot="0">
            <a:off x="1028700" y="4855464"/>
            <a:ext cx="2578417" cy="3332797"/>
            <a:chOff x="0" y="0"/>
            <a:chExt cx="3437889" cy="4443729"/>
          </a:xfrm>
        </p:grpSpPr>
        <p:sp>
          <p:nvSpPr>
            <p:cNvPr name="Freeform 16" id="16"/>
            <p:cNvSpPr/>
            <p:nvPr/>
          </p:nvSpPr>
          <p:spPr>
            <a:xfrm flipH="false" flipV="false" rot="0">
              <a:off x="0" y="0"/>
              <a:ext cx="3437890" cy="4443730"/>
            </a:xfrm>
            <a:custGeom>
              <a:avLst/>
              <a:gdLst/>
              <a:ahLst/>
              <a:cxnLst/>
              <a:rect r="r" b="b" t="t" l="l"/>
              <a:pathLst>
                <a:path h="4443730" w="3437890">
                  <a:moveTo>
                    <a:pt x="0" y="0"/>
                  </a:moveTo>
                  <a:lnTo>
                    <a:pt x="3437890" y="0"/>
                  </a:lnTo>
                  <a:lnTo>
                    <a:pt x="3437890" y="4443730"/>
                  </a:lnTo>
                  <a:lnTo>
                    <a:pt x="0" y="4443730"/>
                  </a:lnTo>
                  <a:lnTo>
                    <a:pt x="0" y="0"/>
                  </a:lnTo>
                  <a:close/>
                </a:path>
              </a:pathLst>
            </a:custGeom>
            <a:blipFill>
              <a:blip r:embed="rId24"/>
              <a:stretch>
                <a:fillRect l="0" t="-143" r="0" b="-143"/>
              </a:stretch>
            </a:blipFill>
          </p:spPr>
        </p:sp>
      </p:grpSp>
      <p:sp>
        <p:nvSpPr>
          <p:cNvPr name="Freeform 17" id="17"/>
          <p:cNvSpPr/>
          <p:nvPr/>
        </p:nvSpPr>
        <p:spPr>
          <a:xfrm flipH="false" flipV="false" rot="0">
            <a:off x="10044112" y="1551242"/>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8" id="18"/>
          <p:cNvSpPr txBox="true"/>
          <p:nvPr/>
        </p:nvSpPr>
        <p:spPr>
          <a:xfrm rot="0">
            <a:off x="17034890" y="9674949"/>
            <a:ext cx="243839" cy="297178"/>
          </a:xfrm>
          <a:prstGeom prst="rect">
            <a:avLst/>
          </a:prstGeom>
        </p:spPr>
        <p:txBody>
          <a:bodyPr anchor="t" rtlCol="false" tIns="0" lIns="0" bIns="0" rIns="0">
            <a:spAutoFit/>
          </a:bodyPr>
          <a:lstStyle/>
          <a:p>
            <a:pPr algn="l">
              <a:lnSpc>
                <a:spcPts val="1980"/>
              </a:lnSpc>
            </a:pPr>
            <a:r>
              <a:rPr lang="en-US" sz="1650" spc="-75">
                <a:solidFill>
                  <a:srgbClr val="2C926B"/>
                </a:solidFill>
                <a:latin typeface="Trebuchet MS"/>
                <a:ea typeface="Trebuchet MS"/>
                <a:cs typeface="Trebuchet MS"/>
                <a:sym typeface="Trebuchet M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9014" y="5904"/>
            <a:ext cx="7118985" cy="10281094"/>
          </a:xfrm>
          <a:custGeom>
            <a:avLst/>
            <a:gdLst/>
            <a:ahLst/>
            <a:cxnLst/>
            <a:rect r="r" b="b" t="t" l="l"/>
            <a:pathLst>
              <a:path h="10281094" w="7118985">
                <a:moveTo>
                  <a:pt x="0" y="0"/>
                </a:moveTo>
                <a:lnTo>
                  <a:pt x="7118985" y="0"/>
                </a:lnTo>
                <a:lnTo>
                  <a:pt x="7118985" y="10281094"/>
                </a:lnTo>
                <a:lnTo>
                  <a:pt x="0" y="102810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04276"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401675" y="4571998"/>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006894"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404336"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1238" y="-1238"/>
            <a:ext cx="18290477" cy="10289476"/>
          </a:xfrm>
          <a:custGeom>
            <a:avLst/>
            <a:gdLst/>
            <a:ahLst/>
            <a:cxnLst/>
            <a:rect r="r" b="b" t="t" l="l"/>
            <a:pathLst>
              <a:path h="10289476" w="18290477">
                <a:moveTo>
                  <a:pt x="0" y="0"/>
                </a:moveTo>
                <a:lnTo>
                  <a:pt x="18290477" y="0"/>
                </a:lnTo>
                <a:lnTo>
                  <a:pt x="18290477" y="10289476"/>
                </a:lnTo>
                <a:lnTo>
                  <a:pt x="0" y="1028947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TextBox 13" id="13"/>
          <p:cNvSpPr txBox="true"/>
          <p:nvPr/>
        </p:nvSpPr>
        <p:spPr>
          <a:xfrm rot="0">
            <a:off x="976788" y="903763"/>
            <a:ext cx="14698027" cy="8830355"/>
          </a:xfrm>
          <a:prstGeom prst="rect">
            <a:avLst/>
          </a:prstGeom>
        </p:spPr>
        <p:txBody>
          <a:bodyPr anchor="t" rtlCol="false" tIns="0" lIns="0" bIns="0" rIns="0">
            <a:spAutoFit/>
          </a:bodyPr>
          <a:lstStyle/>
          <a:p>
            <a:pPr algn="l">
              <a:lnSpc>
                <a:spcPts val="5040"/>
              </a:lnSpc>
            </a:pPr>
          </a:p>
          <a:p>
            <a:pPr algn="l">
              <a:lnSpc>
                <a:spcPts val="5040"/>
              </a:lnSpc>
            </a:pPr>
          </a:p>
          <a:p>
            <a:pPr algn="l">
              <a:lnSpc>
                <a:spcPts val="5040"/>
              </a:lnSpc>
            </a:pPr>
            <a:r>
              <a:rPr lang="en-US" b="true" sz="4200" i="true">
                <a:solidFill>
                  <a:srgbClr val="000000"/>
                </a:solidFill>
                <a:latin typeface="Arimo Bold Italics"/>
                <a:ea typeface="Arimo Bold Italics"/>
                <a:cs typeface="Arimo Bold Italics"/>
                <a:sym typeface="Arimo Bold Italics"/>
              </a:rPr>
              <a:t>OUR SOLUTION AND ITS VALUE PROPOSITION</a:t>
            </a:r>
          </a:p>
          <a:p>
            <a:pPr algn="l">
              <a:lnSpc>
                <a:spcPts val="5040"/>
              </a:lnSpc>
            </a:pPr>
          </a:p>
          <a:p>
            <a:pPr algn="l" marL="2846546" indent="-948849" lvl="2">
              <a:lnSpc>
                <a:spcPts val="5040"/>
              </a:lnSpc>
              <a:buFont typeface="Arial"/>
              <a:buChar char="⚬"/>
            </a:pPr>
            <a:r>
              <a:rPr lang="en-US" sz="4200">
                <a:solidFill>
                  <a:srgbClr val="000000"/>
                </a:solidFill>
                <a:latin typeface="Times New Roman"/>
                <a:ea typeface="Times New Roman"/>
                <a:cs typeface="Times New Roman"/>
                <a:sym typeface="Times New Roman"/>
              </a:rPr>
              <a:t>Management &amp; Executives</a:t>
            </a:r>
          </a:p>
          <a:p>
            <a:pPr algn="l" marL="2846546" indent="-948849" lvl="2">
              <a:lnSpc>
                <a:spcPts val="5040"/>
              </a:lnSpc>
              <a:buFont typeface="Arial"/>
              <a:buChar char="⚬"/>
            </a:pPr>
            <a:r>
              <a:rPr lang="en-US" sz="4200" spc="-15">
                <a:solidFill>
                  <a:srgbClr val="000000"/>
                </a:solidFill>
                <a:latin typeface="Times New Roman"/>
                <a:ea typeface="Times New Roman"/>
                <a:cs typeface="Times New Roman"/>
                <a:sym typeface="Times New Roman"/>
              </a:rPr>
              <a:t>Team Leaders &amp; Supervisors</a:t>
            </a:r>
          </a:p>
          <a:p>
            <a:pPr algn="l" marL="2846546" indent="-948849" lvl="2">
              <a:lnSpc>
                <a:spcPts val="5040"/>
              </a:lnSpc>
              <a:buFont typeface="Arial"/>
              <a:buChar char="⚬"/>
            </a:pPr>
            <a:r>
              <a:rPr lang="en-US" sz="4200" spc="-15">
                <a:solidFill>
                  <a:srgbClr val="000000"/>
                </a:solidFill>
                <a:latin typeface="Times New Roman"/>
                <a:ea typeface="Times New Roman"/>
                <a:cs typeface="Times New Roman"/>
                <a:sym typeface="Times New Roman"/>
              </a:rPr>
              <a:t>Business Analysts</a:t>
            </a:r>
          </a:p>
          <a:p>
            <a:pPr algn="l" marL="2846546" indent="-948849" lvl="2">
              <a:lnSpc>
                <a:spcPts val="5040"/>
              </a:lnSpc>
            </a:pPr>
          </a:p>
          <a:p>
            <a:pPr algn="l" marL="2846546" indent="-948849" lvl="2">
              <a:lnSpc>
                <a:spcPts val="5251"/>
              </a:lnSpc>
            </a:pPr>
          </a:p>
          <a:p>
            <a:pPr algn="l" marL="2846546" indent="-948849" lvl="2">
              <a:lnSpc>
                <a:spcPts val="5251"/>
              </a:lnSpc>
            </a:pPr>
          </a:p>
          <a:p>
            <a:pPr algn="l" marL="2846546" indent="-948849" lvl="2">
              <a:lnSpc>
                <a:spcPts val="5251"/>
              </a:lnSpc>
            </a:pPr>
          </a:p>
          <a:p>
            <a:pPr algn="l" marL="2846546" indent="-948849" lvl="2">
              <a:lnSpc>
                <a:spcPts val="5251"/>
              </a:lnSpc>
            </a:pPr>
          </a:p>
        </p:txBody>
      </p:sp>
      <p:sp>
        <p:nvSpPr>
          <p:cNvPr name="Freeform 14" id="14"/>
          <p:cNvSpPr/>
          <p:nvPr/>
        </p:nvSpPr>
        <p:spPr>
          <a:xfrm flipH="false" flipV="false" rot="0">
            <a:off x="10044112" y="6319646"/>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0">
            <a:off x="14030325" y="2724910"/>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6" id="16"/>
          <p:cNvGrpSpPr/>
          <p:nvPr/>
        </p:nvGrpSpPr>
        <p:grpSpPr>
          <a:xfrm rot="0">
            <a:off x="2498199" y="9701212"/>
            <a:ext cx="114137" cy="299085"/>
            <a:chOff x="0" y="0"/>
            <a:chExt cx="152183" cy="398780"/>
          </a:xfrm>
        </p:grpSpPr>
        <p:sp>
          <p:nvSpPr>
            <p:cNvPr name="Freeform 17" id="17"/>
            <p:cNvSpPr/>
            <p:nvPr/>
          </p:nvSpPr>
          <p:spPr>
            <a:xfrm flipH="false" flipV="false" rot="0">
              <a:off x="0" y="0"/>
              <a:ext cx="152146" cy="398780"/>
            </a:xfrm>
            <a:custGeom>
              <a:avLst/>
              <a:gdLst/>
              <a:ahLst/>
              <a:cxnLst/>
              <a:rect r="r" b="b" t="t" l="l"/>
              <a:pathLst>
                <a:path h="398780" w="152146">
                  <a:moveTo>
                    <a:pt x="0" y="0"/>
                  </a:moveTo>
                  <a:lnTo>
                    <a:pt x="152146" y="0"/>
                  </a:lnTo>
                  <a:lnTo>
                    <a:pt x="152146" y="398780"/>
                  </a:lnTo>
                  <a:lnTo>
                    <a:pt x="0" y="398780"/>
                  </a:lnTo>
                  <a:lnTo>
                    <a:pt x="0" y="0"/>
                  </a:lnTo>
                  <a:close/>
                </a:path>
              </a:pathLst>
            </a:custGeom>
            <a:blipFill>
              <a:blip r:embed="rId28"/>
              <a:stretch>
                <a:fillRect l="-15513" t="0" r="-15537" b="0"/>
              </a:stretch>
            </a:blipFill>
          </p:spPr>
        </p:sp>
      </p:grpSp>
      <p:sp>
        <p:nvSpPr>
          <p:cNvPr name="TextBox 18" id="18"/>
          <p:cNvSpPr txBox="true"/>
          <p:nvPr/>
        </p:nvSpPr>
        <p:spPr>
          <a:xfrm rot="0">
            <a:off x="17034890" y="9674949"/>
            <a:ext cx="243839" cy="297178"/>
          </a:xfrm>
          <a:prstGeom prst="rect">
            <a:avLst/>
          </a:prstGeom>
        </p:spPr>
        <p:txBody>
          <a:bodyPr anchor="t" rtlCol="false" tIns="0" lIns="0" bIns="0" rIns="0">
            <a:spAutoFit/>
          </a:bodyPr>
          <a:lstStyle/>
          <a:p>
            <a:pPr algn="l">
              <a:lnSpc>
                <a:spcPts val="1980"/>
              </a:lnSpc>
            </a:pPr>
            <a:r>
              <a:rPr lang="en-US" sz="1650" spc="-75">
                <a:solidFill>
                  <a:srgbClr val="2C926B"/>
                </a:solidFill>
                <a:latin typeface="Trebuchet MS"/>
                <a:ea typeface="Trebuchet MS"/>
                <a:cs typeface="Trebuchet MS"/>
                <a:sym typeface="Trebuchet MS"/>
              </a:rPr>
              <a:t>7</a:t>
            </a:r>
          </a:p>
        </p:txBody>
      </p:sp>
      <p:grpSp>
        <p:nvGrpSpPr>
          <p:cNvPr name="Group 19" id="19"/>
          <p:cNvGrpSpPr/>
          <p:nvPr/>
        </p:nvGrpSpPr>
        <p:grpSpPr>
          <a:xfrm rot="0">
            <a:off x="-153322" y="1395436"/>
            <a:ext cx="5068224" cy="5461938"/>
            <a:chOff x="0" y="0"/>
            <a:chExt cx="6757632" cy="7282584"/>
          </a:xfrm>
        </p:grpSpPr>
        <p:sp>
          <p:nvSpPr>
            <p:cNvPr name="Freeform 20" id="20"/>
            <p:cNvSpPr/>
            <p:nvPr/>
          </p:nvSpPr>
          <p:spPr>
            <a:xfrm flipH="false" flipV="false" rot="0">
              <a:off x="0" y="0"/>
              <a:ext cx="6757670" cy="7282561"/>
            </a:xfrm>
            <a:custGeom>
              <a:avLst/>
              <a:gdLst/>
              <a:ahLst/>
              <a:cxnLst/>
              <a:rect r="r" b="b" t="t" l="l"/>
              <a:pathLst>
                <a:path h="7282561" w="6757670">
                  <a:moveTo>
                    <a:pt x="0" y="0"/>
                  </a:moveTo>
                  <a:lnTo>
                    <a:pt x="6757670" y="0"/>
                  </a:lnTo>
                  <a:lnTo>
                    <a:pt x="6757670" y="7282561"/>
                  </a:lnTo>
                  <a:lnTo>
                    <a:pt x="0" y="7282561"/>
                  </a:lnTo>
                  <a:lnTo>
                    <a:pt x="0" y="0"/>
                  </a:lnTo>
                  <a:close/>
                </a:path>
              </a:pathLst>
            </a:custGeom>
            <a:blipFill>
              <a:blip r:embed="rId29"/>
              <a:stretch>
                <a:fillRect l="-4" t="0" r="-3" b="0"/>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9014" y="5904"/>
            <a:ext cx="7118985" cy="10281094"/>
          </a:xfrm>
          <a:custGeom>
            <a:avLst/>
            <a:gdLst/>
            <a:ahLst/>
            <a:cxnLst/>
            <a:rect r="r" b="b" t="t" l="l"/>
            <a:pathLst>
              <a:path h="10281094" w="7118985">
                <a:moveTo>
                  <a:pt x="0" y="0"/>
                </a:moveTo>
                <a:lnTo>
                  <a:pt x="7118985" y="0"/>
                </a:lnTo>
                <a:lnTo>
                  <a:pt x="7118985" y="10281094"/>
                </a:lnTo>
                <a:lnTo>
                  <a:pt x="0" y="102810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04276"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401675" y="4571998"/>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006894"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404336"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1238" y="-1238"/>
            <a:ext cx="18290477" cy="10289476"/>
          </a:xfrm>
          <a:custGeom>
            <a:avLst/>
            <a:gdLst/>
            <a:ahLst/>
            <a:cxnLst/>
            <a:rect r="r" b="b" t="t" l="l"/>
            <a:pathLst>
              <a:path h="10289476" w="18290477">
                <a:moveTo>
                  <a:pt x="0" y="0"/>
                </a:moveTo>
                <a:lnTo>
                  <a:pt x="18290477" y="0"/>
                </a:lnTo>
                <a:lnTo>
                  <a:pt x="18290477" y="10289476"/>
                </a:lnTo>
                <a:lnTo>
                  <a:pt x="0" y="1028947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TextBox 13" id="13"/>
          <p:cNvSpPr txBox="true"/>
          <p:nvPr/>
        </p:nvSpPr>
        <p:spPr>
          <a:xfrm rot="0">
            <a:off x="924834" y="2032000"/>
            <a:ext cx="13739337" cy="6363519"/>
          </a:xfrm>
          <a:prstGeom prst="rect">
            <a:avLst/>
          </a:prstGeom>
        </p:spPr>
        <p:txBody>
          <a:bodyPr anchor="t" rtlCol="false" tIns="0" lIns="0" bIns="0" rIns="0">
            <a:spAutoFit/>
          </a:bodyPr>
          <a:lstStyle/>
          <a:p>
            <a:pPr algn="l">
              <a:lnSpc>
                <a:spcPts val="4320"/>
              </a:lnSpc>
            </a:pPr>
            <a:r>
              <a:rPr lang="en-US" sz="3600" b="true">
                <a:solidFill>
                  <a:srgbClr val="000000"/>
                </a:solidFill>
                <a:latin typeface="Times New Roman Bold"/>
                <a:ea typeface="Times New Roman Bold"/>
                <a:cs typeface="Times New Roman Bold"/>
                <a:sym typeface="Times New Roman Bold"/>
              </a:rPr>
              <a:t>Conditonal Formatting </a:t>
            </a:r>
            <a:r>
              <a:rPr lang="en-US" sz="3600">
                <a:solidFill>
                  <a:srgbClr val="000000"/>
                </a:solidFill>
                <a:latin typeface="Times New Roman"/>
                <a:ea typeface="Times New Roman"/>
                <a:cs typeface="Times New Roman"/>
                <a:sym typeface="Times New Roman"/>
              </a:rPr>
              <a:t>- To Highlight the Blanks cells and change the colour of the cell .</a:t>
            </a:r>
          </a:p>
          <a:p>
            <a:pPr algn="l">
              <a:lnSpc>
                <a:spcPts val="4320"/>
              </a:lnSpc>
            </a:pPr>
          </a:p>
          <a:p>
            <a:pPr algn="l">
              <a:lnSpc>
                <a:spcPts val="4320"/>
              </a:lnSpc>
            </a:pPr>
            <a:r>
              <a:rPr lang="en-US" b="true" sz="3600" spc="-21">
                <a:solidFill>
                  <a:srgbClr val="000000"/>
                </a:solidFill>
                <a:latin typeface="Times New Roman Bold"/>
                <a:ea typeface="Times New Roman Bold"/>
                <a:cs typeface="Times New Roman Bold"/>
                <a:sym typeface="Times New Roman Bold"/>
              </a:rPr>
              <a:t>Sort &amp; Filter </a:t>
            </a:r>
            <a:r>
              <a:rPr lang="en-US" sz="3600" spc="-21">
                <a:solidFill>
                  <a:srgbClr val="000000"/>
                </a:solidFill>
                <a:latin typeface="Times New Roman"/>
                <a:ea typeface="Times New Roman"/>
                <a:cs typeface="Times New Roman"/>
                <a:sym typeface="Times New Roman"/>
              </a:rPr>
              <a:t>- Remove the Blank Missing Values. </a:t>
            </a:r>
          </a:p>
          <a:p>
            <a:pPr algn="l">
              <a:lnSpc>
                <a:spcPts val="4320"/>
              </a:lnSpc>
            </a:pPr>
          </a:p>
          <a:p>
            <a:pPr algn="l">
              <a:lnSpc>
                <a:spcPts val="4320"/>
              </a:lnSpc>
            </a:pPr>
            <a:r>
              <a:rPr lang="en-US" b="true" sz="3600" spc="-21">
                <a:solidFill>
                  <a:srgbClr val="000000"/>
                </a:solidFill>
                <a:latin typeface="Arimo Bold"/>
                <a:ea typeface="Arimo Bold"/>
                <a:cs typeface="Arimo Bold"/>
                <a:sym typeface="Arimo Bold"/>
              </a:rPr>
              <a:t>Pivot Table </a:t>
            </a:r>
            <a:r>
              <a:rPr lang="en-US" sz="3600" spc="-21">
                <a:solidFill>
                  <a:srgbClr val="000000"/>
                </a:solidFill>
                <a:latin typeface="Arimo"/>
                <a:ea typeface="Arimo"/>
                <a:cs typeface="Arimo"/>
                <a:sym typeface="Arimo"/>
              </a:rPr>
              <a:t>-</a:t>
            </a:r>
          </a:p>
          <a:p>
            <a:pPr algn="l">
              <a:lnSpc>
                <a:spcPts val="4484"/>
              </a:lnSpc>
            </a:pPr>
            <a:r>
              <a:rPr lang="en-US" sz="3600" spc="-21">
                <a:solidFill>
                  <a:srgbClr val="000000"/>
                </a:solidFill>
                <a:latin typeface="Times New Roman"/>
                <a:ea typeface="Times New Roman"/>
                <a:cs typeface="Times New Roman"/>
                <a:sym typeface="Times New Roman"/>
              </a:rPr>
              <a:t>Summary of Employee Turnover from the Company through job satisfaction. </a:t>
            </a:r>
          </a:p>
          <a:p>
            <a:pPr algn="l">
              <a:lnSpc>
                <a:spcPts val="4484"/>
              </a:lnSpc>
            </a:pPr>
          </a:p>
          <a:p>
            <a:pPr algn="l">
              <a:lnSpc>
                <a:spcPts val="4484"/>
              </a:lnSpc>
            </a:pPr>
            <a:r>
              <a:rPr lang="en-US" b="true" sz="3600" spc="-21">
                <a:solidFill>
                  <a:srgbClr val="000000"/>
                </a:solidFill>
                <a:latin typeface="Times New Roman Bold"/>
                <a:ea typeface="Times New Roman Bold"/>
                <a:cs typeface="Times New Roman Bold"/>
                <a:sym typeface="Times New Roman Bold"/>
              </a:rPr>
              <a:t>Formulas </a:t>
            </a:r>
            <a:r>
              <a:rPr lang="en-US" sz="3600" spc="-21">
                <a:solidFill>
                  <a:srgbClr val="000000"/>
                </a:solidFill>
                <a:latin typeface="Times New Roman"/>
                <a:ea typeface="Times New Roman"/>
                <a:cs typeface="Times New Roman"/>
                <a:sym typeface="Times New Roman"/>
              </a:rPr>
              <a:t>- IFS (To get the Feedback for Job) </a:t>
            </a:r>
            <a:r>
              <a:rPr lang="en-US" b="true" sz="3600" spc="-21">
                <a:solidFill>
                  <a:srgbClr val="000000"/>
                </a:solidFill>
                <a:latin typeface="Times New Roman Bold"/>
                <a:ea typeface="Times New Roman Bold"/>
                <a:cs typeface="Times New Roman Bold"/>
                <a:sym typeface="Times New Roman Bold"/>
              </a:rPr>
              <a:t>Graphs</a:t>
            </a:r>
            <a:r>
              <a:rPr lang="en-US" sz="3600" spc="-21">
                <a:solidFill>
                  <a:srgbClr val="000000"/>
                </a:solidFill>
                <a:latin typeface="Times New Roman"/>
                <a:ea typeface="Times New Roman"/>
                <a:cs typeface="Times New Roman"/>
                <a:sym typeface="Times New Roman"/>
              </a:rPr>
              <a:t>- (Bar Chart &amp; Pie Chart) - FINAL REPORT on Employee Attrition</a:t>
            </a:r>
          </a:p>
        </p:txBody>
      </p:sp>
      <p:sp>
        <p:nvSpPr>
          <p:cNvPr name="Freeform 14" id="14"/>
          <p:cNvSpPr/>
          <p:nvPr/>
        </p:nvSpPr>
        <p:spPr>
          <a:xfrm flipH="false" flipV="false" rot="0">
            <a:off x="14030325" y="3395280"/>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15" id="15"/>
          <p:cNvSpPr txBox="true"/>
          <p:nvPr/>
        </p:nvSpPr>
        <p:spPr>
          <a:xfrm rot="0">
            <a:off x="17034890" y="9674949"/>
            <a:ext cx="243839" cy="297178"/>
          </a:xfrm>
          <a:prstGeom prst="rect">
            <a:avLst/>
          </a:prstGeom>
        </p:spPr>
        <p:txBody>
          <a:bodyPr anchor="t" rtlCol="false" tIns="0" lIns="0" bIns="0" rIns="0">
            <a:spAutoFit/>
          </a:bodyPr>
          <a:lstStyle/>
          <a:p>
            <a:pPr algn="l">
              <a:lnSpc>
                <a:spcPts val="1980"/>
              </a:lnSpc>
            </a:pPr>
            <a:r>
              <a:rPr lang="en-US" sz="1650" spc="-75">
                <a:solidFill>
                  <a:srgbClr val="2C926B"/>
                </a:solidFill>
                <a:latin typeface="Trebuchet MS"/>
                <a:ea typeface="Trebuchet MS"/>
                <a:cs typeface="Trebuchet MS"/>
                <a:sym typeface="Trebuchet MS"/>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9014" y="5904"/>
            <a:ext cx="7118985" cy="10281094"/>
          </a:xfrm>
          <a:custGeom>
            <a:avLst/>
            <a:gdLst/>
            <a:ahLst/>
            <a:cxnLst/>
            <a:rect r="r" b="b" t="t" l="l"/>
            <a:pathLst>
              <a:path h="10281094" w="7118985">
                <a:moveTo>
                  <a:pt x="0" y="0"/>
                </a:moveTo>
                <a:lnTo>
                  <a:pt x="7118985" y="0"/>
                </a:lnTo>
                <a:lnTo>
                  <a:pt x="7118985" y="10281094"/>
                </a:lnTo>
                <a:lnTo>
                  <a:pt x="0" y="102810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04276"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401675" y="4571998"/>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006894"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404336"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1238" y="-1238"/>
            <a:ext cx="18290477" cy="10289476"/>
          </a:xfrm>
          <a:custGeom>
            <a:avLst/>
            <a:gdLst/>
            <a:ahLst/>
            <a:cxnLst/>
            <a:rect r="r" b="b" t="t" l="l"/>
            <a:pathLst>
              <a:path h="10289476" w="18290477">
                <a:moveTo>
                  <a:pt x="0" y="0"/>
                </a:moveTo>
                <a:lnTo>
                  <a:pt x="18290477" y="0"/>
                </a:lnTo>
                <a:lnTo>
                  <a:pt x="18290477" y="10289476"/>
                </a:lnTo>
                <a:lnTo>
                  <a:pt x="0" y="1028947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2" id="12"/>
          <p:cNvSpPr txBox="true"/>
          <p:nvPr/>
        </p:nvSpPr>
        <p:spPr>
          <a:xfrm rot="0">
            <a:off x="1100613" y="851376"/>
            <a:ext cx="8411528" cy="1451291"/>
          </a:xfrm>
          <a:prstGeom prst="rect">
            <a:avLst/>
          </a:prstGeom>
        </p:spPr>
        <p:txBody>
          <a:bodyPr anchor="t" rtlCol="false" tIns="0" lIns="0" bIns="0" rIns="0">
            <a:spAutoFit/>
          </a:bodyPr>
          <a:lstStyle/>
          <a:p>
            <a:pPr algn="l">
              <a:lnSpc>
                <a:spcPts val="9720"/>
              </a:lnSpc>
            </a:pPr>
            <a:r>
              <a:rPr lang="en-US" b="true" sz="8100" i="true" spc="-15">
                <a:solidFill>
                  <a:srgbClr val="000000"/>
                </a:solidFill>
                <a:latin typeface="Arimo Bold Italics"/>
                <a:ea typeface="Arimo Bold Italics"/>
                <a:cs typeface="Arimo Bold Italics"/>
                <a:sym typeface="Arimo Bold Italics"/>
              </a:rPr>
              <a:t>Dataset Description</a:t>
            </a:r>
          </a:p>
        </p:txBody>
      </p:sp>
      <p:sp>
        <p:nvSpPr>
          <p:cNvPr name="TextBox 13" id="13"/>
          <p:cNvSpPr txBox="true"/>
          <p:nvPr/>
        </p:nvSpPr>
        <p:spPr>
          <a:xfrm rot="0">
            <a:off x="742950" y="2528822"/>
            <a:ext cx="9118282" cy="6396672"/>
          </a:xfrm>
          <a:prstGeom prst="rect">
            <a:avLst/>
          </a:prstGeom>
        </p:spPr>
        <p:txBody>
          <a:bodyPr anchor="t" rtlCol="false" tIns="0" lIns="0" bIns="0" rIns="0">
            <a:spAutoFit/>
          </a:bodyPr>
          <a:lstStyle/>
          <a:p>
            <a:pPr algn="l">
              <a:lnSpc>
                <a:spcPts val="4320"/>
              </a:lnSpc>
            </a:pPr>
            <a:r>
              <a:rPr lang="en-US" sz="3600" b="true">
                <a:solidFill>
                  <a:srgbClr val="000000"/>
                </a:solidFill>
                <a:latin typeface="Arimo Bold"/>
                <a:ea typeface="Arimo Bold"/>
                <a:cs typeface="Arimo Bold"/>
                <a:sym typeface="Arimo Bold"/>
              </a:rPr>
              <a:t>Employee Attrition Dataset </a:t>
            </a:r>
            <a:r>
              <a:rPr lang="en-US" sz="3600">
                <a:solidFill>
                  <a:srgbClr val="000000"/>
                </a:solidFill>
                <a:latin typeface="Arimo"/>
                <a:ea typeface="Arimo"/>
                <a:cs typeface="Arimo"/>
                <a:sym typeface="Arimo"/>
              </a:rPr>
              <a:t>- Kaggle.com</a:t>
            </a:r>
          </a:p>
          <a:p>
            <a:pPr algn="l">
              <a:lnSpc>
                <a:spcPts val="4320"/>
              </a:lnSpc>
            </a:pPr>
            <a:r>
              <a:rPr lang="en-US" sz="3600" b="true">
                <a:solidFill>
                  <a:srgbClr val="000000"/>
                </a:solidFill>
                <a:latin typeface="Times New Roman Bold"/>
                <a:ea typeface="Times New Roman Bold"/>
                <a:cs typeface="Times New Roman Bold"/>
                <a:sym typeface="Times New Roman Bold"/>
              </a:rPr>
              <a:t>Variables </a:t>
            </a:r>
            <a:r>
              <a:rPr lang="en-US" sz="3600">
                <a:solidFill>
                  <a:srgbClr val="000000"/>
                </a:solidFill>
                <a:latin typeface="Times New Roman"/>
                <a:ea typeface="Times New Roman"/>
                <a:cs typeface="Times New Roman"/>
                <a:sym typeface="Times New Roman"/>
              </a:rPr>
              <a:t>: 35 Features</a:t>
            </a:r>
          </a:p>
          <a:p>
            <a:pPr algn="l">
              <a:lnSpc>
                <a:spcPts val="4320"/>
              </a:lnSpc>
            </a:pPr>
            <a:r>
              <a:rPr lang="en-US" sz="3600" b="true">
                <a:solidFill>
                  <a:srgbClr val="000000"/>
                </a:solidFill>
                <a:latin typeface="Times New Roman Bold"/>
                <a:ea typeface="Times New Roman Bold"/>
                <a:cs typeface="Times New Roman Bold"/>
                <a:sym typeface="Times New Roman Bold"/>
              </a:rPr>
              <a:t>Age </a:t>
            </a:r>
            <a:r>
              <a:rPr lang="en-US" sz="3600">
                <a:solidFill>
                  <a:srgbClr val="000000"/>
                </a:solidFill>
                <a:latin typeface="Times New Roman"/>
                <a:ea typeface="Times New Roman"/>
                <a:cs typeface="Times New Roman"/>
                <a:sym typeface="Times New Roman"/>
              </a:rPr>
              <a:t>= &lt;int&gt; Numerical Values</a:t>
            </a:r>
          </a:p>
          <a:p>
            <a:pPr algn="l">
              <a:lnSpc>
                <a:spcPts val="4500"/>
              </a:lnSpc>
            </a:pPr>
            <a:r>
              <a:rPr lang="en-US" sz="3600" b="true">
                <a:solidFill>
                  <a:srgbClr val="000000"/>
                </a:solidFill>
                <a:latin typeface="Times New Roman Bold"/>
                <a:ea typeface="Times New Roman Bold"/>
                <a:cs typeface="Times New Roman Bold"/>
                <a:sym typeface="Times New Roman Bold"/>
              </a:rPr>
              <a:t>Attrition </a:t>
            </a:r>
            <a:r>
              <a:rPr lang="en-US" sz="3600">
                <a:solidFill>
                  <a:srgbClr val="000000"/>
                </a:solidFill>
                <a:latin typeface="Times New Roman"/>
                <a:ea typeface="Times New Roman"/>
                <a:cs typeface="Times New Roman"/>
                <a:sym typeface="Times New Roman"/>
              </a:rPr>
              <a:t>= &lt;fct&gt; Text Values (Yes/No) </a:t>
            </a:r>
            <a:r>
              <a:rPr lang="en-US" sz="3600" b="true">
                <a:solidFill>
                  <a:srgbClr val="000000"/>
                </a:solidFill>
                <a:latin typeface="Times New Roman Bold"/>
                <a:ea typeface="Times New Roman Bold"/>
                <a:cs typeface="Times New Roman Bold"/>
                <a:sym typeface="Times New Roman Bold"/>
              </a:rPr>
              <a:t>Gender </a:t>
            </a:r>
            <a:r>
              <a:rPr lang="en-US" sz="3600">
                <a:solidFill>
                  <a:srgbClr val="000000"/>
                </a:solidFill>
                <a:latin typeface="Times New Roman"/>
                <a:ea typeface="Times New Roman"/>
                <a:cs typeface="Times New Roman"/>
                <a:sym typeface="Times New Roman"/>
              </a:rPr>
              <a:t>= &lt;fct&gt; Text Values (Male/Female) </a:t>
            </a:r>
            <a:r>
              <a:rPr lang="en-US" sz="3600" b="true">
                <a:solidFill>
                  <a:srgbClr val="000000"/>
                </a:solidFill>
                <a:latin typeface="Times New Roman Bold"/>
                <a:ea typeface="Times New Roman Bold"/>
                <a:cs typeface="Times New Roman Bold"/>
                <a:sym typeface="Times New Roman Bold"/>
              </a:rPr>
              <a:t>Job Level </a:t>
            </a:r>
            <a:r>
              <a:rPr lang="en-US" sz="3600">
                <a:solidFill>
                  <a:srgbClr val="000000"/>
                </a:solidFill>
                <a:latin typeface="Times New Roman"/>
                <a:ea typeface="Times New Roman"/>
                <a:cs typeface="Times New Roman"/>
                <a:sym typeface="Times New Roman"/>
              </a:rPr>
              <a:t>= &lt;int&gt; Numerical Values</a:t>
            </a:r>
          </a:p>
          <a:p>
            <a:pPr algn="l">
              <a:lnSpc>
                <a:spcPts val="4500"/>
              </a:lnSpc>
            </a:pPr>
            <a:r>
              <a:rPr lang="en-US" sz="3600" b="true">
                <a:solidFill>
                  <a:srgbClr val="000000"/>
                </a:solidFill>
                <a:latin typeface="Times New Roman Bold"/>
                <a:ea typeface="Times New Roman Bold"/>
                <a:cs typeface="Times New Roman Bold"/>
                <a:sym typeface="Times New Roman Bold"/>
              </a:rPr>
              <a:t>Job Satisfaction </a:t>
            </a:r>
            <a:r>
              <a:rPr lang="en-US" sz="3600">
                <a:solidFill>
                  <a:srgbClr val="000000"/>
                </a:solidFill>
                <a:latin typeface="Times New Roman"/>
                <a:ea typeface="Times New Roman"/>
                <a:cs typeface="Times New Roman"/>
                <a:sym typeface="Times New Roman"/>
              </a:rPr>
              <a:t>= &lt;int&gt;	Numerical Values </a:t>
            </a:r>
            <a:r>
              <a:rPr lang="en-US" sz="3600" b="true">
                <a:solidFill>
                  <a:srgbClr val="000000"/>
                </a:solidFill>
                <a:latin typeface="Times New Roman Bold"/>
                <a:ea typeface="Times New Roman Bold"/>
                <a:cs typeface="Times New Roman Bold"/>
                <a:sym typeface="Times New Roman Bold"/>
              </a:rPr>
              <a:t>Feedback for Job </a:t>
            </a:r>
            <a:r>
              <a:rPr lang="en-US" sz="3600">
                <a:solidFill>
                  <a:srgbClr val="000000"/>
                </a:solidFill>
                <a:latin typeface="Times New Roman"/>
                <a:ea typeface="Times New Roman"/>
                <a:cs typeface="Times New Roman"/>
                <a:sym typeface="Times New Roman"/>
              </a:rPr>
              <a:t>= &lt;fct&gt; Text Values </a:t>
            </a:r>
            <a:r>
              <a:rPr lang="en-US" sz="3600" b="true">
                <a:solidFill>
                  <a:srgbClr val="000000"/>
                </a:solidFill>
                <a:latin typeface="Times New Roman Bold"/>
                <a:ea typeface="Times New Roman Bold"/>
                <a:cs typeface="Times New Roman Bold"/>
                <a:sym typeface="Times New Roman Bold"/>
              </a:rPr>
              <a:t>Performance rating </a:t>
            </a:r>
            <a:r>
              <a:rPr lang="en-US" sz="3600">
                <a:solidFill>
                  <a:srgbClr val="000000"/>
                </a:solidFill>
                <a:latin typeface="Times New Roman"/>
                <a:ea typeface="Times New Roman"/>
                <a:cs typeface="Times New Roman"/>
                <a:sym typeface="Times New Roman"/>
              </a:rPr>
              <a:t>= &lt;int&gt; Numerical Values </a:t>
            </a:r>
            <a:r>
              <a:rPr lang="en-US" sz="3600" b="true">
                <a:solidFill>
                  <a:srgbClr val="000000"/>
                </a:solidFill>
                <a:latin typeface="Times New Roman Bold"/>
                <a:ea typeface="Times New Roman Bold"/>
                <a:cs typeface="Times New Roman Bold"/>
                <a:sym typeface="Times New Roman Bold"/>
              </a:rPr>
              <a:t>Total Working Years </a:t>
            </a:r>
            <a:r>
              <a:rPr lang="en-US" sz="3600">
                <a:solidFill>
                  <a:srgbClr val="000000"/>
                </a:solidFill>
                <a:latin typeface="Times New Roman"/>
                <a:ea typeface="Times New Roman"/>
                <a:cs typeface="Times New Roman"/>
                <a:sym typeface="Times New Roman"/>
              </a:rPr>
              <a:t>= &lt;int&gt; Numerical Values </a:t>
            </a:r>
            <a:r>
              <a:rPr lang="en-US" sz="3600" b="true">
                <a:solidFill>
                  <a:srgbClr val="000000"/>
                </a:solidFill>
                <a:latin typeface="Times New Roman Bold"/>
                <a:ea typeface="Times New Roman Bold"/>
                <a:cs typeface="Times New Roman Bold"/>
                <a:sym typeface="Times New Roman Bold"/>
              </a:rPr>
              <a:t>Overtime </a:t>
            </a:r>
            <a:r>
              <a:rPr lang="en-US" sz="3600">
                <a:solidFill>
                  <a:srgbClr val="000000"/>
                </a:solidFill>
                <a:latin typeface="Times New Roman"/>
                <a:ea typeface="Times New Roman"/>
                <a:cs typeface="Times New Roman"/>
                <a:sym typeface="Times New Roman"/>
              </a:rPr>
              <a:t>= &lt;fct&gt; Text Values (Yes/No)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DAGPloA5D7A</dc:identifier>
  <dcterms:modified xsi:type="dcterms:W3CDTF">2011-08-01T06:04:30Z</dcterms:modified>
  <cp:revision>1</cp:revision>
  <dc:title>New Naan Mudhalvan M. Durai.pptx_20240902_113730_0000.pptx</dc:title>
</cp:coreProperties>
</file>