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7" r:id="rId2"/>
    <p:sldId id="257" r:id="rId3"/>
    <p:sldId id="269" r:id="rId4"/>
    <p:sldId id="270" r:id="rId5"/>
    <p:sldId id="271" r:id="rId6"/>
    <p:sldId id="261" r:id="rId7"/>
    <p:sldId id="262" r:id="rId8"/>
    <p:sldId id="263" r:id="rId9"/>
    <p:sldId id="264" r:id="rId10"/>
    <p:sldId id="265" r:id="rId11"/>
    <p:sldId id="274" r:id="rId12"/>
    <p:sldId id="266" r:id="rId13"/>
    <p:sldId id="275" r:id="rId14"/>
    <p:sldId id="267" r:id="rId15"/>
    <p:sldId id="276" r:id="rId16"/>
    <p:sldId id="273" r:id="rId17"/>
    <p:sldId id="272"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17134A-375B-4FE2-9A2B-DCD857C32B1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DC496DE-610C-4146-A3F9-F8E92E949A4F}">
      <dgm:prSet/>
      <dgm:spPr/>
      <dgm:t>
        <a:bodyPr/>
        <a:lstStyle/>
        <a:p>
          <a:r>
            <a:rPr lang="en-US" b="1" dirty="0"/>
            <a:t>Real-time Instagram Comments</a:t>
          </a:r>
          <a:br>
            <a:rPr lang="en-US" b="1" dirty="0"/>
          </a:br>
          <a:r>
            <a:rPr lang="en-US" dirty="0"/>
            <a:t>The data has been gathered from real-time Instagram comments using a third-party website. The dataset contains meta data such as serial number, name, profile ID, date, and comment, each with specific data types.</a:t>
          </a:r>
        </a:p>
      </dgm:t>
    </dgm:pt>
    <dgm:pt modelId="{3BF161DF-FF79-4307-B388-0040DDA13685}" type="parTrans" cxnId="{33093F6A-289E-4BEE-8EAC-A28FB9F5148D}">
      <dgm:prSet/>
      <dgm:spPr/>
      <dgm:t>
        <a:bodyPr/>
        <a:lstStyle/>
        <a:p>
          <a:endParaRPr lang="en-US"/>
        </a:p>
      </dgm:t>
    </dgm:pt>
    <dgm:pt modelId="{32069014-ADC4-4323-932E-89E7CCC452E7}" type="sibTrans" cxnId="{33093F6A-289E-4BEE-8EAC-A28FB9F5148D}">
      <dgm:prSet/>
      <dgm:spPr/>
      <dgm:t>
        <a:bodyPr/>
        <a:lstStyle/>
        <a:p>
          <a:endParaRPr lang="en-US"/>
        </a:p>
      </dgm:t>
    </dgm:pt>
    <dgm:pt modelId="{8E2A5AAF-2DB1-4326-B441-ECC447A5B22D}">
      <dgm:prSet/>
      <dgm:spPr/>
      <dgm:t>
        <a:bodyPr/>
        <a:lstStyle/>
        <a:p>
          <a:r>
            <a:rPr lang="en-US" b="1" dirty="0"/>
            <a:t>Data Cleaning and Pre-processing</a:t>
          </a:r>
          <a:br>
            <a:rPr lang="en-US" b="1" dirty="0"/>
          </a:br>
          <a:r>
            <a:rPr lang="en-US" dirty="0"/>
            <a:t>The hate speech and phishing link data have been segregated, and the data cleaning process includes handling missing values, removing unnecessary data, and standardizing the dataset.</a:t>
          </a:r>
        </a:p>
      </dgm:t>
    </dgm:pt>
    <dgm:pt modelId="{DDDBF4B5-8CCD-496B-A4DB-AE43213A643C}" type="parTrans" cxnId="{2E34A52E-7EF5-4B58-A97E-D643E45A46E9}">
      <dgm:prSet/>
      <dgm:spPr/>
      <dgm:t>
        <a:bodyPr/>
        <a:lstStyle/>
        <a:p>
          <a:endParaRPr lang="en-US"/>
        </a:p>
      </dgm:t>
    </dgm:pt>
    <dgm:pt modelId="{73FBA31D-71C8-447A-84AD-5891A8508ABB}" type="sibTrans" cxnId="{2E34A52E-7EF5-4B58-A97E-D643E45A46E9}">
      <dgm:prSet/>
      <dgm:spPr/>
      <dgm:t>
        <a:bodyPr/>
        <a:lstStyle/>
        <a:p>
          <a:endParaRPr lang="en-US"/>
        </a:p>
      </dgm:t>
    </dgm:pt>
    <dgm:pt modelId="{5A086DC9-1DBD-1345-98DC-4E2641BEC626}" type="pres">
      <dgm:prSet presAssocID="{7717134A-375B-4FE2-9A2B-DCD857C32B15}" presName="hierChild1" presStyleCnt="0">
        <dgm:presLayoutVars>
          <dgm:chPref val="1"/>
          <dgm:dir/>
          <dgm:animOne val="branch"/>
          <dgm:animLvl val="lvl"/>
          <dgm:resizeHandles/>
        </dgm:presLayoutVars>
      </dgm:prSet>
      <dgm:spPr/>
    </dgm:pt>
    <dgm:pt modelId="{C40E8F62-6A7D-5E48-AC40-5A6D6A4C6FC3}" type="pres">
      <dgm:prSet presAssocID="{7DC496DE-610C-4146-A3F9-F8E92E949A4F}" presName="hierRoot1" presStyleCnt="0"/>
      <dgm:spPr/>
    </dgm:pt>
    <dgm:pt modelId="{D575FC39-7525-F243-8E6B-757DC5972CC1}" type="pres">
      <dgm:prSet presAssocID="{7DC496DE-610C-4146-A3F9-F8E92E949A4F}" presName="composite" presStyleCnt="0"/>
      <dgm:spPr/>
    </dgm:pt>
    <dgm:pt modelId="{729A72AC-450A-8146-B33D-B27603C2E00D}" type="pres">
      <dgm:prSet presAssocID="{7DC496DE-610C-4146-A3F9-F8E92E949A4F}" presName="background" presStyleLbl="node0" presStyleIdx="0" presStyleCnt="2"/>
      <dgm:spPr/>
    </dgm:pt>
    <dgm:pt modelId="{5BC16BAC-63D2-A846-BC85-48124A6EE4A3}" type="pres">
      <dgm:prSet presAssocID="{7DC496DE-610C-4146-A3F9-F8E92E949A4F}" presName="text" presStyleLbl="fgAcc0" presStyleIdx="0" presStyleCnt="2">
        <dgm:presLayoutVars>
          <dgm:chPref val="3"/>
        </dgm:presLayoutVars>
      </dgm:prSet>
      <dgm:spPr/>
    </dgm:pt>
    <dgm:pt modelId="{12971886-9999-5949-891C-9CB7C9FDC52A}" type="pres">
      <dgm:prSet presAssocID="{7DC496DE-610C-4146-A3F9-F8E92E949A4F}" presName="hierChild2" presStyleCnt="0"/>
      <dgm:spPr/>
    </dgm:pt>
    <dgm:pt modelId="{0DFC2E5A-78A5-A342-9DF2-E76947722E73}" type="pres">
      <dgm:prSet presAssocID="{8E2A5AAF-2DB1-4326-B441-ECC447A5B22D}" presName="hierRoot1" presStyleCnt="0"/>
      <dgm:spPr/>
    </dgm:pt>
    <dgm:pt modelId="{0238DAB7-C04D-374D-A1FE-8F1CBF23FA93}" type="pres">
      <dgm:prSet presAssocID="{8E2A5AAF-2DB1-4326-B441-ECC447A5B22D}" presName="composite" presStyleCnt="0"/>
      <dgm:spPr/>
    </dgm:pt>
    <dgm:pt modelId="{9B94FECB-EA0B-AE49-A8D6-570858D04177}" type="pres">
      <dgm:prSet presAssocID="{8E2A5AAF-2DB1-4326-B441-ECC447A5B22D}" presName="background" presStyleLbl="node0" presStyleIdx="1" presStyleCnt="2"/>
      <dgm:spPr/>
    </dgm:pt>
    <dgm:pt modelId="{37520E4A-64A7-F341-85E6-0BB3C80706B3}" type="pres">
      <dgm:prSet presAssocID="{8E2A5AAF-2DB1-4326-B441-ECC447A5B22D}" presName="text" presStyleLbl="fgAcc0" presStyleIdx="1" presStyleCnt="2">
        <dgm:presLayoutVars>
          <dgm:chPref val="3"/>
        </dgm:presLayoutVars>
      </dgm:prSet>
      <dgm:spPr/>
    </dgm:pt>
    <dgm:pt modelId="{83A901F6-F4EE-4B41-8990-770F7B287EC2}" type="pres">
      <dgm:prSet presAssocID="{8E2A5AAF-2DB1-4326-B441-ECC447A5B22D}" presName="hierChild2" presStyleCnt="0"/>
      <dgm:spPr/>
    </dgm:pt>
  </dgm:ptLst>
  <dgm:cxnLst>
    <dgm:cxn modelId="{2E34A52E-7EF5-4B58-A97E-D643E45A46E9}" srcId="{7717134A-375B-4FE2-9A2B-DCD857C32B15}" destId="{8E2A5AAF-2DB1-4326-B441-ECC447A5B22D}" srcOrd="1" destOrd="0" parTransId="{DDDBF4B5-8CCD-496B-A4DB-AE43213A643C}" sibTransId="{73FBA31D-71C8-447A-84AD-5891A8508ABB}"/>
    <dgm:cxn modelId="{143BEA3A-0507-424E-B1EB-006BCCD9F41A}" type="presOf" srcId="{7DC496DE-610C-4146-A3F9-F8E92E949A4F}" destId="{5BC16BAC-63D2-A846-BC85-48124A6EE4A3}" srcOrd="0" destOrd="0" presId="urn:microsoft.com/office/officeart/2005/8/layout/hierarchy1"/>
    <dgm:cxn modelId="{1D6AE75B-EF47-7848-A0EA-40350177DC1D}" type="presOf" srcId="{7717134A-375B-4FE2-9A2B-DCD857C32B15}" destId="{5A086DC9-1DBD-1345-98DC-4E2641BEC626}" srcOrd="0" destOrd="0" presId="urn:microsoft.com/office/officeart/2005/8/layout/hierarchy1"/>
    <dgm:cxn modelId="{33093F6A-289E-4BEE-8EAC-A28FB9F5148D}" srcId="{7717134A-375B-4FE2-9A2B-DCD857C32B15}" destId="{7DC496DE-610C-4146-A3F9-F8E92E949A4F}" srcOrd="0" destOrd="0" parTransId="{3BF161DF-FF79-4307-B388-0040DDA13685}" sibTransId="{32069014-ADC4-4323-932E-89E7CCC452E7}"/>
    <dgm:cxn modelId="{BC92377A-6B51-7E4D-85AF-EF72254A8472}" type="presOf" srcId="{8E2A5AAF-2DB1-4326-B441-ECC447A5B22D}" destId="{37520E4A-64A7-F341-85E6-0BB3C80706B3}" srcOrd="0" destOrd="0" presId="urn:microsoft.com/office/officeart/2005/8/layout/hierarchy1"/>
    <dgm:cxn modelId="{7E00D9BB-A44D-1E4F-9358-3F6A834A9169}" type="presParOf" srcId="{5A086DC9-1DBD-1345-98DC-4E2641BEC626}" destId="{C40E8F62-6A7D-5E48-AC40-5A6D6A4C6FC3}" srcOrd="0" destOrd="0" presId="urn:microsoft.com/office/officeart/2005/8/layout/hierarchy1"/>
    <dgm:cxn modelId="{B89215E0-8449-E24D-99BC-25FC7D2A229E}" type="presParOf" srcId="{C40E8F62-6A7D-5E48-AC40-5A6D6A4C6FC3}" destId="{D575FC39-7525-F243-8E6B-757DC5972CC1}" srcOrd="0" destOrd="0" presId="urn:microsoft.com/office/officeart/2005/8/layout/hierarchy1"/>
    <dgm:cxn modelId="{3300FD37-8341-9144-B279-8D7438ACF614}" type="presParOf" srcId="{D575FC39-7525-F243-8E6B-757DC5972CC1}" destId="{729A72AC-450A-8146-B33D-B27603C2E00D}" srcOrd="0" destOrd="0" presId="urn:microsoft.com/office/officeart/2005/8/layout/hierarchy1"/>
    <dgm:cxn modelId="{08F1C671-10F5-4046-BC24-875BDD4CFC3D}" type="presParOf" srcId="{D575FC39-7525-F243-8E6B-757DC5972CC1}" destId="{5BC16BAC-63D2-A846-BC85-48124A6EE4A3}" srcOrd="1" destOrd="0" presId="urn:microsoft.com/office/officeart/2005/8/layout/hierarchy1"/>
    <dgm:cxn modelId="{9E69054B-8782-0646-A331-BCCED41E8B3D}" type="presParOf" srcId="{C40E8F62-6A7D-5E48-AC40-5A6D6A4C6FC3}" destId="{12971886-9999-5949-891C-9CB7C9FDC52A}" srcOrd="1" destOrd="0" presId="urn:microsoft.com/office/officeart/2005/8/layout/hierarchy1"/>
    <dgm:cxn modelId="{37CC3F21-B41B-3C4A-86FC-7BD09D923C65}" type="presParOf" srcId="{5A086DC9-1DBD-1345-98DC-4E2641BEC626}" destId="{0DFC2E5A-78A5-A342-9DF2-E76947722E73}" srcOrd="1" destOrd="0" presId="urn:microsoft.com/office/officeart/2005/8/layout/hierarchy1"/>
    <dgm:cxn modelId="{F28BB5FE-B8F0-6D47-A56C-14DD9F92AB2E}" type="presParOf" srcId="{0DFC2E5A-78A5-A342-9DF2-E76947722E73}" destId="{0238DAB7-C04D-374D-A1FE-8F1CBF23FA93}" srcOrd="0" destOrd="0" presId="urn:microsoft.com/office/officeart/2005/8/layout/hierarchy1"/>
    <dgm:cxn modelId="{280B9B51-70BB-B14D-BF7D-F0DDE939E644}" type="presParOf" srcId="{0238DAB7-C04D-374D-A1FE-8F1CBF23FA93}" destId="{9B94FECB-EA0B-AE49-A8D6-570858D04177}" srcOrd="0" destOrd="0" presId="urn:microsoft.com/office/officeart/2005/8/layout/hierarchy1"/>
    <dgm:cxn modelId="{D836E864-AA2B-6242-A8F8-5C3600449D76}" type="presParOf" srcId="{0238DAB7-C04D-374D-A1FE-8F1CBF23FA93}" destId="{37520E4A-64A7-F341-85E6-0BB3C80706B3}" srcOrd="1" destOrd="0" presId="urn:microsoft.com/office/officeart/2005/8/layout/hierarchy1"/>
    <dgm:cxn modelId="{DE589D73-8C08-8B44-958D-046D9F213893}" type="presParOf" srcId="{0DFC2E5A-78A5-A342-9DF2-E76947722E73}" destId="{83A901F6-F4EE-4B41-8990-770F7B287E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72AC-450A-8146-B33D-B27603C2E00D}">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16BAC-63D2-A846-BC85-48124A6EE4A3}">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Real-time Instagram Comments</a:t>
          </a:r>
          <a:br>
            <a:rPr lang="en-US" sz="2100" b="1" kern="1200" dirty="0"/>
          </a:br>
          <a:r>
            <a:rPr lang="en-US" sz="2100" kern="1200" dirty="0"/>
            <a:t>The data has been gathered from real-time Instagram comments using a third-party website. The dataset contains meta data such as serial number, name, profile ID, date, and comment, each with specific data types.</a:t>
          </a:r>
        </a:p>
      </dsp:txBody>
      <dsp:txXfrm>
        <a:off x="696297" y="538547"/>
        <a:ext cx="4171627" cy="2590157"/>
      </dsp:txXfrm>
    </dsp:sp>
    <dsp:sp modelId="{9B94FECB-EA0B-AE49-A8D6-570858D04177}">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20E4A-64A7-F341-85E6-0BB3C80706B3}">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Data Cleaning and Pre-processing</a:t>
          </a:r>
          <a:br>
            <a:rPr lang="en-US" sz="2100" b="1" kern="1200" dirty="0"/>
          </a:br>
          <a:r>
            <a:rPr lang="en-US" sz="2100" kern="1200" dirty="0"/>
            <a:t>The hate speech and phishing link data have been segregated, and the data cleaning process includes handling missing values, removing unnecessary data, and standardizing the dataset.</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6195-8818-E101-918A-4C07B8200A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698CF-01D6-40D2-D79A-5A79CF3680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4765A-08A7-5CEA-8523-F02D3B4636C4}"/>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5" name="Footer Placeholder 4">
            <a:extLst>
              <a:ext uri="{FF2B5EF4-FFF2-40B4-BE49-F238E27FC236}">
                <a16:creationId xmlns:a16="http://schemas.microsoft.com/office/drawing/2014/main" id="{EDD43233-C2E8-476F-C989-297BAAFDE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3ADEE-4C7F-B7D0-8B53-08DC1C2710C9}"/>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418834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121E-A9B0-352F-A9FE-1D771EA60E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2C5854-E90E-0F49-109A-118FDECB6E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B8988-DBBA-E9B5-3EC9-9E1DB629200C}"/>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5" name="Footer Placeholder 4">
            <a:extLst>
              <a:ext uri="{FF2B5EF4-FFF2-40B4-BE49-F238E27FC236}">
                <a16:creationId xmlns:a16="http://schemas.microsoft.com/office/drawing/2014/main" id="{1560A7FF-B224-1AF5-5F4A-7C2EF5A42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F3D7A-BE39-73F0-1103-DE6FBB30F063}"/>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69311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E8C68-6D9D-5138-E14A-F0BC896379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2C50A5-71A9-BF98-6530-AB3395944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ED45A-EBF1-BAB9-4ED0-9CE75B13207F}"/>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5" name="Footer Placeholder 4">
            <a:extLst>
              <a:ext uri="{FF2B5EF4-FFF2-40B4-BE49-F238E27FC236}">
                <a16:creationId xmlns:a16="http://schemas.microsoft.com/office/drawing/2014/main" id="{F7ADCC19-05EB-BB3F-FB5D-1919DE600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8BB24-E4B0-ECB0-7101-9FA7C6E9C218}"/>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85699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9B81-9C7A-0165-353F-93119317D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E09BC-0E2B-62E5-2012-9B50E9D22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D333F-6200-92B8-1FE8-D90480D08CE1}"/>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5" name="Footer Placeholder 4">
            <a:extLst>
              <a:ext uri="{FF2B5EF4-FFF2-40B4-BE49-F238E27FC236}">
                <a16:creationId xmlns:a16="http://schemas.microsoft.com/office/drawing/2014/main" id="{038AD387-F4B8-4E40-75EF-F09EE0D9C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D2A0E-E3A2-1C08-7320-2FAB54A1C681}"/>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66240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47C15-3CD0-83D3-CE87-2EF1C40CA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39BC9-A535-0FDB-645A-F47C93B2DC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280D3-07AD-77E7-05A3-0C4D396ECC13}"/>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5" name="Footer Placeholder 4">
            <a:extLst>
              <a:ext uri="{FF2B5EF4-FFF2-40B4-BE49-F238E27FC236}">
                <a16:creationId xmlns:a16="http://schemas.microsoft.com/office/drawing/2014/main" id="{97B89390-5D47-B9CA-D066-7AED6A0F3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5DEF0-0E15-D769-46CD-87195C2C7331}"/>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77823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92CF-3079-A788-B478-43CB55C4C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85F1AE-5921-C206-D02D-8FAA63BE5F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0F9CF8-1F4F-C1F7-9015-588C2AC46B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5134A3-CC0B-E04B-589F-A11F9874B24F}"/>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6" name="Footer Placeholder 5">
            <a:extLst>
              <a:ext uri="{FF2B5EF4-FFF2-40B4-BE49-F238E27FC236}">
                <a16:creationId xmlns:a16="http://schemas.microsoft.com/office/drawing/2014/main" id="{AB76B338-530E-6A3D-B7A4-CC812B84F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FCF5A-C8C1-FB45-0B47-02CB7854C613}"/>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11416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9DF5-D6EF-E57E-F6E6-31D109F24E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4904BD-65A5-88AF-9BC8-CE7BA7DA6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838A1-B020-74F4-E7BD-012FE88F2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470DB9-4AD2-2D7C-A6FE-9D9D9077D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A0C167-9F32-A81C-D9C3-B474B7A90D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F7FDC3-71EE-A3E7-3D32-2486DDE321A5}"/>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8" name="Footer Placeholder 7">
            <a:extLst>
              <a:ext uri="{FF2B5EF4-FFF2-40B4-BE49-F238E27FC236}">
                <a16:creationId xmlns:a16="http://schemas.microsoft.com/office/drawing/2014/main" id="{191730C4-7671-00F7-662C-3B97128D1A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3222C9-0F89-4F67-D3A1-E83607F42AB1}"/>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279117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4BBE-AC3E-98E3-1CB5-0F1400E07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3D56D-F6EA-3169-F3C4-9FD5A7C5446D}"/>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4" name="Footer Placeholder 3">
            <a:extLst>
              <a:ext uri="{FF2B5EF4-FFF2-40B4-BE49-F238E27FC236}">
                <a16:creationId xmlns:a16="http://schemas.microsoft.com/office/drawing/2014/main" id="{E173A375-0CC5-2AD8-C0FF-405BF6D061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423E23-46D9-8FC7-82B2-EBA14C8B7709}"/>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64532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439B5-6901-B631-CCE0-E8337C26AEBD}"/>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3" name="Footer Placeholder 2">
            <a:extLst>
              <a:ext uri="{FF2B5EF4-FFF2-40B4-BE49-F238E27FC236}">
                <a16:creationId xmlns:a16="http://schemas.microsoft.com/office/drawing/2014/main" id="{965572AA-09EC-6976-C9DC-5A008FCC4C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53CCBA-913D-DC98-0608-6E6645CE7ED7}"/>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120150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DAE4-1CAA-475F-54A7-7B9DFBFAF6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0949E9-2428-CBAC-83C8-A4860E8DC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ACDD9-F2A3-E400-B2E9-BB1E4A2C4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B1D1D-64B3-1428-7A9C-C6BA0B871DA6}"/>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6" name="Footer Placeholder 5">
            <a:extLst>
              <a:ext uri="{FF2B5EF4-FFF2-40B4-BE49-F238E27FC236}">
                <a16:creationId xmlns:a16="http://schemas.microsoft.com/office/drawing/2014/main" id="{54C27DC1-F781-59B9-C6E3-A4444AF33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AB296-34FF-82DE-572D-8D2BD03BC589}"/>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3069076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CB-5E0E-C099-2AB3-D0F27D1E5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5B6EFF-7659-8D36-EC26-F4ED98C00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10B04-1944-6453-DD7C-8F97697CD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8393B-B723-479C-BEEC-E60D8D1D06FC}"/>
              </a:ext>
            </a:extLst>
          </p:cNvPr>
          <p:cNvSpPr>
            <a:spLocks noGrp="1"/>
          </p:cNvSpPr>
          <p:nvPr>
            <p:ph type="dt" sz="half" idx="10"/>
          </p:nvPr>
        </p:nvSpPr>
        <p:spPr/>
        <p:txBody>
          <a:bodyPr/>
          <a:lstStyle/>
          <a:p>
            <a:fld id="{79DDA104-0FC9-DC4A-B1B9-D19E4FF19731}" type="datetimeFigureOut">
              <a:rPr lang="en-US" smtClean="0"/>
              <a:t>5/1/24</a:t>
            </a:fld>
            <a:endParaRPr lang="en-US"/>
          </a:p>
        </p:txBody>
      </p:sp>
      <p:sp>
        <p:nvSpPr>
          <p:cNvPr id="6" name="Footer Placeholder 5">
            <a:extLst>
              <a:ext uri="{FF2B5EF4-FFF2-40B4-BE49-F238E27FC236}">
                <a16:creationId xmlns:a16="http://schemas.microsoft.com/office/drawing/2014/main" id="{B8F99FE4-308E-FDA1-911E-5F1F99388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EBF0E-4517-F5A8-1A13-68954A62AD1F}"/>
              </a:ext>
            </a:extLst>
          </p:cNvPr>
          <p:cNvSpPr>
            <a:spLocks noGrp="1"/>
          </p:cNvSpPr>
          <p:nvPr>
            <p:ph type="sldNum" sz="quarter" idx="12"/>
          </p:nvPr>
        </p:nvSpPr>
        <p:spPr/>
        <p:txBody>
          <a:bodyPr/>
          <a:lstStyle/>
          <a:p>
            <a:fld id="{B52A8D3E-B755-D640-8FA6-7FD228F0C85B}" type="slidenum">
              <a:rPr lang="en-US" smtClean="0"/>
              <a:t>‹#›</a:t>
            </a:fld>
            <a:endParaRPr lang="en-US"/>
          </a:p>
        </p:txBody>
      </p:sp>
    </p:spTree>
    <p:extLst>
      <p:ext uri="{BB962C8B-B14F-4D97-AF65-F5344CB8AC3E}">
        <p14:creationId xmlns:p14="http://schemas.microsoft.com/office/powerpoint/2010/main" val="716332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80189-DB9E-288D-2111-47F2ACE69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44C8A6-4F7B-0470-DC37-B58C26A33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02DD3-64A8-7F00-2DF8-5F97DC248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DDA104-0FC9-DC4A-B1B9-D19E4FF19731}" type="datetimeFigureOut">
              <a:rPr lang="en-US" smtClean="0"/>
              <a:t>5/1/24</a:t>
            </a:fld>
            <a:endParaRPr lang="en-US"/>
          </a:p>
        </p:txBody>
      </p:sp>
      <p:sp>
        <p:nvSpPr>
          <p:cNvPr id="5" name="Footer Placeholder 4">
            <a:extLst>
              <a:ext uri="{FF2B5EF4-FFF2-40B4-BE49-F238E27FC236}">
                <a16:creationId xmlns:a16="http://schemas.microsoft.com/office/drawing/2014/main" id="{D31BC5ED-EC6C-3C6B-63CC-F06BC4100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F73C849-1E54-E1AC-E4C8-155BD17ED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2A8D3E-B755-D640-8FA6-7FD228F0C85B}" type="slidenum">
              <a:rPr lang="en-US" smtClean="0"/>
              <a:t>‹#›</a:t>
            </a:fld>
            <a:endParaRPr lang="en-US"/>
          </a:p>
        </p:txBody>
      </p:sp>
    </p:spTree>
    <p:extLst>
      <p:ext uri="{BB962C8B-B14F-4D97-AF65-F5344CB8AC3E}">
        <p14:creationId xmlns:p14="http://schemas.microsoft.com/office/powerpoint/2010/main" val="2996195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FBDD7-3473-1ED7-3451-69E6AAE08091}"/>
              </a:ext>
            </a:extLst>
          </p:cNvPr>
          <p:cNvSpPr>
            <a:spLocks noGrp="1"/>
          </p:cNvSpPr>
          <p:nvPr>
            <p:ph type="title"/>
          </p:nvPr>
        </p:nvSpPr>
        <p:spPr>
          <a:xfrm>
            <a:off x="6803409" y="762001"/>
            <a:ext cx="4156512" cy="1708244"/>
          </a:xfrm>
        </p:spPr>
        <p:txBody>
          <a:bodyPr anchor="ctr">
            <a:normAutofit/>
          </a:bodyPr>
          <a:lstStyle/>
          <a:p>
            <a:r>
              <a:rPr lang="en-US" sz="2200">
                <a:effectLst/>
              </a:rPr>
              <a:t> </a:t>
            </a:r>
            <a:br>
              <a:rPr lang="en-US" sz="2200">
                <a:effectLst/>
              </a:rPr>
            </a:br>
            <a:r>
              <a:rPr lang="en-US" sz="2200" b="1">
                <a:effectLst/>
              </a:rPr>
              <a:t>Machine Learning-based Instagram Comments Phishing &amp; Hate Speech Detection System</a:t>
            </a:r>
            <a:br>
              <a:rPr lang="en-US" sz="2200">
                <a:effectLst/>
              </a:rPr>
            </a:br>
            <a:endParaRPr lang="en-US" sz="2200"/>
          </a:p>
        </p:txBody>
      </p:sp>
      <p:pic>
        <p:nvPicPr>
          <p:cNvPr id="5" name="Picture 4" descr="Cute yellow robot">
            <a:extLst>
              <a:ext uri="{FF2B5EF4-FFF2-40B4-BE49-F238E27FC236}">
                <a16:creationId xmlns:a16="http://schemas.microsoft.com/office/drawing/2014/main" id="{CA003EC9-E40E-B7F6-0F55-ED80B2DD6AAC}"/>
              </a:ext>
            </a:extLst>
          </p:cNvPr>
          <p:cNvPicPr>
            <a:picLocks noChangeAspect="1"/>
          </p:cNvPicPr>
          <p:nvPr/>
        </p:nvPicPr>
        <p:blipFill rotWithShape="1">
          <a:blip r:embed="rId2"/>
          <a:srcRect l="40667" r="-2" b="-2"/>
          <a:stretch/>
        </p:blipFill>
        <p:spPr>
          <a:xfrm>
            <a:off x="-1" y="-2"/>
            <a:ext cx="6096001" cy="6858002"/>
          </a:xfrm>
          <a:prstGeom prst="rect">
            <a:avLst/>
          </a:prstGeom>
        </p:spPr>
      </p:pic>
      <p:sp>
        <p:nvSpPr>
          <p:cNvPr id="17" name="Content Placeholder 2">
            <a:extLst>
              <a:ext uri="{FF2B5EF4-FFF2-40B4-BE49-F238E27FC236}">
                <a16:creationId xmlns:a16="http://schemas.microsoft.com/office/drawing/2014/main" id="{EB0ECACF-4687-27F3-E02D-3D631BEE8CFC}"/>
              </a:ext>
            </a:extLst>
          </p:cNvPr>
          <p:cNvSpPr>
            <a:spLocks noGrp="1"/>
          </p:cNvSpPr>
          <p:nvPr>
            <p:ph idx="1"/>
          </p:nvPr>
        </p:nvSpPr>
        <p:spPr>
          <a:xfrm>
            <a:off x="6803409" y="2470245"/>
            <a:ext cx="4156512" cy="3769835"/>
          </a:xfrm>
        </p:spPr>
        <p:txBody>
          <a:bodyPr anchor="ctr">
            <a:normAutofit/>
          </a:bodyPr>
          <a:lstStyle/>
          <a:p>
            <a:pPr marL="0" indent="0">
              <a:buNone/>
            </a:pPr>
            <a:r>
              <a:rPr lang="en-US" sz="2000" dirty="0"/>
              <a:t>- Team Members </a:t>
            </a:r>
          </a:p>
          <a:p>
            <a:r>
              <a:rPr lang="en-US" sz="2000" b="1" i="0" u="none" strike="noStrike" dirty="0">
                <a:effectLst/>
                <a:latin typeface="-webkit-standard"/>
              </a:rPr>
              <a:t>DURGA PRASAD THOTA</a:t>
            </a:r>
          </a:p>
          <a:p>
            <a:r>
              <a:rPr lang="en-US" sz="2000" b="1" i="0" u="none" strike="noStrike" dirty="0">
                <a:effectLst/>
                <a:latin typeface="Arial" panose="020B0604020202020204" pitchFamily="34" charset="0"/>
              </a:rPr>
              <a:t>VARUN KUMAR POLISETTY</a:t>
            </a:r>
            <a:endParaRPr lang="en-US" sz="2000" b="1" i="0" u="none" strike="noStrike" dirty="0">
              <a:effectLst/>
              <a:latin typeface="-webkit-standard"/>
            </a:endParaRPr>
          </a:p>
          <a:p>
            <a:r>
              <a:rPr lang="en-US" sz="2000" b="1" i="0" u="none" strike="noStrike" dirty="0">
                <a:effectLst/>
                <a:latin typeface="Arial" panose="020B0604020202020204" pitchFamily="34" charset="0"/>
              </a:rPr>
              <a:t>NAGARAGERI SAICHITRA</a:t>
            </a:r>
            <a:endParaRPr lang="en-US" sz="2000" b="1" i="0" u="none" strike="noStrike" dirty="0">
              <a:effectLst/>
              <a:latin typeface="-webkit-standard"/>
            </a:endParaRPr>
          </a:p>
          <a:p>
            <a:endParaRPr lang="en-US" sz="2000" dirty="0"/>
          </a:p>
        </p:txBody>
      </p:sp>
    </p:spTree>
    <p:extLst>
      <p:ext uri="{BB962C8B-B14F-4D97-AF65-F5344CB8AC3E}">
        <p14:creationId xmlns:p14="http://schemas.microsoft.com/office/powerpoint/2010/main" val="52102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4A9E5-1C2D-7849-7777-1DE6E0FA736A}"/>
              </a:ext>
            </a:extLst>
          </p:cNvPr>
          <p:cNvSpPr>
            <a:spLocks noGrp="1"/>
          </p:cNvSpPr>
          <p:nvPr>
            <p:ph type="title"/>
          </p:nvPr>
        </p:nvSpPr>
        <p:spPr>
          <a:xfrm>
            <a:off x="1153618" y="1239927"/>
            <a:ext cx="4008586" cy="4680583"/>
          </a:xfrm>
        </p:spPr>
        <p:txBody>
          <a:bodyPr anchor="ctr">
            <a:normAutofit/>
          </a:bodyPr>
          <a:lstStyle/>
          <a:p>
            <a:r>
              <a:rPr lang="en-US" sz="4800" b="1" dirty="0"/>
              <a:t>Implementing Machine Learning Algorithm</a:t>
            </a:r>
            <a:endParaRPr lang="en-US" sz="4800" dirty="0"/>
          </a:p>
        </p:txBody>
      </p:sp>
      <p:sp>
        <p:nvSpPr>
          <p:cNvPr id="3" name="Content Placeholder 2">
            <a:extLst>
              <a:ext uri="{FF2B5EF4-FFF2-40B4-BE49-F238E27FC236}">
                <a16:creationId xmlns:a16="http://schemas.microsoft.com/office/drawing/2014/main" id="{C9309166-438F-383F-E02A-039AED1AD5B7}"/>
              </a:ext>
            </a:extLst>
          </p:cNvPr>
          <p:cNvSpPr>
            <a:spLocks noGrp="1"/>
          </p:cNvSpPr>
          <p:nvPr>
            <p:ph idx="1"/>
          </p:nvPr>
        </p:nvSpPr>
        <p:spPr>
          <a:xfrm>
            <a:off x="6291923" y="1239927"/>
            <a:ext cx="4971824" cy="4680583"/>
          </a:xfrm>
        </p:spPr>
        <p:txBody>
          <a:bodyPr anchor="ctr">
            <a:normAutofit/>
          </a:bodyPr>
          <a:lstStyle/>
          <a:p>
            <a:r>
              <a:rPr lang="en-US" sz="2000" b="1" dirty="0"/>
              <a:t>Sentiment Analysis</a:t>
            </a:r>
            <a:br>
              <a:rPr lang="en-US" sz="2000" b="1" dirty="0"/>
            </a:br>
            <a:r>
              <a:rPr lang="en-US" sz="2000" dirty="0"/>
              <a:t>The implementation of machine learning algorithm includes sentiment analysis using the AFINN dataset. </a:t>
            </a:r>
          </a:p>
          <a:p>
            <a:r>
              <a:rPr lang="en-US" sz="2000" dirty="0"/>
              <a:t>The precision, recall, and F1-score of different models are compared to evaluate their performance.</a:t>
            </a:r>
          </a:p>
          <a:p>
            <a:endParaRPr lang="en-US" sz="2000" dirty="0"/>
          </a:p>
        </p:txBody>
      </p:sp>
    </p:spTree>
    <p:extLst>
      <p:ext uri="{BB962C8B-B14F-4D97-AF65-F5344CB8AC3E}">
        <p14:creationId xmlns:p14="http://schemas.microsoft.com/office/powerpoint/2010/main" val="148403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CF2BE-EE21-F442-451A-D8C9A0264BD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Final Report</a:t>
            </a:r>
          </a:p>
        </p:txBody>
      </p:sp>
      <p:pic>
        <p:nvPicPr>
          <p:cNvPr id="10" name="Content Placeholder 9" descr="A screenshot of a graph&#10;&#10;Description automatically generated">
            <a:extLst>
              <a:ext uri="{FF2B5EF4-FFF2-40B4-BE49-F238E27FC236}">
                <a16:creationId xmlns:a16="http://schemas.microsoft.com/office/drawing/2014/main" id="{24FEB490-7D8B-F44C-BD99-C8AB84FF32BB}"/>
              </a:ext>
            </a:extLst>
          </p:cNvPr>
          <p:cNvPicPr>
            <a:picLocks noGrp="1" noChangeAspect="1"/>
          </p:cNvPicPr>
          <p:nvPr>
            <p:ph idx="1"/>
          </p:nvPr>
        </p:nvPicPr>
        <p:blipFill>
          <a:blip r:embed="rId2"/>
          <a:stretch>
            <a:fillRect/>
          </a:stretch>
        </p:blipFill>
        <p:spPr>
          <a:xfrm>
            <a:off x="643467" y="2400143"/>
            <a:ext cx="10905066" cy="2944366"/>
          </a:xfrm>
          <a:prstGeom prst="rect">
            <a:avLst/>
          </a:prstGeom>
        </p:spPr>
      </p:pic>
    </p:spTree>
    <p:extLst>
      <p:ext uri="{BB962C8B-B14F-4D97-AF65-F5344CB8AC3E}">
        <p14:creationId xmlns:p14="http://schemas.microsoft.com/office/powerpoint/2010/main" val="166569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9EEFA-E4B7-B855-E3BE-C5F6E4612C94}"/>
              </a:ext>
            </a:extLst>
          </p:cNvPr>
          <p:cNvSpPr>
            <a:spLocks noGrp="1"/>
          </p:cNvSpPr>
          <p:nvPr>
            <p:ph type="title"/>
          </p:nvPr>
        </p:nvSpPr>
        <p:spPr>
          <a:xfrm>
            <a:off x="808638" y="386930"/>
            <a:ext cx="9236700" cy="1188950"/>
          </a:xfrm>
        </p:spPr>
        <p:txBody>
          <a:bodyPr anchor="b">
            <a:normAutofit/>
          </a:bodyPr>
          <a:lstStyle/>
          <a:p>
            <a:r>
              <a:rPr lang="en-US" sz="4200" b="1" dirty="0"/>
              <a:t>Hate Dataset and Model Comparison</a:t>
            </a:r>
            <a:endParaRPr lang="en-US" sz="4200" dirty="0"/>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D02470-1C3C-BBE7-3740-D984B83C9911}"/>
              </a:ext>
            </a:extLst>
          </p:cNvPr>
          <p:cNvSpPr>
            <a:spLocks noGrp="1"/>
          </p:cNvSpPr>
          <p:nvPr>
            <p:ph idx="1"/>
          </p:nvPr>
        </p:nvSpPr>
        <p:spPr>
          <a:xfrm>
            <a:off x="793660" y="2599509"/>
            <a:ext cx="10143668" cy="3435531"/>
          </a:xfrm>
        </p:spPr>
        <p:txBody>
          <a:bodyPr anchor="ctr">
            <a:normAutofit/>
          </a:bodyPr>
          <a:lstStyle/>
          <a:p>
            <a:r>
              <a:rPr lang="en-US" sz="2400" b="1"/>
              <a:t>Performance Variation Across Classes</a:t>
            </a:r>
          </a:p>
          <a:p>
            <a:pPr marL="0" indent="0">
              <a:buNone/>
            </a:pPr>
            <a:r>
              <a:rPr lang="en-US" sz="2400"/>
              <a:t>The hate dataset is developed to identify the most repeated bad words in Instagram comments. The performance of different models is compared, highlighting the challenges in accurately classifying negative and positive sentiments.</a:t>
            </a:r>
          </a:p>
          <a:p>
            <a:endParaRPr lang="en-US" sz="2400" dirty="0"/>
          </a:p>
        </p:txBody>
      </p:sp>
    </p:spTree>
    <p:extLst>
      <p:ext uri="{BB962C8B-B14F-4D97-AF65-F5344CB8AC3E}">
        <p14:creationId xmlns:p14="http://schemas.microsoft.com/office/powerpoint/2010/main" val="307445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37B6C-38FF-D690-676E-08665F9637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effectLst/>
                <a:latin typeface="+mj-lt"/>
                <a:ea typeface="+mj-ea"/>
                <a:cs typeface="+mj-cs"/>
              </a:rPr>
              <a:t>HATE DATASET </a:t>
            </a:r>
            <a:endParaRPr lang="en-US" sz="3200" kern="1200" dirty="0">
              <a:solidFill>
                <a:schemeClr val="bg1"/>
              </a:solidFill>
              <a:latin typeface="+mj-lt"/>
              <a:ea typeface="+mj-ea"/>
              <a:cs typeface="+mj-cs"/>
            </a:endParaRPr>
          </a:p>
        </p:txBody>
      </p:sp>
      <p:pic>
        <p:nvPicPr>
          <p:cNvPr id="6" name="Content Placeholder 5" descr="A grid of numbers and symbols&#10;&#10;Description automatically generated with medium confidence">
            <a:extLst>
              <a:ext uri="{FF2B5EF4-FFF2-40B4-BE49-F238E27FC236}">
                <a16:creationId xmlns:a16="http://schemas.microsoft.com/office/drawing/2014/main" id="{69B99707-5325-8EC7-EBCF-D83F5311A2CC}"/>
              </a:ext>
            </a:extLst>
          </p:cNvPr>
          <p:cNvPicPr>
            <a:picLocks noGrp="1" noChangeAspect="1"/>
          </p:cNvPicPr>
          <p:nvPr>
            <p:ph idx="1"/>
          </p:nvPr>
        </p:nvPicPr>
        <p:blipFill>
          <a:blip r:embed="rId2"/>
          <a:stretch>
            <a:fillRect/>
          </a:stretch>
        </p:blipFill>
        <p:spPr>
          <a:xfrm>
            <a:off x="643467" y="2318355"/>
            <a:ext cx="10905066" cy="3107942"/>
          </a:xfrm>
          <a:prstGeom prst="rect">
            <a:avLst/>
          </a:prstGeom>
        </p:spPr>
      </p:pic>
    </p:spTree>
    <p:extLst>
      <p:ext uri="{BB962C8B-B14F-4D97-AF65-F5344CB8AC3E}">
        <p14:creationId xmlns:p14="http://schemas.microsoft.com/office/powerpoint/2010/main" val="16164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omputer script on a screen">
            <a:extLst>
              <a:ext uri="{FF2B5EF4-FFF2-40B4-BE49-F238E27FC236}">
                <a16:creationId xmlns:a16="http://schemas.microsoft.com/office/drawing/2014/main" id="{D6C3B4C9-4AF7-34C5-799E-FDCE0B15A3E9}"/>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32" name="Rectangle 3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FFB174-D5B5-EC16-E576-BAD45692954C}"/>
              </a:ext>
            </a:extLst>
          </p:cNvPr>
          <p:cNvSpPr>
            <a:spLocks noGrp="1"/>
          </p:cNvSpPr>
          <p:nvPr>
            <p:ph type="title"/>
          </p:nvPr>
        </p:nvSpPr>
        <p:spPr>
          <a:xfrm>
            <a:off x="7531610" y="365125"/>
            <a:ext cx="3822189" cy="1899912"/>
          </a:xfrm>
        </p:spPr>
        <p:txBody>
          <a:bodyPr>
            <a:normAutofit/>
          </a:bodyPr>
          <a:lstStyle/>
          <a:p>
            <a:r>
              <a:rPr lang="en-US" sz="4000" b="1"/>
              <a:t>Web App Using Streamlit </a:t>
            </a:r>
            <a:endParaRPr lang="en-US" sz="4000"/>
          </a:p>
        </p:txBody>
      </p:sp>
      <p:sp>
        <p:nvSpPr>
          <p:cNvPr id="15" name="Content Placeholder 2">
            <a:extLst>
              <a:ext uri="{FF2B5EF4-FFF2-40B4-BE49-F238E27FC236}">
                <a16:creationId xmlns:a16="http://schemas.microsoft.com/office/drawing/2014/main" id="{D6F44F07-88B6-8115-B0D9-EBE838159F42}"/>
              </a:ext>
            </a:extLst>
          </p:cNvPr>
          <p:cNvSpPr>
            <a:spLocks noGrp="1"/>
          </p:cNvSpPr>
          <p:nvPr>
            <p:ph idx="1"/>
          </p:nvPr>
        </p:nvSpPr>
        <p:spPr>
          <a:xfrm>
            <a:off x="7531610" y="2434201"/>
            <a:ext cx="3822189" cy="3742762"/>
          </a:xfrm>
        </p:spPr>
        <p:txBody>
          <a:bodyPr>
            <a:normAutofit/>
          </a:bodyPr>
          <a:lstStyle/>
          <a:p>
            <a:r>
              <a:rPr lang="en-US" sz="2000" b="1" dirty="0"/>
              <a:t>User Interface</a:t>
            </a:r>
          </a:p>
          <a:p>
            <a:pPr marL="0" indent="0">
              <a:buNone/>
            </a:pPr>
            <a:r>
              <a:rPr lang="en-US" sz="2000" dirty="0"/>
              <a:t>A web app using the trained model for predicting hate or offensive words is created.</a:t>
            </a:r>
          </a:p>
        </p:txBody>
      </p:sp>
    </p:spTree>
    <p:extLst>
      <p:ext uri="{BB962C8B-B14F-4D97-AF65-F5344CB8AC3E}">
        <p14:creationId xmlns:p14="http://schemas.microsoft.com/office/powerpoint/2010/main" val="14360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73CD14-5AD6-55BA-50BF-20FF86A42D1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Web App Streamlit UI page</a:t>
            </a:r>
          </a:p>
        </p:txBody>
      </p:sp>
      <p:pic>
        <p:nvPicPr>
          <p:cNvPr id="4" name="Content Placeholder 3" descr="A screenshot of a computer&#10;&#10;Description automatically generated">
            <a:extLst>
              <a:ext uri="{FF2B5EF4-FFF2-40B4-BE49-F238E27FC236}">
                <a16:creationId xmlns:a16="http://schemas.microsoft.com/office/drawing/2014/main" id="{7A4E2E32-FFC4-267A-ED1F-11870287011B}"/>
              </a:ext>
            </a:extLst>
          </p:cNvPr>
          <p:cNvPicPr>
            <a:picLocks noGrp="1" noChangeAspect="1"/>
          </p:cNvPicPr>
          <p:nvPr>
            <p:ph idx="1"/>
          </p:nvPr>
        </p:nvPicPr>
        <p:blipFill rotWithShape="1">
          <a:blip r:embed="rId2"/>
          <a:srcRect t="33503"/>
          <a:stretch/>
        </p:blipFill>
        <p:spPr bwMode="auto">
          <a:xfrm>
            <a:off x="723900" y="2515346"/>
            <a:ext cx="10744200" cy="362587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02211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6A2B87-DBBB-94FE-26A8-06BE9C626FAF}"/>
              </a:ext>
            </a:extLst>
          </p:cNvPr>
          <p:cNvSpPr>
            <a:spLocks noGrp="1"/>
          </p:cNvSpPr>
          <p:nvPr>
            <p:ph type="title"/>
          </p:nvPr>
        </p:nvSpPr>
        <p:spPr>
          <a:xfrm>
            <a:off x="838201" y="365125"/>
            <a:ext cx="5251316" cy="1807305"/>
          </a:xfrm>
        </p:spPr>
        <p:txBody>
          <a:bodyPr>
            <a:normAutofit/>
          </a:bodyPr>
          <a:lstStyle/>
          <a:p>
            <a:r>
              <a:rPr lang="en-US"/>
              <a:t>Phishing Links using Regex Expression</a:t>
            </a:r>
          </a:p>
        </p:txBody>
      </p:sp>
      <p:sp>
        <p:nvSpPr>
          <p:cNvPr id="3" name="Content Placeholder 2">
            <a:extLst>
              <a:ext uri="{FF2B5EF4-FFF2-40B4-BE49-F238E27FC236}">
                <a16:creationId xmlns:a16="http://schemas.microsoft.com/office/drawing/2014/main" id="{5912397D-5A96-416B-00C4-A98AB77BCC41}"/>
              </a:ext>
            </a:extLst>
          </p:cNvPr>
          <p:cNvSpPr>
            <a:spLocks noGrp="1"/>
          </p:cNvSpPr>
          <p:nvPr>
            <p:ph idx="1"/>
          </p:nvPr>
        </p:nvSpPr>
        <p:spPr>
          <a:xfrm>
            <a:off x="838200" y="2333297"/>
            <a:ext cx="4619621" cy="3843666"/>
          </a:xfrm>
        </p:spPr>
        <p:txBody>
          <a:bodyPr>
            <a:normAutofit/>
          </a:bodyPr>
          <a:lstStyle/>
          <a:p>
            <a:pPr marL="0" indent="0">
              <a:buNone/>
            </a:pPr>
            <a:endParaRPr lang="en-US" sz="2000" dirty="0"/>
          </a:p>
          <a:p>
            <a:r>
              <a:rPr lang="en-US" sz="2000" dirty="0"/>
              <a:t>The Phishing links are detected using the Regex Expression and red flagged and further analysis.  </a:t>
            </a:r>
          </a:p>
        </p:txBody>
      </p:sp>
      <p:pic>
        <p:nvPicPr>
          <p:cNvPr id="11" name="Picture 10" descr="Pins and thread forming a heptagon">
            <a:extLst>
              <a:ext uri="{FF2B5EF4-FFF2-40B4-BE49-F238E27FC236}">
                <a16:creationId xmlns:a16="http://schemas.microsoft.com/office/drawing/2014/main" id="{772A45A7-0CF2-9BD0-0F4F-E8B2E319FA0E}"/>
              </a:ext>
            </a:extLst>
          </p:cNvPr>
          <p:cNvPicPr>
            <a:picLocks noChangeAspect="1"/>
          </p:cNvPicPr>
          <p:nvPr/>
        </p:nvPicPr>
        <p:blipFill rotWithShape="1">
          <a:blip r:embed="rId2"/>
          <a:srcRect l="17465" r="2449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70719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38544-9877-3983-C682-6CFC572590B1}"/>
              </a:ext>
            </a:extLst>
          </p:cNvPr>
          <p:cNvSpPr>
            <a:spLocks noGrp="1"/>
          </p:cNvSpPr>
          <p:nvPr>
            <p:ph type="title"/>
          </p:nvPr>
        </p:nvSpPr>
        <p:spPr>
          <a:xfrm>
            <a:off x="1043631" y="809898"/>
            <a:ext cx="9942716" cy="1554480"/>
          </a:xfrm>
        </p:spPr>
        <p:txBody>
          <a:bodyPr anchor="ctr">
            <a:normAutofit/>
          </a:bodyPr>
          <a:lstStyle/>
          <a:p>
            <a:r>
              <a:rPr lang="en-US" sz="4800"/>
              <a:t>Conclusion</a:t>
            </a:r>
          </a:p>
        </p:txBody>
      </p:sp>
      <p:sp>
        <p:nvSpPr>
          <p:cNvPr id="3" name="Content Placeholder 2">
            <a:extLst>
              <a:ext uri="{FF2B5EF4-FFF2-40B4-BE49-F238E27FC236}">
                <a16:creationId xmlns:a16="http://schemas.microsoft.com/office/drawing/2014/main" id="{B5812D6A-2423-E87F-8454-DEEFE6775560}"/>
              </a:ext>
            </a:extLst>
          </p:cNvPr>
          <p:cNvSpPr>
            <a:spLocks noGrp="1"/>
          </p:cNvSpPr>
          <p:nvPr>
            <p:ph idx="1"/>
          </p:nvPr>
        </p:nvSpPr>
        <p:spPr>
          <a:xfrm>
            <a:off x="1045028" y="3017522"/>
            <a:ext cx="9941319" cy="3124658"/>
          </a:xfrm>
        </p:spPr>
        <p:txBody>
          <a:bodyPr anchor="ctr">
            <a:normAutofit/>
          </a:bodyPr>
          <a:lstStyle/>
          <a:p>
            <a:r>
              <a:rPr lang="en-US" sz="2400"/>
              <a:t>The presentation concludes with a comparison of different models, insights into their performance, and recommendations for deploying the models in real-world applications to effectively combat phishing and hate speech in Instagram comments.</a:t>
            </a:r>
          </a:p>
          <a:p>
            <a:endParaRPr lang="en-US" sz="2400"/>
          </a:p>
        </p:txBody>
      </p:sp>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20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66824-06BF-251D-2D28-98B3BB19B665}"/>
              </a:ext>
            </a:extLst>
          </p:cNvPr>
          <p:cNvSpPr>
            <a:spLocks noGrp="1"/>
          </p:cNvSpPr>
          <p:nvPr>
            <p:ph type="title"/>
          </p:nvPr>
        </p:nvSpPr>
        <p:spPr>
          <a:xfrm>
            <a:off x="2190750" y="557189"/>
            <a:ext cx="8629358" cy="2956233"/>
          </a:xfrm>
        </p:spPr>
        <p:txBody>
          <a:bodyPr vert="horz" lIns="91440" tIns="45720" rIns="91440" bIns="45720" rtlCol="0" anchor="b">
            <a:normAutofit/>
          </a:bodyPr>
          <a:lstStyle/>
          <a:p>
            <a:r>
              <a:rPr lang="en-US" sz="5200" kern="1200" dirty="0">
                <a:solidFill>
                  <a:schemeClr val="tx1"/>
                </a:solidFill>
                <a:latin typeface="+mj-lt"/>
                <a:ea typeface="+mj-ea"/>
                <a:cs typeface="+mj-cs"/>
              </a:rPr>
              <a:t>Thank You </a:t>
            </a:r>
          </a:p>
        </p:txBody>
      </p:sp>
      <p:pic>
        <p:nvPicPr>
          <p:cNvPr id="20" name="Graphic 19" descr="Smiling Face with No Fill">
            <a:extLst>
              <a:ext uri="{FF2B5EF4-FFF2-40B4-BE49-F238E27FC236}">
                <a16:creationId xmlns:a16="http://schemas.microsoft.com/office/drawing/2014/main" id="{468BB56C-12BA-1D33-A19D-1F2189C2FB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650" y="2393949"/>
            <a:ext cx="1136650" cy="1136650"/>
          </a:xfrm>
          <a:prstGeom prst="rect">
            <a:avLst/>
          </a:prstGeom>
        </p:spPr>
      </p:pic>
    </p:spTree>
    <p:extLst>
      <p:ext uri="{BB962C8B-B14F-4D97-AF65-F5344CB8AC3E}">
        <p14:creationId xmlns:p14="http://schemas.microsoft.com/office/powerpoint/2010/main" val="19322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88314-A0BD-1350-AE4D-6073D745E5CC}"/>
              </a:ext>
            </a:extLst>
          </p:cNvPr>
          <p:cNvSpPr>
            <a:spLocks noGrp="1"/>
          </p:cNvSpPr>
          <p:nvPr>
            <p:ph type="title"/>
          </p:nvPr>
        </p:nvSpPr>
        <p:spPr>
          <a:xfrm>
            <a:off x="1075767" y="1188637"/>
            <a:ext cx="2988234" cy="4480726"/>
          </a:xfrm>
        </p:spPr>
        <p:txBody>
          <a:bodyPr>
            <a:normAutofit/>
          </a:bodyPr>
          <a:lstStyle/>
          <a:p>
            <a:pPr algn="r"/>
            <a:r>
              <a:rPr lang="en-US" sz="6100" b="1"/>
              <a:t>Content</a:t>
            </a:r>
            <a:endParaRPr lang="en-US" sz="6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48C952-51B3-872C-B4FE-B635D301C8E8}"/>
              </a:ext>
            </a:extLst>
          </p:cNvPr>
          <p:cNvSpPr>
            <a:spLocks noGrp="1"/>
          </p:cNvSpPr>
          <p:nvPr>
            <p:ph idx="1"/>
          </p:nvPr>
        </p:nvSpPr>
        <p:spPr>
          <a:xfrm>
            <a:off x="5255260" y="1648870"/>
            <a:ext cx="4702848" cy="3560260"/>
          </a:xfrm>
        </p:spPr>
        <p:txBody>
          <a:bodyPr anchor="ctr">
            <a:normAutofit/>
          </a:bodyPr>
          <a:lstStyle/>
          <a:p>
            <a:r>
              <a:rPr lang="en-US" sz="2400" b="1"/>
              <a:t>1. Introduction</a:t>
            </a:r>
          </a:p>
          <a:p>
            <a:r>
              <a:rPr lang="en-US" sz="2400" b="1"/>
              <a:t>2.Literature Review</a:t>
            </a:r>
          </a:p>
          <a:p>
            <a:r>
              <a:rPr lang="en-US" sz="2400" b="1"/>
              <a:t>3. Research Methodology</a:t>
            </a:r>
          </a:p>
          <a:p>
            <a:r>
              <a:rPr lang="en-US" sz="2400" b="1"/>
              <a:t>4. Conclusion</a:t>
            </a:r>
          </a:p>
          <a:p>
            <a:endParaRPr lang="en-US" sz="2400"/>
          </a:p>
        </p:txBody>
      </p:sp>
    </p:spTree>
    <p:extLst>
      <p:ext uri="{BB962C8B-B14F-4D97-AF65-F5344CB8AC3E}">
        <p14:creationId xmlns:p14="http://schemas.microsoft.com/office/powerpoint/2010/main" val="188864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EBBF-7A58-C183-C073-025112AAFD90}"/>
              </a:ext>
            </a:extLst>
          </p:cNvPr>
          <p:cNvSpPr>
            <a:spLocks noGrp="1"/>
          </p:cNvSpPr>
          <p:nvPr>
            <p:ph type="title"/>
          </p:nvPr>
        </p:nvSpPr>
        <p:spPr>
          <a:xfrm>
            <a:off x="5868557" y="1138036"/>
            <a:ext cx="5444382" cy="1402470"/>
          </a:xfrm>
        </p:spPr>
        <p:txBody>
          <a:bodyPr anchor="t">
            <a:normAutofit/>
          </a:bodyPr>
          <a:lstStyle/>
          <a:p>
            <a:r>
              <a:rPr lang="en-US" sz="3200" b="1"/>
              <a:t>The Growing Influence of Social Media Platforms</a:t>
            </a:r>
            <a:endParaRPr lang="en-US" sz="3200"/>
          </a:p>
        </p:txBody>
      </p:sp>
      <p:pic>
        <p:nvPicPr>
          <p:cNvPr id="5" name="Picture 4" descr="Green dialogue boxes">
            <a:extLst>
              <a:ext uri="{FF2B5EF4-FFF2-40B4-BE49-F238E27FC236}">
                <a16:creationId xmlns:a16="http://schemas.microsoft.com/office/drawing/2014/main" id="{E49AB936-F526-5CA4-F9A4-0BB58C98E023}"/>
              </a:ext>
            </a:extLst>
          </p:cNvPr>
          <p:cNvPicPr>
            <a:picLocks noChangeAspect="1"/>
          </p:cNvPicPr>
          <p:nvPr/>
        </p:nvPicPr>
        <p:blipFill rotWithShape="1">
          <a:blip r:embed="rId2"/>
          <a:srcRect l="16076" r="21395" b="2"/>
          <a:stretch/>
        </p:blipFill>
        <p:spPr>
          <a:xfrm>
            <a:off x="-1" y="10"/>
            <a:ext cx="5151179" cy="6857990"/>
          </a:xfrm>
          <a:prstGeom prst="rect">
            <a:avLst/>
          </a:prstGeom>
        </p:spPr>
      </p:pic>
      <p:cxnSp>
        <p:nvCxnSpPr>
          <p:cNvPr id="14"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5601DD-41E3-B45C-8F9F-2D0B4C78258B}"/>
              </a:ext>
            </a:extLst>
          </p:cNvPr>
          <p:cNvSpPr>
            <a:spLocks noGrp="1"/>
          </p:cNvSpPr>
          <p:nvPr>
            <p:ph idx="1"/>
          </p:nvPr>
        </p:nvSpPr>
        <p:spPr>
          <a:xfrm>
            <a:off x="5868557" y="2551176"/>
            <a:ext cx="5444382" cy="3591207"/>
          </a:xfrm>
        </p:spPr>
        <p:txBody>
          <a:bodyPr>
            <a:normAutofit/>
          </a:bodyPr>
          <a:lstStyle/>
          <a:p>
            <a:pPr marL="0" indent="0">
              <a:buNone/>
            </a:pPr>
            <a:r>
              <a:rPr lang="en-US" sz="2000" b="1" dirty="0"/>
              <a:t> Phishing Threat</a:t>
            </a:r>
          </a:p>
          <a:p>
            <a:r>
              <a:rPr lang="en-US" sz="2000" dirty="0"/>
              <a:t>The proliferation of social media platforms, particularly Instagram, has led to an increased risk of phishing attacks and hate speech targeting users through comments. This presentation proposes the implementation of a Machine Learning-based Instagram Comments Phishing and Hate Speech Detection System to combat these risks effectively.</a:t>
            </a:r>
          </a:p>
          <a:p>
            <a:pPr marL="0" indent="0">
              <a:buNone/>
            </a:pPr>
            <a:endParaRPr lang="en-US" sz="2000" dirty="0"/>
          </a:p>
        </p:txBody>
      </p:sp>
    </p:spTree>
    <p:extLst>
      <p:ext uri="{BB962C8B-B14F-4D97-AF65-F5344CB8AC3E}">
        <p14:creationId xmlns:p14="http://schemas.microsoft.com/office/powerpoint/2010/main" val="132185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phere of mesh and nodes">
            <a:extLst>
              <a:ext uri="{FF2B5EF4-FFF2-40B4-BE49-F238E27FC236}">
                <a16:creationId xmlns:a16="http://schemas.microsoft.com/office/drawing/2014/main" id="{CB95FEBA-612B-9666-5B3B-D6AACED9584C}"/>
              </a:ext>
            </a:extLst>
          </p:cNvPr>
          <p:cNvPicPr>
            <a:picLocks noChangeAspect="1"/>
          </p:cNvPicPr>
          <p:nvPr/>
        </p:nvPicPr>
        <p:blipFill rotWithShape="1">
          <a:blip r:embed="rId2"/>
          <a:srcRect l="35911" r="492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75DAE-B52C-3CD3-51F4-A099EF327D91}"/>
              </a:ext>
            </a:extLst>
          </p:cNvPr>
          <p:cNvSpPr>
            <a:spLocks noGrp="1"/>
          </p:cNvSpPr>
          <p:nvPr>
            <p:ph type="title"/>
          </p:nvPr>
        </p:nvSpPr>
        <p:spPr>
          <a:xfrm>
            <a:off x="6115317" y="405685"/>
            <a:ext cx="5464968" cy="1559301"/>
          </a:xfrm>
        </p:spPr>
        <p:txBody>
          <a:bodyPr>
            <a:normAutofit/>
          </a:bodyPr>
          <a:lstStyle/>
          <a:p>
            <a:r>
              <a:rPr lang="en-US" sz="4000" b="1"/>
              <a:t>The Proliferation of Harmful Practices</a:t>
            </a:r>
            <a:endParaRPr lang="en-US" sz="4000"/>
          </a:p>
        </p:txBody>
      </p:sp>
      <p:sp>
        <p:nvSpPr>
          <p:cNvPr id="3" name="Content Placeholder 2">
            <a:extLst>
              <a:ext uri="{FF2B5EF4-FFF2-40B4-BE49-F238E27FC236}">
                <a16:creationId xmlns:a16="http://schemas.microsoft.com/office/drawing/2014/main" id="{31E9E002-FB6C-2388-64CB-48CFA031264C}"/>
              </a:ext>
            </a:extLst>
          </p:cNvPr>
          <p:cNvSpPr>
            <a:spLocks noGrp="1"/>
          </p:cNvSpPr>
          <p:nvPr>
            <p:ph idx="1"/>
          </p:nvPr>
        </p:nvSpPr>
        <p:spPr>
          <a:xfrm>
            <a:off x="6115317" y="2743200"/>
            <a:ext cx="5247340" cy="3496878"/>
          </a:xfrm>
        </p:spPr>
        <p:txBody>
          <a:bodyPr anchor="ctr">
            <a:normAutofit/>
          </a:bodyPr>
          <a:lstStyle/>
          <a:p>
            <a:pPr marL="0" indent="0">
              <a:buNone/>
            </a:pPr>
            <a:r>
              <a:rPr lang="en-US" sz="2000" b="1"/>
              <a:t>Social Media Reflection</a:t>
            </a:r>
          </a:p>
          <a:p>
            <a:r>
              <a:rPr lang="en-US" sz="2000"/>
              <a:t>Social media platforms serve as digital reflections of societal interactions, enabling various activities such as transactions, fundraising, and follower acquisition. However, the informal nature of Instagram comments and the absence of a hierarchical structure have made it a hotspot for harmful practices like phishing.</a:t>
            </a:r>
          </a:p>
          <a:p>
            <a:endParaRPr lang="en-US" sz="2000"/>
          </a:p>
        </p:txBody>
      </p:sp>
    </p:spTree>
    <p:extLst>
      <p:ext uri="{BB962C8B-B14F-4D97-AF65-F5344CB8AC3E}">
        <p14:creationId xmlns:p14="http://schemas.microsoft.com/office/powerpoint/2010/main" val="416439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3F830-1CC0-80CC-1D4C-06B47052995E}"/>
              </a:ext>
            </a:extLst>
          </p:cNvPr>
          <p:cNvSpPr>
            <a:spLocks noGrp="1"/>
          </p:cNvSpPr>
          <p:nvPr>
            <p:ph type="title"/>
          </p:nvPr>
        </p:nvSpPr>
        <p:spPr>
          <a:xfrm>
            <a:off x="6803409" y="762001"/>
            <a:ext cx="4156512" cy="1708244"/>
          </a:xfrm>
        </p:spPr>
        <p:txBody>
          <a:bodyPr anchor="ctr">
            <a:normAutofit/>
          </a:bodyPr>
          <a:lstStyle/>
          <a:p>
            <a:r>
              <a:rPr lang="en-US" sz="4000" b="1"/>
              <a:t>Current Solutions and Challenges</a:t>
            </a:r>
            <a:endParaRPr lang="en-US" sz="4000"/>
          </a:p>
        </p:txBody>
      </p:sp>
      <p:pic>
        <p:nvPicPr>
          <p:cNvPr id="5" name="Picture 4" descr="CPU with binary numbers and blueprint">
            <a:extLst>
              <a:ext uri="{FF2B5EF4-FFF2-40B4-BE49-F238E27FC236}">
                <a16:creationId xmlns:a16="http://schemas.microsoft.com/office/drawing/2014/main" id="{A51B8D3E-4CA3-685A-8C2E-40ECDB97AAED}"/>
              </a:ext>
            </a:extLst>
          </p:cNvPr>
          <p:cNvPicPr>
            <a:picLocks noChangeAspect="1"/>
          </p:cNvPicPr>
          <p:nvPr/>
        </p:nvPicPr>
        <p:blipFill rotWithShape="1">
          <a:blip r:embed="rId2"/>
          <a:srcRect l="27950" r="22050"/>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2DCAC112-32DB-DEF1-E8E4-7CA4CD3C7536}"/>
              </a:ext>
            </a:extLst>
          </p:cNvPr>
          <p:cNvSpPr>
            <a:spLocks noGrp="1"/>
          </p:cNvSpPr>
          <p:nvPr>
            <p:ph idx="1"/>
          </p:nvPr>
        </p:nvSpPr>
        <p:spPr>
          <a:xfrm>
            <a:off x="6803409" y="2470245"/>
            <a:ext cx="4156512" cy="3769835"/>
          </a:xfrm>
        </p:spPr>
        <p:txBody>
          <a:bodyPr anchor="ctr">
            <a:normAutofit/>
          </a:bodyPr>
          <a:lstStyle/>
          <a:p>
            <a:pPr marL="0" indent="0">
              <a:buNone/>
            </a:pPr>
            <a:r>
              <a:rPr lang="en-US" sz="1700" b="1" dirty="0"/>
              <a:t>Manual Solutions</a:t>
            </a:r>
          </a:p>
          <a:p>
            <a:r>
              <a:rPr lang="en-US" sz="1700" dirty="0"/>
              <a:t>Current solutions to tackle spam comments on Instagram are primarily manual, involving individual deletion of spam comments or switching the account to private. These methods are time-consuming and require constant monitoring.</a:t>
            </a:r>
          </a:p>
          <a:p>
            <a:pPr marL="0" indent="0">
              <a:buNone/>
            </a:pPr>
            <a:r>
              <a:rPr lang="en-US" sz="1700" b="1" dirty="0"/>
              <a:t>Machine Learning Techniques</a:t>
            </a:r>
          </a:p>
          <a:p>
            <a:r>
              <a:rPr lang="en-US" sz="1700" dirty="0"/>
              <a:t>The paper highlights the potential of machine learning techniques, particularly natural language processing (NLP), in effectively detecting spam comments on social media platforms.</a:t>
            </a:r>
          </a:p>
          <a:p>
            <a:endParaRPr lang="en-US" sz="1700" dirty="0"/>
          </a:p>
        </p:txBody>
      </p:sp>
    </p:spTree>
    <p:extLst>
      <p:ext uri="{BB962C8B-B14F-4D97-AF65-F5344CB8AC3E}">
        <p14:creationId xmlns:p14="http://schemas.microsoft.com/office/powerpoint/2010/main" val="2272606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7631-5E44-E2AB-D4C7-D7FB631FA924}"/>
              </a:ext>
            </a:extLst>
          </p:cNvPr>
          <p:cNvSpPr>
            <a:spLocks noGrp="1"/>
          </p:cNvSpPr>
          <p:nvPr>
            <p:ph type="title"/>
          </p:nvPr>
        </p:nvSpPr>
        <p:spPr/>
        <p:txBody>
          <a:bodyPr>
            <a:normAutofit/>
          </a:bodyPr>
          <a:lstStyle/>
          <a:p>
            <a:r>
              <a:rPr lang="en-US" b="1"/>
              <a:t>Comprehensive Study on Spam Comments Detection</a:t>
            </a:r>
            <a:endParaRPr lang="en-US" dirty="0"/>
          </a:p>
        </p:txBody>
      </p:sp>
      <p:sp>
        <p:nvSpPr>
          <p:cNvPr id="3" name="Content Placeholder 2">
            <a:extLst>
              <a:ext uri="{FF2B5EF4-FFF2-40B4-BE49-F238E27FC236}">
                <a16:creationId xmlns:a16="http://schemas.microsoft.com/office/drawing/2014/main" id="{F4723E6E-782A-230E-60C9-552B26F1DB63}"/>
              </a:ext>
            </a:extLst>
          </p:cNvPr>
          <p:cNvSpPr>
            <a:spLocks noGrp="1"/>
          </p:cNvSpPr>
          <p:nvPr>
            <p:ph idx="1"/>
          </p:nvPr>
        </p:nvSpPr>
        <p:spPr/>
        <p:txBody>
          <a:bodyPr/>
          <a:lstStyle/>
          <a:p>
            <a:r>
              <a:rPr lang="en-US" b="1" dirty="0"/>
              <a:t>ML Techniques</a:t>
            </a:r>
          </a:p>
          <a:p>
            <a:pPr marL="0" indent="0">
              <a:buNone/>
            </a:pPr>
            <a:r>
              <a:rPr lang="en-US" dirty="0"/>
              <a:t>A comprehensive study on the application of machine learning (ML) techniques for detecting spam comments on Instagram is presented. The research compares the accuracy, F-1 score, precision, and recall from ML results, indicating the effectiveness of both approaches.</a:t>
            </a:r>
          </a:p>
          <a:p>
            <a:endParaRPr lang="en-US" dirty="0"/>
          </a:p>
        </p:txBody>
      </p:sp>
    </p:spTree>
    <p:extLst>
      <p:ext uri="{BB962C8B-B14F-4D97-AF65-F5344CB8AC3E}">
        <p14:creationId xmlns:p14="http://schemas.microsoft.com/office/powerpoint/2010/main" val="166082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01E3-C6F7-8997-2B66-FA0BFDBD5D72}"/>
              </a:ext>
            </a:extLst>
          </p:cNvPr>
          <p:cNvSpPr>
            <a:spLocks noGrp="1"/>
          </p:cNvSpPr>
          <p:nvPr>
            <p:ph type="title"/>
          </p:nvPr>
        </p:nvSpPr>
        <p:spPr>
          <a:xfrm>
            <a:off x="762000" y="1138036"/>
            <a:ext cx="4085665" cy="1402470"/>
          </a:xfrm>
        </p:spPr>
        <p:txBody>
          <a:bodyPr anchor="t">
            <a:normAutofit/>
          </a:bodyPr>
          <a:lstStyle/>
          <a:p>
            <a:r>
              <a:rPr lang="en-US" sz="3200" b="1"/>
              <a:t>Enhancing Spam Comment Detection</a:t>
            </a:r>
            <a:endParaRPr lang="en-US" sz="3200"/>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45ADF5-6D6D-8D3F-0257-CC9B1B58B6F2}"/>
              </a:ext>
            </a:extLst>
          </p:cNvPr>
          <p:cNvSpPr>
            <a:spLocks noGrp="1"/>
          </p:cNvSpPr>
          <p:nvPr>
            <p:ph idx="1"/>
          </p:nvPr>
        </p:nvSpPr>
        <p:spPr>
          <a:xfrm>
            <a:off x="762000" y="2551176"/>
            <a:ext cx="4085665" cy="3591207"/>
          </a:xfrm>
        </p:spPr>
        <p:txBody>
          <a:bodyPr>
            <a:normAutofit/>
          </a:bodyPr>
          <a:lstStyle/>
          <a:p>
            <a:r>
              <a:rPr lang="en-US" sz="2000" dirty="0"/>
              <a:t>An in-depth analysis of the use of ensemble methods of machine learning for detecting spam comments on Instagram is provided. The study compares the accuracy, F-1 score, precision, and recall from ML results, emphasizing the potential of both approaches for spam comment detection.</a:t>
            </a:r>
          </a:p>
          <a:p>
            <a:endParaRPr lang="en-US" sz="2000" dirty="0"/>
          </a:p>
        </p:txBody>
      </p:sp>
      <p:pic>
        <p:nvPicPr>
          <p:cNvPr id="5" name="Picture 4" descr="Light bulb on yellow background with sketched light beams and cord">
            <a:extLst>
              <a:ext uri="{FF2B5EF4-FFF2-40B4-BE49-F238E27FC236}">
                <a16:creationId xmlns:a16="http://schemas.microsoft.com/office/drawing/2014/main" id="{1E53A638-78BE-7816-6FF4-C84F227C30F2}"/>
              </a:ext>
            </a:extLst>
          </p:cNvPr>
          <p:cNvPicPr>
            <a:picLocks noChangeAspect="1"/>
          </p:cNvPicPr>
          <p:nvPr/>
        </p:nvPicPr>
        <p:blipFill rotWithShape="1">
          <a:blip r:embed="rId2"/>
          <a:srcRect l="41343"/>
          <a:stretch/>
        </p:blipFill>
        <p:spPr>
          <a:xfrm>
            <a:off x="5650992" y="10"/>
            <a:ext cx="6541008" cy="6857990"/>
          </a:xfrm>
          <a:prstGeom prst="rect">
            <a:avLst/>
          </a:prstGeom>
        </p:spPr>
      </p:pic>
    </p:spTree>
    <p:extLst>
      <p:ext uri="{BB962C8B-B14F-4D97-AF65-F5344CB8AC3E}">
        <p14:creationId xmlns:p14="http://schemas.microsoft.com/office/powerpoint/2010/main" val="223572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6BC8DD5A-2177-6753-E2F9-C07A00190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FD9CB-F933-9DF4-9617-7DC4B7E84385}"/>
              </a:ext>
            </a:extLst>
          </p:cNvPr>
          <p:cNvSpPr>
            <a:spLocks noGrp="1"/>
          </p:cNvSpPr>
          <p:nvPr>
            <p:ph type="title"/>
          </p:nvPr>
        </p:nvSpPr>
        <p:spPr>
          <a:xfrm>
            <a:off x="1142901" y="274104"/>
            <a:ext cx="9906199" cy="1157242"/>
          </a:xfrm>
        </p:spPr>
        <p:txBody>
          <a:bodyPr>
            <a:normAutofit/>
          </a:bodyPr>
          <a:lstStyle/>
          <a:p>
            <a:pPr algn="ctr"/>
            <a:r>
              <a:rPr lang="en-US" sz="4000"/>
              <a:t>Research Methodology</a:t>
            </a:r>
          </a:p>
        </p:txBody>
      </p:sp>
      <p:grpSp>
        <p:nvGrpSpPr>
          <p:cNvPr id="4" name="Group 3">
            <a:extLst>
              <a:ext uri="{FF2B5EF4-FFF2-40B4-BE49-F238E27FC236}">
                <a16:creationId xmlns:a16="http://schemas.microsoft.com/office/drawing/2014/main" id="{4B6F64A3-3AAF-AFBE-8DD0-F0294A69731D}"/>
              </a:ext>
            </a:extLst>
          </p:cNvPr>
          <p:cNvGrpSpPr/>
          <p:nvPr/>
        </p:nvGrpSpPr>
        <p:grpSpPr>
          <a:xfrm>
            <a:off x="4420761" y="2122098"/>
            <a:ext cx="3350476" cy="3875912"/>
            <a:chOff x="0" y="0"/>
            <a:chExt cx="4992130" cy="5692346"/>
          </a:xfrm>
        </p:grpSpPr>
        <p:sp>
          <p:nvSpPr>
            <p:cNvPr id="5" name="Rectangle 4">
              <a:extLst>
                <a:ext uri="{FF2B5EF4-FFF2-40B4-BE49-F238E27FC236}">
                  <a16:creationId xmlns:a16="http://schemas.microsoft.com/office/drawing/2014/main" id="{6136257A-5014-1C3D-A378-4C89B17D6C5E}"/>
                </a:ext>
              </a:extLst>
            </p:cNvPr>
            <p:cNvSpPr/>
            <p:nvPr/>
          </p:nvSpPr>
          <p:spPr>
            <a:xfrm>
              <a:off x="131805" y="0"/>
              <a:ext cx="1123950" cy="546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COLLECTION</a:t>
              </a:r>
              <a:endParaRPr lang="en-US" sz="727" kern="100">
                <a:solidFill>
                  <a:schemeClr val="lt1"/>
                </a:solidFill>
                <a:latin typeface="+mn-lt"/>
                <a:ea typeface="+mn-ea"/>
                <a:cs typeface="Times New Roman" panose="02020603050405020304" pitchFamily="18" charset="0"/>
              </a:endParaRPr>
            </a:p>
            <a:p>
              <a:pPr defTabSz="604581">
                <a:lnSpc>
                  <a:spcPct val="107000"/>
                </a:lnSpc>
                <a:spcAft>
                  <a:spcPts val="529"/>
                </a:spcAft>
              </a:pPr>
              <a:r>
                <a:rPr lang="en-US" sz="727" kern="100">
                  <a:solidFill>
                    <a:schemeClr val="lt1"/>
                  </a:solidFill>
                  <a:latin typeface="+mn-lt"/>
                  <a:ea typeface="+mn-ea"/>
                  <a:cs typeface="Times New Roman" panose="02020603050405020304" pitchFamily="18" charset="0"/>
                </a:rPr>
                <a:t> </a:t>
              </a:r>
              <a:endParaRPr lang="en-US" sz="1100" kern="100">
                <a:effectLst/>
                <a:ea typeface="Aptos" panose="020B000402020202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1201DC6F-B059-7B1F-0D4C-2CC980BCD6CB}"/>
                </a:ext>
              </a:extLst>
            </p:cNvPr>
            <p:cNvSpPr/>
            <p:nvPr/>
          </p:nvSpPr>
          <p:spPr>
            <a:xfrm>
              <a:off x="1779373" y="1079157"/>
              <a:ext cx="1680519" cy="444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PERFORM EXPLLORATORY DATA ANALYSIS</a:t>
              </a:r>
              <a:endParaRPr lang="en-US" sz="1100" kern="100">
                <a:effectLst/>
                <a:ea typeface="Aptos" panose="020B000402020202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A5F4670C-0A7E-F23F-1BC2-37FA9D93F4BB}"/>
                </a:ext>
              </a:extLst>
            </p:cNvPr>
            <p:cNvSpPr/>
            <p:nvPr/>
          </p:nvSpPr>
          <p:spPr>
            <a:xfrm>
              <a:off x="1713470" y="1779373"/>
              <a:ext cx="1812324" cy="420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SEGREGATE THE DATA INTO TWO DATA SETS</a:t>
              </a:r>
              <a:endParaRPr lang="en-US" sz="1100" kern="100">
                <a:effectLst/>
                <a:ea typeface="Aptos" panose="020B0004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DD03D32F-CF4E-B02B-C155-F592D78C6A4C}"/>
                </a:ext>
              </a:extLst>
            </p:cNvPr>
            <p:cNvSpPr/>
            <p:nvPr/>
          </p:nvSpPr>
          <p:spPr>
            <a:xfrm>
              <a:off x="3344562" y="2693773"/>
              <a:ext cx="1499286" cy="477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WITH PPHISHING LINKS</a:t>
              </a:r>
              <a:endParaRPr lang="en-US" sz="1100" kern="100">
                <a:effectLst/>
                <a:ea typeface="Aptos" panose="020B000402020202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E5DA258E-5D03-26F2-21B7-E4DAC7A52585}"/>
                </a:ext>
              </a:extLst>
            </p:cNvPr>
            <p:cNvSpPr/>
            <p:nvPr/>
          </p:nvSpPr>
          <p:spPr>
            <a:xfrm>
              <a:off x="255373" y="2693773"/>
              <a:ext cx="1515762" cy="469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WITH HATE SPEECH</a:t>
              </a:r>
              <a:endParaRPr lang="en-US" sz="1100" kern="100">
                <a:effectLst/>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1E64002-E436-CB7E-95B0-F046E9D359F4}"/>
                </a:ext>
              </a:extLst>
            </p:cNvPr>
            <p:cNvSpPr/>
            <p:nvPr/>
          </p:nvSpPr>
          <p:spPr>
            <a:xfrm>
              <a:off x="214184" y="4324865"/>
              <a:ext cx="1606361" cy="510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IMPLEMENTATION OF ML ALGORITHM</a:t>
              </a:r>
              <a:endParaRPr lang="en-US" sz="1100" kern="100">
                <a:effectLst/>
                <a:ea typeface="Aptos" panose="020B000402020202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37878690-5AF3-CCB8-990F-A6BD6704C1BC}"/>
                </a:ext>
              </a:extLst>
            </p:cNvPr>
            <p:cNvSpPr/>
            <p:nvPr/>
          </p:nvSpPr>
          <p:spPr>
            <a:xfrm>
              <a:off x="0" y="3501082"/>
              <a:ext cx="2029426" cy="527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SENTIMENT ANALYSIS USING AFFIN, HATE DATA SETS</a:t>
              </a:r>
              <a:endParaRPr lang="en-US" sz="1100" kern="100">
                <a:effectLst/>
                <a:ea typeface="Aptos" panose="020B00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EFF755FD-6E9F-277C-5A58-DAEDE354187C}"/>
                </a:ext>
              </a:extLst>
            </p:cNvPr>
            <p:cNvSpPr/>
            <p:nvPr/>
          </p:nvSpPr>
          <p:spPr>
            <a:xfrm>
              <a:off x="1787611" y="0"/>
              <a:ext cx="1663735" cy="337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PREPROCESSING</a:t>
              </a:r>
              <a:endParaRPr lang="en-US" sz="1100" kern="100">
                <a:effectLst/>
                <a:ea typeface="Aptos" panose="020B000402020202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76017BD1-44CF-B87E-F976-C8035009930B}"/>
                </a:ext>
              </a:extLst>
            </p:cNvPr>
            <p:cNvSpPr/>
            <p:nvPr/>
          </p:nvSpPr>
          <p:spPr>
            <a:xfrm>
              <a:off x="1787611" y="543698"/>
              <a:ext cx="1664043" cy="3295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661" kern="100">
                  <a:solidFill>
                    <a:schemeClr val="lt1"/>
                  </a:solidFill>
                  <a:latin typeface="+mn-lt"/>
                  <a:ea typeface="+mn-ea"/>
                  <a:cs typeface="Times New Roman" panose="02020603050405020304" pitchFamily="18" charset="0"/>
                </a:rPr>
                <a:t>DATA CLEANING</a:t>
              </a:r>
              <a:endParaRPr lang="en-US" sz="1100" kern="100">
                <a:effectLst/>
                <a:ea typeface="Aptos" panose="020B000402020202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CE9AF01E-6D2B-F37B-2260-3F0F691A8056}"/>
                </a:ext>
              </a:extLst>
            </p:cNvPr>
            <p:cNvSpPr/>
            <p:nvPr/>
          </p:nvSpPr>
          <p:spPr>
            <a:xfrm>
              <a:off x="3204519" y="3501082"/>
              <a:ext cx="1787611" cy="477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FLAG THE LINKS WHICH ARE PHISHING</a:t>
              </a:r>
              <a:endParaRPr lang="en-US" sz="1100" kern="100">
                <a:effectLst/>
                <a:ea typeface="Aptos" panose="020B000402020202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F01AA512-B1A7-CE83-F70F-DC3D94E89D7F}"/>
                </a:ext>
              </a:extLst>
            </p:cNvPr>
            <p:cNvSpPr/>
            <p:nvPr/>
          </p:nvSpPr>
          <p:spPr>
            <a:xfrm>
              <a:off x="148281" y="5206314"/>
              <a:ext cx="1738184" cy="486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04581">
                <a:lnSpc>
                  <a:spcPct val="107000"/>
                </a:lnSpc>
                <a:spcAft>
                  <a:spcPts val="529"/>
                </a:spcAft>
              </a:pPr>
              <a:r>
                <a:rPr lang="en-US" sz="727" kern="100">
                  <a:solidFill>
                    <a:schemeClr val="lt1"/>
                  </a:solidFill>
                  <a:latin typeface="+mn-lt"/>
                  <a:ea typeface="+mn-ea"/>
                  <a:cs typeface="Times New Roman" panose="02020603050405020304" pitchFamily="18" charset="0"/>
                </a:rPr>
                <a:t>WEB APP USING STREAMLIT APP</a:t>
              </a:r>
              <a:endParaRPr lang="en-US" sz="1100" kern="100">
                <a:effectLst/>
                <a:ea typeface="Aptos" panose="020B0004020202020204" pitchFamily="34" charset="0"/>
                <a:cs typeface="Times New Roman" panose="02020603050405020304" pitchFamily="18" charset="0"/>
              </a:endParaRPr>
            </a:p>
          </p:txBody>
        </p:sp>
        <p:sp>
          <p:nvSpPr>
            <p:cNvPr id="16" name="Arrow: Down 2">
              <a:extLst>
                <a:ext uri="{FF2B5EF4-FFF2-40B4-BE49-F238E27FC236}">
                  <a16:creationId xmlns:a16="http://schemas.microsoft.com/office/drawing/2014/main" id="{A3F806B8-A4DB-B7E9-451F-F53D80393A91}"/>
                </a:ext>
              </a:extLst>
            </p:cNvPr>
            <p:cNvSpPr/>
            <p:nvPr/>
          </p:nvSpPr>
          <p:spPr>
            <a:xfrm>
              <a:off x="2564542" y="313038"/>
              <a:ext cx="115330" cy="2328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Arrow: Down 2">
              <a:extLst>
                <a:ext uri="{FF2B5EF4-FFF2-40B4-BE49-F238E27FC236}">
                  <a16:creationId xmlns:a16="http://schemas.microsoft.com/office/drawing/2014/main" id="{FA74B765-ABB1-074B-0EAA-F52FDBF461BC}"/>
                </a:ext>
              </a:extLst>
            </p:cNvPr>
            <p:cNvSpPr/>
            <p:nvPr/>
          </p:nvSpPr>
          <p:spPr>
            <a:xfrm>
              <a:off x="2589255" y="1540476"/>
              <a:ext cx="115330" cy="2328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8" name="Connector: Elbow 3">
              <a:extLst>
                <a:ext uri="{FF2B5EF4-FFF2-40B4-BE49-F238E27FC236}">
                  <a16:creationId xmlns:a16="http://schemas.microsoft.com/office/drawing/2014/main" id="{42B8BBA5-05AC-36AD-69E5-1B1744ADA0BA}"/>
                </a:ext>
              </a:extLst>
            </p:cNvPr>
            <p:cNvCxnSpPr/>
            <p:nvPr/>
          </p:nvCxnSpPr>
          <p:spPr>
            <a:xfrm flipH="1">
              <a:off x="965886" y="2183028"/>
              <a:ext cx="1672281" cy="486032"/>
            </a:xfrm>
            <a:prstGeom prst="bentConnector3">
              <a:avLst>
                <a:gd name="adj1" fmla="val 997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3">
              <a:extLst>
                <a:ext uri="{FF2B5EF4-FFF2-40B4-BE49-F238E27FC236}">
                  <a16:creationId xmlns:a16="http://schemas.microsoft.com/office/drawing/2014/main" id="{E22D86E4-E50A-CCC9-F1FA-6DBF94CF869C}"/>
                </a:ext>
              </a:extLst>
            </p:cNvPr>
            <p:cNvCxnSpPr/>
            <p:nvPr/>
          </p:nvCxnSpPr>
          <p:spPr>
            <a:xfrm>
              <a:off x="2792627" y="2199503"/>
              <a:ext cx="1334530" cy="469300"/>
            </a:xfrm>
            <a:prstGeom prst="bentConnector3">
              <a:avLst>
                <a:gd name="adj1" fmla="val 9979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Arrow: Down 4">
              <a:extLst>
                <a:ext uri="{FF2B5EF4-FFF2-40B4-BE49-F238E27FC236}">
                  <a16:creationId xmlns:a16="http://schemas.microsoft.com/office/drawing/2014/main" id="{614D6F94-2444-3AA0-4707-F8B55E0D84E1}"/>
                </a:ext>
              </a:extLst>
            </p:cNvPr>
            <p:cNvSpPr/>
            <p:nvPr/>
          </p:nvSpPr>
          <p:spPr>
            <a:xfrm>
              <a:off x="916974" y="3146855"/>
              <a:ext cx="123567" cy="3542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Down 5">
              <a:extLst>
                <a:ext uri="{FF2B5EF4-FFF2-40B4-BE49-F238E27FC236}">
                  <a16:creationId xmlns:a16="http://schemas.microsoft.com/office/drawing/2014/main" id="{C9296743-076C-19F8-CCE0-6CB9F44C1BDC}"/>
                </a:ext>
              </a:extLst>
            </p:cNvPr>
            <p:cNvSpPr/>
            <p:nvPr/>
          </p:nvSpPr>
          <p:spPr>
            <a:xfrm>
              <a:off x="908736" y="4028303"/>
              <a:ext cx="148281" cy="3132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Arrow: Down 6">
              <a:extLst>
                <a:ext uri="{FF2B5EF4-FFF2-40B4-BE49-F238E27FC236}">
                  <a16:creationId xmlns:a16="http://schemas.microsoft.com/office/drawing/2014/main" id="{B2EBE055-37E5-8C4B-0E78-8D0152EB8C4A}"/>
                </a:ext>
              </a:extLst>
            </p:cNvPr>
            <p:cNvSpPr/>
            <p:nvPr/>
          </p:nvSpPr>
          <p:spPr>
            <a:xfrm>
              <a:off x="916974" y="4819136"/>
              <a:ext cx="123190" cy="3871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Arrow: Down 7">
              <a:extLst>
                <a:ext uri="{FF2B5EF4-FFF2-40B4-BE49-F238E27FC236}">
                  <a16:creationId xmlns:a16="http://schemas.microsoft.com/office/drawing/2014/main" id="{189B6876-AE72-3B59-9F5C-73391BE0E549}"/>
                </a:ext>
              </a:extLst>
            </p:cNvPr>
            <p:cNvSpPr/>
            <p:nvPr/>
          </p:nvSpPr>
          <p:spPr>
            <a:xfrm>
              <a:off x="4047353" y="3163330"/>
              <a:ext cx="164757" cy="3375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415142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CB622-81A8-6DAD-7065-9064CA05229A}"/>
              </a:ext>
            </a:extLst>
          </p:cNvPr>
          <p:cNvSpPr>
            <a:spLocks noGrp="1"/>
          </p:cNvSpPr>
          <p:nvPr>
            <p:ph type="title"/>
          </p:nvPr>
        </p:nvSpPr>
        <p:spPr>
          <a:xfrm>
            <a:off x="1043631" y="809898"/>
            <a:ext cx="10173010" cy="1554480"/>
          </a:xfrm>
        </p:spPr>
        <p:txBody>
          <a:bodyPr anchor="ctr">
            <a:normAutofit/>
          </a:bodyPr>
          <a:lstStyle/>
          <a:p>
            <a:r>
              <a:rPr lang="en-US" sz="4800" b="1"/>
              <a:t>Research Methodology</a:t>
            </a:r>
            <a:endParaRPr lang="en-US" sz="4800"/>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34750A8-4E35-6CFB-6B6C-19D9BE9B394E}"/>
              </a:ext>
            </a:extLst>
          </p:cNvPr>
          <p:cNvGraphicFramePr>
            <a:graphicFrameLocks noGrp="1"/>
          </p:cNvGraphicFramePr>
          <p:nvPr>
            <p:ph idx="1"/>
            <p:extLst>
              <p:ext uri="{D42A27DB-BD31-4B8C-83A1-F6EECF244321}">
                <p14:modId xmlns:p14="http://schemas.microsoft.com/office/powerpoint/2010/main" val="321311999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638</Words>
  <Application>Microsoft Macintosh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-webkit-standard</vt:lpstr>
      <vt:lpstr>Aptos</vt:lpstr>
      <vt:lpstr>Aptos Display</vt:lpstr>
      <vt:lpstr>Arial</vt:lpstr>
      <vt:lpstr>Office Theme</vt:lpstr>
      <vt:lpstr>  Machine Learning-based Instagram Comments Phishing &amp; Hate Speech Detection System </vt:lpstr>
      <vt:lpstr>Content</vt:lpstr>
      <vt:lpstr>The Growing Influence of Social Media Platforms</vt:lpstr>
      <vt:lpstr>The Proliferation of Harmful Practices</vt:lpstr>
      <vt:lpstr>Current Solutions and Challenges</vt:lpstr>
      <vt:lpstr>Comprehensive Study on Spam Comments Detection</vt:lpstr>
      <vt:lpstr>Enhancing Spam Comment Detection</vt:lpstr>
      <vt:lpstr>Research Methodology</vt:lpstr>
      <vt:lpstr>Research Methodology</vt:lpstr>
      <vt:lpstr>Implementing Machine Learning Algorithm</vt:lpstr>
      <vt:lpstr>Final Report</vt:lpstr>
      <vt:lpstr>Hate Dataset and Model Comparison</vt:lpstr>
      <vt:lpstr>HATE DATASET </vt:lpstr>
      <vt:lpstr>Web App Using Streamlit </vt:lpstr>
      <vt:lpstr>Web App Streamlit UI page</vt:lpstr>
      <vt:lpstr>Phishing Links using Regex Expression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Nagarageri, Saichitra</dc:creator>
  <cp:lastModifiedBy>Nagarageri, Saichitra</cp:lastModifiedBy>
  <cp:revision>5</cp:revision>
  <dcterms:created xsi:type="dcterms:W3CDTF">2024-05-01T18:40:04Z</dcterms:created>
  <dcterms:modified xsi:type="dcterms:W3CDTF">2024-05-01T20:02:36Z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2024-05-01T19:17:51Z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68521072-6512-42cb-b8cc-ff378a995724</vt:lpwstr>
  </property>
  <property fmtid="{D5CDD505-2E9C-101B-9397-08002B2CF9AE}" pid="8" name="MSIP_Label_defa4170-0d19-0005-0004-bc88714345d2_ContentBits">
    <vt:lpwstr>0</vt:lpwstr>
  </property>
</Properties>
</file>