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0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5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1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2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9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0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0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4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5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FB2F-719F-4678-92AF-1362A21C8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1513554"/>
            <a:ext cx="10283893" cy="2596807"/>
          </a:xfrm>
        </p:spPr>
        <p:txBody>
          <a:bodyPr/>
          <a:lstStyle/>
          <a:p>
            <a:r>
              <a:rPr lang="en-US" dirty="0"/>
              <a:t>Regression: Predicting House Prices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C0AD0-5E31-49FA-94AF-E0CDB48A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485" y="4660776"/>
            <a:ext cx="5557422" cy="169563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Sruti Jain</a:t>
            </a:r>
          </a:p>
          <a:p>
            <a:pPr algn="l"/>
            <a:r>
              <a:rPr lang="en-US" dirty="0"/>
              <a:t>Machine Learning Specialization </a:t>
            </a:r>
          </a:p>
          <a:p>
            <a:pPr algn="l"/>
            <a:r>
              <a:rPr lang="en-US" dirty="0"/>
              <a:t>University of Washington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025C1-A339-4AF1-8253-B8C4E8EC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96" y="4456590"/>
            <a:ext cx="4692750" cy="16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5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FAEB-663D-45C5-AB3D-ECEE8221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C6652-0115-4543-B3E4-95794CE3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08" y="1944113"/>
            <a:ext cx="10210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3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8ED7-3C42-4A50-B87D-B202EBBA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757D-83AE-47E7-8BDE-951F7675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multiple linear regression, the best R-Squared 0.6002, correlation of prediction and test is 0.7748672 and RMSE- 68321.70.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Decision Tree, the best regression model comes from random forest with correlation 0.876914 and RMSE- 70269.57.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SVM model, model with linear kernel performs best with correlation 0.82014 &amp; RMSE-  110914.79.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Of the four models, random forest performs better than the others with least RMSE- 49261.28 obtained by tuning the Hyperparameters using Randomized Search. </a:t>
            </a:r>
          </a:p>
        </p:txBody>
      </p:sp>
    </p:spTree>
    <p:extLst>
      <p:ext uri="{BB962C8B-B14F-4D97-AF65-F5344CB8AC3E}">
        <p14:creationId xmlns:p14="http://schemas.microsoft.com/office/powerpoint/2010/main" val="10804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E9A8-B3E2-4F3E-B59A-67D10DCBDD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9402" y="1522274"/>
            <a:ext cx="10058400" cy="1450975"/>
          </a:xfrm>
        </p:spPr>
        <p:txBody>
          <a:bodyPr/>
          <a:lstStyle/>
          <a:p>
            <a:pPr algn="ctr"/>
            <a:r>
              <a:rPr lang="en-US" b="1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9076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DE41-7B6D-48A9-922D-1A6B20F6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E867-FA45-469C-A7E8-BAE0D63C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225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Determine the housing prices of California properties for new sellers and also for buyers to estimate the profitability of the deal.</a:t>
            </a:r>
          </a:p>
          <a:p>
            <a:pPr algn="just"/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BBAE47-FFD8-42A2-99B8-E1A58D3718E1}"/>
              </a:ext>
            </a:extLst>
          </p:cNvPr>
          <p:cNvSpPr txBox="1">
            <a:spLocks/>
          </p:cNvSpPr>
          <p:nvPr/>
        </p:nvSpPr>
        <p:spPr>
          <a:xfrm>
            <a:off x="6880229" y="3022408"/>
            <a:ext cx="4275451" cy="2368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>
                <a:latin typeface="+mn-lt"/>
                <a:ea typeface="+mn-ea"/>
                <a:cs typeface="+mn-cs"/>
              </a:rPr>
              <a:t>Question: </a:t>
            </a:r>
            <a:r>
              <a:rPr lang="en-US" sz="2000" dirty="0">
                <a:latin typeface="+mn-lt"/>
                <a:ea typeface="+mn-ea"/>
                <a:cs typeface="+mn-cs"/>
              </a:rPr>
              <a:t>How much is my house worth? </a:t>
            </a:r>
          </a:p>
          <a:p>
            <a:pPr algn="just"/>
            <a:endParaRPr lang="en-US" sz="2000" b="1" dirty="0">
              <a:latin typeface="+mn-lt"/>
              <a:ea typeface="+mn-ea"/>
              <a:cs typeface="+mn-cs"/>
            </a:endParaRPr>
          </a:p>
          <a:p>
            <a:pPr algn="just"/>
            <a:r>
              <a:rPr lang="en-US" sz="2000" b="1" dirty="0">
                <a:latin typeface="+mn-lt"/>
                <a:ea typeface="+mn-ea"/>
                <a:cs typeface="+mn-cs"/>
              </a:rPr>
              <a:t>Solution: </a:t>
            </a:r>
            <a:r>
              <a:rPr lang="en-US" sz="2000" dirty="0">
                <a:latin typeface="+mn-lt"/>
                <a:ea typeface="+mn-ea"/>
                <a:cs typeface="+mn-cs"/>
              </a:rPr>
              <a:t>Involves looking at recent sales in the neighborhood</a:t>
            </a:r>
          </a:p>
          <a:p>
            <a:pPr algn="just"/>
            <a:endParaRPr lang="en-US" sz="2000" b="1" dirty="0">
              <a:latin typeface="+mn-lt"/>
              <a:ea typeface="+mn-ea"/>
              <a:cs typeface="+mn-cs"/>
            </a:endParaRPr>
          </a:p>
          <a:p>
            <a:pPr algn="just"/>
            <a:endParaRPr lang="en-US" sz="2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715D4-946D-46B2-BB91-D0038853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24" y="2894248"/>
            <a:ext cx="5156167" cy="296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1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36DB-11E8-4893-957B-F61C1FF5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C3AC-57ED-4673-9E22-A5A03FC84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693" y="1968027"/>
            <a:ext cx="5326601" cy="402336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The data is taken from California census data with 20,640 instances &amp; 10 attributes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Converted the text attribute (</a:t>
            </a:r>
            <a:r>
              <a:rPr lang="en-US" dirty="0" err="1"/>
              <a:t>ocean_proximity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into categorical data types using one hot encoding scheme using </a:t>
            </a:r>
            <a:r>
              <a:rPr lang="en-US" dirty="0" err="1"/>
              <a:t>Scikit</a:t>
            </a:r>
            <a:r>
              <a:rPr lang="en-US" dirty="0"/>
              <a:t> package.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Attributes like latitude, longitude were used during exploratory analysis. Not used in further model building.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Feature standardization was performed on all numeric data variables.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The dataset was split into Train-Validate-Test samples using Stratified sampling. 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C1AACADD-AF42-42D0-BCC0-7F099F710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64" y="1968027"/>
            <a:ext cx="51911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0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47CA6-832A-4AF5-8F87-119A0D0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</a:t>
            </a:r>
          </a:p>
        </p:txBody>
      </p:sp>
      <p:pic>
        <p:nvPicPr>
          <p:cNvPr id="2050" name="Picture 2" descr="AttributeCorrelationPlot.PNG">
            <a:extLst>
              <a:ext uri="{FF2B5EF4-FFF2-40B4-BE49-F238E27FC236}">
                <a16:creationId xmlns:a16="http://schemas.microsoft.com/office/drawing/2014/main" id="{CA27A528-CA16-49AF-8AA3-7B07C49A9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88" y="1852411"/>
            <a:ext cx="9651784" cy="4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7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C9A8-731F-4B17-BB7B-E7B84E3E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3883"/>
            <a:ext cx="10058400" cy="1293477"/>
          </a:xfrm>
        </p:spPr>
        <p:txBody>
          <a:bodyPr>
            <a:normAutofit/>
          </a:bodyPr>
          <a:lstStyle/>
          <a:p>
            <a:r>
              <a:rPr lang="en-US" dirty="0"/>
              <a:t>Exploratory Analysis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F2B4-AF26-4AFC-B69F-21436AD7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7978"/>
            <a:ext cx="10058400" cy="33817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Plot to visualize role of latitude, longitude &amp; population on the price of the house </a:t>
            </a:r>
          </a:p>
        </p:txBody>
      </p:sp>
      <p:pic>
        <p:nvPicPr>
          <p:cNvPr id="3078" name="Picture 6" descr="GeospatialMap.PNG">
            <a:extLst>
              <a:ext uri="{FF2B5EF4-FFF2-40B4-BE49-F238E27FC236}">
                <a16:creationId xmlns:a16="http://schemas.microsoft.com/office/drawing/2014/main" id="{05930820-7C1D-4697-BA0E-ECC8CE95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419" y="2256769"/>
            <a:ext cx="7211844" cy="374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6CE9-1A3D-402F-8793-04C6E70C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Training-Testing Models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D461-D833-415A-8CD0-EFA2D964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Linear Regression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Decision Tree Regressor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Random Forest Regressor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Support Vector Regressor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Fine Tuning the Hyperparameters for Random Forest Regressor using Grid Search and Randomized Search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Note: Random seed values were picked to develop training, validation &amp; testing sets in the ratio 60:20:20 </a:t>
            </a:r>
          </a:p>
        </p:txBody>
      </p:sp>
    </p:spTree>
    <p:extLst>
      <p:ext uri="{BB962C8B-B14F-4D97-AF65-F5344CB8AC3E}">
        <p14:creationId xmlns:p14="http://schemas.microsoft.com/office/powerpoint/2010/main" val="227919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9130-AE23-4861-A412-F962F89B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0444-D031-4264-BB30-5068772E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helped understand which variable are significant &amp; which not. Also since many of our attributes are continuous, linear regression is a good approach to use as a starting step.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89729-EFF1-4E8C-B5DD-59C2CAC3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74676"/>
            <a:ext cx="6709677" cy="378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E7E6-172C-4EB6-9F33-1B6BE770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2605F-F6E2-44E0-B242-807FDD033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0" t="7621" r="2948" b="8877"/>
          <a:stretch/>
        </p:blipFill>
        <p:spPr>
          <a:xfrm>
            <a:off x="7363845" y="2169268"/>
            <a:ext cx="4155171" cy="3064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5E60C-00AF-40CE-8AB7-F0234DAB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24" y="2033080"/>
            <a:ext cx="6590686" cy="39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5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97DC-473C-4800-B34F-692A9B34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31F78-7A8C-40D2-8EA5-4C3D8ACD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36" y="1919015"/>
            <a:ext cx="101536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773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</TotalTime>
  <Words>280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Regression: Predicting House Prices </vt:lpstr>
      <vt:lpstr>Problem Statement</vt:lpstr>
      <vt:lpstr>Dataset Details</vt:lpstr>
      <vt:lpstr>Correlation Plot</vt:lpstr>
      <vt:lpstr>Exploratory Analysis Plot</vt:lpstr>
      <vt:lpstr>Training-Testing Models </vt:lpstr>
      <vt:lpstr>Linear Regression</vt:lpstr>
      <vt:lpstr>Decision Tree Regressor</vt:lpstr>
      <vt:lpstr>Random Forest Regressor</vt:lpstr>
      <vt:lpstr>Support Vector Regressor</vt:lpstr>
      <vt:lpstr>Comparative Analysis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Regression: Predicting House Prices </dc:title>
  <dc:creator>Jain, Sruti Ashokkumar</dc:creator>
  <cp:lastModifiedBy>Jain, Sruti Ashokkumar</cp:lastModifiedBy>
  <cp:revision>45</cp:revision>
  <dcterms:created xsi:type="dcterms:W3CDTF">2017-07-12T06:42:35Z</dcterms:created>
  <dcterms:modified xsi:type="dcterms:W3CDTF">2017-07-12T12:08:03Z</dcterms:modified>
</cp:coreProperties>
</file>