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8E1B2-A8C1-4064-8DF9-028F9D4BF60A}"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372139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8E1B2-A8C1-4064-8DF9-028F9D4BF60A}"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344307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8E1B2-A8C1-4064-8DF9-028F9D4BF60A}"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1411970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8E1B2-A8C1-4064-8DF9-028F9D4BF60A}"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BBF25-F0D3-4AF2-B046-652E42494EE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8741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8E1B2-A8C1-4064-8DF9-028F9D4BF60A}"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1896790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F8E1B2-A8C1-4064-8DF9-028F9D4BF60A}" type="datetimeFigureOut">
              <a:rPr lang="en-IN" smtClean="0"/>
              <a:t>24-06-2022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978239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F8E1B2-A8C1-4064-8DF9-028F9D4BF60A}" type="datetimeFigureOut">
              <a:rPr lang="en-IN" smtClean="0"/>
              <a:t>24-06-2022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2608054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8E1B2-A8C1-4064-8DF9-028F9D4BF60A}"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3855087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8E1B2-A8C1-4064-8DF9-028F9D4BF60A}"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341727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8E1B2-A8C1-4064-8DF9-028F9D4BF60A}"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426766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8E1B2-A8C1-4064-8DF9-028F9D4BF60A}" type="datetimeFigureOut">
              <a:rPr lang="en-IN" smtClean="0"/>
              <a:t>24-06-2022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154518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8E1B2-A8C1-4064-8DF9-028F9D4BF60A}"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9421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8E1B2-A8C1-4064-8DF9-028F9D4BF60A}" type="datetimeFigureOut">
              <a:rPr lang="en-IN" smtClean="0"/>
              <a:t>24-06-2022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3649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8E1B2-A8C1-4064-8DF9-028F9D4BF60A}" type="datetimeFigureOut">
              <a:rPr lang="en-IN" smtClean="0"/>
              <a:t>24-06-2022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192028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8E1B2-A8C1-4064-8DF9-028F9D4BF60A}" type="datetimeFigureOut">
              <a:rPr lang="en-IN" smtClean="0"/>
              <a:t>24-06-2022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46321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8E1B2-A8C1-4064-8DF9-028F9D4BF60A}"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17150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8E1B2-A8C1-4064-8DF9-028F9D4BF60A}" type="datetimeFigureOut">
              <a:rPr lang="en-IN" smtClean="0"/>
              <a:t>24-06-2022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BBF25-F0D3-4AF2-B046-652E42494EE1}" type="slidenum">
              <a:rPr lang="en-IN" smtClean="0"/>
              <a:t>‹#›</a:t>
            </a:fld>
            <a:endParaRPr lang="en-IN"/>
          </a:p>
        </p:txBody>
      </p:sp>
    </p:spTree>
    <p:extLst>
      <p:ext uri="{BB962C8B-B14F-4D97-AF65-F5344CB8AC3E}">
        <p14:creationId xmlns:p14="http://schemas.microsoft.com/office/powerpoint/2010/main" val="404857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5F8E1B2-A8C1-4064-8DF9-028F9D4BF60A}" type="datetimeFigureOut">
              <a:rPr lang="en-IN" smtClean="0"/>
              <a:t>24-06-2022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0BBBF25-F0D3-4AF2-B046-652E42494EE1}" type="slidenum">
              <a:rPr lang="en-IN" smtClean="0"/>
              <a:t>‹#›</a:t>
            </a:fld>
            <a:endParaRPr lang="en-IN"/>
          </a:p>
        </p:txBody>
      </p:sp>
    </p:spTree>
    <p:extLst>
      <p:ext uri="{BB962C8B-B14F-4D97-AF65-F5344CB8AC3E}">
        <p14:creationId xmlns:p14="http://schemas.microsoft.com/office/powerpoint/2010/main" val="917602660"/>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767F-26BD-4F67-AC98-FB7CE86DD729}"/>
              </a:ext>
            </a:extLst>
          </p:cNvPr>
          <p:cNvSpPr>
            <a:spLocks noGrp="1"/>
          </p:cNvSpPr>
          <p:nvPr>
            <p:ph type="ctrTitle"/>
          </p:nvPr>
        </p:nvSpPr>
        <p:spPr>
          <a:xfrm>
            <a:off x="2914835" y="459841"/>
            <a:ext cx="9144000" cy="1641490"/>
          </a:xfrm>
        </p:spPr>
        <p:txBody>
          <a:bodyPr>
            <a:normAutofit fontScale="90000"/>
          </a:bodyPr>
          <a:lstStyle/>
          <a:p>
            <a:pPr algn="l"/>
            <a:r>
              <a:rPr lang="en-US" sz="7200" cap="none" dirty="0">
                <a:effectLst/>
                <a:latin typeface="Arial" panose="020B0604020202020204" pitchFamily="34" charset="0"/>
                <a:cs typeface="Arial" panose="020B0604020202020204" pitchFamily="34" charset="0"/>
              </a:rPr>
              <a:t>Google Case Study 1 </a:t>
            </a:r>
            <a:endParaRPr lang="en-IN" sz="7200" cap="none" dirty="0">
              <a:effectLst/>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4348470-A091-4451-BD2B-101E50A8C8E9}"/>
              </a:ext>
            </a:extLst>
          </p:cNvPr>
          <p:cNvSpPr>
            <a:spLocks noGrp="1"/>
          </p:cNvSpPr>
          <p:nvPr>
            <p:ph type="subTitle" idx="1"/>
          </p:nvPr>
        </p:nvSpPr>
        <p:spPr>
          <a:xfrm>
            <a:off x="1885277" y="4692724"/>
            <a:ext cx="6272074" cy="754025"/>
          </a:xfrm>
        </p:spPr>
        <p:txBody>
          <a:bodyPr>
            <a:noAutofit/>
          </a:bodyPr>
          <a:lstStyle/>
          <a:p>
            <a:r>
              <a:rPr lang="en-US" sz="3600" dirty="0"/>
              <a:t>Completed by Durgesh Rao</a:t>
            </a:r>
            <a:endParaRPr lang="en-IN" sz="3600" dirty="0"/>
          </a:p>
        </p:txBody>
      </p:sp>
      <p:pic>
        <p:nvPicPr>
          <p:cNvPr id="1026" name="Picture 2">
            <a:extLst>
              <a:ext uri="{FF2B5EF4-FFF2-40B4-BE49-F238E27FC236}">
                <a16:creationId xmlns:a16="http://schemas.microsoft.com/office/drawing/2014/main" id="{CB458853-BD64-4815-9DB0-70A1AD025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48" y="569511"/>
            <a:ext cx="1917577" cy="1917577"/>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2A9365E0-31A6-4942-84ED-86798A18DAA4}"/>
              </a:ext>
            </a:extLst>
          </p:cNvPr>
          <p:cNvSpPr txBox="1">
            <a:spLocks/>
          </p:cNvSpPr>
          <p:nvPr/>
        </p:nvSpPr>
        <p:spPr>
          <a:xfrm>
            <a:off x="358066" y="2891289"/>
            <a:ext cx="11700769" cy="754025"/>
          </a:xfrm>
          <a:prstGeom prst="rect">
            <a:avLst/>
          </a:prstGeom>
        </p:spPr>
        <p:txBody>
          <a:bodyPr vert="horz" lIns="91440" tIns="4572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tx1">
                    <a:lumMod val="85000"/>
                  </a:schemeClr>
                </a:solidFill>
              </a:rPr>
              <a:t>Topic- “How does a Bike-Share Navigate Speedy Success”</a:t>
            </a:r>
            <a:endParaRPr lang="en-IN" dirty="0">
              <a:solidFill>
                <a:schemeClr val="tx1">
                  <a:lumMod val="85000"/>
                </a:schemeClr>
              </a:solidFill>
            </a:endParaRPr>
          </a:p>
        </p:txBody>
      </p:sp>
      <p:pic>
        <p:nvPicPr>
          <p:cNvPr id="11" name="Picture 10">
            <a:extLst>
              <a:ext uri="{FF2B5EF4-FFF2-40B4-BE49-F238E27FC236}">
                <a16:creationId xmlns:a16="http://schemas.microsoft.com/office/drawing/2014/main" id="{C7E6EBCD-681A-451D-B067-2CD15F5FD119}"/>
              </a:ext>
            </a:extLst>
          </p:cNvPr>
          <p:cNvPicPr>
            <a:picLocks noChangeAspect="1"/>
          </p:cNvPicPr>
          <p:nvPr/>
        </p:nvPicPr>
        <p:blipFill rotWithShape="1">
          <a:blip r:embed="rId3">
            <a:extLst>
              <a:ext uri="{28A0092B-C50C-407E-A947-70E740481C1C}">
                <a14:useLocalDpi xmlns:a14="http://schemas.microsoft.com/office/drawing/2010/main" val="0"/>
              </a:ext>
            </a:extLst>
          </a:blip>
          <a:srcRect l="10042" t="8235" r="11831"/>
          <a:stretch/>
        </p:blipFill>
        <p:spPr>
          <a:xfrm>
            <a:off x="8780016" y="4049515"/>
            <a:ext cx="1819922" cy="2314769"/>
          </a:xfrm>
          <a:prstGeom prst="rect">
            <a:avLst/>
          </a:prstGeom>
          <a:ln>
            <a:noFill/>
          </a:ln>
          <a:effectLst/>
        </p:spPr>
      </p:pic>
    </p:spTree>
    <p:extLst>
      <p:ext uri="{BB962C8B-B14F-4D97-AF65-F5344CB8AC3E}">
        <p14:creationId xmlns:p14="http://schemas.microsoft.com/office/powerpoint/2010/main" val="22303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F482F5-F881-4B2D-9FB6-513872C9869C}"/>
              </a:ext>
            </a:extLst>
          </p:cNvPr>
          <p:cNvSpPr>
            <a:spLocks noGrp="1"/>
          </p:cNvSpPr>
          <p:nvPr>
            <p:ph type="title"/>
          </p:nvPr>
        </p:nvSpPr>
        <p:spPr>
          <a:xfrm>
            <a:off x="741566" y="1030443"/>
            <a:ext cx="10984770" cy="5155203"/>
          </a:xfrm>
        </p:spPr>
        <p:txBody>
          <a:bodyPr>
            <a:normAutofit/>
          </a:bodyPr>
          <a:lstStyle/>
          <a:p>
            <a:pPr algn="l">
              <a:lnSpc>
                <a:spcPct val="100000"/>
              </a:lnSpc>
            </a:pPr>
            <a:r>
              <a:rPr lang="en-US" sz="2800" cap="none" dirty="0">
                <a:solidFill>
                  <a:schemeClr val="tx2">
                    <a:lumMod val="90000"/>
                  </a:schemeClr>
                </a:solidFill>
                <a:effectLst/>
                <a:latin typeface="Arial" panose="020B0604020202020204" pitchFamily="34" charset="0"/>
                <a:cs typeface="Arial" panose="020B0604020202020204" pitchFamily="34" charset="0"/>
              </a:rPr>
              <a:t>Visualizations has been made in RStudio, various graphs and charts has been created, using bar-chart, scatter-plot, etc. which shows the correlation of data between various types of features and response variable. </a:t>
            </a:r>
            <a:br>
              <a:rPr lang="en-US" sz="2800" cap="none" dirty="0">
                <a:solidFill>
                  <a:schemeClr val="tx2">
                    <a:lumMod val="90000"/>
                  </a:schemeClr>
                </a:solidFill>
                <a:effectLst/>
                <a:latin typeface="Arial" panose="020B0604020202020204" pitchFamily="34" charset="0"/>
                <a:cs typeface="Arial" panose="020B0604020202020204" pitchFamily="34" charset="0"/>
              </a:rPr>
            </a:br>
            <a:br>
              <a:rPr lang="en-US" sz="2800" cap="none" dirty="0">
                <a:solidFill>
                  <a:schemeClr val="tx2">
                    <a:lumMod val="90000"/>
                  </a:schemeClr>
                </a:solidFill>
                <a:effectLst/>
                <a:latin typeface="Arial" panose="020B0604020202020204" pitchFamily="34" charset="0"/>
                <a:cs typeface="Arial" panose="020B0604020202020204" pitchFamily="34" charset="0"/>
              </a:rPr>
            </a:br>
            <a:r>
              <a:rPr lang="en-US" sz="2800" cap="none" dirty="0">
                <a:solidFill>
                  <a:schemeClr val="tx2">
                    <a:lumMod val="90000"/>
                  </a:schemeClr>
                </a:solidFill>
                <a:effectLst/>
                <a:latin typeface="Arial" panose="020B0604020202020204" pitchFamily="34" charset="0"/>
                <a:cs typeface="Arial" panose="020B0604020202020204" pitchFamily="34" charset="0"/>
              </a:rPr>
              <a:t>The library of “ggplot” has been used for making the beautiful representations, which shows the trends in the data. Also, the final results are shared with the “STALKHOLDERS” to decide which action to take for improving the business prospective.</a:t>
            </a:r>
            <a:br>
              <a:rPr lang="en-US" sz="2800" cap="none" dirty="0">
                <a:solidFill>
                  <a:schemeClr val="tx2">
                    <a:lumMod val="90000"/>
                  </a:schemeClr>
                </a:solidFill>
                <a:effectLst/>
                <a:latin typeface="Arial" panose="020B0604020202020204" pitchFamily="34" charset="0"/>
                <a:cs typeface="Arial" panose="020B0604020202020204" pitchFamily="34" charset="0"/>
              </a:rPr>
            </a:br>
            <a:endParaRPr lang="en-IN" sz="2800" cap="none" dirty="0">
              <a:solidFill>
                <a:schemeClr val="tx2">
                  <a:lumMod val="90000"/>
                </a:schemeClr>
              </a:solidFill>
              <a:effectLst/>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2701EB4-40F3-4FD0-9C51-02DAFDBBC9FA}"/>
              </a:ext>
            </a:extLst>
          </p:cNvPr>
          <p:cNvSpPr txBox="1">
            <a:spLocks/>
          </p:cNvSpPr>
          <p:nvPr/>
        </p:nvSpPr>
        <p:spPr>
          <a:xfrm>
            <a:off x="741566" y="-98654"/>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a:effectLst/>
              </a:rPr>
              <a:t>Share Phase</a:t>
            </a:r>
            <a:endParaRPr lang="en-IN" sz="4800" cap="none" dirty="0">
              <a:effectLst/>
            </a:endParaRPr>
          </a:p>
        </p:txBody>
      </p:sp>
    </p:spTree>
    <p:extLst>
      <p:ext uri="{BB962C8B-B14F-4D97-AF65-F5344CB8AC3E}">
        <p14:creationId xmlns:p14="http://schemas.microsoft.com/office/powerpoint/2010/main" val="26927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6F3D-4C9C-45B9-956B-C01C7F2B1C5F}"/>
              </a:ext>
            </a:extLst>
          </p:cNvPr>
          <p:cNvSpPr>
            <a:spLocks noGrp="1"/>
          </p:cNvSpPr>
          <p:nvPr>
            <p:ph type="title"/>
          </p:nvPr>
        </p:nvSpPr>
        <p:spPr>
          <a:xfrm>
            <a:off x="510746" y="1262697"/>
            <a:ext cx="11332065" cy="4521510"/>
          </a:xfrm>
        </p:spPr>
        <p:txBody>
          <a:bodyPr>
            <a:normAutofit fontScale="90000"/>
          </a:bodyPr>
          <a:lstStyle/>
          <a:p>
            <a:pPr algn="just">
              <a:lnSpc>
                <a:spcPct val="100000"/>
              </a:lnSpc>
            </a:pPr>
            <a:r>
              <a:rPr lang="en-US" sz="2400" cap="none" dirty="0">
                <a:solidFill>
                  <a:schemeClr val="tx2">
                    <a:lumMod val="90000"/>
                  </a:schemeClr>
                </a:solidFill>
                <a:latin typeface="Arial" panose="020B0604020202020204" pitchFamily="34" charset="0"/>
                <a:cs typeface="Arial" panose="020B0604020202020204" pitchFamily="34" charset="0"/>
              </a:rPr>
              <a:t>As a junior data analyst working in the marketing analyst team at cyclistic, a bike-share company in Chicago. </a:t>
            </a:r>
            <a:r>
              <a:rPr lang="en-US" sz="2400" cap="none" dirty="0">
                <a:solidFill>
                  <a:schemeClr val="tx2">
                    <a:lumMod val="90000"/>
                  </a:schemeClr>
                </a:solidFill>
                <a:effectLst/>
                <a:latin typeface="Arial" panose="020B0604020202020204" pitchFamily="34" charset="0"/>
                <a:cs typeface="Arial" panose="020B0604020202020204" pitchFamily="34" charset="0"/>
              </a:rPr>
              <a:t>The director of marketing believes the company’s future success depends on maximizing the number of annual memberships. Therefore, as a junior data analyst, main work is to understand how casual riders and annual members use cyclistic bikes differently. From these insights, the  team will design a new marketing strategy to convert casual riders into annual members.</a:t>
            </a:r>
            <a:br>
              <a:rPr lang="en-US" sz="2400" cap="none" dirty="0">
                <a:solidFill>
                  <a:schemeClr val="tx2">
                    <a:lumMod val="90000"/>
                  </a:schemeClr>
                </a:solidFill>
                <a:effectLst/>
                <a:latin typeface="Arial" panose="020B0604020202020204" pitchFamily="34" charset="0"/>
                <a:cs typeface="Arial" panose="020B0604020202020204" pitchFamily="34" charset="0"/>
              </a:rPr>
            </a:br>
            <a:br>
              <a:rPr lang="en-US" sz="2400" cap="none" dirty="0">
                <a:solidFill>
                  <a:schemeClr val="tx2">
                    <a:lumMod val="90000"/>
                  </a:schemeClr>
                </a:solidFill>
                <a:effectLst/>
                <a:latin typeface="Arial" panose="020B0604020202020204" pitchFamily="34" charset="0"/>
                <a:cs typeface="Arial" panose="020B0604020202020204" pitchFamily="34" charset="0"/>
              </a:rPr>
            </a:br>
            <a:br>
              <a:rPr lang="en-US" sz="2400" cap="none" dirty="0">
                <a:solidFill>
                  <a:schemeClr val="tx2">
                    <a:lumMod val="90000"/>
                  </a:schemeClr>
                </a:solidFill>
                <a:effectLst/>
              </a:rPr>
            </a:br>
            <a:br>
              <a:rPr lang="en-US" sz="2400" cap="none" dirty="0">
                <a:solidFill>
                  <a:schemeClr val="tx2">
                    <a:lumMod val="90000"/>
                  </a:schemeClr>
                </a:solidFill>
                <a:effectLst/>
              </a:rPr>
            </a:br>
            <a:br>
              <a:rPr lang="en-US" sz="2400" cap="none" dirty="0">
                <a:solidFill>
                  <a:schemeClr val="tx2">
                    <a:lumMod val="90000"/>
                  </a:schemeClr>
                </a:solidFill>
                <a:effectLst/>
              </a:rPr>
            </a:br>
            <a:endParaRPr lang="en-IN" sz="4400" cap="none" dirty="0">
              <a:solidFill>
                <a:schemeClr val="tx2">
                  <a:lumMod val="90000"/>
                </a:schemeClr>
              </a:solidFill>
              <a:effectLst/>
            </a:endParaRPr>
          </a:p>
        </p:txBody>
      </p:sp>
      <p:sp>
        <p:nvSpPr>
          <p:cNvPr id="5" name="Title 1">
            <a:extLst>
              <a:ext uri="{FF2B5EF4-FFF2-40B4-BE49-F238E27FC236}">
                <a16:creationId xmlns:a16="http://schemas.microsoft.com/office/drawing/2014/main" id="{AFF905B2-A66F-485E-90BD-EF3B1F34D251}"/>
              </a:ext>
            </a:extLst>
          </p:cNvPr>
          <p:cNvSpPr txBox="1">
            <a:spLocks/>
          </p:cNvSpPr>
          <p:nvPr/>
        </p:nvSpPr>
        <p:spPr>
          <a:xfrm>
            <a:off x="839220" y="176659"/>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a:effectLst/>
              </a:rPr>
              <a:t>1. Scenario</a:t>
            </a:r>
            <a:endParaRPr lang="en-IN" sz="4800" cap="none" dirty="0">
              <a:effectLst/>
            </a:endParaRPr>
          </a:p>
        </p:txBody>
      </p:sp>
      <p:pic>
        <p:nvPicPr>
          <p:cNvPr id="6" name="Picture 5">
            <a:extLst>
              <a:ext uri="{FF2B5EF4-FFF2-40B4-BE49-F238E27FC236}">
                <a16:creationId xmlns:a16="http://schemas.microsoft.com/office/drawing/2014/main" id="{404189D6-918B-4B0C-8754-FDB6ABA05553}"/>
              </a:ext>
            </a:extLst>
          </p:cNvPr>
          <p:cNvPicPr>
            <a:picLocks noChangeAspect="1"/>
          </p:cNvPicPr>
          <p:nvPr/>
        </p:nvPicPr>
        <p:blipFill rotWithShape="1">
          <a:blip r:embed="rId2">
            <a:extLst>
              <a:ext uri="{28A0092B-C50C-407E-A947-70E740481C1C}">
                <a14:useLocalDpi xmlns:a14="http://schemas.microsoft.com/office/drawing/2010/main" val="0"/>
              </a:ext>
            </a:extLst>
          </a:blip>
          <a:srcRect l="11682" t="6427" r="4729" b="4850"/>
          <a:stretch/>
        </p:blipFill>
        <p:spPr>
          <a:xfrm>
            <a:off x="5044862" y="3968804"/>
            <a:ext cx="2102275" cy="2081146"/>
          </a:xfrm>
          <a:prstGeom prst="ellipse">
            <a:avLst/>
          </a:prstGeom>
          <a:ln>
            <a:noFill/>
          </a:ln>
          <a:effectLst/>
        </p:spPr>
      </p:pic>
    </p:spTree>
    <p:extLst>
      <p:ext uri="{BB962C8B-B14F-4D97-AF65-F5344CB8AC3E}">
        <p14:creationId xmlns:p14="http://schemas.microsoft.com/office/powerpoint/2010/main" val="373940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6F1B7-823A-4F91-975F-2D27F20980C2}"/>
              </a:ext>
            </a:extLst>
          </p:cNvPr>
          <p:cNvSpPr>
            <a:spLocks noGrp="1"/>
          </p:cNvSpPr>
          <p:nvPr>
            <p:ph type="title"/>
          </p:nvPr>
        </p:nvSpPr>
        <p:spPr>
          <a:xfrm>
            <a:off x="714934" y="1298207"/>
            <a:ext cx="10959204" cy="5075959"/>
          </a:xfrm>
        </p:spPr>
        <p:txBody>
          <a:bodyPr>
            <a:normAutofit fontScale="90000"/>
          </a:bodyPr>
          <a:lstStyle/>
          <a:p>
            <a:pPr algn="just">
              <a:lnSpc>
                <a:spcPct val="100000"/>
              </a:lnSpc>
            </a:pPr>
            <a:r>
              <a:rPr lang="en-US" sz="2400" cap="none" dirty="0">
                <a:solidFill>
                  <a:schemeClr val="accent4">
                    <a:lumMod val="20000"/>
                    <a:lumOff val="80000"/>
                  </a:schemeClr>
                </a:solidFill>
                <a:latin typeface="Arial" panose="020B0604020202020204" pitchFamily="34" charset="0"/>
                <a:cs typeface="Arial" panose="020B0604020202020204" pitchFamily="34" charset="0"/>
              </a:rPr>
              <a:t>Cyclistic: </a:t>
            </a:r>
            <a:r>
              <a:rPr lang="en-US" sz="2400" cap="none" dirty="0">
                <a:solidFill>
                  <a:schemeClr val="tx2">
                    <a:lumMod val="90000"/>
                  </a:schemeClr>
                </a:solidFill>
                <a:latin typeface="Arial" panose="020B0604020202020204" pitchFamily="34" charset="0"/>
                <a:cs typeface="Arial" panose="020B0604020202020204" pitchFamily="34" charset="0"/>
              </a:rPr>
              <a:t>The bike-share program uses more than 5,800 bicycles and 600 docking stations. The program also offers reclining bikes, hand tricycles and cargo bikes. Also, 8 % of the users use traditional cycles, and almost 30 % of cyclists use cycles to commute to work each day.</a:t>
            </a:r>
            <a:br>
              <a:rPr lang="en-US" sz="2400" cap="none" dirty="0">
                <a:solidFill>
                  <a:schemeClr val="tx2">
                    <a:lumMod val="90000"/>
                  </a:schemeClr>
                </a:solidFill>
                <a:latin typeface="Arial" panose="020B0604020202020204" pitchFamily="34" charset="0"/>
                <a:cs typeface="Arial" panose="020B0604020202020204" pitchFamily="34" charset="0"/>
              </a:rPr>
            </a:br>
            <a:br>
              <a:rPr lang="en-US" sz="2400" cap="none" dirty="0">
                <a:solidFill>
                  <a:schemeClr val="tx2">
                    <a:lumMod val="90000"/>
                  </a:schemeClr>
                </a:solidFill>
                <a:latin typeface="Arial" panose="020B0604020202020204" pitchFamily="34" charset="0"/>
                <a:cs typeface="Arial" panose="020B0604020202020204" pitchFamily="34" charset="0"/>
              </a:rPr>
            </a:br>
            <a:r>
              <a:rPr lang="en-US" sz="2400" cap="none" dirty="0">
                <a:solidFill>
                  <a:schemeClr val="accent4">
                    <a:lumMod val="20000"/>
                    <a:lumOff val="80000"/>
                  </a:schemeClr>
                </a:solidFill>
                <a:latin typeface="Arial" panose="020B0604020202020204" pitchFamily="34" charset="0"/>
                <a:cs typeface="Arial" panose="020B0604020202020204" pitchFamily="34" charset="0"/>
              </a:rPr>
              <a:t>Lily-Moreno: </a:t>
            </a:r>
            <a:r>
              <a:rPr lang="en-US" sz="2400" cap="none" dirty="0">
                <a:solidFill>
                  <a:schemeClr val="tx2">
                    <a:lumMod val="90000"/>
                  </a:schemeClr>
                </a:solidFill>
                <a:latin typeface="Arial" panose="020B0604020202020204" pitchFamily="34" charset="0"/>
                <a:cs typeface="Arial" panose="020B0604020202020204" pitchFamily="34" charset="0"/>
              </a:rPr>
              <a:t>The director of marketing and manager. Moreno is responsible for the development of campaigns and initiatives to promote the bike-share program. These may include email, social media, and other channels</a:t>
            </a:r>
            <a:br>
              <a:rPr lang="en-US" sz="2400" cap="none" dirty="0">
                <a:solidFill>
                  <a:schemeClr val="tx2">
                    <a:lumMod val="90000"/>
                  </a:schemeClr>
                </a:solidFill>
                <a:latin typeface="Arial" panose="020B0604020202020204" pitchFamily="34" charset="0"/>
                <a:cs typeface="Arial" panose="020B0604020202020204" pitchFamily="34" charset="0"/>
              </a:rPr>
            </a:br>
            <a:br>
              <a:rPr lang="en-US" sz="2400" cap="none" dirty="0">
                <a:solidFill>
                  <a:schemeClr val="tx2">
                    <a:lumMod val="90000"/>
                  </a:schemeClr>
                </a:solidFill>
                <a:latin typeface="Arial" panose="020B0604020202020204" pitchFamily="34" charset="0"/>
                <a:cs typeface="Arial" panose="020B0604020202020204" pitchFamily="34" charset="0"/>
              </a:rPr>
            </a:br>
            <a:r>
              <a:rPr lang="en-US" sz="2400" cap="none" dirty="0">
                <a:solidFill>
                  <a:schemeClr val="accent4">
                    <a:lumMod val="20000"/>
                    <a:lumOff val="80000"/>
                  </a:schemeClr>
                </a:solidFill>
                <a:latin typeface="Arial" panose="020B0604020202020204" pitchFamily="34" charset="0"/>
                <a:cs typeface="Arial" panose="020B0604020202020204" pitchFamily="34" charset="0"/>
              </a:rPr>
              <a:t>Cyclistic Marketing Analytics Team</a:t>
            </a:r>
            <a:r>
              <a:rPr lang="en-US" sz="2400" cap="none" dirty="0">
                <a:solidFill>
                  <a:schemeClr val="accent4">
                    <a:lumMod val="20000"/>
                    <a:lumOff val="80000"/>
                  </a:schemeClr>
                </a:solidFill>
                <a:effectLst/>
                <a:latin typeface="Arial" panose="020B0604020202020204" pitchFamily="34" charset="0"/>
                <a:cs typeface="Arial" panose="020B0604020202020204" pitchFamily="34" charset="0"/>
              </a:rPr>
              <a:t>: </a:t>
            </a:r>
            <a:r>
              <a:rPr lang="en-US" sz="2400" cap="none" dirty="0">
                <a:solidFill>
                  <a:schemeClr val="tx2">
                    <a:lumMod val="90000"/>
                  </a:schemeClr>
                </a:solidFill>
                <a:effectLst/>
                <a:latin typeface="Arial" panose="020B0604020202020204" pitchFamily="34" charset="0"/>
                <a:cs typeface="Arial" panose="020B0604020202020204" pitchFamily="34" charset="0"/>
              </a:rPr>
              <a:t>A team of data analysts who are responsible for collecting, analyzing, and reporting data that helps guide cyclistic marketing strategy to provide useful insights to the company.</a:t>
            </a:r>
            <a:br>
              <a:rPr lang="en-US" sz="2400" cap="none" dirty="0">
                <a:solidFill>
                  <a:schemeClr val="tx2">
                    <a:lumMod val="90000"/>
                  </a:schemeClr>
                </a:solidFill>
                <a:effectLst/>
                <a:latin typeface="Arial" panose="020B0604020202020204" pitchFamily="34" charset="0"/>
                <a:cs typeface="Arial" panose="020B0604020202020204" pitchFamily="34" charset="0"/>
              </a:rPr>
            </a:br>
            <a:r>
              <a:rPr lang="en-US" sz="2400" cap="none" dirty="0">
                <a:solidFill>
                  <a:schemeClr val="tx2">
                    <a:lumMod val="90000"/>
                  </a:schemeClr>
                </a:solidFill>
                <a:effectLst/>
                <a:latin typeface="Arial" panose="020B0604020202020204" pitchFamily="34" charset="0"/>
                <a:cs typeface="Arial" panose="020B0604020202020204" pitchFamily="34" charset="0"/>
              </a:rPr>
              <a:t> </a:t>
            </a:r>
            <a:br>
              <a:rPr lang="en-US" sz="2400" cap="none" dirty="0">
                <a:solidFill>
                  <a:schemeClr val="tx2">
                    <a:lumMod val="90000"/>
                  </a:schemeClr>
                </a:solidFill>
                <a:effectLst/>
                <a:latin typeface="Arial" panose="020B0604020202020204" pitchFamily="34" charset="0"/>
                <a:cs typeface="Arial" panose="020B0604020202020204" pitchFamily="34" charset="0"/>
              </a:rPr>
            </a:br>
            <a:r>
              <a:rPr lang="en-US" sz="2400" cap="none" dirty="0">
                <a:solidFill>
                  <a:schemeClr val="accent4">
                    <a:lumMod val="20000"/>
                    <a:lumOff val="80000"/>
                  </a:schemeClr>
                </a:solidFill>
                <a:effectLst/>
                <a:latin typeface="Arial" panose="020B0604020202020204" pitchFamily="34" charset="0"/>
                <a:cs typeface="Arial" panose="020B0604020202020204" pitchFamily="34" charset="0"/>
              </a:rPr>
              <a:t>Cyclistic Executive Team: </a:t>
            </a:r>
            <a:r>
              <a:rPr lang="en-US" sz="2400" cap="none" dirty="0">
                <a:solidFill>
                  <a:schemeClr val="tx2">
                    <a:lumMod val="90000"/>
                  </a:schemeClr>
                </a:solidFill>
                <a:effectLst/>
                <a:latin typeface="Arial" panose="020B0604020202020204" pitchFamily="34" charset="0"/>
                <a:cs typeface="Arial" panose="020B0604020202020204" pitchFamily="34" charset="0"/>
              </a:rPr>
              <a:t>The detail-oriented executive team will decide whether to approve the recommended marketing program.</a:t>
            </a:r>
            <a:endParaRPr lang="en-IN" sz="4400" cap="none" dirty="0">
              <a:solidFill>
                <a:schemeClr val="tx2">
                  <a:lumMod val="90000"/>
                </a:schemeClr>
              </a:solidFill>
              <a:effectLst/>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FD827DD1-8CAF-4EB7-8778-D476C321A1C3}"/>
              </a:ext>
            </a:extLst>
          </p:cNvPr>
          <p:cNvSpPr txBox="1">
            <a:spLocks/>
          </p:cNvSpPr>
          <p:nvPr/>
        </p:nvSpPr>
        <p:spPr>
          <a:xfrm>
            <a:off x="839220" y="105638"/>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a:effectLst/>
              </a:rPr>
              <a:t>2. Introduction</a:t>
            </a:r>
            <a:endParaRPr lang="en-IN" sz="4800" cap="none" dirty="0">
              <a:effectLst/>
            </a:endParaRPr>
          </a:p>
        </p:txBody>
      </p:sp>
    </p:spTree>
    <p:extLst>
      <p:ext uri="{BB962C8B-B14F-4D97-AF65-F5344CB8AC3E}">
        <p14:creationId xmlns:p14="http://schemas.microsoft.com/office/powerpoint/2010/main" val="11130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5E503F-A164-4D64-A850-1EE824609446}"/>
              </a:ext>
            </a:extLst>
          </p:cNvPr>
          <p:cNvSpPr>
            <a:spLocks noGrp="1"/>
          </p:cNvSpPr>
          <p:nvPr>
            <p:ph type="title"/>
          </p:nvPr>
        </p:nvSpPr>
        <p:spPr>
          <a:xfrm>
            <a:off x="723811" y="1076266"/>
            <a:ext cx="10959204" cy="5075959"/>
          </a:xfrm>
        </p:spPr>
        <p:txBody>
          <a:bodyPr>
            <a:normAutofit/>
          </a:bodyPr>
          <a:lstStyle/>
          <a:p>
            <a:pPr algn="just">
              <a:lnSpc>
                <a:spcPct val="100000"/>
              </a:lnSpc>
            </a:pPr>
            <a:r>
              <a:rPr lang="en-US" sz="2200" cap="none" dirty="0">
                <a:solidFill>
                  <a:schemeClr val="tx2">
                    <a:lumMod val="9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 </a:t>
            </a:r>
            <a:br>
              <a:rPr lang="en-US" sz="2200" cap="none" dirty="0">
                <a:solidFill>
                  <a:schemeClr val="tx2">
                    <a:lumMod val="9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n-US" sz="2200" cap="none" dirty="0">
                <a:solidFill>
                  <a:schemeClr val="tx2">
                    <a:lumMod val="9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200" cap="none" dirty="0">
                <a:solidFill>
                  <a:schemeClr val="tx2">
                    <a:lumMod val="9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 Annual members are much more profitable than casual riders.</a:t>
            </a:r>
            <a:endParaRPr lang="en-IN" sz="2200" cap="none" dirty="0">
              <a:solidFill>
                <a:schemeClr val="tx2">
                  <a:lumMod val="9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1442DD8B-D524-4B4D-96E4-13D4B0A54282}"/>
              </a:ext>
            </a:extLst>
          </p:cNvPr>
          <p:cNvSpPr txBox="1">
            <a:spLocks/>
          </p:cNvSpPr>
          <p:nvPr/>
        </p:nvSpPr>
        <p:spPr>
          <a:xfrm>
            <a:off x="839220" y="336457"/>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a:effectLst/>
              </a:rPr>
              <a:t>3. About the Company</a:t>
            </a:r>
            <a:endParaRPr lang="en-IN" sz="4800" cap="none" dirty="0">
              <a:effectLst/>
            </a:endParaRPr>
          </a:p>
        </p:txBody>
      </p:sp>
    </p:spTree>
    <p:extLst>
      <p:ext uri="{BB962C8B-B14F-4D97-AF65-F5344CB8AC3E}">
        <p14:creationId xmlns:p14="http://schemas.microsoft.com/office/powerpoint/2010/main" val="56652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810C01-421C-4BCC-B7EA-65FA885E91DD}"/>
              </a:ext>
            </a:extLst>
          </p:cNvPr>
          <p:cNvSpPr txBox="1">
            <a:spLocks/>
          </p:cNvSpPr>
          <p:nvPr/>
        </p:nvSpPr>
        <p:spPr>
          <a:xfrm>
            <a:off x="839220" y="336457"/>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a:effectLst/>
              </a:rPr>
              <a:t>Six Phases of Data Analysis</a:t>
            </a:r>
            <a:endParaRPr lang="en-IN" sz="4800" cap="none" dirty="0">
              <a:effectLst/>
            </a:endParaRPr>
          </a:p>
        </p:txBody>
      </p:sp>
      <p:sp>
        <p:nvSpPr>
          <p:cNvPr id="10" name="Rectangle: Rounded Corners 9">
            <a:extLst>
              <a:ext uri="{FF2B5EF4-FFF2-40B4-BE49-F238E27FC236}">
                <a16:creationId xmlns:a16="http://schemas.microsoft.com/office/drawing/2014/main" id="{3325E488-271C-4E79-AF36-C324B4D671CA}"/>
              </a:ext>
            </a:extLst>
          </p:cNvPr>
          <p:cNvSpPr/>
          <p:nvPr/>
        </p:nvSpPr>
        <p:spPr>
          <a:xfrm>
            <a:off x="1651246" y="2095130"/>
            <a:ext cx="1864311" cy="8167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Ask</a:t>
            </a:r>
            <a:endParaRPr lang="en-IN" sz="3200" b="1" dirty="0"/>
          </a:p>
        </p:txBody>
      </p:sp>
      <p:sp>
        <p:nvSpPr>
          <p:cNvPr id="18" name="Rectangle: Rounded Corners 17">
            <a:extLst>
              <a:ext uri="{FF2B5EF4-FFF2-40B4-BE49-F238E27FC236}">
                <a16:creationId xmlns:a16="http://schemas.microsoft.com/office/drawing/2014/main" id="{D1365C55-5DE6-4E4C-BBAB-1642044B7CB5}"/>
              </a:ext>
            </a:extLst>
          </p:cNvPr>
          <p:cNvSpPr/>
          <p:nvPr/>
        </p:nvSpPr>
        <p:spPr>
          <a:xfrm>
            <a:off x="4929324" y="2095130"/>
            <a:ext cx="2376997" cy="8167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Prepare</a:t>
            </a:r>
            <a:endParaRPr lang="en-IN" sz="3200" b="1" dirty="0"/>
          </a:p>
        </p:txBody>
      </p:sp>
      <p:sp>
        <p:nvSpPr>
          <p:cNvPr id="19" name="Rectangle: Rounded Corners 18">
            <a:extLst>
              <a:ext uri="{FF2B5EF4-FFF2-40B4-BE49-F238E27FC236}">
                <a16:creationId xmlns:a16="http://schemas.microsoft.com/office/drawing/2014/main" id="{9501FF3D-71FE-451B-94EE-2F8D8E6A1D96}"/>
              </a:ext>
            </a:extLst>
          </p:cNvPr>
          <p:cNvSpPr/>
          <p:nvPr/>
        </p:nvSpPr>
        <p:spPr>
          <a:xfrm>
            <a:off x="8293222" y="2095130"/>
            <a:ext cx="2084774" cy="8167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Process</a:t>
            </a:r>
            <a:endParaRPr lang="en-IN" sz="3200" b="1" dirty="0"/>
          </a:p>
        </p:txBody>
      </p:sp>
      <p:sp>
        <p:nvSpPr>
          <p:cNvPr id="20" name="Rectangle: Rounded Corners 19">
            <a:extLst>
              <a:ext uri="{FF2B5EF4-FFF2-40B4-BE49-F238E27FC236}">
                <a16:creationId xmlns:a16="http://schemas.microsoft.com/office/drawing/2014/main" id="{4BA25A4B-AFDD-4A6D-B592-F4CDB12DDD7F}"/>
              </a:ext>
            </a:extLst>
          </p:cNvPr>
          <p:cNvSpPr/>
          <p:nvPr/>
        </p:nvSpPr>
        <p:spPr>
          <a:xfrm>
            <a:off x="8594228" y="4301230"/>
            <a:ext cx="2076086" cy="8167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Analyze</a:t>
            </a:r>
            <a:endParaRPr lang="en-IN" sz="3200" b="1" dirty="0"/>
          </a:p>
        </p:txBody>
      </p:sp>
      <p:sp>
        <p:nvSpPr>
          <p:cNvPr id="21" name="Rectangle: Rounded Corners 20">
            <a:extLst>
              <a:ext uri="{FF2B5EF4-FFF2-40B4-BE49-F238E27FC236}">
                <a16:creationId xmlns:a16="http://schemas.microsoft.com/office/drawing/2014/main" id="{C673D619-DA6C-4E3D-9225-23427ED81342}"/>
              </a:ext>
            </a:extLst>
          </p:cNvPr>
          <p:cNvSpPr/>
          <p:nvPr/>
        </p:nvSpPr>
        <p:spPr>
          <a:xfrm>
            <a:off x="5185666" y="4301230"/>
            <a:ext cx="1864311" cy="8167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Share</a:t>
            </a:r>
            <a:endParaRPr lang="en-IN" sz="3200" b="1" dirty="0"/>
          </a:p>
        </p:txBody>
      </p:sp>
      <p:sp>
        <p:nvSpPr>
          <p:cNvPr id="22" name="Rectangle: Rounded Corners 21">
            <a:extLst>
              <a:ext uri="{FF2B5EF4-FFF2-40B4-BE49-F238E27FC236}">
                <a16:creationId xmlns:a16="http://schemas.microsoft.com/office/drawing/2014/main" id="{CAC48D63-1609-4471-A8EC-3CBF800BA515}"/>
              </a:ext>
            </a:extLst>
          </p:cNvPr>
          <p:cNvSpPr/>
          <p:nvPr/>
        </p:nvSpPr>
        <p:spPr>
          <a:xfrm>
            <a:off x="1651246" y="4301230"/>
            <a:ext cx="1864311" cy="8167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Act</a:t>
            </a:r>
            <a:endParaRPr lang="en-IN" sz="3200" b="1" dirty="0"/>
          </a:p>
        </p:txBody>
      </p:sp>
      <p:cxnSp>
        <p:nvCxnSpPr>
          <p:cNvPr id="24" name="Straight Arrow Connector 23">
            <a:extLst>
              <a:ext uri="{FF2B5EF4-FFF2-40B4-BE49-F238E27FC236}">
                <a16:creationId xmlns:a16="http://schemas.microsoft.com/office/drawing/2014/main" id="{2CBB7ACF-48C7-4E86-A750-1EB0E0F9D076}"/>
              </a:ext>
            </a:extLst>
          </p:cNvPr>
          <p:cNvCxnSpPr/>
          <p:nvPr/>
        </p:nvCxnSpPr>
        <p:spPr>
          <a:xfrm>
            <a:off x="3701343" y="2503502"/>
            <a:ext cx="1145865" cy="0"/>
          </a:xfrm>
          <a:prstGeom prst="straightConnector1">
            <a:avLst/>
          </a:prstGeom>
          <a:ln w="381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FC323FC-ABAF-4A98-887D-B83C5EA7362A}"/>
              </a:ext>
            </a:extLst>
          </p:cNvPr>
          <p:cNvCxnSpPr>
            <a:cxnSpLocks/>
          </p:cNvCxnSpPr>
          <p:nvPr/>
        </p:nvCxnSpPr>
        <p:spPr>
          <a:xfrm>
            <a:off x="7440322" y="2504981"/>
            <a:ext cx="718257" cy="0"/>
          </a:xfrm>
          <a:prstGeom prst="straightConnector1">
            <a:avLst/>
          </a:prstGeom>
          <a:ln w="381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9272BD5-2DD6-4FB8-9AF3-35EEC9D7C295}"/>
              </a:ext>
            </a:extLst>
          </p:cNvPr>
          <p:cNvCxnSpPr>
            <a:cxnSpLocks/>
          </p:cNvCxnSpPr>
          <p:nvPr/>
        </p:nvCxnSpPr>
        <p:spPr>
          <a:xfrm flipH="1">
            <a:off x="7306321" y="4706638"/>
            <a:ext cx="852258" cy="2963"/>
          </a:xfrm>
          <a:prstGeom prst="straightConnector1">
            <a:avLst/>
          </a:prstGeom>
          <a:ln w="381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96F57A-62A8-40BA-912F-88F9F4667688}"/>
              </a:ext>
            </a:extLst>
          </p:cNvPr>
          <p:cNvCxnSpPr>
            <a:cxnSpLocks/>
          </p:cNvCxnSpPr>
          <p:nvPr/>
        </p:nvCxnSpPr>
        <p:spPr>
          <a:xfrm flipH="1">
            <a:off x="3726125" y="4706638"/>
            <a:ext cx="1203197" cy="0"/>
          </a:xfrm>
          <a:prstGeom prst="straightConnector1">
            <a:avLst/>
          </a:prstGeom>
          <a:ln w="381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0E4FC0-F959-4B42-A1F8-AE948314481B}"/>
              </a:ext>
            </a:extLst>
          </p:cNvPr>
          <p:cNvCxnSpPr>
            <a:cxnSpLocks/>
          </p:cNvCxnSpPr>
          <p:nvPr/>
        </p:nvCxnSpPr>
        <p:spPr>
          <a:xfrm>
            <a:off x="9335608" y="3110142"/>
            <a:ext cx="0" cy="929198"/>
          </a:xfrm>
          <a:prstGeom prst="straightConnector1">
            <a:avLst/>
          </a:prstGeom>
          <a:ln w="381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7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F517149-D0B4-46B9-909C-352A3B4BF5B8}"/>
              </a:ext>
            </a:extLst>
          </p:cNvPr>
          <p:cNvSpPr>
            <a:spLocks noGrp="1"/>
          </p:cNvSpPr>
          <p:nvPr>
            <p:ph type="title"/>
          </p:nvPr>
        </p:nvSpPr>
        <p:spPr>
          <a:xfrm>
            <a:off x="546831" y="1119161"/>
            <a:ext cx="7860568" cy="5071803"/>
          </a:xfrm>
        </p:spPr>
        <p:txBody>
          <a:bodyPr>
            <a:normAutofit/>
          </a:bodyPr>
          <a:lstStyle/>
          <a:p>
            <a:pPr algn="l">
              <a:lnSpc>
                <a:spcPct val="100000"/>
              </a:lnSpc>
            </a:pPr>
            <a:r>
              <a:rPr lang="en-US" sz="2800" cap="none" dirty="0">
                <a:solidFill>
                  <a:schemeClr val="tx2">
                    <a:lumMod val="90000"/>
                  </a:schemeClr>
                </a:solidFill>
                <a:effectLst/>
              </a:rPr>
              <a:t>1)  How Do Annual Members And Casual Riders Use Cyclistic Bikes Differently?</a:t>
            </a:r>
            <a:br>
              <a:rPr lang="en-US" sz="2800" cap="none" dirty="0">
                <a:solidFill>
                  <a:schemeClr val="tx2">
                    <a:lumMod val="90000"/>
                  </a:schemeClr>
                </a:solidFill>
                <a:effectLst/>
              </a:rPr>
            </a:br>
            <a:br>
              <a:rPr lang="en-US" sz="2800" cap="none" dirty="0">
                <a:solidFill>
                  <a:schemeClr val="tx2">
                    <a:lumMod val="90000"/>
                  </a:schemeClr>
                </a:solidFill>
                <a:effectLst/>
              </a:rPr>
            </a:br>
            <a:r>
              <a:rPr lang="en-US" sz="2800" cap="none" dirty="0">
                <a:solidFill>
                  <a:schemeClr val="tx2">
                    <a:lumMod val="90000"/>
                  </a:schemeClr>
                </a:solidFill>
                <a:effectLst/>
              </a:rPr>
              <a:t>2) Why Would Casual Riders Buy Cyclistic Annual Memberships? </a:t>
            </a:r>
            <a:br>
              <a:rPr lang="en-US" sz="2800" cap="none" dirty="0">
                <a:solidFill>
                  <a:schemeClr val="tx2">
                    <a:lumMod val="90000"/>
                  </a:schemeClr>
                </a:solidFill>
                <a:effectLst/>
              </a:rPr>
            </a:br>
            <a:br>
              <a:rPr lang="en-US" sz="2800" cap="none" dirty="0">
                <a:solidFill>
                  <a:schemeClr val="tx2">
                    <a:lumMod val="90000"/>
                  </a:schemeClr>
                </a:solidFill>
                <a:effectLst/>
              </a:rPr>
            </a:br>
            <a:r>
              <a:rPr lang="en-US" sz="2800" cap="none" dirty="0">
                <a:solidFill>
                  <a:schemeClr val="tx2">
                    <a:lumMod val="90000"/>
                  </a:schemeClr>
                </a:solidFill>
                <a:effectLst/>
              </a:rPr>
              <a:t>3) How Can Cyclistic Use Digital Media To Influence Casual Riders To Become Members</a:t>
            </a:r>
            <a:br>
              <a:rPr lang="en-US" sz="2800" cap="none" dirty="0">
                <a:solidFill>
                  <a:schemeClr val="tx2">
                    <a:lumMod val="90000"/>
                  </a:schemeClr>
                </a:solidFill>
                <a:effectLst/>
              </a:rPr>
            </a:br>
            <a:endParaRPr lang="en-IN" sz="2800" cap="none" dirty="0">
              <a:solidFill>
                <a:schemeClr val="tx2">
                  <a:lumMod val="90000"/>
                </a:schemeClr>
              </a:solidFill>
              <a:effectLst/>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27B2EC3B-3AE3-417B-86DE-16C4E5F1DE15}"/>
              </a:ext>
            </a:extLst>
          </p:cNvPr>
          <p:cNvSpPr txBox="1">
            <a:spLocks/>
          </p:cNvSpPr>
          <p:nvPr/>
        </p:nvSpPr>
        <p:spPr>
          <a:xfrm>
            <a:off x="741566" y="114515"/>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a:effectLst/>
              </a:rPr>
              <a:t>Ask Phase</a:t>
            </a:r>
            <a:endParaRPr lang="en-IN" sz="4800" cap="none" dirty="0">
              <a:effectLst/>
            </a:endParaRPr>
          </a:p>
        </p:txBody>
      </p:sp>
      <p:pic>
        <p:nvPicPr>
          <p:cNvPr id="1026" name="Picture 2" descr="6,842 Cycling Logo Illustrations &amp; Clip Art - iStock">
            <a:extLst>
              <a:ext uri="{FF2B5EF4-FFF2-40B4-BE49-F238E27FC236}">
                <a16:creationId xmlns:a16="http://schemas.microsoft.com/office/drawing/2014/main" id="{1D1FFD62-A9DF-46C8-929E-9089687E69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11" t="20370" r="15723" b="14143"/>
          <a:stretch/>
        </p:blipFill>
        <p:spPr bwMode="auto">
          <a:xfrm>
            <a:off x="7808263" y="1900766"/>
            <a:ext cx="3886200" cy="2937934"/>
          </a:xfrm>
          <a:prstGeom prst="ellipse">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5D5630-6F61-4BA0-AAAE-44C942E95E2D}"/>
              </a:ext>
            </a:extLst>
          </p:cNvPr>
          <p:cNvSpPr>
            <a:spLocks noGrp="1"/>
          </p:cNvSpPr>
          <p:nvPr>
            <p:ph type="title"/>
          </p:nvPr>
        </p:nvSpPr>
        <p:spPr>
          <a:xfrm>
            <a:off x="885497" y="518028"/>
            <a:ext cx="10646102" cy="5071803"/>
          </a:xfrm>
        </p:spPr>
        <p:txBody>
          <a:bodyPr>
            <a:normAutofit/>
          </a:bodyPr>
          <a:lstStyle/>
          <a:p>
            <a:pPr algn="just">
              <a:lnSpc>
                <a:spcPct val="100000"/>
              </a:lnSpc>
            </a:pPr>
            <a:r>
              <a:rPr lang="en-US" sz="2800" cap="none" dirty="0">
                <a:solidFill>
                  <a:schemeClr val="tx2">
                    <a:lumMod val="90000"/>
                  </a:schemeClr>
                </a:solidFill>
                <a:effectLst/>
              </a:rPr>
              <a:t>In this phase, the dataset has been collected from multiple sources and converted to a single data source.</a:t>
            </a:r>
            <a:br>
              <a:rPr lang="en-US" sz="2800" cap="none" dirty="0">
                <a:solidFill>
                  <a:schemeClr val="tx2">
                    <a:lumMod val="90000"/>
                  </a:schemeClr>
                </a:solidFill>
                <a:effectLst/>
              </a:rPr>
            </a:br>
            <a:br>
              <a:rPr lang="en-US" sz="2800" cap="none" dirty="0">
                <a:solidFill>
                  <a:schemeClr val="tx2">
                    <a:lumMod val="90000"/>
                  </a:schemeClr>
                </a:solidFill>
                <a:effectLst/>
              </a:rPr>
            </a:br>
            <a:r>
              <a:rPr lang="en-US" sz="2800" cap="none" dirty="0">
                <a:solidFill>
                  <a:schemeClr val="tx2">
                    <a:lumMod val="90000"/>
                  </a:schemeClr>
                </a:solidFill>
                <a:effectLst/>
              </a:rPr>
              <a:t>As, open dataset has been used, so need to transform and clean the data properly before proceeding for further analysis. </a:t>
            </a:r>
            <a:endParaRPr lang="en-IN" sz="2800" cap="none" dirty="0">
              <a:solidFill>
                <a:schemeClr val="tx2">
                  <a:lumMod val="90000"/>
                </a:schemeClr>
              </a:solidFill>
              <a:effectLst/>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080B705E-5358-451C-9A24-901210150ECE}"/>
              </a:ext>
            </a:extLst>
          </p:cNvPr>
          <p:cNvSpPr txBox="1">
            <a:spLocks/>
          </p:cNvSpPr>
          <p:nvPr/>
        </p:nvSpPr>
        <p:spPr>
          <a:xfrm>
            <a:off x="741566" y="114515"/>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a:effectLst/>
              </a:rPr>
              <a:t>Prepare Phase</a:t>
            </a:r>
            <a:endParaRPr lang="en-IN" sz="4800" cap="none" dirty="0">
              <a:effectLst/>
            </a:endParaRPr>
          </a:p>
        </p:txBody>
      </p:sp>
    </p:spTree>
    <p:extLst>
      <p:ext uri="{BB962C8B-B14F-4D97-AF65-F5344CB8AC3E}">
        <p14:creationId xmlns:p14="http://schemas.microsoft.com/office/powerpoint/2010/main" val="67304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6CDF0D-59A4-4220-8F9C-3A90D9710EE1}"/>
              </a:ext>
            </a:extLst>
          </p:cNvPr>
          <p:cNvSpPr>
            <a:spLocks noGrp="1"/>
          </p:cNvSpPr>
          <p:nvPr>
            <p:ph type="title"/>
          </p:nvPr>
        </p:nvSpPr>
        <p:spPr>
          <a:xfrm>
            <a:off x="465664" y="1011631"/>
            <a:ext cx="10984770" cy="5071803"/>
          </a:xfrm>
        </p:spPr>
        <p:txBody>
          <a:bodyPr>
            <a:normAutofit fontScale="90000"/>
          </a:bodyPr>
          <a:lstStyle/>
          <a:p>
            <a:pPr algn="l">
              <a:lnSpc>
                <a:spcPct val="100000"/>
              </a:lnSpc>
            </a:pPr>
            <a:r>
              <a:rPr lang="en-US" sz="2800" cap="none" dirty="0">
                <a:solidFill>
                  <a:schemeClr val="tx2">
                    <a:lumMod val="90000"/>
                  </a:schemeClr>
                </a:solidFill>
                <a:effectLst/>
              </a:rPr>
              <a:t>In this phase, the dataset is cleaned. Various methods are been used to clean and filter the dataset:</a:t>
            </a:r>
            <a:br>
              <a:rPr lang="en-US" sz="2800" cap="none" dirty="0">
                <a:solidFill>
                  <a:schemeClr val="tx2">
                    <a:lumMod val="90000"/>
                  </a:schemeClr>
                </a:solidFill>
                <a:effectLst/>
              </a:rPr>
            </a:br>
            <a:br>
              <a:rPr lang="en-US" sz="2800" cap="none" dirty="0">
                <a:solidFill>
                  <a:schemeClr val="tx2">
                    <a:lumMod val="90000"/>
                  </a:schemeClr>
                </a:solidFill>
                <a:effectLst/>
              </a:rPr>
            </a:br>
            <a:r>
              <a:rPr lang="en-US" sz="2800" cap="none" dirty="0">
                <a:solidFill>
                  <a:schemeClr val="tx2">
                    <a:lumMod val="90000"/>
                  </a:schemeClr>
                </a:solidFill>
                <a:effectLst/>
              </a:rPr>
              <a:t># Tool Used </a:t>
            </a:r>
            <a:r>
              <a:rPr lang="en-US" sz="2800" cap="none" dirty="0">
                <a:solidFill>
                  <a:schemeClr val="tx2">
                    <a:lumMod val="90000"/>
                  </a:schemeClr>
                </a:solidFill>
                <a:effectLst/>
                <a:sym typeface="Wingdings" panose="05000000000000000000" pitchFamily="2" charset="2"/>
              </a:rPr>
              <a:t></a:t>
            </a:r>
            <a:r>
              <a:rPr lang="en-US" sz="2800" cap="none" dirty="0">
                <a:solidFill>
                  <a:schemeClr val="tx2">
                    <a:lumMod val="90000"/>
                  </a:schemeClr>
                </a:solidFill>
                <a:effectLst/>
              </a:rPr>
              <a:t> MS Excel</a:t>
            </a:r>
            <a:br>
              <a:rPr lang="en-US" sz="2800" cap="none" dirty="0">
                <a:solidFill>
                  <a:schemeClr val="tx2">
                    <a:lumMod val="90000"/>
                  </a:schemeClr>
                </a:solidFill>
                <a:effectLst/>
              </a:rPr>
            </a:br>
            <a:br>
              <a:rPr lang="en-US" sz="2800" cap="none" dirty="0">
                <a:solidFill>
                  <a:schemeClr val="tx2">
                    <a:lumMod val="90000"/>
                  </a:schemeClr>
                </a:solidFill>
                <a:effectLst/>
              </a:rPr>
            </a:br>
            <a:r>
              <a:rPr lang="en-US" sz="2800" cap="none" dirty="0">
                <a:solidFill>
                  <a:schemeClr val="tx2">
                    <a:lumMod val="90000"/>
                  </a:schemeClr>
                </a:solidFill>
                <a:effectLst/>
              </a:rPr>
              <a:t>1) Dataset was Formatted as Table with 343006 rows</a:t>
            </a:r>
            <a:br>
              <a:rPr lang="en-US" sz="2800" cap="none" dirty="0">
                <a:solidFill>
                  <a:schemeClr val="tx2">
                    <a:lumMod val="90000"/>
                  </a:schemeClr>
                </a:solidFill>
                <a:effectLst/>
              </a:rPr>
            </a:br>
            <a:r>
              <a:rPr lang="en-US" sz="2800" cap="none" dirty="0">
                <a:solidFill>
                  <a:schemeClr val="tx2">
                    <a:lumMod val="90000"/>
                  </a:schemeClr>
                </a:solidFill>
                <a:effectLst/>
              </a:rPr>
              <a:t>2) 22010 rows, duplicates were removed </a:t>
            </a:r>
            <a:br>
              <a:rPr lang="en-US" sz="2800" cap="none" dirty="0">
                <a:solidFill>
                  <a:schemeClr val="tx2">
                    <a:lumMod val="90000"/>
                  </a:schemeClr>
                </a:solidFill>
                <a:effectLst/>
              </a:rPr>
            </a:br>
            <a:r>
              <a:rPr lang="en-US" sz="2800" cap="none" dirty="0">
                <a:solidFill>
                  <a:schemeClr val="tx2">
                    <a:lumMod val="90000"/>
                  </a:schemeClr>
                </a:solidFill>
                <a:effectLst/>
              </a:rPr>
              <a:t>3) No Null Values were found in 320996 rows</a:t>
            </a:r>
            <a:br>
              <a:rPr lang="en-US" sz="2800" cap="none" dirty="0">
                <a:solidFill>
                  <a:schemeClr val="tx2">
                    <a:lumMod val="90000"/>
                  </a:schemeClr>
                </a:solidFill>
                <a:effectLst/>
              </a:rPr>
            </a:br>
            <a:r>
              <a:rPr lang="en-US" sz="2800" cap="none" dirty="0">
                <a:solidFill>
                  <a:schemeClr val="tx2">
                    <a:lumMod val="90000"/>
                  </a:schemeClr>
                </a:solidFill>
                <a:effectLst/>
              </a:rPr>
              <a:t>4) Dataset Sorted and Filtered Properly</a:t>
            </a:r>
            <a:br>
              <a:rPr lang="en-US" sz="2800" cap="none" dirty="0">
                <a:solidFill>
                  <a:schemeClr val="tx2">
                    <a:lumMod val="90000"/>
                  </a:schemeClr>
                </a:solidFill>
                <a:effectLst/>
              </a:rPr>
            </a:br>
            <a:r>
              <a:rPr lang="en-US" sz="2800" cap="none" dirty="0">
                <a:solidFill>
                  <a:schemeClr val="tx2">
                    <a:lumMod val="90000"/>
                  </a:schemeClr>
                </a:solidFill>
                <a:effectLst/>
              </a:rPr>
              <a:t>5) Created “day_of_the_week” and “ride_length” columns</a:t>
            </a:r>
            <a:br>
              <a:rPr lang="en-US" sz="2800" cap="none" dirty="0">
                <a:solidFill>
                  <a:schemeClr val="tx2">
                    <a:lumMod val="90000"/>
                  </a:schemeClr>
                </a:solidFill>
                <a:effectLst/>
              </a:rPr>
            </a:br>
            <a:br>
              <a:rPr lang="en-US" sz="2800" cap="none" dirty="0">
                <a:solidFill>
                  <a:schemeClr val="tx2">
                    <a:lumMod val="90000"/>
                  </a:schemeClr>
                </a:solidFill>
                <a:effectLst/>
              </a:rPr>
            </a:br>
            <a:r>
              <a:rPr lang="en-US" sz="2800" cap="none" dirty="0">
                <a:solidFill>
                  <a:schemeClr val="tx2">
                    <a:lumMod val="90000"/>
                  </a:schemeClr>
                </a:solidFill>
                <a:effectLst/>
              </a:rPr>
              <a:t>‘Dataset has been cleaned and ready for further analysis’ </a:t>
            </a:r>
            <a:endParaRPr lang="en-IN" sz="2800" cap="none" dirty="0">
              <a:solidFill>
                <a:schemeClr val="tx2">
                  <a:lumMod val="90000"/>
                </a:schemeClr>
              </a:solidFill>
              <a:effectLst/>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9C306153-A269-4643-AC72-9B4C43FB4627}"/>
              </a:ext>
            </a:extLst>
          </p:cNvPr>
          <p:cNvSpPr txBox="1">
            <a:spLocks/>
          </p:cNvSpPr>
          <p:nvPr/>
        </p:nvSpPr>
        <p:spPr>
          <a:xfrm>
            <a:off x="741566" y="114515"/>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a:effectLst/>
              </a:rPr>
              <a:t>Process Phase</a:t>
            </a:r>
            <a:endParaRPr lang="en-IN" sz="4800" cap="none" dirty="0">
              <a:effectLst/>
            </a:endParaRPr>
          </a:p>
        </p:txBody>
      </p:sp>
    </p:spTree>
    <p:extLst>
      <p:ext uri="{BB962C8B-B14F-4D97-AF65-F5344CB8AC3E}">
        <p14:creationId xmlns:p14="http://schemas.microsoft.com/office/powerpoint/2010/main" val="119002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3A81030-E623-4707-AF7A-339AA42CB5E7}"/>
              </a:ext>
            </a:extLst>
          </p:cNvPr>
          <p:cNvSpPr>
            <a:spLocks noGrp="1"/>
          </p:cNvSpPr>
          <p:nvPr>
            <p:ph type="title"/>
          </p:nvPr>
        </p:nvSpPr>
        <p:spPr>
          <a:xfrm>
            <a:off x="483593" y="1440836"/>
            <a:ext cx="11379204" cy="5071803"/>
          </a:xfrm>
        </p:spPr>
        <p:txBody>
          <a:bodyPr>
            <a:normAutofit/>
          </a:bodyPr>
          <a:lstStyle/>
          <a:p>
            <a:pPr algn="just">
              <a:lnSpc>
                <a:spcPct val="100000"/>
              </a:lnSpc>
            </a:pPr>
            <a:r>
              <a:rPr lang="en-US" sz="2800" cap="none" dirty="0">
                <a:solidFill>
                  <a:schemeClr val="tx2">
                    <a:lumMod val="90000"/>
                  </a:schemeClr>
                </a:solidFill>
                <a:effectLst/>
                <a:latin typeface="Arial" panose="020B0604020202020204" pitchFamily="34" charset="0"/>
                <a:cs typeface="Arial" panose="020B0604020202020204" pitchFamily="34" charset="0"/>
              </a:rPr>
              <a:t>The Analysis phase consists of around 20% of the data analysis processes, where the data is analyzed and useful insights are found  using various methods of below shown programming.</a:t>
            </a:r>
            <a:br>
              <a:rPr lang="en-US" sz="2800" cap="none" dirty="0">
                <a:solidFill>
                  <a:schemeClr val="tx2">
                    <a:lumMod val="90000"/>
                  </a:schemeClr>
                </a:solidFill>
                <a:effectLst/>
                <a:latin typeface="Arial" panose="020B0604020202020204" pitchFamily="34" charset="0"/>
                <a:cs typeface="Arial" panose="020B0604020202020204" pitchFamily="34" charset="0"/>
              </a:rPr>
            </a:br>
            <a:br>
              <a:rPr lang="en-US" sz="2800" cap="none" dirty="0">
                <a:solidFill>
                  <a:schemeClr val="tx2">
                    <a:lumMod val="90000"/>
                  </a:schemeClr>
                </a:solidFill>
                <a:effectLst/>
                <a:latin typeface="Arial" panose="020B0604020202020204" pitchFamily="34" charset="0"/>
                <a:cs typeface="Arial" panose="020B0604020202020204" pitchFamily="34" charset="0"/>
              </a:rPr>
            </a:br>
            <a:r>
              <a:rPr lang="en-US" sz="2800" cap="none" dirty="0">
                <a:solidFill>
                  <a:schemeClr val="tx2">
                    <a:lumMod val="90000"/>
                  </a:schemeClr>
                </a:solidFill>
                <a:effectLst/>
                <a:latin typeface="Arial" panose="020B0604020202020204" pitchFamily="34" charset="0"/>
                <a:cs typeface="Arial" panose="020B0604020202020204" pitchFamily="34" charset="0"/>
              </a:rPr>
              <a:t>In this phase, R programming language has been used for analysis. Used various functions and methods like “filter” and “select” to manipulate the data and find the insights properly, both together using “pipe-operator” (%&gt;%) for data manipulation.</a:t>
            </a:r>
            <a:br>
              <a:rPr lang="en-US" sz="2800" cap="none" dirty="0">
                <a:solidFill>
                  <a:schemeClr val="tx2">
                    <a:lumMod val="90000"/>
                  </a:schemeClr>
                </a:solidFill>
                <a:effectLst/>
                <a:latin typeface="Arial" panose="020B0604020202020204" pitchFamily="34" charset="0"/>
                <a:cs typeface="Arial" panose="020B0604020202020204" pitchFamily="34" charset="0"/>
              </a:rPr>
            </a:br>
            <a:r>
              <a:rPr lang="en-US" sz="2800" cap="none" dirty="0">
                <a:solidFill>
                  <a:schemeClr val="tx2">
                    <a:lumMod val="90000"/>
                  </a:schemeClr>
                </a:solidFill>
                <a:effectLst/>
                <a:latin typeface="Arial" panose="020B0604020202020204" pitchFamily="34" charset="0"/>
                <a:cs typeface="Arial" panose="020B0604020202020204" pitchFamily="34" charset="0"/>
              </a:rPr>
              <a:t>Multiple trends has been analyzed using certain variables.  </a:t>
            </a:r>
            <a:br>
              <a:rPr lang="en-US" sz="2800" cap="none" dirty="0">
                <a:solidFill>
                  <a:schemeClr val="tx2">
                    <a:lumMod val="90000"/>
                  </a:schemeClr>
                </a:solidFill>
                <a:effectLst/>
                <a:latin typeface="Arial" panose="020B0604020202020204" pitchFamily="34" charset="0"/>
                <a:cs typeface="Arial" panose="020B0604020202020204" pitchFamily="34" charset="0"/>
              </a:rPr>
            </a:br>
            <a:br>
              <a:rPr lang="en-US" sz="2800" cap="none" dirty="0">
                <a:solidFill>
                  <a:schemeClr val="tx2">
                    <a:lumMod val="90000"/>
                  </a:schemeClr>
                </a:solidFill>
                <a:effectLst/>
                <a:latin typeface="Arial" panose="020B0604020202020204" pitchFamily="34" charset="0"/>
                <a:cs typeface="Arial" panose="020B0604020202020204" pitchFamily="34" charset="0"/>
              </a:rPr>
            </a:br>
            <a:endParaRPr lang="en-IN" sz="2800" cap="none" dirty="0">
              <a:solidFill>
                <a:schemeClr val="tx2">
                  <a:lumMod val="90000"/>
                </a:schemeClr>
              </a:solidFill>
              <a:effectLst/>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F4267531-D9DE-4CF2-9664-0407201DA65E}"/>
              </a:ext>
            </a:extLst>
          </p:cNvPr>
          <p:cNvSpPr txBox="1">
            <a:spLocks/>
          </p:cNvSpPr>
          <p:nvPr/>
        </p:nvSpPr>
        <p:spPr>
          <a:xfrm>
            <a:off x="741566" y="114515"/>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cap="none" dirty="0">
                <a:effectLst/>
              </a:rPr>
              <a:t>Analyze Phase</a:t>
            </a:r>
            <a:endParaRPr lang="en-IN" sz="4800" cap="none" dirty="0">
              <a:effectLst/>
            </a:endParaRPr>
          </a:p>
        </p:txBody>
      </p:sp>
    </p:spTree>
    <p:extLst>
      <p:ext uri="{BB962C8B-B14F-4D97-AF65-F5344CB8AC3E}">
        <p14:creationId xmlns:p14="http://schemas.microsoft.com/office/powerpoint/2010/main" val="499316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240</TotalTime>
  <Words>776</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Google Case Study 1 </vt:lpstr>
      <vt:lpstr>As a junior data analyst working in the marketing analyst team at cyclistic, a bike-share company in Chicago. The director of marketing believes the company’s future success depends on maximizing the number of annual memberships. Therefore, as a junior data analyst, main work is to understand how casual riders and annual members use cyclistic bikes differently. From these insights, the  team will design a new marketing strategy to convert casual riders into annual members.     </vt:lpstr>
      <vt:lpstr>Cyclistic: The bike-share program uses more than 5,800 bicycles and 600 docking stations. The program also offers reclining bikes, hand tricycles and cargo bikes. Also, 8 % of the users use traditional cycles, and almost 30 % of cyclists use cycles to commute to work each day.  Lily-Moreno: The director of marketing and manager. Moreno is responsible for the development of campaigns and initiatives to promote the bike-share program. These may include email, social media, and other channels  Cyclistic Marketing Analytics Team: A team of data analysts who are responsible for collecting, analyzing, and reporting data that helps guide cyclistic marketing strategy to provide useful insights to the company.   Cyclistic Executive Team: The detail-oriented executive team will decide whether to approve the recommended marketing program.</vt:lpstr>
      <vt:lpstr>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 Annual members are much more profitable than casual riders.</vt:lpstr>
      <vt:lpstr>PowerPoint Presentation</vt:lpstr>
      <vt:lpstr>1)  How Do Annual Members And Casual Riders Use Cyclistic Bikes Differently?  2) Why Would Casual Riders Buy Cyclistic Annual Memberships?   3) How Can Cyclistic Use Digital Media To Influence Casual Riders To Become Members </vt:lpstr>
      <vt:lpstr>In this phase, the dataset has been collected from multiple sources and converted to a single data source.  As, open dataset has been used, so need to transform and clean the data properly before proceeding for further analysis. </vt:lpstr>
      <vt:lpstr>In this phase, the dataset is cleaned. Various methods are been used to clean and filter the dataset:  # Tool Used  MS Excel  1) Dataset was Formatted as Table with 343006 rows 2) 22010 rows, duplicates were removed  3) No Null Values were found in 320996 rows 4) Dataset Sorted and Filtered Properly 5) Created “day_of_the_week” and “ride_length” columns  ‘Dataset has been cleaned and ready for further analysis’ </vt:lpstr>
      <vt:lpstr>The Analysis phase consists of around 20% of the data analysis processes, where the data is analyzed and useful insights are found  using various methods of below shown programming.  In this phase, R programming language has been used for analysis. Used various functions and methods like “filter” and “select” to manipulate the data and find the insights properly, both together using “pipe-operator” (%&gt;%) for data manipulation. Multiple trends has been analyzed using certain variables.    </vt:lpstr>
      <vt:lpstr>Visualizations has been made in RStudio, various graphs and charts has been created, using bar-chart, scatter-plot, etc. which shows the correlation of data between various types of features and response variable.   The library of “ggplot” has been used for making the beautiful representations, which shows the trends in the data. Also, the final results are shared with the “STALKHOLDERS” to decide which action to take for improving the business prospective.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Case Study 1 </dc:title>
  <dc:creator>DURGESH RAO</dc:creator>
  <cp:lastModifiedBy>DURGESH RAO</cp:lastModifiedBy>
  <cp:revision>5</cp:revision>
  <dcterms:created xsi:type="dcterms:W3CDTF">2022-04-24T11:01:31Z</dcterms:created>
  <dcterms:modified xsi:type="dcterms:W3CDTF">2022-06-24T06:32:04Z</dcterms:modified>
</cp:coreProperties>
</file>