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6" r:id="rId4"/>
    <p:sldId id="277" r:id="rId5"/>
    <p:sldId id="278" r:id="rId6"/>
    <p:sldId id="609" r:id="rId7"/>
    <p:sldId id="610" r:id="rId8"/>
    <p:sldId id="267" r:id="rId9"/>
    <p:sldId id="612" r:id="rId10"/>
    <p:sldId id="28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3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3681360817552124"/>
          <c:w val="1"/>
          <c:h val="0.8612267247938040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F4C-4B7E-88F0-CA808A99920A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F4C-4B7E-88F0-CA808A99920A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F4C-4B7E-88F0-CA808A99920A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F4C-4B7E-88F0-CA808A99920A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F4C-4B7E-88F0-CA808A99920A}"/>
              </c:ext>
            </c:extLst>
          </c:dPt>
          <c:dPt>
            <c:idx val="5"/>
            <c:bubble3D val="0"/>
            <c:explosion val="6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50800">
                <a:solidFill>
                  <a:schemeClr val="lt1"/>
                </a:solidFill>
              </a:ln>
              <a:effectLst/>
              <a:sp3d contourW="508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F4C-4B7E-88F0-CA808A99920A}"/>
              </c:ext>
            </c:extLst>
          </c:dPt>
          <c:dLbls>
            <c:dLbl>
              <c:idx val="0"/>
              <c:layout>
                <c:manualLayout>
                  <c:x val="-0.14677800230723381"/>
                  <c:y val="8.2023080448277302E-2"/>
                </c:manualLayout>
              </c:layout>
              <c:tx>
                <c:rich>
                  <a:bodyPr/>
                  <a:lstStyle/>
                  <a:p>
                    <a:fld id="{AFBD34D8-C817-4A69-A564-E8761689A6D6}" type="CATEGORYNAME">
                      <a:rPr lang="en-US" smtClean="0"/>
                      <a:pPr/>
                      <a:t>[CATEGORY NAME]</a:t>
                    </a:fld>
                    <a:endParaRPr lang="LID4096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F4C-4B7E-88F0-CA808A9992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Problem</a:t>
                    </a:r>
                    <a:br>
                      <a:rPr lang="en-US" baseline="0"/>
                    </a:br>
                    <a:r>
                      <a:rPr lang="en-US" baseline="0"/>
                      <a:t>solving</a:t>
                    </a:r>
                    <a:endParaRPr lang="en-US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2F4C-4B7E-88F0-CA808A9992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Sheet1!$A$1:$A$6</c:f>
              <c:strCache>
                <c:ptCount val="6"/>
                <c:pt idx="0">
                  <c:v>Common Sense</c:v>
                </c:pt>
                <c:pt idx="1">
                  <c:v>Planning</c:v>
                </c:pt>
                <c:pt idx="2">
                  <c:v>Analogy</c:v>
                </c:pt>
                <c:pt idx="3">
                  <c:v>Reasoning</c:v>
                </c:pt>
                <c:pt idx="4">
                  <c:v>Language</c:v>
                </c:pt>
                <c:pt idx="5">
                  <c:v>Perception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C-4B7E-88F0-CA808A99920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27A2-E71C-4B79-A04C-BE3DAA181A45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79BC-BECD-4127-AFE8-4355B0622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vu.nl/~frank.van.harmele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</a:t>
            </a:r>
            <a:r>
              <a:rPr lang="en-US"/>
              <a:t>do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Part 1</a:t>
            </a:r>
          </a:p>
          <a:p>
            <a:r>
              <a:rPr lang="en-US" dirty="0"/>
              <a:t>What is intelligence ?</a:t>
            </a:r>
          </a:p>
          <a:p>
            <a:r>
              <a:rPr lang="en-US" dirty="0"/>
              <a:t>The relation between </a:t>
            </a:r>
            <a:r>
              <a:rPr lang="en-US" b="1" dirty="0"/>
              <a:t>knowledge</a:t>
            </a:r>
            <a:r>
              <a:rPr lang="en-US" dirty="0"/>
              <a:t> and </a:t>
            </a:r>
            <a:r>
              <a:rPr lang="en-US" b="1" dirty="0"/>
              <a:t>learning</a:t>
            </a:r>
            <a:br>
              <a:rPr lang="en-US" dirty="0"/>
            </a:br>
            <a:r>
              <a:rPr lang="en-US" dirty="0"/>
              <a:t>&amp; why both are needed for AI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Part 2</a:t>
            </a:r>
            <a:endParaRPr lang="en-US" dirty="0"/>
          </a:p>
          <a:p>
            <a:r>
              <a:rPr lang="en-US" dirty="0"/>
              <a:t>Logic for </a:t>
            </a:r>
            <a:r>
              <a:rPr lang="en-US" b="1" dirty="0"/>
              <a:t>representing</a:t>
            </a:r>
            <a:r>
              <a:rPr lang="en-US" dirty="0"/>
              <a:t> knowledge</a:t>
            </a:r>
          </a:p>
          <a:p>
            <a:r>
              <a:rPr lang="en-US" dirty="0"/>
              <a:t>Logic for </a:t>
            </a:r>
            <a:r>
              <a:rPr lang="en-US" b="1" dirty="0"/>
              <a:t>reasoning</a:t>
            </a:r>
            <a:r>
              <a:rPr lang="en-US" dirty="0"/>
              <a:t> with knowledge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5E3F5B5B-B61A-4C39-A1AC-1C34281DE176}"/>
              </a:ext>
            </a:extLst>
          </p:cNvPr>
          <p:cNvGraphicFramePr>
            <a:graphicFrameLocks/>
          </p:cNvGraphicFramePr>
          <p:nvPr/>
        </p:nvGraphicFramePr>
        <p:xfrm>
          <a:off x="457200" y="2184083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55939522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6919827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Learning (Fast)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/>
                        <a:t>Reasoning (Slow)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546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GB" sz="3200" dirty="0"/>
                        <a:t>Better with more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Worse </a:t>
                      </a:r>
                      <a:r>
                        <a:rPr lang="en-GB" sz="3200" dirty="0"/>
                        <a:t>with more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40839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GB" sz="3200" dirty="0"/>
                        <a:t>Needs lots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Already</a:t>
                      </a:r>
                      <a:r>
                        <a:rPr lang="en-GB" sz="3200" baseline="0" dirty="0"/>
                        <a:t> works with </a:t>
                      </a:r>
                      <a:br>
                        <a:rPr lang="en-GB" sz="3200" baseline="0" dirty="0"/>
                      </a:br>
                      <a:r>
                        <a:rPr lang="en-GB" sz="3200" baseline="0" dirty="0"/>
                        <a:t>very little data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8861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GB" sz="3200" dirty="0"/>
                        <a:t>Not</a:t>
                      </a:r>
                      <a:r>
                        <a:rPr lang="en-GB" sz="3200" baseline="0" dirty="0"/>
                        <a:t> explainable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Explainable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7549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GB" sz="3200"/>
                        <a:t>Robust against noise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Brittle with noise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1158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F0E2DE1-4539-48BD-97CD-949E3585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818" y="365126"/>
            <a:ext cx="6890982" cy="1325563"/>
          </a:xfrm>
        </p:spPr>
        <p:txBody>
          <a:bodyPr>
            <a:normAutofit fontScale="90000"/>
          </a:bodyPr>
          <a:lstStyle/>
          <a:p>
            <a:r>
              <a:rPr lang="en-GB" b="1"/>
              <a:t>AI that combines</a:t>
            </a:r>
            <a:br>
              <a:rPr lang="en-GB" b="1"/>
            </a:br>
            <a:r>
              <a:rPr lang="en-GB" b="1"/>
              <a:t>all the parts of our brain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Automated Reasoning?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Reasoning is the ability to make inferences, and AR is concerned with the building of computing systems that automate this process. </a:t>
            </a:r>
            <a:r>
              <a:rPr lang="en-US" sz="2200" i="1" dirty="0"/>
              <a:t>(Stanford Encyclopedia of Philosophy)</a:t>
            </a:r>
          </a:p>
          <a:p>
            <a:r>
              <a:rPr lang="en-US" sz="2200" dirty="0"/>
              <a:t>Traditionally seen as “Automated Theorem Proving”, but now much broader than this:</a:t>
            </a:r>
          </a:p>
          <a:p>
            <a:r>
              <a:rPr lang="en-US" sz="2200" dirty="0"/>
              <a:t>Handbook of Automated Reasoning (2008):</a:t>
            </a:r>
            <a:br>
              <a:rPr lang="en-US" sz="2200" dirty="0"/>
            </a:br>
            <a:r>
              <a:rPr lang="en-US" sz="2200" dirty="0"/>
              <a:t>1000 pages (25 chapters), this course does:</a:t>
            </a:r>
          </a:p>
          <a:p>
            <a:pPr lvl="1"/>
            <a:r>
              <a:rPr lang="en-US" sz="1800"/>
              <a:t>Parts of chapter 1 (</a:t>
            </a:r>
            <a:r>
              <a:rPr lang="en-US" sz="1800" b="1"/>
              <a:t>logic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Parts </a:t>
            </a:r>
            <a:r>
              <a:rPr lang="en-US" sz="1800" dirty="0"/>
              <a:t>of chapter 2 (</a:t>
            </a:r>
            <a:r>
              <a:rPr lang="en-US" sz="1800" b="1" dirty="0"/>
              <a:t>SAT solvers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Parts of chapter 4 (Constraint Solvers)</a:t>
            </a:r>
          </a:p>
          <a:p>
            <a:pPr lvl="1"/>
            <a:r>
              <a:rPr lang="en-US" sz="1800" dirty="0"/>
              <a:t>Parts of chapter 3 (</a:t>
            </a:r>
            <a:r>
              <a:rPr lang="en-US" sz="1800" b="1" dirty="0"/>
              <a:t>Description Logics</a:t>
            </a:r>
            <a:r>
              <a:rPr lang="en-US" sz="1800" dirty="0"/>
              <a:t>)</a:t>
            </a:r>
          </a:p>
          <a:p>
            <a:pPr lvl="1"/>
            <a:r>
              <a:rPr lang="en-US" sz="1800"/>
              <a:t>But </a:t>
            </a:r>
            <a:r>
              <a:rPr lang="en-US" sz="1800" dirty="0"/>
              <a:t>also: knowledge graphs, non-monotonic logics,</a:t>
            </a:r>
            <a:br>
              <a:rPr lang="en-US" sz="1800" dirty="0"/>
            </a:br>
            <a:r>
              <a:rPr lang="en-US" sz="1800" dirty="0"/>
              <a:t>believe revision, probabilities,</a:t>
            </a:r>
            <a:br>
              <a:rPr lang="en-US" sz="1800" dirty="0"/>
            </a:br>
            <a:r>
              <a:rPr lang="en-US" sz="1800" dirty="0"/>
              <a:t>temporal reasoning, spatial reasoning, </a:t>
            </a:r>
            <a:br>
              <a:rPr lang="en-US" sz="1800" dirty="0"/>
            </a:br>
            <a:r>
              <a:rPr lang="en-US" sz="1800" dirty="0"/>
              <a:t>reasoning about knowledge &amp; belief, about events</a:t>
            </a:r>
            <a:br>
              <a:rPr lang="en-US" sz="1800" dirty="0"/>
            </a:br>
            <a:r>
              <a:rPr lang="en-US" sz="1800" dirty="0"/>
              <a:t>about actions, about cause &amp; effect, etc, etc,  </a:t>
            </a:r>
          </a:p>
          <a:p>
            <a:pPr lvl="1"/>
            <a:endParaRPr lang="en-US" sz="1800" dirty="0"/>
          </a:p>
        </p:txBody>
      </p:sp>
      <p:pic>
        <p:nvPicPr>
          <p:cNvPr id="5" name="Picture 4" descr="cov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1844" y="3071810"/>
            <a:ext cx="2490750" cy="3714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805264"/>
          </a:xfrm>
        </p:spPr>
        <p:txBody>
          <a:bodyPr>
            <a:normAutofit/>
          </a:bodyPr>
          <a:lstStyle/>
          <a:p>
            <a:r>
              <a:rPr lang="en-GB" dirty="0"/>
              <a:t>Frank van Harmelen</a:t>
            </a:r>
          </a:p>
          <a:p>
            <a:r>
              <a:rPr lang="en-GB" dirty="0">
                <a:hlinkClick r:id="rId2"/>
              </a:rPr>
              <a:t>http://www.cs.vu.nl/~frank.van.harmelen</a:t>
            </a:r>
            <a:r>
              <a:rPr lang="en-GB" dirty="0"/>
              <a:t> </a:t>
            </a:r>
          </a:p>
          <a:p>
            <a:r>
              <a:rPr lang="en-GB" dirty="0"/>
              <a:t>Studied Maths &amp; CS in Amsterdam</a:t>
            </a:r>
          </a:p>
          <a:p>
            <a:r>
              <a:rPr lang="en-GB" dirty="0"/>
              <a:t>PhD in AI from Edinburgh</a:t>
            </a:r>
          </a:p>
          <a:p>
            <a:r>
              <a:rPr lang="en-GB" dirty="0"/>
              <a:t>Member of Netherlands Royal Academy &amp; European Academy</a:t>
            </a:r>
          </a:p>
          <a:p>
            <a:r>
              <a:rPr lang="en-GB" dirty="0"/>
              <a:t>Prof at VU, leading a group of ±25 researchers</a:t>
            </a:r>
          </a:p>
          <a:p>
            <a:r>
              <a:rPr lang="en-GB" dirty="0"/>
              <a:t>Guest prof. at WUST</a:t>
            </a:r>
          </a:p>
          <a:p>
            <a:r>
              <a:rPr lang="en-GB" dirty="0"/>
              <a:t>Knowledge representation, Semantic Web, Knowledge Graphs, Medical applications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Who am I?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26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“Definition of intelligence”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6886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carry out complex reasoning </a:t>
            </a:r>
            <a:br>
              <a:rPr lang="en-US" dirty="0"/>
            </a:br>
            <a:r>
              <a:rPr lang="en-US" dirty="0"/>
              <a:t>(solve physics problems, prove theorems)</a:t>
            </a:r>
          </a:p>
          <a:p>
            <a:r>
              <a:rPr lang="en-US" dirty="0"/>
              <a:t>draw plausible inferences </a:t>
            </a:r>
            <a:br>
              <a:rPr lang="en-US" dirty="0"/>
            </a:br>
            <a:r>
              <a:rPr lang="en-US" dirty="0"/>
              <a:t>(diagnose cars, solve a murder mystery)</a:t>
            </a:r>
          </a:p>
          <a:p>
            <a:r>
              <a:rPr lang="en-US" dirty="0"/>
              <a:t>use natural language </a:t>
            </a:r>
            <a:br>
              <a:rPr lang="en-US" dirty="0"/>
            </a:br>
            <a:r>
              <a:rPr lang="en-US" dirty="0"/>
              <a:t>(read stories and answer questions about them, </a:t>
            </a:r>
            <a:br>
              <a:rPr lang="en-US" dirty="0"/>
            </a:br>
            <a:r>
              <a:rPr lang="en-US" dirty="0"/>
              <a:t> carry out extended conversation)  </a:t>
            </a:r>
          </a:p>
          <a:p>
            <a:r>
              <a:rPr lang="en-US" dirty="0"/>
              <a:t>solving novel complex problems </a:t>
            </a:r>
            <a:br>
              <a:rPr lang="en-US" dirty="0"/>
            </a:br>
            <a:r>
              <a:rPr lang="en-US" dirty="0"/>
              <a:t>(generating plans, designing artifacts)</a:t>
            </a:r>
          </a:p>
          <a:p>
            <a:r>
              <a:rPr lang="en-US" dirty="0"/>
              <a:t>social activities that require a theory of mind</a:t>
            </a:r>
          </a:p>
          <a:p>
            <a:endParaRPr lang="en-US" dirty="0"/>
          </a:p>
          <a:p>
            <a:r>
              <a:rPr lang="en-US" dirty="0"/>
              <a:t>I do not mean: recognize familiar objects, </a:t>
            </a:r>
            <a:br>
              <a:rPr lang="en-US" dirty="0"/>
            </a:br>
            <a:r>
              <a:rPr lang="en-US" dirty="0"/>
              <a:t>execute motor skills, or navigate around space;</a:t>
            </a:r>
            <a:br>
              <a:rPr lang="en-US" dirty="0"/>
            </a:br>
            <a:r>
              <a:rPr lang="en-US" dirty="0"/>
              <a:t>abilities we share with dogs and cats and fish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35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But isn’t modern AI all about </a:t>
            </a:r>
            <a:br>
              <a:rPr lang="en-GB" dirty="0"/>
            </a:br>
            <a:r>
              <a:rPr lang="en-GB" dirty="0"/>
              <a:t>Machine Learning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main lines of development in AI</a:t>
            </a:r>
          </a:p>
          <a:p>
            <a:endParaRPr lang="en-US" dirty="0"/>
          </a:p>
          <a:p>
            <a:r>
              <a:rPr lang="en-US" dirty="0"/>
              <a:t>symbolic representations</a:t>
            </a:r>
          </a:p>
          <a:p>
            <a:r>
              <a:rPr lang="en-US" dirty="0"/>
              <a:t>statistical representation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have been </a:t>
            </a:r>
            <a:r>
              <a:rPr lang="en-US" dirty="0" err="1"/>
              <a:t>alternativing</a:t>
            </a:r>
            <a:r>
              <a:rPr lang="en-US" dirty="0"/>
              <a:t> cycles of one dominating over the other in different decades of the history of AI.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49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Statistical vs. symbolic AI:</a:t>
            </a:r>
            <a:br>
              <a:rPr lang="en-GB" dirty="0"/>
            </a:br>
            <a:r>
              <a:rPr lang="en-US" dirty="0"/>
              <a:t>very different types of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Statistical, Machine Learning, neural networks:</a:t>
            </a:r>
          </a:p>
          <a:p>
            <a:pPr lvl="1"/>
            <a:r>
              <a:rPr lang="en-US" dirty="0"/>
              <a:t>pattern recognition (images, sound, shapes)</a:t>
            </a:r>
          </a:p>
          <a:p>
            <a:pPr lvl="1"/>
            <a:r>
              <a:rPr lang="en-US" dirty="0"/>
              <a:t>motor skills (robots)</a:t>
            </a:r>
          </a:p>
          <a:p>
            <a:pPr lvl="1"/>
            <a:r>
              <a:rPr lang="en-US" dirty="0"/>
              <a:t>speech generation (sound)</a:t>
            </a:r>
          </a:p>
          <a:p>
            <a:pPr lvl="1"/>
            <a:r>
              <a:rPr lang="en-US" dirty="0"/>
              <a:t>search engines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Symbolic, Knowledge Representation, logic:</a:t>
            </a:r>
          </a:p>
          <a:p>
            <a:pPr lvl="1"/>
            <a:r>
              <a:rPr lang="en-US" dirty="0"/>
              <a:t>planning (autonomous space missions)</a:t>
            </a:r>
          </a:p>
          <a:p>
            <a:pPr lvl="1"/>
            <a:r>
              <a:rPr lang="en-US" dirty="0"/>
              <a:t>reasoning (diagnosis, design, decision support)</a:t>
            </a:r>
          </a:p>
          <a:p>
            <a:pPr lvl="1"/>
            <a:r>
              <a:rPr lang="en-US" dirty="0"/>
              <a:t>language generation (conversations)</a:t>
            </a:r>
          </a:p>
          <a:p>
            <a:pPr lvl="1"/>
            <a:r>
              <a:rPr lang="en-US" dirty="0"/>
              <a:t>search engines</a:t>
            </a:r>
          </a:p>
          <a:p>
            <a:endParaRPr lang="en-GB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C1E7C0F-46D1-405F-9F06-66962E6D2A5C}"/>
              </a:ext>
            </a:extLst>
          </p:cNvPr>
          <p:cNvSpPr/>
          <p:nvPr/>
        </p:nvSpPr>
        <p:spPr>
          <a:xfrm>
            <a:off x="5806480" y="3407546"/>
            <a:ext cx="1440160" cy="576064"/>
          </a:xfrm>
          <a:prstGeom prst="wedgeRectCallout">
            <a:avLst>
              <a:gd name="adj1" fmla="val -59669"/>
              <a:gd name="adj2" fmla="val 121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course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5067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25B770-8DD2-4E95-9268-6D7C52D28DDB}"/>
              </a:ext>
            </a:extLst>
          </p:cNvPr>
          <p:cNvSpPr/>
          <p:nvPr/>
        </p:nvSpPr>
        <p:spPr>
          <a:xfrm>
            <a:off x="2443930" y="-45132"/>
            <a:ext cx="61850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Who was the previous </a:t>
            </a:r>
            <a:br>
              <a:rPr lang="en-US" sz="3200" b="1"/>
            </a:br>
            <a:r>
              <a:rPr lang="en-US" sz="3200" b="1"/>
              <a:t>president of the United States?</a:t>
            </a:r>
            <a:endParaRPr lang="en-GB" sz="32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A7C75-DBA3-4EE8-A413-B3A45F088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661" y="2532993"/>
            <a:ext cx="5619531" cy="4214648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FAA9BFE-A50E-41B5-8557-6D9D7806E586}"/>
              </a:ext>
            </a:extLst>
          </p:cNvPr>
          <p:cNvSpPr/>
          <p:nvPr/>
        </p:nvSpPr>
        <p:spPr>
          <a:xfrm>
            <a:off x="525517" y="2186152"/>
            <a:ext cx="1665890" cy="982717"/>
          </a:xfrm>
          <a:prstGeom prst="wedgeRectCallout">
            <a:avLst>
              <a:gd name="adj1" fmla="val 105665"/>
              <a:gd name="adj2" fmla="val -1139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Thinking slow</a:t>
            </a:r>
            <a:endParaRPr lang="en-GB" sz="3200"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0DA73C8-A2E9-4564-B56C-FDF79357216A}"/>
              </a:ext>
            </a:extLst>
          </p:cNvPr>
          <p:cNvSpPr/>
          <p:nvPr/>
        </p:nvSpPr>
        <p:spPr>
          <a:xfrm>
            <a:off x="406399" y="3689132"/>
            <a:ext cx="1665890" cy="982717"/>
          </a:xfrm>
          <a:prstGeom prst="wedgeRectCallout">
            <a:avLst>
              <a:gd name="adj1" fmla="val 128589"/>
              <a:gd name="adj2" fmla="val 1137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Thinking fast</a:t>
            </a:r>
            <a:endParaRPr lang="en-GB" sz="3200">
              <a:solidFill>
                <a:schemeClr val="tx1"/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1ECC3FA-49C5-4350-977B-645667C0B969}"/>
              </a:ext>
            </a:extLst>
          </p:cNvPr>
          <p:cNvSpPr/>
          <p:nvPr/>
        </p:nvSpPr>
        <p:spPr>
          <a:xfrm>
            <a:off x="1140967" y="5874589"/>
            <a:ext cx="1524000" cy="983411"/>
          </a:xfrm>
          <a:prstGeom prst="wedgeRectCallout">
            <a:avLst>
              <a:gd name="adj1" fmla="val -40519"/>
              <a:gd name="adj2" fmla="val -17128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/>
              <a:t>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5C2E6-9C07-4608-AF8C-D59E58E171BE}"/>
              </a:ext>
            </a:extLst>
          </p:cNvPr>
          <p:cNvSpPr/>
          <p:nvPr/>
        </p:nvSpPr>
        <p:spPr>
          <a:xfrm>
            <a:off x="2433419" y="1158001"/>
            <a:ext cx="61850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/>
              <a:t>Who was the previous previous</a:t>
            </a:r>
            <a:br>
              <a:rPr lang="en-US" sz="3200" b="1"/>
            </a:br>
            <a:r>
              <a:rPr lang="en-US" sz="3200" b="1"/>
              <a:t>president of the United States?</a:t>
            </a:r>
            <a:endParaRPr lang="en-GB" sz="3200" b="1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3EC5F5B-EBC3-4FE6-BAD5-B267650129D2}"/>
              </a:ext>
            </a:extLst>
          </p:cNvPr>
          <p:cNvSpPr/>
          <p:nvPr/>
        </p:nvSpPr>
        <p:spPr>
          <a:xfrm>
            <a:off x="323528" y="180750"/>
            <a:ext cx="1524000" cy="983411"/>
          </a:xfrm>
          <a:prstGeom prst="wedgeRectCallout">
            <a:avLst>
              <a:gd name="adj1" fmla="val -1490"/>
              <a:gd name="adj2" fmla="val 16363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dirty="0"/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172209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911B8B-4168-4331-B2D6-AECFBF266ACB}"/>
              </a:ext>
            </a:extLst>
          </p:cNvPr>
          <p:cNvGraphicFramePr>
            <a:graphicFrameLocks/>
          </p:cNvGraphicFramePr>
          <p:nvPr/>
        </p:nvGraphicFramePr>
        <p:xfrm>
          <a:off x="1322070" y="731520"/>
          <a:ext cx="900684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911B8B-4168-4331-B2D6-AECFBF266A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466885"/>
              </p:ext>
            </p:extLst>
          </p:nvPr>
        </p:nvGraphicFramePr>
        <p:xfrm>
          <a:off x="453390" y="0"/>
          <a:ext cx="10332720" cy="648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C5CF5F-5668-4858-9F7D-815449CC8D47}"/>
              </a:ext>
            </a:extLst>
          </p:cNvPr>
          <p:cNvSpPr txBox="1"/>
          <p:nvPr/>
        </p:nvSpPr>
        <p:spPr>
          <a:xfrm>
            <a:off x="7007524" y="149525"/>
            <a:ext cx="271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545EE7B-B98F-42A0-A467-B3FA2FBA2627}"/>
              </a:ext>
            </a:extLst>
          </p:cNvPr>
          <p:cNvSpPr/>
          <p:nvPr/>
        </p:nvSpPr>
        <p:spPr>
          <a:xfrm>
            <a:off x="7524328" y="1066732"/>
            <a:ext cx="1524000" cy="983411"/>
          </a:xfrm>
          <a:prstGeom prst="wedgeRectCallout">
            <a:avLst>
              <a:gd name="adj1" fmla="val -232531"/>
              <a:gd name="adj2" fmla="val 1103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>
                <a:solidFill>
                  <a:schemeClr val="dk1"/>
                </a:solidFill>
              </a:rPr>
              <a:t>ML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EF90D8-5122-467B-B520-9C1944C9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266" y="120507"/>
            <a:ext cx="6368085" cy="796700"/>
          </a:xfrm>
        </p:spPr>
        <p:txBody>
          <a:bodyPr>
            <a:normAutofit fontScale="90000"/>
          </a:bodyPr>
          <a:lstStyle/>
          <a:p>
            <a:r>
              <a:rPr lang="en-US"/>
              <a:t>Human intelligence =</a:t>
            </a:r>
            <a:br>
              <a:rPr lang="en-US"/>
            </a:br>
            <a:r>
              <a:rPr lang="en-US"/>
              <a:t>thinking fast &amp; thinking slow</a:t>
            </a:r>
            <a:endParaRPr lang="en-GB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09517E9-EE48-4C71-B99B-455402BEEEBA}"/>
              </a:ext>
            </a:extLst>
          </p:cNvPr>
          <p:cNvSpPr/>
          <p:nvPr/>
        </p:nvSpPr>
        <p:spPr>
          <a:xfrm>
            <a:off x="755576" y="5621118"/>
            <a:ext cx="1524000" cy="983411"/>
          </a:xfrm>
          <a:prstGeom prst="wedgeRectCallout">
            <a:avLst>
              <a:gd name="adj1" fmla="val 143197"/>
              <a:gd name="adj2" fmla="val -1306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dk1"/>
                </a:solidFill>
              </a:rPr>
              <a:t>KR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F4D2552-5B2E-4182-B7F9-A83E66B546D3}"/>
              </a:ext>
            </a:extLst>
          </p:cNvPr>
          <p:cNvSpPr/>
          <p:nvPr/>
        </p:nvSpPr>
        <p:spPr>
          <a:xfrm>
            <a:off x="757541" y="5621118"/>
            <a:ext cx="1524000" cy="983411"/>
          </a:xfrm>
          <a:prstGeom prst="wedgeRectCallout">
            <a:avLst>
              <a:gd name="adj1" fmla="val 78537"/>
              <a:gd name="adj2" fmla="val -20200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dk1"/>
                </a:solidFill>
              </a:rPr>
              <a:t>KR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3DABA95-9EF6-4109-A273-50655070727A}"/>
              </a:ext>
            </a:extLst>
          </p:cNvPr>
          <p:cNvSpPr/>
          <p:nvPr/>
        </p:nvSpPr>
        <p:spPr>
          <a:xfrm>
            <a:off x="759506" y="5621118"/>
            <a:ext cx="1524000" cy="983411"/>
          </a:xfrm>
          <a:prstGeom prst="wedgeRectCallout">
            <a:avLst>
              <a:gd name="adj1" fmla="val 317954"/>
              <a:gd name="adj2" fmla="val -981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dk1"/>
                </a:solidFill>
              </a:rPr>
              <a:t>KR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0CECF85-7D81-439A-8ACF-0B8CE09F647E}"/>
              </a:ext>
            </a:extLst>
          </p:cNvPr>
          <p:cNvSpPr/>
          <p:nvPr/>
        </p:nvSpPr>
        <p:spPr>
          <a:xfrm>
            <a:off x="761471" y="5621118"/>
            <a:ext cx="1524000" cy="983411"/>
          </a:xfrm>
          <a:prstGeom prst="wedgeRectCallout">
            <a:avLst>
              <a:gd name="adj1" fmla="val 446692"/>
              <a:gd name="adj2" fmla="val -17221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dk1"/>
                </a:solidFill>
              </a:rPr>
              <a:t>KR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CB3CB30-3E9E-4BF1-9483-57FB6A68B7C9}"/>
              </a:ext>
            </a:extLst>
          </p:cNvPr>
          <p:cNvSpPr/>
          <p:nvPr/>
        </p:nvSpPr>
        <p:spPr>
          <a:xfrm>
            <a:off x="763436" y="5634774"/>
            <a:ext cx="1524000" cy="983411"/>
          </a:xfrm>
          <a:prstGeom prst="wedgeRectCallout">
            <a:avLst>
              <a:gd name="adj1" fmla="val 319119"/>
              <a:gd name="adj2" fmla="val -35999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dk1"/>
                </a:solidFill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41036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kleding&#10;&#10;Beschrijving is gegenereerd met hoge betrouwbaarheid">
            <a:extLst>
              <a:ext uri="{FF2B5EF4-FFF2-40B4-BE49-F238E27FC236}">
                <a16:creationId xmlns:a16="http://schemas.microsoft.com/office/drawing/2014/main" id="{0490DEC0-09D8-4E6B-9B7B-C2080EB97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0"/>
          <a:stretch/>
        </p:blipFill>
        <p:spPr>
          <a:xfrm>
            <a:off x="3716740" y="2603160"/>
            <a:ext cx="4394578" cy="4145828"/>
          </a:xfrm>
          <a:prstGeom prst="rect">
            <a:avLst/>
          </a:prstGeom>
          <a:effectLst>
            <a:outerShdw blurRad="469900" dist="38100" dir="2700000" sx="104000" sy="104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3112CC-C2E1-4BDE-9C82-9F2AF612B935}"/>
              </a:ext>
            </a:extLst>
          </p:cNvPr>
          <p:cNvSpPr txBox="1"/>
          <p:nvPr/>
        </p:nvSpPr>
        <p:spPr>
          <a:xfrm>
            <a:off x="4067054" y="1357599"/>
            <a:ext cx="5390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Class: 793</a:t>
            </a:r>
          </a:p>
          <a:p>
            <a:r>
              <a:rPr lang="en-GB" sz="2800"/>
              <a:t>Label: n04209133 </a:t>
            </a:r>
            <a:r>
              <a:rPr lang="en-GB" sz="2800" b="1"/>
              <a:t>(shower cap)</a:t>
            </a:r>
          </a:p>
          <a:p>
            <a:r>
              <a:rPr lang="en-GB" sz="2800"/>
              <a:t>Certainty: 99.7%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779CCE-9216-40A3-B886-52287A25109A}"/>
              </a:ext>
            </a:extLst>
          </p:cNvPr>
          <p:cNvSpPr/>
          <p:nvPr/>
        </p:nvSpPr>
        <p:spPr>
          <a:xfrm>
            <a:off x="3879809" y="3010110"/>
            <a:ext cx="4170844" cy="908501"/>
          </a:xfrm>
          <a:prstGeom prst="ellipse">
            <a:avLst/>
          </a:prstGeom>
          <a:noFill/>
          <a:ln w="698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52359DE-CD24-41DA-BA5D-3371ED108114}"/>
              </a:ext>
            </a:extLst>
          </p:cNvPr>
          <p:cNvSpPr txBox="1">
            <a:spLocks/>
          </p:cNvSpPr>
          <p:nvPr/>
        </p:nvSpPr>
        <p:spPr>
          <a:xfrm>
            <a:off x="2182790" y="240728"/>
            <a:ext cx="6368085" cy="98311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Thinking fast </a:t>
            </a:r>
            <a:br>
              <a:rPr lang="en-US" b="1"/>
            </a:br>
            <a:r>
              <a:rPr lang="en-US" b="1"/>
              <a:t>without thinking slow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67763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al 13">
            <a:extLst>
              <a:ext uri="{FF2B5EF4-FFF2-40B4-BE49-F238E27FC236}">
                <a16:creationId xmlns:a16="http://schemas.microsoft.com/office/drawing/2014/main" id="{A5C61656-38B8-4327-8861-93863379625D}"/>
              </a:ext>
            </a:extLst>
          </p:cNvPr>
          <p:cNvSpPr/>
          <p:nvPr/>
        </p:nvSpPr>
        <p:spPr>
          <a:xfrm>
            <a:off x="6816892" y="2547135"/>
            <a:ext cx="2223604" cy="2223604"/>
          </a:xfrm>
          <a:prstGeom prst="ellipse">
            <a:avLst/>
          </a:prstGeom>
          <a:solidFill>
            <a:srgbClr val="FF66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nl-NL" b="1"/>
              <a:t>VISUAL</a:t>
            </a:r>
          </a:p>
          <a:p>
            <a:pPr algn="ctr"/>
            <a:r>
              <a:rPr lang="nl-NL" b="1"/>
              <a:t>PROCESSING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D7667363-0622-463D-B8C4-C327A8B3EFC9}"/>
              </a:ext>
            </a:extLst>
          </p:cNvPr>
          <p:cNvSpPr/>
          <p:nvPr/>
        </p:nvSpPr>
        <p:spPr>
          <a:xfrm>
            <a:off x="5162721" y="67038"/>
            <a:ext cx="2485671" cy="2480097"/>
          </a:xfrm>
          <a:prstGeom prst="ellipse">
            <a:avLst/>
          </a:prstGeom>
          <a:solidFill>
            <a:srgbClr val="7030A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NL" b="1"/>
              <a:t>MOVEMENT</a:t>
            </a:r>
          </a:p>
          <a:p>
            <a:pPr algn="ctr"/>
            <a:r>
              <a:rPr lang="nl-NL" b="1"/>
              <a:t>ORIENTATION</a:t>
            </a:r>
          </a:p>
          <a:p>
            <a:pPr algn="ctr"/>
            <a:r>
              <a:rPr lang="nl-NL" b="1"/>
              <a:t>RECOGNITION</a:t>
            </a:r>
          </a:p>
          <a:p>
            <a:pPr algn="ctr"/>
            <a:r>
              <a:rPr lang="nl-NL" b="1"/>
              <a:t>PERCEPTION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770789D-9046-4B59-9A0A-B04931E59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22" y="1360305"/>
            <a:ext cx="6299014" cy="5132530"/>
          </a:xfrm>
          <a:prstGeom prst="rect">
            <a:avLst/>
          </a:prstGeom>
        </p:spPr>
      </p:pic>
      <p:sp>
        <p:nvSpPr>
          <p:cNvPr id="10" name="Ovaal 9">
            <a:extLst>
              <a:ext uri="{FF2B5EF4-FFF2-40B4-BE49-F238E27FC236}">
                <a16:creationId xmlns:a16="http://schemas.microsoft.com/office/drawing/2014/main" id="{C728610D-280C-42C5-9113-2BEC0EFB02B4}"/>
              </a:ext>
            </a:extLst>
          </p:cNvPr>
          <p:cNvSpPr/>
          <p:nvPr/>
        </p:nvSpPr>
        <p:spPr>
          <a:xfrm>
            <a:off x="143440" y="109843"/>
            <a:ext cx="2664931" cy="2664931"/>
          </a:xfrm>
          <a:prstGeom prst="ellipse">
            <a:avLst/>
          </a:prstGeom>
          <a:solidFill>
            <a:srgbClr val="00B0F0">
              <a:alpha val="53000"/>
            </a:srgb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65760" rtlCol="0" anchor="ctr"/>
          <a:lstStyle/>
          <a:p>
            <a:pPr algn="ctr"/>
            <a:r>
              <a:rPr lang="nl-NL" b="1" dirty="0">
                <a:solidFill>
                  <a:schemeClr val="tx1"/>
                </a:solidFill>
              </a:rPr>
              <a:t>REASONING</a:t>
            </a:r>
          </a:p>
          <a:p>
            <a:pPr algn="ctr"/>
            <a:r>
              <a:rPr lang="nl-NL" b="1">
                <a:solidFill>
                  <a:schemeClr val="tx1"/>
                </a:solidFill>
              </a:rPr>
              <a:t>PLANNING</a:t>
            </a:r>
          </a:p>
          <a:p>
            <a:pPr algn="ctr"/>
            <a:r>
              <a:rPr lang="nl-NL" b="1">
                <a:solidFill>
                  <a:schemeClr val="tx1"/>
                </a:solidFill>
              </a:rPr>
              <a:t>PROBLEM SOLVING</a:t>
            </a:r>
            <a:endParaRPr lang="nl-NL" b="1" dirty="0">
              <a:solidFill>
                <a:schemeClr val="tx1"/>
              </a:solidFill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9A2FF76C-A7FC-4825-A502-93DEC92ACA25}"/>
              </a:ext>
            </a:extLst>
          </p:cNvPr>
          <p:cNvSpPr/>
          <p:nvPr/>
        </p:nvSpPr>
        <p:spPr>
          <a:xfrm>
            <a:off x="3598269" y="4300517"/>
            <a:ext cx="2586630" cy="2457363"/>
          </a:xfrm>
          <a:prstGeom prst="ellipse">
            <a:avLst/>
          </a:prstGeom>
          <a:solidFill>
            <a:schemeClr val="accent4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/>
              <a:t>AUDITORY</a:t>
            </a:r>
            <a:endParaRPr lang="nl-NL" b="1" dirty="0"/>
          </a:p>
          <a:p>
            <a:pPr algn="ctr"/>
            <a:r>
              <a:rPr lang="nl-NL" b="1" dirty="0"/>
              <a:t>STIMULI</a:t>
            </a:r>
          </a:p>
          <a:p>
            <a:pPr algn="ctr"/>
            <a:r>
              <a:rPr lang="nl-NL" b="1" dirty="0"/>
              <a:t>MEMORY</a:t>
            </a:r>
          </a:p>
          <a:p>
            <a:pPr algn="ctr"/>
            <a:r>
              <a:rPr lang="nl-NL" b="1" dirty="0"/>
              <a:t>SPEECH</a:t>
            </a:r>
            <a:endParaRPr lang="nl-NL" sz="1600" b="1" dirty="0"/>
          </a:p>
        </p:txBody>
      </p:sp>
    </p:spTree>
    <p:extLst>
      <p:ext uri="{BB962C8B-B14F-4D97-AF65-F5344CB8AC3E}">
        <p14:creationId xmlns:p14="http://schemas.microsoft.com/office/powerpoint/2010/main" val="16065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586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What we do today</vt:lpstr>
      <vt:lpstr>Who am I?</vt:lpstr>
      <vt:lpstr>“Definition of intelligence”</vt:lpstr>
      <vt:lpstr>But isn’t modern AI all about  Machine Learning ?</vt:lpstr>
      <vt:lpstr>Statistical vs. symbolic AI: very different types of applications</vt:lpstr>
      <vt:lpstr>PowerPoint Presentation</vt:lpstr>
      <vt:lpstr>Human intelligence = thinking fast &amp; thinking slow</vt:lpstr>
      <vt:lpstr>PowerPoint Presentation</vt:lpstr>
      <vt:lpstr>PowerPoint Presentation</vt:lpstr>
      <vt:lpstr>AI that combines all the parts of our brain</vt:lpstr>
      <vt:lpstr>What is Automated Reasoning?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Reasoning March-May 2010</dc:title>
  <dc:creator>Van Harmelen</dc:creator>
  <cp:lastModifiedBy>Harmelen, F.A.H. van (FAH)</cp:lastModifiedBy>
  <cp:revision>184</cp:revision>
  <cp:lastPrinted>2017-09-06T06:37:01Z</cp:lastPrinted>
  <dcterms:created xsi:type="dcterms:W3CDTF">2010-03-28T22:18:33Z</dcterms:created>
  <dcterms:modified xsi:type="dcterms:W3CDTF">2022-10-28T05:57:37Z</dcterms:modified>
</cp:coreProperties>
</file>