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58" r:id="rId6"/>
    <p:sldId id="27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842E6-4867-4BFB-A252-79A361CE8023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67AFC-4818-416D-9423-E8F237B9D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47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8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48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73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98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77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90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16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67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66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76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95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7236-0D21-4B24-AEE8-C277F9F7F3F4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5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87BD-19AB-4F60-924A-7D0EC589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71696"/>
          </a:xfrm>
        </p:spPr>
        <p:txBody>
          <a:bodyPr/>
          <a:lstStyle/>
          <a:p>
            <a:r>
              <a:rPr lang="en-GB"/>
              <a:t>Logic allows us: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1B1DA-C87B-4789-9D37-1CAC1311E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73892"/>
            <a:ext cx="9032788" cy="500307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/>
              <a:t>To make statements about the world</a:t>
            </a:r>
            <a:br>
              <a:rPr lang="en-US"/>
            </a:br>
            <a:r>
              <a:rPr lang="en-US"/>
              <a:t>= to say which things are true about the world</a:t>
            </a:r>
            <a:br>
              <a:rPr lang="en-US"/>
            </a:br>
            <a:r>
              <a:rPr lang="en-US"/>
              <a:t>	</a:t>
            </a:r>
            <a:r>
              <a:rPr lang="en-US" i="1"/>
              <a:t>a. it-is-hot</a:t>
            </a:r>
            <a:br>
              <a:rPr lang="en-US" i="1"/>
            </a:br>
            <a:r>
              <a:rPr lang="en-US" i="1"/>
              <a:t>	b. it-is-raining</a:t>
            </a:r>
            <a:br>
              <a:rPr lang="en-US" i="1"/>
            </a:br>
            <a:r>
              <a:rPr lang="en-US" i="1"/>
              <a:t>	c. it-is-hot </a:t>
            </a:r>
            <a:r>
              <a:rPr lang="en-US" i="1">
                <a:sym typeface="Symbol" panose="05050102010706020507" pitchFamily="18" charset="2"/>
              </a:rPr>
              <a:t> it-is-raining  it-is-humid</a:t>
            </a:r>
            <a:br>
              <a:rPr lang="en-US" i="1">
                <a:sym typeface="Symbol" panose="05050102010706020507" pitchFamily="18" charset="2"/>
              </a:rPr>
            </a:br>
            <a:endParaRPr lang="en-US" i="1"/>
          </a:p>
          <a:p>
            <a:pPr marL="514350" indent="-514350">
              <a:buFont typeface="+mj-lt"/>
              <a:buAutoNum type="arabicPeriod"/>
            </a:pPr>
            <a:r>
              <a:rPr lang="en-US" b="1"/>
              <a:t>To derive new conclusions from those statements</a:t>
            </a:r>
            <a:br>
              <a:rPr lang="en-US"/>
            </a:br>
            <a:r>
              <a:rPr lang="en-US"/>
              <a:t>	</a:t>
            </a:r>
            <a:r>
              <a:rPr lang="en-US" i="1"/>
              <a:t>d. it-is-humid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	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 b="1"/>
              <a:t>T</a:t>
            </a:r>
            <a:r>
              <a:rPr lang="en-GB" b="1"/>
              <a:t>o derive if a set of those statements is (in)consistent</a:t>
            </a:r>
            <a:br>
              <a:rPr lang="en-GB"/>
            </a:br>
            <a:r>
              <a:rPr lang="en-GB"/>
              <a:t>	</a:t>
            </a:r>
            <a:r>
              <a:rPr lang="en-GB" i="1"/>
              <a:t>e. it-is-humid </a:t>
            </a:r>
            <a:r>
              <a:rPr lang="en-US" i="1">
                <a:sym typeface="Symbol" panose="05050102010706020507" pitchFamily="18" charset="2"/>
              </a:rPr>
              <a:t> it-is-clear</a:t>
            </a:r>
            <a:br>
              <a:rPr lang="en-US" i="1">
                <a:sym typeface="Symbol" panose="05050102010706020507" pitchFamily="18" charset="2"/>
              </a:rPr>
            </a:br>
            <a:r>
              <a:rPr lang="en-US" i="1">
                <a:sym typeface="Symbol" panose="05050102010706020507" pitchFamily="18" charset="2"/>
              </a:rPr>
              <a:t>     {a,b,c,d,e, it-is-clear} is inconsistent 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88859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B874-2348-4318-9A04-A3E1A058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Propositional logic (PL)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3AE1-C26B-4491-94D4-824A5B8A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8" y="1825625"/>
            <a:ext cx="8550876" cy="4351338"/>
          </a:xfrm>
        </p:spPr>
        <p:txBody>
          <a:bodyPr/>
          <a:lstStyle/>
          <a:p>
            <a:r>
              <a:rPr lang="en-US" dirty="0"/>
              <a:t>Is a very simple logic</a:t>
            </a:r>
          </a:p>
          <a:p>
            <a:r>
              <a:rPr lang="en-US" dirty="0"/>
              <a:t>It still allows us to formalize &amp; solve important problems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6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16CA-9EED-4FC4-A9D7-7D31D7A9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186249"/>
          </a:xfrm>
        </p:spPr>
        <p:txBody>
          <a:bodyPr>
            <a:normAutofit fontScale="90000"/>
          </a:bodyPr>
          <a:lstStyle/>
          <a:p>
            <a:r>
              <a:rPr lang="en-US"/>
              <a:t>Checking for (in)consistency</a:t>
            </a:r>
            <a:br>
              <a:rPr lang="en-US"/>
            </a:br>
            <a:r>
              <a:rPr lang="en-US"/>
              <a:t>can be used to solve problems: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186D2-5E20-4FBF-9DF0-D426E195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86249"/>
            <a:ext cx="8206431" cy="499071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Remember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set of statements is </a:t>
            </a:r>
            <a:r>
              <a:rPr lang="en-US" b="1" dirty="0"/>
              <a:t>consistent</a:t>
            </a:r>
            <a:r>
              <a:rPr lang="en-US" dirty="0"/>
              <a:t> if</a:t>
            </a:r>
            <a:br>
              <a:rPr lang="en-US" dirty="0"/>
            </a:br>
            <a:r>
              <a:rPr lang="en-US" dirty="0"/>
              <a:t>= there is &gt;1 assignment of truth values </a:t>
            </a:r>
            <a:br>
              <a:rPr lang="en-US" dirty="0"/>
            </a:br>
            <a:r>
              <a:rPr lang="en-US" dirty="0"/>
              <a:t>   that makes all sentences true. </a:t>
            </a:r>
            <a:br>
              <a:rPr lang="en-US" dirty="0"/>
            </a:br>
            <a:r>
              <a:rPr lang="en-US" dirty="0"/>
              <a:t>   This is a “satisfying” truth assignment. </a:t>
            </a:r>
            <a:br>
              <a:rPr lang="en-US" dirty="0"/>
            </a:br>
            <a:r>
              <a:rPr lang="en-US" dirty="0"/>
              <a:t>   This set of truth values is called a </a:t>
            </a:r>
            <a:r>
              <a:rPr lang="en-US" b="1" dirty="0"/>
              <a:t>model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 set of statements is </a:t>
            </a:r>
            <a:r>
              <a:rPr lang="en-US" b="1" dirty="0"/>
              <a:t>consistent</a:t>
            </a:r>
            <a:r>
              <a:rPr lang="en-US" dirty="0"/>
              <a:t> if it has &gt;1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GB" dirty="0"/>
              <a:t> set of statements is </a:t>
            </a:r>
            <a:r>
              <a:rPr lang="en-GB" b="1" dirty="0"/>
              <a:t>inconsistent</a:t>
            </a:r>
            <a:r>
              <a:rPr lang="en-GB" dirty="0"/>
              <a:t> if there is </a:t>
            </a:r>
            <a:r>
              <a:rPr lang="en-GB" b="1" dirty="0"/>
              <a:t>no model</a:t>
            </a:r>
            <a:br>
              <a:rPr lang="en-GB" dirty="0"/>
            </a:br>
            <a:r>
              <a:rPr lang="en-GB" dirty="0"/>
              <a:t>= we cannot find a satisfying truth assignment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35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16CA-9EED-4FC4-A9D7-7D31D7A9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186249"/>
          </a:xfrm>
        </p:spPr>
        <p:txBody>
          <a:bodyPr>
            <a:normAutofit fontScale="90000"/>
          </a:bodyPr>
          <a:lstStyle/>
          <a:p>
            <a:r>
              <a:rPr lang="en-US"/>
              <a:t>Checking for (in)consistency</a:t>
            </a:r>
            <a:br>
              <a:rPr lang="en-US"/>
            </a:br>
            <a:r>
              <a:rPr lang="en-US"/>
              <a:t>can be used to solve problems: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186D2-5E20-4FBF-9DF0-D426E195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9" y="1643453"/>
            <a:ext cx="8958648" cy="4990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Many problems can be formulated </a:t>
            </a:r>
          </a:p>
          <a:p>
            <a:pPr marL="0" indent="0">
              <a:buNone/>
            </a:pPr>
            <a:r>
              <a:rPr lang="en-US" dirty="0"/>
              <a:t>as a </a:t>
            </a:r>
            <a:r>
              <a:rPr lang="en-US" b="1" dirty="0"/>
              <a:t>set of constraints on the solution</a:t>
            </a:r>
          </a:p>
          <a:p>
            <a:pPr marL="0" indent="0">
              <a:buNone/>
            </a:pPr>
            <a:r>
              <a:rPr lang="en-US" dirty="0"/>
              <a:t>These constraints can be stated in Propositional Logic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Finding a solution</a:t>
            </a:r>
          </a:p>
          <a:p>
            <a:pPr marL="0" indent="0">
              <a:buNone/>
            </a:pPr>
            <a:r>
              <a:rPr lang="en-US" dirty="0"/>
              <a:t>= asking if the set of constraints is satisfiable</a:t>
            </a:r>
          </a:p>
          <a:p>
            <a:pPr marL="0" indent="0">
              <a:buNone/>
            </a:pPr>
            <a:r>
              <a:rPr lang="en-US" dirty="0"/>
              <a:t>= finding a satisfying truth assignment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Thus: </a:t>
            </a:r>
          </a:p>
          <a:p>
            <a:pPr marL="0" indent="0">
              <a:buNone/>
            </a:pPr>
            <a:r>
              <a:rPr lang="en-US" b="1" dirty="0"/>
              <a:t>Solving the problem = finding  satisfying truth assignment</a:t>
            </a:r>
            <a:br>
              <a:rPr lang="en-US" b="1" dirty="0"/>
            </a:br>
            <a:r>
              <a:rPr lang="en-US" dirty="0"/>
              <a:t>(that satisfies all the constraints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714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714B-D8E7-4086-BDF9-F86BC1244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Clausal Normal Form</a:t>
            </a:r>
            <a:br>
              <a:rPr lang="en-GB" dirty="0"/>
            </a:b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4F0EAB1-112D-4166-A08C-2180C3B1A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344" y="3821511"/>
            <a:ext cx="7304856" cy="218224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Frank </a:t>
            </a:r>
            <a:r>
              <a:rPr lang="en-GB">
                <a:solidFill>
                  <a:schemeClr val="tx1"/>
                </a:solidFill>
              </a:rPr>
              <a:t>van Harmelen</a:t>
            </a:r>
          </a:p>
          <a:p>
            <a:r>
              <a:rPr lang="en-GB">
                <a:solidFill>
                  <a:schemeClr val="tx1"/>
                </a:solidFill>
              </a:rPr>
              <a:t>Vrije Universiteit Amsterdam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9" name="Picture 8" descr="D:\Frankh\Dropbox\FRANKH\projects\Netwerk Instituut\promo-materiaal\logo-new\drukmap\OZI_NI_Wit_CMYK.jpg">
            <a:extLst>
              <a:ext uri="{FF2B5EF4-FFF2-40B4-BE49-F238E27FC236}">
                <a16:creationId xmlns:a16="http://schemas.microsoft.com/office/drawing/2014/main" id="{A012C51B-21C1-4D0B-9814-64822E9F1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865"/>
          <a:stretch/>
        </p:blipFill>
        <p:spPr bwMode="auto">
          <a:xfrm>
            <a:off x="3762631" y="5003503"/>
            <a:ext cx="1895609" cy="851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668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BE99-5941-48D7-A796-64AE23DD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special form of statement: </a:t>
            </a:r>
            <a:br>
              <a:rPr lang="en-GB"/>
            </a:br>
            <a:r>
              <a:rPr lang="en-GB"/>
              <a:t>the clausal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C7C9-4A07-4279-AED6-CA879792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401050" cy="49388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/>
              <a:t>Of course complex statements can be very complex, with many combinations of </a:t>
            </a:r>
            <a:r>
              <a:rPr lang="en-GB">
                <a:sym typeface="Symbol" panose="05050102010706020507" pitchFamily="18" charset="2"/>
              </a:rPr>
              <a:t>, , , </a:t>
            </a:r>
          </a:p>
          <a:p>
            <a:pPr marL="0" indent="0">
              <a:buNone/>
            </a:pPr>
            <a:r>
              <a:rPr lang="en-GB">
                <a:sym typeface="Symbol" panose="05050102010706020507" pitchFamily="18" charset="2"/>
              </a:rPr>
              <a:t>But fortunately, there is special kind of complex statement (the ‘</a:t>
            </a:r>
            <a:r>
              <a:rPr lang="en-GB" b="1">
                <a:sym typeface="Symbol" panose="05050102010706020507" pitchFamily="18" charset="2"/>
              </a:rPr>
              <a:t>clausal normal form</a:t>
            </a:r>
            <a:r>
              <a:rPr lang="en-GB">
                <a:sym typeface="Symbol" panose="05050102010706020507" pitchFamily="18" charset="2"/>
              </a:rPr>
              <a:t>’) with the property that any other complex statement can be rewritten as a clausal normal form.</a:t>
            </a:r>
          </a:p>
          <a:p>
            <a:pPr marL="0" indent="0">
              <a:buNone/>
            </a:pPr>
            <a:r>
              <a:rPr lang="en-GB">
                <a:sym typeface="Symbol" panose="05050102010706020507" pitchFamily="18" charset="2"/>
              </a:rPr>
              <a:t>The clausal normal form looks like;</a:t>
            </a:r>
          </a:p>
          <a:p>
            <a:pPr marL="0" indent="0">
              <a:buNone/>
            </a:pPr>
            <a:r>
              <a:rPr lang="en-GB" b="1">
                <a:sym typeface="Symbol" panose="05050102010706020507" pitchFamily="18" charset="2"/>
              </a:rPr>
              <a:t>(P</a:t>
            </a:r>
            <a:r>
              <a:rPr lang="en-GB" b="1" baseline="-25000">
                <a:sym typeface="Symbol" panose="05050102010706020507" pitchFamily="18" charset="2"/>
              </a:rPr>
              <a:t>1</a:t>
            </a:r>
            <a:r>
              <a:rPr lang="en-GB" b="1">
                <a:sym typeface="Symbol" panose="05050102010706020507" pitchFamily="18" charset="2"/>
              </a:rPr>
              <a:t>P</a:t>
            </a:r>
            <a:r>
              <a:rPr lang="en-GB" b="1" baseline="-25000">
                <a:sym typeface="Symbol" panose="05050102010706020507" pitchFamily="18" charset="2"/>
              </a:rPr>
              <a:t>2</a:t>
            </a:r>
            <a:r>
              <a:rPr lang="en-GB" b="1">
                <a:sym typeface="Symbol" panose="05050102010706020507" pitchFamily="18" charset="2"/>
              </a:rPr>
              <a:t>… P</a:t>
            </a:r>
            <a:r>
              <a:rPr lang="en-GB" b="1" baseline="-25000">
                <a:sym typeface="Symbol" panose="05050102010706020507" pitchFamily="18" charset="2"/>
              </a:rPr>
              <a:t>k</a:t>
            </a:r>
            <a:r>
              <a:rPr lang="en-GB" b="1">
                <a:sym typeface="Symbol" panose="05050102010706020507" pitchFamily="18" charset="2"/>
              </a:rPr>
              <a:t>)(Q</a:t>
            </a:r>
            <a:r>
              <a:rPr lang="en-GB" b="1" baseline="-25000">
                <a:sym typeface="Symbol" panose="05050102010706020507" pitchFamily="18" charset="2"/>
              </a:rPr>
              <a:t>1</a:t>
            </a:r>
            <a:r>
              <a:rPr lang="en-GB" b="1">
                <a:sym typeface="Symbol" panose="05050102010706020507" pitchFamily="18" charset="2"/>
              </a:rPr>
              <a:t>Q</a:t>
            </a:r>
            <a:r>
              <a:rPr lang="en-GB" b="1" baseline="-25000">
                <a:sym typeface="Symbol" panose="05050102010706020507" pitchFamily="18" charset="2"/>
              </a:rPr>
              <a:t>2</a:t>
            </a:r>
            <a:r>
              <a:rPr lang="en-GB" b="1">
                <a:sym typeface="Symbol" panose="05050102010706020507" pitchFamily="18" charset="2"/>
              </a:rPr>
              <a:t>… Q</a:t>
            </a:r>
            <a:r>
              <a:rPr lang="en-GB" b="1" baseline="-25000">
                <a:sym typeface="Symbol" panose="05050102010706020507" pitchFamily="18" charset="2"/>
              </a:rPr>
              <a:t>n</a:t>
            </a:r>
            <a:r>
              <a:rPr lang="en-GB" b="1">
                <a:sym typeface="Symbol" panose="05050102010706020507" pitchFamily="18" charset="2"/>
              </a:rPr>
              <a:t>)  … (R</a:t>
            </a:r>
            <a:r>
              <a:rPr lang="en-GB" b="1" baseline="-25000">
                <a:sym typeface="Symbol" panose="05050102010706020507" pitchFamily="18" charset="2"/>
              </a:rPr>
              <a:t>1</a:t>
            </a:r>
            <a:r>
              <a:rPr lang="en-GB" b="1">
                <a:sym typeface="Symbol" panose="05050102010706020507" pitchFamily="18" charset="2"/>
              </a:rPr>
              <a:t>R</a:t>
            </a:r>
            <a:r>
              <a:rPr lang="en-GB" b="1" baseline="-25000">
                <a:sym typeface="Symbol" panose="05050102010706020507" pitchFamily="18" charset="2"/>
              </a:rPr>
              <a:t>2</a:t>
            </a:r>
            <a:r>
              <a:rPr lang="en-GB" b="1">
                <a:sym typeface="Symbol" panose="05050102010706020507" pitchFamily="18" charset="2"/>
              </a:rPr>
              <a:t>… R</a:t>
            </a:r>
            <a:r>
              <a:rPr lang="en-GB" b="1" baseline="-25000">
                <a:sym typeface="Symbol" panose="05050102010706020507" pitchFamily="18" charset="2"/>
              </a:rPr>
              <a:t>n</a:t>
            </a:r>
            <a:r>
              <a:rPr lang="en-GB" b="1">
                <a:sym typeface="Symbol" panose="05050102010706020507" pitchFamily="18" charset="2"/>
              </a:rPr>
              <a:t>)</a:t>
            </a:r>
            <a:br>
              <a:rPr lang="en-GB" b="1">
                <a:sym typeface="Symbol" panose="05050102010706020507" pitchFamily="18" charset="2"/>
              </a:rPr>
            </a:br>
            <a:br>
              <a:rPr lang="en-GB">
                <a:sym typeface="Symbol" panose="05050102010706020507" pitchFamily="18" charset="2"/>
              </a:rPr>
            </a:br>
            <a:r>
              <a:rPr lang="en-GB">
                <a:sym typeface="Symbol" panose="05050102010706020507" pitchFamily="18" charset="2"/>
              </a:rPr>
              <a:t>In other words: it is a conjunction of disjunctions.</a:t>
            </a:r>
          </a:p>
          <a:p>
            <a:pPr marL="0" indent="0">
              <a:buNone/>
            </a:pPr>
            <a:r>
              <a:rPr lang="en-GB">
                <a:sym typeface="Symbol" panose="05050102010706020507" pitchFamily="18" charset="2"/>
              </a:rPr>
              <a:t>Note: each of the letters can be </a:t>
            </a:r>
            <a:br>
              <a:rPr lang="en-GB">
                <a:sym typeface="Symbol" panose="05050102010706020507" pitchFamily="18" charset="2"/>
              </a:rPr>
            </a:br>
            <a:r>
              <a:rPr lang="en-GB">
                <a:sym typeface="Symbol" panose="05050102010706020507" pitchFamily="18" charset="2"/>
              </a:rPr>
              <a:t>positive (P</a:t>
            </a:r>
            <a:r>
              <a:rPr lang="en-GB" baseline="-25000">
                <a:sym typeface="Symbol" panose="05050102010706020507" pitchFamily="18" charset="2"/>
              </a:rPr>
              <a:t>k</a:t>
            </a:r>
            <a:r>
              <a:rPr lang="en-GB">
                <a:sym typeface="Symbol" panose="05050102010706020507" pitchFamily="18" charset="2"/>
              </a:rPr>
              <a:t>) or negative (P</a:t>
            </a:r>
            <a:r>
              <a:rPr lang="en-GB" baseline="-25000">
                <a:sym typeface="Symbol" panose="05050102010706020507" pitchFamily="18" charset="2"/>
              </a:rPr>
              <a:t>k</a:t>
            </a:r>
            <a:r>
              <a:rPr lang="en-GB">
                <a:sym typeface="Symbol" panose="05050102010706020507" pitchFamily="18" charset="2"/>
              </a:rPr>
              <a:t>).</a:t>
            </a:r>
          </a:p>
          <a:p>
            <a:pPr marL="0" indent="0">
              <a:buNone/>
            </a:pPr>
            <a:endParaRPr lang="en-GB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GB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517665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" id="{DAC3E503-F7A7-4249-A58F-475E19E5EACE}" vid="{F2DEA659-2C68-4780-90E8-E49E9A57F3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1353</TotalTime>
  <Words>425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Standard</vt:lpstr>
      <vt:lpstr>Logic allows us:</vt:lpstr>
      <vt:lpstr>Propositional logic (PL)</vt:lpstr>
      <vt:lpstr>Checking for (in)consistency can be used to solve problems:</vt:lpstr>
      <vt:lpstr>Checking for (in)consistency can be used to solve problems:</vt:lpstr>
      <vt:lpstr>Clausal Normal Form </vt:lpstr>
      <vt:lpstr>A special form of statement:  the clausal normal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the lecture on propositional logic</dc:title>
  <dc:creator>Frank van Harmelen</dc:creator>
  <cp:lastModifiedBy>Harmelen, F.A.H. van (FAH)</cp:lastModifiedBy>
  <cp:revision>54</cp:revision>
  <dcterms:created xsi:type="dcterms:W3CDTF">2018-09-30T13:32:25Z</dcterms:created>
  <dcterms:modified xsi:type="dcterms:W3CDTF">2022-11-04T07:23:20Z</dcterms:modified>
</cp:coreProperties>
</file>