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61" d="100"/>
          <a:sy n="61" d="100"/>
        </p:scale>
        <p:origin x="5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8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48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73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98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77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90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6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67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66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76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95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7236-0D21-4B24-AEE8-C277F9F7F3F4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5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714B-D8E7-4086-BDF9-F86BC1244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Simplified form of </a:t>
            </a:r>
            <a:br>
              <a:rPr lang="en-GB" dirty="0"/>
            </a:br>
            <a:r>
              <a:rPr lang="en-GB" dirty="0"/>
              <a:t>Davis-Putnam algorithm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4F0EAB1-112D-4166-A08C-2180C3B1A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344" y="3821511"/>
            <a:ext cx="7304856" cy="218224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Frank </a:t>
            </a:r>
            <a:r>
              <a:rPr lang="en-GB">
                <a:solidFill>
                  <a:schemeClr val="tx1"/>
                </a:solidFill>
              </a:rPr>
              <a:t>van Harmelen</a:t>
            </a:r>
          </a:p>
          <a:p>
            <a:r>
              <a:rPr lang="en-GB">
                <a:solidFill>
                  <a:schemeClr val="tx1"/>
                </a:solidFill>
              </a:rPr>
              <a:t>Vrije Universiteit Amsterdam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9" name="Picture 8" descr="D:\Frankh\Dropbox\FRANKH\projects\Netwerk Instituut\promo-materiaal\logo-new\drukmap\OZI_NI_Wit_CMYK.jpg">
            <a:extLst>
              <a:ext uri="{FF2B5EF4-FFF2-40B4-BE49-F238E27FC236}">
                <a16:creationId xmlns:a16="http://schemas.microsoft.com/office/drawing/2014/main" id="{A012C51B-21C1-4D0B-9814-64822E9F1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865"/>
          <a:stretch/>
        </p:blipFill>
        <p:spPr bwMode="auto">
          <a:xfrm>
            <a:off x="3762631" y="5003503"/>
            <a:ext cx="1895609" cy="851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668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A1B6-07EA-4E77-9207-A762F0BB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Another example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306C-8A59-46D6-9D05-7FD75D9D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had ((Q,R), (</a:t>
            </a:r>
            <a:r>
              <a:rPr lang="en-GB" dirty="0">
                <a:sym typeface="Symbol" panose="05050102010706020507" pitchFamily="18" charset="2"/>
              </a:rPr>
              <a:t></a:t>
            </a:r>
            <a:r>
              <a:rPr lang="en-GB" dirty="0"/>
              <a:t>R,Q))</a:t>
            </a:r>
          </a:p>
          <a:p>
            <a:r>
              <a:rPr lang="en-GB" dirty="0"/>
              <a:t>Now split with Q=1</a:t>
            </a:r>
          </a:p>
          <a:p>
            <a:r>
              <a:rPr lang="en-GB" dirty="0"/>
              <a:t>Simplify: all clauses satisfied, success;</a:t>
            </a:r>
          </a:p>
          <a:p>
            <a:pPr marL="0" indent="0">
              <a:buNone/>
            </a:pPr>
            <a:r>
              <a:rPr lang="en-GB" dirty="0"/>
              <a:t>Thus: P=1,Q=1 satisfies the original formula.</a:t>
            </a:r>
          </a:p>
          <a:p>
            <a:pPr marL="0" indent="0">
              <a:buNone/>
            </a:pPr>
            <a:r>
              <a:rPr lang="en-GB" dirty="0"/>
              <a:t>Notice that this is independent of the value of R.</a:t>
            </a:r>
          </a:p>
          <a:p>
            <a:pPr marL="0" indent="0">
              <a:buNone/>
            </a:pPr>
            <a:r>
              <a:rPr lang="en-GB" dirty="0"/>
              <a:t>So there are two full solutions:</a:t>
            </a:r>
          </a:p>
          <a:p>
            <a:pPr marL="0" indent="0">
              <a:buNone/>
            </a:pPr>
            <a:r>
              <a:rPr lang="en-GB" dirty="0"/>
              <a:t>(P=1,Q=1,R=1) and (P=1,Q=1,R=0)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661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D816-5032-4350-AC82-24E65FE2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We need a method to check for satisfiability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42ECC-D97D-4F58-B1EC-B717BA25E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4"/>
            <a:ext cx="8358940" cy="46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saw in the lecture on propositional logic that:</a:t>
            </a:r>
          </a:p>
          <a:p>
            <a:r>
              <a:rPr lang="en-GB" dirty="0"/>
              <a:t>Problems-to-be-solved can be formulated as a  statement in propositional logic</a:t>
            </a:r>
          </a:p>
          <a:p>
            <a:r>
              <a:rPr lang="en-GB" dirty="0"/>
              <a:t>Finding a truth assignment that makes the statement true corresponds to finding solution to the problem (example: solving the diplomatic party problem)</a:t>
            </a:r>
          </a:p>
          <a:p>
            <a:r>
              <a:rPr lang="en-GB" dirty="0"/>
              <a:t>So, we need a method for finding such a set of truth values for simple statements that makes the big statement true </a:t>
            </a:r>
            <a:br>
              <a:rPr lang="en-GB" dirty="0"/>
            </a:br>
            <a:r>
              <a:rPr lang="en-GB" dirty="0"/>
              <a:t>(= an assignment that will “satisfy” the big statement)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35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A0B2-9CCA-4170-811D-1927AE54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26" y="91441"/>
            <a:ext cx="8590547" cy="669590"/>
          </a:xfrm>
        </p:spPr>
        <p:txBody>
          <a:bodyPr>
            <a:normAutofit fontScale="90000"/>
          </a:bodyPr>
          <a:lstStyle/>
          <a:p>
            <a:r>
              <a:rPr lang="en-GB"/>
              <a:t>The truth-table method is too expensive</a:t>
            </a:r>
            <a:endParaRPr lang="en-GB" baseline="30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180D-8D02-4B93-8D60-1D00BE441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4716"/>
            <a:ext cx="7886700" cy="57318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In the lecture on propositional logic we also learned the truth-table method: </a:t>
            </a:r>
          </a:p>
          <a:p>
            <a:pPr marL="514350" indent="-514350">
              <a:buAutoNum type="arabicPeriod"/>
            </a:pPr>
            <a:r>
              <a:rPr lang="en-GB" dirty="0"/>
              <a:t>for each of all the </a:t>
            </a:r>
            <a:r>
              <a:rPr lang="en-GB" b="1" dirty="0"/>
              <a:t>possible combinations </a:t>
            </a:r>
            <a:r>
              <a:rPr lang="en-GB" dirty="0"/>
              <a:t>of the truth values of all the simple statements: </a:t>
            </a:r>
          </a:p>
          <a:p>
            <a:pPr marL="514350" indent="-514350">
              <a:buAutoNum type="arabicPeriod"/>
            </a:pPr>
            <a:r>
              <a:rPr lang="en-GB" dirty="0"/>
              <a:t>it calculates the </a:t>
            </a:r>
            <a:r>
              <a:rPr lang="en-GB" b="1" dirty="0"/>
              <a:t>truth value of the big statement </a:t>
            </a:r>
            <a:r>
              <a:rPr lang="en-GB" dirty="0"/>
              <a:t>for each of these combinations </a:t>
            </a:r>
          </a:p>
          <a:p>
            <a:pPr marL="514350" indent="-514350">
              <a:buAutoNum type="arabicPeriod"/>
            </a:pPr>
            <a:r>
              <a:rPr lang="en-GB" dirty="0"/>
              <a:t>and it </a:t>
            </a:r>
            <a:r>
              <a:rPr lang="en-GB" b="1" dirty="0"/>
              <a:t>checks if one of these combinations satisfies</a:t>
            </a:r>
            <a:r>
              <a:rPr lang="en-GB" dirty="0"/>
              <a:t> the big statement</a:t>
            </a:r>
          </a:p>
          <a:p>
            <a:pPr marL="0" indent="0">
              <a:buNone/>
            </a:pPr>
            <a:r>
              <a:rPr lang="en-GB" dirty="0"/>
              <a:t>The problem with this method is that the number of combinations of truth values is very large</a:t>
            </a:r>
            <a:r>
              <a:rPr lang="en-GB"/>
              <a:t>. </a:t>
            </a:r>
          </a:p>
          <a:p>
            <a:pPr marL="0" indent="0">
              <a:buNone/>
            </a:pPr>
            <a:r>
              <a:rPr lang="en-GB"/>
              <a:t>For </a:t>
            </a:r>
            <a:r>
              <a:rPr lang="en-GB" dirty="0"/>
              <a:t>N variables, there are 2</a:t>
            </a:r>
            <a:r>
              <a:rPr lang="en-GB" baseline="30000" dirty="0"/>
              <a:t>N </a:t>
            </a:r>
            <a:r>
              <a:rPr lang="en-GB" dirty="0"/>
              <a:t>combinations: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2</a:t>
            </a:r>
            <a:r>
              <a:rPr lang="en-GB" baseline="30000" dirty="0"/>
              <a:t>100</a:t>
            </a:r>
            <a:r>
              <a:rPr lang="en-GB" dirty="0"/>
              <a:t> = 1.267.650.000.000.000.000.000.000.000.000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and realistic problems have not 100 but 1 million variables! </a:t>
            </a:r>
          </a:p>
          <a:p>
            <a:pPr marL="0" indent="0">
              <a:buNone/>
            </a:pPr>
            <a:r>
              <a:rPr lang="en-GB" b="1" dirty="0"/>
              <a:t>So we need a more efficient method!</a:t>
            </a:r>
          </a:p>
        </p:txBody>
      </p:sp>
    </p:spTree>
    <p:extLst>
      <p:ext uri="{BB962C8B-B14F-4D97-AF65-F5344CB8AC3E}">
        <p14:creationId xmlns:p14="http://schemas.microsoft.com/office/powerpoint/2010/main" val="416870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E04B-8918-43A3-AD02-313A7CBB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28383"/>
          </a:xfrm>
        </p:spPr>
        <p:txBody>
          <a:bodyPr/>
          <a:lstStyle/>
          <a:p>
            <a:r>
              <a:rPr lang="en-GB"/>
              <a:t>Davis-Putnam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FD983-F8A8-4772-8AE2-6737868DB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28383"/>
            <a:ext cx="834263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/>
              <a:t>The Davis-Putnam (DP) algorithm is a more efficient algorithm for finding a satisfying truth assignment. </a:t>
            </a:r>
          </a:p>
          <a:p>
            <a:pPr marL="0" indent="0">
              <a:buNone/>
            </a:pPr>
            <a:r>
              <a:rPr lang="en-GB"/>
              <a:t>It assumes that the input statement is in clausal normal form (but we know we can make sure it is). </a:t>
            </a:r>
          </a:p>
          <a:p>
            <a:pPr marL="0" indent="0">
              <a:buNone/>
            </a:pPr>
            <a:r>
              <a:rPr lang="en-GB"/>
              <a:t>We need a few new terms: </a:t>
            </a:r>
          </a:p>
          <a:p>
            <a:r>
              <a:rPr lang="en-GB"/>
              <a:t>A “</a:t>
            </a:r>
            <a:r>
              <a:rPr lang="en-GB" b="1"/>
              <a:t>variable</a:t>
            </a:r>
            <a:r>
              <a:rPr lang="en-GB"/>
              <a:t>” is one of the simple statements (the letters) that make up the input statement </a:t>
            </a:r>
          </a:p>
          <a:p>
            <a:r>
              <a:rPr lang="en-GB"/>
              <a:t>A </a:t>
            </a:r>
            <a:r>
              <a:rPr lang="en-GB" b="1"/>
              <a:t>clause</a:t>
            </a:r>
            <a:r>
              <a:rPr lang="en-GB"/>
              <a:t> is one of the disjuncts in the big disjunction in the input statement (which is in clausal normal form)</a:t>
            </a:r>
          </a:p>
          <a:p>
            <a:r>
              <a:rPr lang="en-GB"/>
              <a:t>A </a:t>
            </a:r>
            <a:r>
              <a:rPr lang="en-GB" b="1"/>
              <a:t>literal</a:t>
            </a:r>
            <a:r>
              <a:rPr lang="en-GB"/>
              <a:t> is a variable or its negation </a:t>
            </a:r>
            <a:br>
              <a:rPr lang="en-GB"/>
            </a:br>
            <a:r>
              <a:rPr lang="en-GB"/>
              <a:t>(both P and </a:t>
            </a:r>
            <a:r>
              <a:rPr lang="en-GB">
                <a:sym typeface="Symbol" panose="05050102010706020507" pitchFamily="18" charset="2"/>
              </a:rPr>
              <a:t>P are literals)</a:t>
            </a:r>
            <a:endParaRPr lang="en-GB"/>
          </a:p>
          <a:p>
            <a:r>
              <a:rPr lang="en-GB"/>
              <a:t>A </a:t>
            </a:r>
            <a:r>
              <a:rPr lang="en-GB" b="1"/>
              <a:t>unit clause </a:t>
            </a:r>
            <a:r>
              <a:rPr lang="en-GB"/>
              <a:t>is a clause of length 1 (= only one literal)</a:t>
            </a:r>
          </a:p>
          <a:p>
            <a:r>
              <a:rPr lang="en-GB"/>
              <a:t>A </a:t>
            </a:r>
            <a:r>
              <a:rPr lang="en-GB" b="1"/>
              <a:t>pure literal </a:t>
            </a:r>
            <a:r>
              <a:rPr lang="en-GB"/>
              <a:t>is a literal that occurs in only one clause</a:t>
            </a:r>
          </a:p>
          <a:p>
            <a:pPr marL="0" indent="0">
              <a:buNone/>
            </a:pPr>
            <a:endParaRPr lang="en-GB"/>
          </a:p>
          <a:p>
            <a:pPr marL="514350" indent="-514350">
              <a:buAutoNum type="arabicPeriod"/>
            </a:pPr>
            <a:endParaRPr lang="en-GB"/>
          </a:p>
          <a:p>
            <a:pPr marL="514350" indent="-514350">
              <a:buAutoNum type="arabicPeriod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15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62D2-B9FA-4F94-9B35-2622EC40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75517"/>
          </a:xfrm>
        </p:spPr>
        <p:txBody>
          <a:bodyPr/>
          <a:lstStyle/>
          <a:p>
            <a:r>
              <a:rPr lang="en-GB"/>
              <a:t>Davis-Putnam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DFC8-3F79-4A8D-9A43-8F34E77B6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07010"/>
            <a:ext cx="7886700" cy="6150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/>
              <a:t>It consists of two stages:</a:t>
            </a:r>
          </a:p>
          <a:p>
            <a:pPr marL="514350" indent="-514350">
              <a:buAutoNum type="arabicPeriod"/>
            </a:pPr>
            <a:r>
              <a:rPr lang="en-GB" sz="2400"/>
              <a:t>It checks a few </a:t>
            </a:r>
            <a:r>
              <a:rPr lang="en-GB" sz="2400" b="1"/>
              <a:t>easy cases</a:t>
            </a:r>
            <a:r>
              <a:rPr lang="en-GB" sz="2400"/>
              <a:t>, and if such an easy case exists</a:t>
            </a:r>
            <a:br>
              <a:rPr lang="en-GB" sz="2400"/>
            </a:br>
            <a:r>
              <a:rPr lang="en-GB" sz="2400"/>
              <a:t>it can assign the right value to one of the truth values</a:t>
            </a:r>
          </a:p>
          <a:p>
            <a:pPr marL="514350" indent="-514350">
              <a:buAutoNum type="arabicPeriod"/>
            </a:pPr>
            <a:r>
              <a:rPr lang="en-GB" sz="2400"/>
              <a:t>If there is no such easy case,</a:t>
            </a:r>
            <a:br>
              <a:rPr lang="en-GB" sz="2400"/>
            </a:br>
            <a:r>
              <a:rPr lang="en-GB" sz="2400"/>
              <a:t>it </a:t>
            </a:r>
            <a:r>
              <a:rPr lang="en-GB" sz="2400" b="1"/>
              <a:t>picks one of the predicates</a:t>
            </a:r>
            <a:r>
              <a:rPr lang="en-GB" sz="2400"/>
              <a:t> and </a:t>
            </a:r>
            <a:r>
              <a:rPr lang="en-GB" sz="2400" b="1"/>
              <a:t>picks a truth value</a:t>
            </a:r>
            <a:r>
              <a:rPr lang="en-GB" sz="2400"/>
              <a:t> to it.</a:t>
            </a:r>
          </a:p>
          <a:p>
            <a:pPr marL="514350" indent="-514350">
              <a:buAutoNum type="arabicPeriod"/>
            </a:pPr>
            <a:r>
              <a:rPr lang="en-GB" sz="2400"/>
              <a:t>After assigning such a truth value in step 1 or 2,</a:t>
            </a:r>
            <a:br>
              <a:rPr lang="en-GB" sz="2400"/>
            </a:br>
            <a:r>
              <a:rPr lang="en-GB" sz="2400"/>
              <a:t>it </a:t>
            </a:r>
            <a:r>
              <a:rPr lang="en-GB" sz="2400" b="1"/>
              <a:t>simplifies the formula</a:t>
            </a:r>
            <a:r>
              <a:rPr lang="en-GB" sz="2400"/>
              <a:t>, </a:t>
            </a:r>
          </a:p>
          <a:p>
            <a:pPr marL="514350" indent="-514350">
              <a:buAutoNum type="arabicPeriod"/>
            </a:pPr>
            <a:r>
              <a:rPr lang="en-GB" sz="2400"/>
              <a:t>And then </a:t>
            </a:r>
            <a:r>
              <a:rPr lang="en-GB" sz="2400" b="1"/>
              <a:t>repeats the process </a:t>
            </a:r>
            <a:r>
              <a:rPr lang="en-GB" sz="2400"/>
              <a:t>with the simplified formula</a:t>
            </a:r>
          </a:p>
          <a:p>
            <a:pPr marL="514350" indent="-514350">
              <a:buAutoNum type="arabicPeriod"/>
            </a:pPr>
            <a:r>
              <a:rPr lang="en-GB" sz="2400"/>
              <a:t>The process </a:t>
            </a:r>
            <a:r>
              <a:rPr lang="en-GB" sz="2400" b="1"/>
              <a:t>stops</a:t>
            </a:r>
            <a:r>
              <a:rPr lang="en-GB" sz="2400"/>
              <a:t> </a:t>
            </a:r>
          </a:p>
          <a:p>
            <a:pPr marL="971550" lvl="1" indent="-514350">
              <a:buAutoNum type="arabicPeriod"/>
            </a:pPr>
            <a:r>
              <a:rPr lang="en-GB" sz="2000"/>
              <a:t>when all clauses have been satisfied (success!), or</a:t>
            </a:r>
          </a:p>
          <a:p>
            <a:pPr marL="971550" lvl="1" indent="-514350">
              <a:buAutoNum type="arabicPeriod"/>
            </a:pPr>
            <a:r>
              <a:rPr lang="en-GB" sz="2000"/>
              <a:t>when the set of clauses becomes inconsistent (failure)</a:t>
            </a:r>
          </a:p>
          <a:p>
            <a:pPr marL="0" indent="0">
              <a:buNone/>
            </a:pPr>
            <a:r>
              <a:rPr lang="en-GB" sz="2400"/>
              <a:t>If there is failure, that could be because we picked the wrong truth value for a letter in step 2. So we have to “</a:t>
            </a:r>
            <a:r>
              <a:rPr lang="en-GB" sz="2400" b="1"/>
              <a:t>backtrack</a:t>
            </a:r>
            <a:r>
              <a:rPr lang="en-GB" sz="2400"/>
              <a:t>”: </a:t>
            </a:r>
          </a:p>
          <a:p>
            <a:pPr marL="0" indent="0">
              <a:buNone/>
            </a:pPr>
            <a:r>
              <a:rPr lang="en-GB" sz="2400"/>
              <a:t>6.   for the letter from step 2 we pick the other truth value,</a:t>
            </a:r>
            <a:br>
              <a:rPr lang="en-GB" sz="2400"/>
            </a:br>
            <a:r>
              <a:rPr lang="en-GB" sz="2400"/>
              <a:t>      and try again.</a:t>
            </a:r>
          </a:p>
          <a:p>
            <a:pPr marL="0" indent="0">
              <a:buNone/>
            </a:pP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64614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62D2-B9FA-4F94-9B35-2622EC40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75517"/>
          </a:xfrm>
        </p:spPr>
        <p:txBody>
          <a:bodyPr/>
          <a:lstStyle/>
          <a:p>
            <a:r>
              <a:rPr lang="en-GB"/>
              <a:t>Davis-Putnam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DFC8-3F79-4A8D-9A43-8F34E77B6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4972"/>
            <a:ext cx="8355094" cy="5953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/>
              <a:t>The easy cases are as follows:</a:t>
            </a:r>
          </a:p>
          <a:p>
            <a:pPr marL="0" indent="0">
              <a:buNone/>
            </a:pPr>
            <a:r>
              <a:rPr lang="en-GB" sz="2400"/>
              <a:t>1.1 if a clause contains </a:t>
            </a:r>
            <a:r>
              <a:rPr lang="en-GB" sz="2400">
                <a:sym typeface="Symbol" panose="05050102010706020507" pitchFamily="18" charset="2"/>
              </a:rPr>
              <a:t>P  P it can be removed</a:t>
            </a:r>
            <a:br>
              <a:rPr lang="en-GB" sz="2400">
                <a:sym typeface="Symbol" panose="05050102010706020507" pitchFamily="18" charset="2"/>
              </a:rPr>
            </a:br>
            <a:r>
              <a:rPr lang="en-GB" sz="2400">
                <a:sym typeface="Symbol" panose="05050102010706020507" pitchFamily="18" charset="2"/>
              </a:rPr>
              <a:t>       (because the clause will be satisfied in an case)</a:t>
            </a:r>
            <a:endParaRPr lang="en-GB" sz="2400"/>
          </a:p>
          <a:p>
            <a:pPr marL="0" indent="0">
              <a:buNone/>
            </a:pPr>
            <a:r>
              <a:rPr lang="en-GB" sz="2400"/>
              <a:t>1.2 if there is a pure literal (occurring only once), </a:t>
            </a:r>
            <a:br>
              <a:rPr lang="en-GB" sz="2400"/>
            </a:br>
            <a:r>
              <a:rPr lang="en-GB" sz="2400"/>
              <a:t>       it can be set to true </a:t>
            </a:r>
            <a:br>
              <a:rPr lang="en-GB" sz="2400"/>
            </a:br>
            <a:r>
              <a:rPr lang="en-GB" sz="2400"/>
              <a:t>       (because this choice doesn’t affect any other clause)</a:t>
            </a:r>
          </a:p>
          <a:p>
            <a:pPr marL="0" indent="0">
              <a:buNone/>
            </a:pPr>
            <a:r>
              <a:rPr lang="en-GB" sz="2400"/>
              <a:t>1.3 if there is a unit clause (consisting of only one literal),</a:t>
            </a:r>
            <a:br>
              <a:rPr lang="en-GB" sz="2400"/>
            </a:br>
            <a:r>
              <a:rPr lang="en-GB" sz="2400"/>
              <a:t>       that literal can be set to true</a:t>
            </a:r>
            <a:br>
              <a:rPr lang="en-GB" sz="2400"/>
            </a:br>
            <a:r>
              <a:rPr lang="en-GB" sz="2400"/>
              <a:t>       (because this is the only way the clause can be satisfied)</a:t>
            </a:r>
            <a:br>
              <a:rPr lang="en-GB" sz="2400"/>
            </a:br>
            <a:r>
              <a:rPr lang="en-GB" sz="2400"/>
              <a:t>       (of course, if the literal is of the form </a:t>
            </a:r>
            <a:r>
              <a:rPr lang="en-GB" sz="2400">
                <a:sym typeface="Symbol" panose="05050102010706020507" pitchFamily="18" charset="2"/>
              </a:rPr>
              <a:t>P, that makes P false)</a:t>
            </a:r>
          </a:p>
          <a:p>
            <a:pPr marL="0" indent="0">
              <a:buNone/>
            </a:pPr>
            <a:endParaRPr lang="en-GB" sz="240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sz="2400">
                <a:sym typeface="Symbol" panose="05050102010706020507" pitchFamily="18" charset="2"/>
              </a:rPr>
              <a:t>Step 2 (picking a truth value for some variable) is called a </a:t>
            </a:r>
            <a:r>
              <a:rPr lang="en-GB" sz="2400" b="1">
                <a:sym typeface="Symbol" panose="05050102010706020507" pitchFamily="18" charset="2"/>
              </a:rPr>
              <a:t>split</a:t>
            </a:r>
            <a:endParaRPr lang="en-GB" sz="240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sz="2400">
                <a:sym typeface="Symbol" panose="05050102010706020507" pitchFamily="18" charset="2"/>
              </a:rPr>
              <a:t>Because it splits the problem in two options, depending on which truth value we choose for the variable. </a:t>
            </a:r>
            <a:endParaRPr lang="en-GB" sz="2400"/>
          </a:p>
          <a:p>
            <a:pPr marL="0" indent="0">
              <a:buNone/>
            </a:pPr>
            <a:r>
              <a:rPr lang="en-GB" sz="2400"/>
              <a:t> </a:t>
            </a:r>
          </a:p>
          <a:p>
            <a:pPr marL="0" indent="0">
              <a:buNone/>
            </a:pP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13500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3CF5-B08C-417F-A8E1-9BBFC0B7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1655" cy="1325563"/>
          </a:xfrm>
        </p:spPr>
        <p:txBody>
          <a:bodyPr/>
          <a:lstStyle/>
          <a:p>
            <a:r>
              <a:rPr lang="en-GB"/>
              <a:t>Example: The diplomatic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A5798-E146-47A2-8F81-2D76EBDE6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946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We have to find a satisfying assignment for</a:t>
            </a:r>
          </a:p>
          <a:p>
            <a:pPr marL="0" indent="0" algn="ctr">
              <a:buNone/>
            </a:pPr>
            <a:r>
              <a:rPr lang="en-GB" b="1" dirty="0"/>
              <a:t>(P </a:t>
            </a:r>
            <a:r>
              <a:rPr lang="en-GB" b="1" dirty="0">
                <a:sym typeface="Symbol" panose="05050102010706020507" pitchFamily="18" charset="2"/>
              </a:rPr>
              <a:t></a:t>
            </a:r>
            <a:r>
              <a:rPr lang="en-GB" b="1" dirty="0"/>
              <a:t> </a:t>
            </a:r>
            <a:r>
              <a:rPr lang="en-GB" b="1" dirty="0">
                <a:sym typeface="Symbol" panose="05050102010706020507" pitchFamily="18" charset="2"/>
              </a:rPr>
              <a:t></a:t>
            </a:r>
            <a:r>
              <a:rPr lang="en-GB" b="1" dirty="0"/>
              <a:t>Q) </a:t>
            </a:r>
            <a:r>
              <a:rPr lang="en-GB" b="1" dirty="0">
                <a:sym typeface="Symbol" panose="05050102010706020507" pitchFamily="18" charset="2"/>
              </a:rPr>
              <a:t></a:t>
            </a:r>
            <a:r>
              <a:rPr lang="en-GB" b="1" dirty="0"/>
              <a:t> (Q </a:t>
            </a:r>
            <a:r>
              <a:rPr lang="en-GB" b="1" dirty="0">
                <a:sym typeface="Symbol" panose="05050102010706020507" pitchFamily="18" charset="2"/>
              </a:rPr>
              <a:t></a:t>
            </a:r>
            <a:r>
              <a:rPr lang="en-GB" b="1" dirty="0"/>
              <a:t> R) </a:t>
            </a:r>
            <a:r>
              <a:rPr lang="en-GB" b="1" dirty="0">
                <a:sym typeface="Symbol" panose="05050102010706020507" pitchFamily="18" charset="2"/>
              </a:rPr>
              <a:t></a:t>
            </a:r>
            <a:r>
              <a:rPr lang="en-GB" b="1" dirty="0"/>
              <a:t> (</a:t>
            </a:r>
            <a:r>
              <a:rPr lang="en-GB" b="1" dirty="0">
                <a:sym typeface="Symbol" panose="05050102010706020507" pitchFamily="18" charset="2"/>
              </a:rPr>
              <a:t></a:t>
            </a:r>
            <a:r>
              <a:rPr lang="en-GB" b="1" dirty="0"/>
              <a:t>R </a:t>
            </a:r>
            <a:r>
              <a:rPr lang="en-GB" b="1" dirty="0">
                <a:sym typeface="Symbol" panose="05050102010706020507" pitchFamily="18" charset="2"/>
              </a:rPr>
              <a:t></a:t>
            </a:r>
            <a:r>
              <a:rPr lang="en-GB" b="1" dirty="0"/>
              <a:t> </a:t>
            </a:r>
            <a:r>
              <a:rPr lang="en-GB" b="1" dirty="0">
                <a:sym typeface="Symbol" panose="05050102010706020507" pitchFamily="18" charset="2"/>
              </a:rPr>
              <a:t></a:t>
            </a:r>
            <a:r>
              <a:rPr lang="en-GB" b="1" dirty="0"/>
              <a:t>P)</a:t>
            </a:r>
          </a:p>
          <a:p>
            <a:r>
              <a:rPr lang="en-GB" dirty="0"/>
              <a:t>No easy cases, so </a:t>
            </a:r>
            <a:r>
              <a:rPr lang="en-GB" b="1" dirty="0"/>
              <a:t>split</a:t>
            </a:r>
            <a:r>
              <a:rPr lang="en-GB" dirty="0"/>
              <a:t>. Let’s say P=1</a:t>
            </a:r>
          </a:p>
          <a:p>
            <a:r>
              <a:rPr lang="en-GB" b="1" dirty="0"/>
              <a:t>Simplify</a:t>
            </a:r>
            <a:r>
              <a:rPr lang="en-GB" dirty="0"/>
              <a:t>: (Q </a:t>
            </a:r>
            <a:r>
              <a:rPr lang="en-GB" dirty="0">
                <a:sym typeface="Symbol" panose="05050102010706020507" pitchFamily="18" charset="2"/>
              </a:rPr>
              <a:t></a:t>
            </a:r>
            <a:r>
              <a:rPr lang="en-GB" dirty="0"/>
              <a:t> R) </a:t>
            </a:r>
            <a:r>
              <a:rPr lang="en-GB" dirty="0">
                <a:sym typeface="Symbol" panose="05050102010706020507" pitchFamily="18" charset="2"/>
              </a:rPr>
              <a:t></a:t>
            </a:r>
            <a:r>
              <a:rPr lang="en-GB" dirty="0"/>
              <a:t> (</a:t>
            </a:r>
            <a:r>
              <a:rPr lang="en-GB" dirty="0">
                <a:sym typeface="Symbol" panose="05050102010706020507" pitchFamily="18" charset="2"/>
              </a:rPr>
              <a:t></a:t>
            </a:r>
            <a:r>
              <a:rPr lang="en-GB" dirty="0"/>
              <a:t>R) </a:t>
            </a:r>
          </a:p>
          <a:p>
            <a:r>
              <a:rPr lang="en-GB" b="1" dirty="0"/>
              <a:t>Pure literal </a:t>
            </a:r>
            <a:r>
              <a:rPr lang="en-GB" dirty="0"/>
              <a:t>Q, so Q=1</a:t>
            </a:r>
          </a:p>
          <a:p>
            <a:r>
              <a:rPr lang="en-GB" b="1" dirty="0"/>
              <a:t>Simplify</a:t>
            </a:r>
            <a:r>
              <a:rPr lang="en-GB" dirty="0"/>
              <a:t>: (</a:t>
            </a:r>
            <a:r>
              <a:rPr lang="en-GB" dirty="0">
                <a:sym typeface="Symbol" panose="05050102010706020507" pitchFamily="18" charset="2"/>
              </a:rPr>
              <a:t></a:t>
            </a:r>
            <a:r>
              <a:rPr lang="en-GB" dirty="0"/>
              <a:t>R)</a:t>
            </a:r>
          </a:p>
          <a:p>
            <a:r>
              <a:rPr lang="en-GB" b="1" dirty="0"/>
              <a:t>Pure literal </a:t>
            </a:r>
            <a:r>
              <a:rPr lang="en-GB" dirty="0"/>
              <a:t>(and unit clause), so </a:t>
            </a:r>
            <a:r>
              <a:rPr lang="en-GB" dirty="0">
                <a:sym typeface="Symbol" panose="05050102010706020507" pitchFamily="18" charset="2"/>
              </a:rPr>
              <a:t></a:t>
            </a:r>
            <a:r>
              <a:rPr lang="en-GB" dirty="0"/>
              <a:t>R=1, and R=0</a:t>
            </a:r>
          </a:p>
          <a:p>
            <a:pPr marL="0" indent="0">
              <a:buNone/>
            </a:pPr>
            <a:r>
              <a:rPr lang="en-GB" b="1" dirty="0"/>
              <a:t>Solution</a:t>
            </a:r>
            <a:r>
              <a:rPr lang="en-GB" dirty="0"/>
              <a:t>: P=1,Q=1,R=0</a:t>
            </a:r>
          </a:p>
          <a:p>
            <a:pPr marL="0" indent="0">
              <a:buNone/>
            </a:pPr>
            <a:r>
              <a:rPr lang="en-GB" dirty="0"/>
              <a:t>You can easily check that this does indeed satisfy the input formula. </a:t>
            </a:r>
          </a:p>
          <a:p>
            <a:pPr marL="0" indent="0">
              <a:buNone/>
            </a:pPr>
            <a:r>
              <a:rPr lang="en-GB" dirty="0"/>
              <a:t>Therefore: invite </a:t>
            </a:r>
            <a:r>
              <a:rPr lang="en-GB" b="1" dirty="0"/>
              <a:t>P</a:t>
            </a:r>
            <a:r>
              <a:rPr lang="en-GB" dirty="0"/>
              <a:t>eru and </a:t>
            </a:r>
            <a:r>
              <a:rPr lang="en-GB" b="1" dirty="0" err="1"/>
              <a:t>Q</a:t>
            </a:r>
            <a:r>
              <a:rPr lang="en-GB" dirty="0" err="1"/>
              <a:t>uatar</a:t>
            </a:r>
            <a:r>
              <a:rPr lang="en-GB" dirty="0"/>
              <a:t>, but not </a:t>
            </a:r>
            <a:r>
              <a:rPr lang="en-GB" b="1" dirty="0"/>
              <a:t>R</a:t>
            </a:r>
            <a:r>
              <a:rPr lang="en-GB" dirty="0"/>
              <a:t>umania</a:t>
            </a:r>
          </a:p>
        </p:txBody>
      </p:sp>
    </p:spTree>
    <p:extLst>
      <p:ext uri="{BB962C8B-B14F-4D97-AF65-F5344CB8AC3E}">
        <p14:creationId xmlns:p14="http://schemas.microsoft.com/office/powerpoint/2010/main" val="82903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3CF5-B08C-417F-A8E1-9BBFC0B7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5824"/>
            <a:ext cx="8411655" cy="634618"/>
          </a:xfrm>
        </p:spPr>
        <p:txBody>
          <a:bodyPr>
            <a:normAutofit fontScale="90000"/>
          </a:bodyPr>
          <a:lstStyle/>
          <a:p>
            <a:r>
              <a:rPr lang="en-GB"/>
              <a:t>Example: The diplomatic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A5798-E146-47A2-8F81-2D76EBDE6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0442"/>
            <a:ext cx="7886700" cy="599173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/>
              <a:t>We could have made another split choice in the first step:</a:t>
            </a:r>
          </a:p>
          <a:p>
            <a:pPr marL="0" indent="0" algn="ctr">
              <a:buNone/>
            </a:pPr>
            <a:r>
              <a:rPr lang="en-GB" b="1"/>
              <a:t>(P </a:t>
            </a:r>
            <a:r>
              <a:rPr lang="en-GB" b="1">
                <a:sym typeface="Symbol" panose="05050102010706020507" pitchFamily="18" charset="2"/>
              </a:rPr>
              <a:t></a:t>
            </a:r>
            <a:r>
              <a:rPr lang="en-GB" b="1"/>
              <a:t> </a:t>
            </a:r>
            <a:r>
              <a:rPr lang="en-GB" b="1">
                <a:sym typeface="Symbol" panose="05050102010706020507" pitchFamily="18" charset="2"/>
              </a:rPr>
              <a:t></a:t>
            </a:r>
            <a:r>
              <a:rPr lang="en-GB" b="1"/>
              <a:t>Q) </a:t>
            </a:r>
            <a:r>
              <a:rPr lang="en-GB" b="1">
                <a:sym typeface="Symbol" panose="05050102010706020507" pitchFamily="18" charset="2"/>
              </a:rPr>
              <a:t></a:t>
            </a:r>
            <a:r>
              <a:rPr lang="en-GB" b="1"/>
              <a:t> (Q </a:t>
            </a:r>
            <a:r>
              <a:rPr lang="en-GB" b="1">
                <a:sym typeface="Symbol" panose="05050102010706020507" pitchFamily="18" charset="2"/>
              </a:rPr>
              <a:t></a:t>
            </a:r>
            <a:r>
              <a:rPr lang="en-GB" b="1"/>
              <a:t> R) </a:t>
            </a:r>
            <a:r>
              <a:rPr lang="en-GB" b="1">
                <a:sym typeface="Symbol" panose="05050102010706020507" pitchFamily="18" charset="2"/>
              </a:rPr>
              <a:t></a:t>
            </a:r>
            <a:r>
              <a:rPr lang="en-GB" b="1"/>
              <a:t> (</a:t>
            </a:r>
            <a:r>
              <a:rPr lang="en-GB" b="1">
                <a:sym typeface="Symbol" panose="05050102010706020507" pitchFamily="18" charset="2"/>
              </a:rPr>
              <a:t></a:t>
            </a:r>
            <a:r>
              <a:rPr lang="en-GB" b="1"/>
              <a:t>R </a:t>
            </a:r>
            <a:r>
              <a:rPr lang="en-GB" b="1">
                <a:sym typeface="Symbol" panose="05050102010706020507" pitchFamily="18" charset="2"/>
              </a:rPr>
              <a:t></a:t>
            </a:r>
            <a:r>
              <a:rPr lang="en-GB" b="1"/>
              <a:t> </a:t>
            </a:r>
            <a:r>
              <a:rPr lang="en-GB" b="1">
                <a:sym typeface="Symbol" panose="05050102010706020507" pitchFamily="18" charset="2"/>
              </a:rPr>
              <a:t></a:t>
            </a:r>
            <a:r>
              <a:rPr lang="en-GB" b="1"/>
              <a:t>P)</a:t>
            </a:r>
          </a:p>
          <a:p>
            <a:r>
              <a:rPr lang="en-GB"/>
              <a:t>No easy cases, so </a:t>
            </a:r>
            <a:r>
              <a:rPr lang="en-GB" b="1"/>
              <a:t>split</a:t>
            </a:r>
            <a:r>
              <a:rPr lang="en-GB"/>
              <a:t>. This time let’s say R=1</a:t>
            </a:r>
          </a:p>
          <a:p>
            <a:r>
              <a:rPr lang="en-GB"/>
              <a:t>Simplify: (P </a:t>
            </a:r>
            <a:r>
              <a:rPr lang="en-GB">
                <a:sym typeface="Symbol" panose="05050102010706020507" pitchFamily="18" charset="2"/>
              </a:rPr>
              <a:t></a:t>
            </a:r>
            <a:r>
              <a:rPr lang="en-GB"/>
              <a:t> </a:t>
            </a:r>
            <a:r>
              <a:rPr lang="en-GB">
                <a:sym typeface="Symbol" panose="05050102010706020507" pitchFamily="18" charset="2"/>
              </a:rPr>
              <a:t></a:t>
            </a:r>
            <a:r>
              <a:rPr lang="en-GB"/>
              <a:t>Q) </a:t>
            </a:r>
            <a:r>
              <a:rPr lang="en-GB">
                <a:sym typeface="Symbol" panose="05050102010706020507" pitchFamily="18" charset="2"/>
              </a:rPr>
              <a:t></a:t>
            </a:r>
            <a:r>
              <a:rPr lang="en-GB"/>
              <a:t> (</a:t>
            </a:r>
            <a:r>
              <a:rPr lang="en-GB">
                <a:sym typeface="Symbol" panose="05050102010706020507" pitchFamily="18" charset="2"/>
              </a:rPr>
              <a:t></a:t>
            </a:r>
            <a:r>
              <a:rPr lang="en-GB"/>
              <a:t>P)</a:t>
            </a:r>
          </a:p>
          <a:p>
            <a:r>
              <a:rPr lang="en-GB"/>
              <a:t>Pure literal </a:t>
            </a:r>
            <a:r>
              <a:rPr lang="en-GB">
                <a:sym typeface="Symbol" panose="05050102010706020507" pitchFamily="18" charset="2"/>
              </a:rPr>
              <a:t></a:t>
            </a:r>
            <a:r>
              <a:rPr lang="en-GB"/>
              <a:t>Q, so </a:t>
            </a:r>
            <a:r>
              <a:rPr lang="en-GB">
                <a:sym typeface="Symbol" panose="05050102010706020507" pitchFamily="18" charset="2"/>
              </a:rPr>
              <a:t></a:t>
            </a:r>
            <a:r>
              <a:rPr lang="en-GB"/>
              <a:t>Q=1, so Q=0</a:t>
            </a:r>
          </a:p>
          <a:p>
            <a:r>
              <a:rPr lang="en-GB"/>
              <a:t>Simplify: (</a:t>
            </a:r>
            <a:r>
              <a:rPr lang="en-GB">
                <a:sym typeface="Symbol" panose="05050102010706020507" pitchFamily="18" charset="2"/>
              </a:rPr>
              <a:t></a:t>
            </a:r>
            <a:r>
              <a:rPr lang="en-GB"/>
              <a:t>P)</a:t>
            </a:r>
          </a:p>
          <a:p>
            <a:r>
              <a:rPr lang="en-GB"/>
              <a:t>Unit clause (and pure literal), </a:t>
            </a:r>
            <a:r>
              <a:rPr lang="en-GB">
                <a:sym typeface="Symbol" panose="05050102010706020507" pitchFamily="18" charset="2"/>
              </a:rPr>
              <a:t></a:t>
            </a:r>
            <a:r>
              <a:rPr lang="en-GB"/>
              <a:t>P=1, so P=0</a:t>
            </a:r>
          </a:p>
          <a:p>
            <a:r>
              <a:rPr lang="en-GB"/>
              <a:t>Solution: P=0,Q=0,R=1</a:t>
            </a:r>
          </a:p>
          <a:p>
            <a:r>
              <a:rPr lang="en-GB"/>
              <a:t>You can easily check that this also satisfies the input formula: only invite </a:t>
            </a:r>
            <a:r>
              <a:rPr lang="en-GB" b="1"/>
              <a:t>R</a:t>
            </a:r>
            <a:r>
              <a:rPr lang="en-GB"/>
              <a:t>umania</a:t>
            </a:r>
          </a:p>
          <a:p>
            <a:r>
              <a:rPr lang="en-GB"/>
              <a:t>We know from the truth table method that these are  the only two satisfying assignments (= the only two solutions to the puzzle)</a:t>
            </a:r>
          </a:p>
        </p:txBody>
      </p:sp>
    </p:spTree>
    <p:extLst>
      <p:ext uri="{BB962C8B-B14F-4D97-AF65-F5344CB8AC3E}">
        <p14:creationId xmlns:p14="http://schemas.microsoft.com/office/powerpoint/2010/main" val="211170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3627-9F8A-4F6F-A4B3-542DFFEE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2475"/>
            <a:ext cx="7886700" cy="719395"/>
          </a:xfrm>
        </p:spPr>
        <p:txBody>
          <a:bodyPr/>
          <a:lstStyle/>
          <a:p>
            <a:r>
              <a:rPr lang="en-GB"/>
              <a:t>Another example: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329F-7D82-4FF6-9508-0B0EFC790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71870"/>
            <a:ext cx="8855901" cy="53050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Find a satisfying truth assignment for</a:t>
            </a:r>
          </a:p>
          <a:p>
            <a:pPr marL="0" indent="0">
              <a:buNone/>
            </a:pPr>
            <a:r>
              <a:rPr lang="en-GB" dirty="0"/>
              <a:t>((P</a:t>
            </a:r>
            <a:r>
              <a:rPr lang="en-GB" b="1" dirty="0">
                <a:sym typeface="Symbol" panose="05050102010706020507" pitchFamily="18" charset="2"/>
              </a:rPr>
              <a:t></a:t>
            </a:r>
            <a:r>
              <a:rPr lang="en-GB" dirty="0">
                <a:sym typeface="Symbol" panose="05050102010706020507" pitchFamily="18" charset="2"/>
              </a:rPr>
              <a:t></a:t>
            </a:r>
            <a:r>
              <a:rPr lang="en-GB" dirty="0"/>
              <a:t>R) </a:t>
            </a:r>
            <a:r>
              <a:rPr lang="en-GB" b="1" dirty="0">
                <a:sym typeface="Symbol" panose="05050102010706020507" pitchFamily="18" charset="2"/>
              </a:rPr>
              <a:t> </a:t>
            </a:r>
            <a:r>
              <a:rPr lang="en-GB" dirty="0"/>
              <a:t>(P</a:t>
            </a:r>
            <a:r>
              <a:rPr lang="en-GB" b="1" dirty="0">
                <a:sym typeface="Symbol" panose="05050102010706020507" pitchFamily="18" charset="2"/>
              </a:rPr>
              <a:t></a:t>
            </a:r>
            <a:r>
              <a:rPr lang="en-GB" dirty="0">
                <a:sym typeface="Symbol" panose="05050102010706020507" pitchFamily="18" charset="2"/>
              </a:rPr>
              <a:t></a:t>
            </a:r>
            <a:r>
              <a:rPr lang="en-GB" dirty="0"/>
              <a:t>Q, R) </a:t>
            </a:r>
            <a:r>
              <a:rPr lang="en-GB" b="1" dirty="0">
                <a:sym typeface="Symbol" panose="05050102010706020507" pitchFamily="18" charset="2"/>
              </a:rPr>
              <a:t> </a:t>
            </a:r>
            <a:r>
              <a:rPr lang="en-GB" dirty="0"/>
              <a:t>(Q</a:t>
            </a:r>
            <a:r>
              <a:rPr lang="en-GB" b="1" dirty="0">
                <a:sym typeface="Symbol" panose="05050102010706020507" pitchFamily="18" charset="2"/>
              </a:rPr>
              <a:t></a:t>
            </a:r>
            <a:r>
              <a:rPr lang="en-GB" dirty="0"/>
              <a:t>R</a:t>
            </a:r>
            <a:r>
              <a:rPr lang="en-GB" b="1" dirty="0">
                <a:sym typeface="Symbol" panose="05050102010706020507" pitchFamily="18" charset="2"/>
              </a:rPr>
              <a:t></a:t>
            </a:r>
            <a:r>
              <a:rPr lang="en-GB" dirty="0">
                <a:sym typeface="Symbol" panose="05050102010706020507" pitchFamily="18" charset="2"/>
              </a:rPr>
              <a:t></a:t>
            </a:r>
            <a:r>
              <a:rPr lang="en-GB" dirty="0"/>
              <a:t>P) </a:t>
            </a:r>
            <a:r>
              <a:rPr lang="en-GB" b="1" dirty="0">
                <a:sym typeface="Symbol" panose="05050102010706020507" pitchFamily="18" charset="2"/>
              </a:rPr>
              <a:t> </a:t>
            </a:r>
            <a:r>
              <a:rPr lang="en-GB" dirty="0"/>
              <a:t>(</a:t>
            </a:r>
            <a:r>
              <a:rPr lang="en-GB" dirty="0">
                <a:sym typeface="Symbol" panose="05050102010706020507" pitchFamily="18" charset="2"/>
              </a:rPr>
              <a:t></a:t>
            </a:r>
            <a:r>
              <a:rPr lang="en-GB" dirty="0"/>
              <a:t>R</a:t>
            </a:r>
            <a:r>
              <a:rPr lang="en-GB" b="1" dirty="0">
                <a:sym typeface="Symbol" panose="05050102010706020507" pitchFamily="18" charset="2"/>
              </a:rPr>
              <a:t></a:t>
            </a:r>
            <a:r>
              <a:rPr lang="en-GB" dirty="0">
                <a:sym typeface="Symbol" panose="05050102010706020507" pitchFamily="18" charset="2"/>
              </a:rPr>
              <a:t></a:t>
            </a:r>
            <a:r>
              <a:rPr lang="en-GB" dirty="0"/>
              <a:t>P</a:t>
            </a:r>
            <a:r>
              <a:rPr lang="en-GB" b="1" dirty="0">
                <a:sym typeface="Symbol" panose="05050102010706020507" pitchFamily="18" charset="2"/>
              </a:rPr>
              <a:t></a:t>
            </a:r>
            <a:r>
              <a:rPr lang="en-GB" dirty="0"/>
              <a:t> Q))</a:t>
            </a:r>
          </a:p>
          <a:p>
            <a:pPr marL="0" indent="0">
              <a:buNone/>
            </a:pPr>
            <a:r>
              <a:rPr lang="en-GB" dirty="0"/>
              <a:t>We can also write this formula as:</a:t>
            </a:r>
          </a:p>
          <a:p>
            <a:pPr marL="0" indent="0">
              <a:buNone/>
            </a:pPr>
            <a:r>
              <a:rPr lang="en-GB" dirty="0"/>
              <a:t>((P,</a:t>
            </a:r>
            <a:r>
              <a:rPr lang="en-GB" dirty="0">
                <a:sym typeface="Symbol" panose="05050102010706020507" pitchFamily="18" charset="2"/>
              </a:rPr>
              <a:t> </a:t>
            </a:r>
            <a:r>
              <a:rPr lang="en-GB" dirty="0"/>
              <a:t>R),(P,</a:t>
            </a:r>
            <a:r>
              <a:rPr lang="en-GB" dirty="0">
                <a:sym typeface="Symbol" panose="05050102010706020507" pitchFamily="18" charset="2"/>
              </a:rPr>
              <a:t> </a:t>
            </a:r>
            <a:r>
              <a:rPr lang="en-GB" dirty="0"/>
              <a:t>Q, R), (Q,R,</a:t>
            </a:r>
            <a:r>
              <a:rPr lang="en-GB" dirty="0">
                <a:sym typeface="Symbol" panose="05050102010706020507" pitchFamily="18" charset="2"/>
              </a:rPr>
              <a:t> </a:t>
            </a:r>
            <a:r>
              <a:rPr lang="en-GB" dirty="0"/>
              <a:t>P), (</a:t>
            </a:r>
            <a:r>
              <a:rPr lang="en-GB" dirty="0">
                <a:sym typeface="Symbol" panose="05050102010706020507" pitchFamily="18" charset="2"/>
              </a:rPr>
              <a:t></a:t>
            </a:r>
            <a:r>
              <a:rPr lang="en-GB" dirty="0"/>
              <a:t>R, </a:t>
            </a:r>
            <a:r>
              <a:rPr lang="en-GB" dirty="0">
                <a:sym typeface="Symbol" panose="05050102010706020507" pitchFamily="18" charset="2"/>
              </a:rPr>
              <a:t></a:t>
            </a:r>
            <a:r>
              <a:rPr lang="en-GB" dirty="0"/>
              <a:t>P, Q))</a:t>
            </a:r>
          </a:p>
          <a:p>
            <a:r>
              <a:rPr lang="en-GB" dirty="0"/>
              <a:t>No easy case, split: let’s choose  P=1</a:t>
            </a:r>
          </a:p>
          <a:p>
            <a:r>
              <a:rPr lang="en-GB" dirty="0"/>
              <a:t>Simplify: ((Q,R), (</a:t>
            </a:r>
            <a:r>
              <a:rPr lang="en-GB" dirty="0">
                <a:sym typeface="Symbol" panose="05050102010706020507" pitchFamily="18" charset="2"/>
              </a:rPr>
              <a:t></a:t>
            </a:r>
            <a:r>
              <a:rPr lang="en-GB" dirty="0"/>
              <a:t>R,Q))</a:t>
            </a:r>
          </a:p>
          <a:p>
            <a:r>
              <a:rPr lang="en-GB" dirty="0"/>
              <a:t>No easy case, split: let’s choose Q=0</a:t>
            </a:r>
          </a:p>
          <a:p>
            <a:r>
              <a:rPr lang="en-GB" dirty="0"/>
              <a:t>Simplify: ((R), (</a:t>
            </a:r>
            <a:r>
              <a:rPr lang="en-GB" dirty="0">
                <a:sym typeface="Symbol" panose="05050102010706020507" pitchFamily="18" charset="2"/>
              </a:rPr>
              <a:t></a:t>
            </a:r>
            <a:r>
              <a:rPr lang="en-GB" dirty="0"/>
              <a:t>R))</a:t>
            </a:r>
          </a:p>
          <a:p>
            <a:r>
              <a:rPr lang="en-GB" dirty="0"/>
              <a:t>Unit clause: R=1</a:t>
            </a:r>
          </a:p>
          <a:p>
            <a:r>
              <a:rPr lang="en-GB" dirty="0"/>
              <a:t>Simplify: </a:t>
            </a:r>
            <a:br>
              <a:rPr lang="en-GB" dirty="0"/>
            </a:br>
            <a:r>
              <a:rPr lang="en-GB" dirty="0"/>
              <a:t>when a clause contains a true letter, remove the clause from the formula</a:t>
            </a:r>
            <a:br>
              <a:rPr lang="en-GB" dirty="0"/>
            </a:br>
            <a:r>
              <a:rPr lang="en-GB" dirty="0"/>
              <a:t>when a clause contains a false letter, remove the letter from the clause</a:t>
            </a:r>
            <a:br>
              <a:rPr lang="en-GB" dirty="0"/>
            </a:br>
            <a:br>
              <a:rPr lang="en-GB"/>
            </a:br>
            <a:r>
              <a:rPr lang="en-GB"/>
              <a:t>((())</a:t>
            </a:r>
            <a:br>
              <a:rPr lang="en-GB" dirty="0"/>
            </a:br>
            <a:r>
              <a:rPr lang="en-GB" dirty="0"/>
              <a:t>false! We must backtrack to our most recent choice, which was Q=0, and change it to Q=1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B36FA5-206B-4C4F-AC74-F8D1AEB08B3C}"/>
              </a:ext>
            </a:extLst>
          </p:cNvPr>
          <p:cNvCxnSpPr/>
          <p:nvPr/>
        </p:nvCxnSpPr>
        <p:spPr>
          <a:xfrm flipH="1" flipV="1">
            <a:off x="6230679" y="3983665"/>
            <a:ext cx="1878419" cy="13751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84142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" id="{DAC3E503-F7A7-4249-A58F-475E19E5EACE}" vid="{F2DEA659-2C68-4780-90E8-E49E9A57F3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1145</TotalTime>
  <Words>1224</Words>
  <Application>Microsoft Office PowerPoint</Application>
  <PresentationFormat>On-screen Show (4:3)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Standard</vt:lpstr>
      <vt:lpstr>Simplified form of  Davis-Putnam algorithm</vt:lpstr>
      <vt:lpstr>We need a method to check for satisfiability</vt:lpstr>
      <vt:lpstr>The truth-table method is too expensive</vt:lpstr>
      <vt:lpstr>Davis-Putnam algorithm</vt:lpstr>
      <vt:lpstr>Davis-Putnam algorithm</vt:lpstr>
      <vt:lpstr>Davis-Putnam algorithm</vt:lpstr>
      <vt:lpstr>Example: The diplomatic puzzle</vt:lpstr>
      <vt:lpstr>Example: The diplomatic puzzle</vt:lpstr>
      <vt:lpstr>Another example: </vt:lpstr>
      <vt:lpstr>Another example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Simplified form of  the lecture on  Davis-Putnam algorithm</dc:title>
  <dc:creator>Frank van Harmelen</dc:creator>
  <cp:lastModifiedBy>Frank van Harmelen</cp:lastModifiedBy>
  <cp:revision>32</cp:revision>
  <dcterms:created xsi:type="dcterms:W3CDTF">2018-10-01T03:11:51Z</dcterms:created>
  <dcterms:modified xsi:type="dcterms:W3CDTF">2021-04-23T08:47:35Z</dcterms:modified>
</cp:coreProperties>
</file>