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68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7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6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6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6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5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7236-0D21-4B24-AEE8-C277F9F7F3F4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294-0CD4-45BE-9EB2-D78185085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lause%20Learning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14B-D8E7-4086-BDF9-F86BC1244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919" y="1122363"/>
            <a:ext cx="8149281" cy="2387600"/>
          </a:xfrm>
        </p:spPr>
        <p:txBody>
          <a:bodyPr>
            <a:normAutofit fontScale="90000"/>
          </a:bodyPr>
          <a:lstStyle/>
          <a:p>
            <a:r>
              <a:rPr lang="en-US"/>
              <a:t>M</a:t>
            </a:r>
            <a:r>
              <a:rPr lang="en-GB"/>
              <a:t>aking </a:t>
            </a:r>
            <a:br>
              <a:rPr lang="en-GB"/>
            </a:br>
            <a:r>
              <a:rPr lang="en-GB"/>
              <a:t>the Davis-Putnam procedure </a:t>
            </a:r>
            <a:br>
              <a:rPr lang="en-GB"/>
            </a:br>
            <a:r>
              <a:rPr lang="en-GB"/>
              <a:t>more efficient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F0EAB1-112D-4166-A08C-2180C3B1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344" y="3821511"/>
            <a:ext cx="7304856" cy="2182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Frank </a:t>
            </a:r>
            <a:r>
              <a:rPr lang="en-GB">
                <a:solidFill>
                  <a:schemeClr val="tx1"/>
                </a:solidFill>
              </a:rPr>
              <a:t>van Harmelen</a:t>
            </a:r>
          </a:p>
          <a:p>
            <a:r>
              <a:rPr lang="en-GB">
                <a:solidFill>
                  <a:schemeClr val="tx1"/>
                </a:solidFill>
              </a:rPr>
              <a:t>Vrije Universiteit Amsterdam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8" descr="D:\Frankh\Dropbox\FRANKH\projects\Netwerk Instituut\promo-materiaal\logo-new\drukmap\OZI_NI_Wit_CMYK.jpg">
            <a:extLst>
              <a:ext uri="{FF2B5EF4-FFF2-40B4-BE49-F238E27FC236}">
                <a16:creationId xmlns:a16="http://schemas.microsoft.com/office/drawing/2014/main" id="{A012C51B-21C1-4D0B-9814-64822E9F1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865"/>
          <a:stretch/>
        </p:blipFill>
        <p:spPr bwMode="auto">
          <a:xfrm>
            <a:off x="3762631" y="5003503"/>
            <a:ext cx="1895609" cy="851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668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2D21A7-682B-499A-B8AC-DB90BAF9C40F}"/>
              </a:ext>
            </a:extLst>
          </p:cNvPr>
          <p:cNvSpPr/>
          <p:nvPr/>
        </p:nvSpPr>
        <p:spPr>
          <a:xfrm>
            <a:off x="432486" y="1841157"/>
            <a:ext cx="8367069" cy="9020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8367069" cy="775517"/>
          </a:xfrm>
        </p:spPr>
        <p:txBody>
          <a:bodyPr>
            <a:normAutofit fontScale="90000"/>
          </a:bodyPr>
          <a:lstStyle/>
          <a:p>
            <a:r>
              <a:rPr lang="en-GB"/>
              <a:t>Remember the Davis-Putnam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7010"/>
            <a:ext cx="7886700" cy="6150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It consists of two stages:</a:t>
            </a:r>
          </a:p>
          <a:p>
            <a:pPr marL="514350" indent="-514350">
              <a:buAutoNum type="arabicPeriod"/>
            </a:pPr>
            <a:r>
              <a:rPr lang="en-GB" sz="2400"/>
              <a:t>It checks a few </a:t>
            </a:r>
            <a:r>
              <a:rPr lang="en-GB" sz="2400" b="1"/>
              <a:t>easy cases</a:t>
            </a:r>
            <a:r>
              <a:rPr lang="en-GB" sz="2400"/>
              <a:t>, and if such an easy case exists</a:t>
            </a:r>
            <a:br>
              <a:rPr lang="en-GB" sz="2400"/>
            </a:br>
            <a:r>
              <a:rPr lang="en-GB" sz="2400"/>
              <a:t>it can assign the right value to one of the truth values</a:t>
            </a:r>
          </a:p>
          <a:p>
            <a:pPr marL="514350" indent="-514350">
              <a:buAutoNum type="arabicPeriod"/>
            </a:pPr>
            <a:r>
              <a:rPr lang="en-GB" sz="2400"/>
              <a:t>If there is no such easy case,</a:t>
            </a:r>
            <a:br>
              <a:rPr lang="en-GB" sz="2400"/>
            </a:br>
            <a:r>
              <a:rPr lang="en-GB" sz="2400"/>
              <a:t>it </a:t>
            </a:r>
            <a:r>
              <a:rPr lang="en-GB" sz="2400" b="1"/>
              <a:t>picks one of the letters</a:t>
            </a:r>
            <a:r>
              <a:rPr lang="en-GB" sz="2400"/>
              <a:t> and </a:t>
            </a:r>
            <a:r>
              <a:rPr lang="en-GB" sz="2400" b="1"/>
              <a:t>picks a truth value</a:t>
            </a:r>
            <a:r>
              <a:rPr lang="en-GB" sz="2400"/>
              <a:t> to it.</a:t>
            </a:r>
          </a:p>
          <a:p>
            <a:pPr marL="514350" indent="-514350">
              <a:buAutoNum type="arabicPeriod"/>
            </a:pPr>
            <a:r>
              <a:rPr lang="en-GB" sz="2400"/>
              <a:t>After assigning such a truth value in step 1 or 2,</a:t>
            </a:r>
            <a:br>
              <a:rPr lang="en-GB" sz="2400"/>
            </a:br>
            <a:r>
              <a:rPr lang="en-GB" sz="2400"/>
              <a:t>it </a:t>
            </a:r>
            <a:r>
              <a:rPr lang="en-GB" sz="2400" b="1"/>
              <a:t>simplifies the formula</a:t>
            </a:r>
            <a:r>
              <a:rPr lang="en-GB" sz="2400"/>
              <a:t>, </a:t>
            </a:r>
          </a:p>
          <a:p>
            <a:pPr marL="514350" indent="-514350">
              <a:buAutoNum type="arabicPeriod"/>
            </a:pPr>
            <a:r>
              <a:rPr lang="en-GB" sz="2400"/>
              <a:t>And then </a:t>
            </a:r>
            <a:r>
              <a:rPr lang="en-GB" sz="2400" b="1"/>
              <a:t>repeats the process </a:t>
            </a:r>
            <a:r>
              <a:rPr lang="en-GB" sz="2400"/>
              <a:t>with the simplified formula</a:t>
            </a:r>
          </a:p>
          <a:p>
            <a:pPr marL="514350" indent="-514350">
              <a:buAutoNum type="arabicPeriod"/>
            </a:pPr>
            <a:r>
              <a:rPr lang="en-GB" sz="2400"/>
              <a:t>The process </a:t>
            </a:r>
            <a:r>
              <a:rPr lang="en-GB" sz="2400" b="1"/>
              <a:t>stops</a:t>
            </a:r>
            <a:r>
              <a:rPr lang="en-GB" sz="2400"/>
              <a:t> </a:t>
            </a:r>
          </a:p>
          <a:p>
            <a:pPr marL="971550" lvl="1" indent="-514350">
              <a:buAutoNum type="arabicPeriod"/>
            </a:pPr>
            <a:r>
              <a:rPr lang="en-GB" sz="2000"/>
              <a:t>when all clauses have been satisfied (success!), or</a:t>
            </a:r>
          </a:p>
          <a:p>
            <a:pPr marL="971550" lvl="1" indent="-514350">
              <a:buAutoNum type="arabicPeriod"/>
            </a:pPr>
            <a:r>
              <a:rPr lang="en-GB" sz="2000"/>
              <a:t>when the set of clauses becomes inconsistent (failure)</a:t>
            </a:r>
          </a:p>
          <a:p>
            <a:pPr marL="0" indent="0">
              <a:buNone/>
            </a:pPr>
            <a:r>
              <a:rPr lang="en-GB" sz="2400"/>
              <a:t>If there is failure, that could be because we picked the wrong truth value for a letter in step 2. So we have to “</a:t>
            </a:r>
            <a:r>
              <a:rPr lang="en-GB" sz="2400" b="1"/>
              <a:t>backtrack</a:t>
            </a:r>
            <a:r>
              <a:rPr lang="en-GB" sz="2400"/>
              <a:t>”: </a:t>
            </a:r>
          </a:p>
          <a:p>
            <a:pPr marL="0" indent="0">
              <a:buNone/>
            </a:pPr>
            <a:r>
              <a:rPr lang="en-GB" sz="2400"/>
              <a:t>6.   for the letter from step 2 we pick the other truth value,</a:t>
            </a:r>
            <a:br>
              <a:rPr lang="en-GB" sz="2400"/>
            </a:br>
            <a:r>
              <a:rPr lang="en-GB" sz="2400"/>
              <a:t>      and try again.</a:t>
            </a:r>
          </a:p>
          <a:p>
            <a:pPr marL="0" indent="0">
              <a:buNone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6461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8367069" cy="775517"/>
          </a:xfrm>
        </p:spPr>
        <p:txBody>
          <a:bodyPr>
            <a:normAutofit fontScale="90000"/>
          </a:bodyPr>
          <a:lstStyle/>
          <a:p>
            <a:r>
              <a:rPr lang="en-GB"/>
              <a:t>How to pick the best predicate &amp; value?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7010"/>
            <a:ext cx="8218788" cy="6150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1. Counting the frequency of predicates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Pos(P) = nr of clauses with P</a:t>
            </a:r>
          </a:p>
          <a:p>
            <a:pPr marL="0" indent="0">
              <a:buNone/>
            </a:pPr>
            <a:r>
              <a:rPr lang="en-US" sz="2400" dirty="0"/>
              <a:t>Neg(P) = nr of clauses with </a:t>
            </a:r>
            <a:r>
              <a:rPr lang="en-US" sz="2400" dirty="0">
                <a:sym typeface="Symbol" panose="05050102010706020507" pitchFamily="18" charset="2"/>
              </a:rPr>
              <a:t></a:t>
            </a:r>
            <a:r>
              <a:rPr lang="en-US" sz="2400" dirty="0"/>
              <a:t>P</a:t>
            </a:r>
          </a:p>
          <a:p>
            <a:pPr lvl="1"/>
            <a:r>
              <a:rPr lang="en-US" dirty="0"/>
              <a:t>Pick the P with the highest Pos(P)+Neg(P)</a:t>
            </a:r>
            <a:br>
              <a:rPr lang="en-US" dirty="0"/>
            </a:br>
            <a:r>
              <a:rPr lang="en-US" dirty="0"/>
              <a:t>(= most frequently occurring predicate)</a:t>
            </a:r>
          </a:p>
          <a:p>
            <a:pPr lvl="1"/>
            <a:r>
              <a:rPr lang="en-US" dirty="0"/>
              <a:t>Set P=1 if Pos(P) &gt; Neg(P), else set P=0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Why does this work? </a:t>
            </a:r>
          </a:p>
          <a:p>
            <a:pPr marL="0" indent="0">
              <a:buNone/>
            </a:pPr>
            <a:r>
              <a:rPr lang="en-US" sz="2400" dirty="0"/>
              <a:t>Choose predicates that occur often, and pick the truth value that removes the most clauses: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(A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</a:t>
            </a:r>
            <a:r>
              <a:rPr lang="en-GB" sz="2400" b="1" dirty="0">
                <a:sym typeface="Symbol" panose="05050102010706020507" pitchFamily="18" charset="2"/>
              </a:rPr>
              <a:t></a:t>
            </a:r>
            <a:r>
              <a:rPr lang="pt-BR" sz="2400" dirty="0"/>
              <a:t>B) </a:t>
            </a:r>
            <a:r>
              <a:rPr lang="en-GB" sz="2400" b="1" dirty="0">
                <a:sym typeface="Symbol" panose="05050102010706020507" pitchFamily="18" charset="2"/>
              </a:rPr>
              <a:t></a:t>
            </a:r>
            <a:r>
              <a:rPr lang="pt-BR" sz="2400" dirty="0"/>
              <a:t> (A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G) </a:t>
            </a:r>
            <a:r>
              <a:rPr lang="en-GB" sz="2400" b="1" dirty="0">
                <a:sym typeface="Symbol" panose="05050102010706020507" pitchFamily="18" charset="2"/>
              </a:rPr>
              <a:t></a:t>
            </a:r>
            <a:r>
              <a:rPr lang="pt-BR" sz="2400" dirty="0"/>
              <a:t> (B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C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E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F)</a:t>
            </a:r>
          </a:p>
          <a:p>
            <a:pPr marL="0" indent="0">
              <a:buNone/>
            </a:pPr>
            <a:r>
              <a:rPr lang="pt-BR" sz="2400" dirty="0"/>
              <a:t>A and B appear most often; they have the highest Pos()+Neg() </a:t>
            </a:r>
          </a:p>
          <a:p>
            <a:pPr marL="0" indent="0">
              <a:buNone/>
            </a:pPr>
            <a:r>
              <a:rPr lang="pt-BR" sz="2400" dirty="0"/>
              <a:t>For A, choose A=1  because Pos(A)&gt;Neg(A):</a:t>
            </a:r>
          </a:p>
          <a:p>
            <a:pPr marL="0" indent="0" algn="ctr">
              <a:buNone/>
            </a:pPr>
            <a:r>
              <a:rPr lang="pt-BR" sz="2400" strike="sngStrike" dirty="0"/>
              <a:t>(A </a:t>
            </a:r>
            <a:r>
              <a:rPr lang="en-GB" sz="2400" b="1" strike="sngStrike" dirty="0">
                <a:sym typeface="Symbol" panose="05050102010706020507" pitchFamily="18" charset="2"/>
              </a:rPr>
              <a:t></a:t>
            </a:r>
            <a:r>
              <a:rPr lang="pt-BR" sz="2400" strike="sngStrike" dirty="0"/>
              <a:t> </a:t>
            </a:r>
            <a:r>
              <a:rPr lang="en-GB" sz="2400" b="1" strike="sngStrike" dirty="0">
                <a:sym typeface="Symbol" panose="05050102010706020507" pitchFamily="18" charset="2"/>
              </a:rPr>
              <a:t></a:t>
            </a:r>
            <a:r>
              <a:rPr lang="pt-BR" sz="2400" strike="sngStrike" dirty="0"/>
              <a:t>B)</a:t>
            </a:r>
            <a:r>
              <a:rPr lang="pt-BR" sz="2400" dirty="0"/>
              <a:t> </a:t>
            </a:r>
            <a:r>
              <a:rPr lang="en-GB" sz="2400" b="1" dirty="0">
                <a:sym typeface="Symbol" panose="05050102010706020507" pitchFamily="18" charset="2"/>
              </a:rPr>
              <a:t></a:t>
            </a:r>
            <a:r>
              <a:rPr lang="pt-BR" sz="2400" dirty="0"/>
              <a:t> </a:t>
            </a:r>
            <a:r>
              <a:rPr lang="pt-BR" sz="2400" strike="sngStrike" dirty="0"/>
              <a:t>(A </a:t>
            </a:r>
            <a:r>
              <a:rPr lang="en-GB" sz="2400" b="1" strike="sngStrike" dirty="0">
                <a:sym typeface="Symbol" panose="05050102010706020507" pitchFamily="18" charset="2"/>
              </a:rPr>
              <a:t></a:t>
            </a:r>
            <a:r>
              <a:rPr lang="pt-BR" sz="2400" strike="sngStrike" dirty="0"/>
              <a:t> G) </a:t>
            </a:r>
            <a:r>
              <a:rPr lang="en-GB" sz="2400" b="1" dirty="0">
                <a:sym typeface="Symbol" panose="05050102010706020507" pitchFamily="18" charset="2"/>
              </a:rPr>
              <a:t></a:t>
            </a:r>
            <a:r>
              <a:rPr lang="pt-BR" sz="2400" dirty="0"/>
              <a:t> (B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C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E </a:t>
            </a:r>
            <a:r>
              <a:rPr lang="en-GB" sz="2400" b="1" dirty="0">
                <a:sym typeface="Symbol" panose="05050102010706020507" pitchFamily="18" charset="2"/>
              </a:rPr>
              <a:t></a:t>
            </a:r>
            <a:r>
              <a:rPr lang="pt-BR" sz="2400" dirty="0"/>
              <a:t> F)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2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8367069" cy="775517"/>
          </a:xfrm>
        </p:spPr>
        <p:txBody>
          <a:bodyPr>
            <a:normAutofit fontScale="90000"/>
          </a:bodyPr>
          <a:lstStyle/>
          <a:p>
            <a:r>
              <a:rPr lang="en-GB"/>
              <a:t>How to pick the best predicate &amp; value?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07010"/>
            <a:ext cx="8218788" cy="6150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MOMS Heuristic</a:t>
            </a:r>
            <a:br>
              <a:rPr lang="en-US" sz="2400" b="1" dirty="0"/>
            </a:br>
            <a:r>
              <a:rPr lang="en-US" sz="2400" dirty="0"/>
              <a:t>Pick the literal that occurs </a:t>
            </a:r>
            <a:r>
              <a:rPr lang="en-US" sz="2400" b="1" dirty="0"/>
              <a:t>M</a:t>
            </a:r>
            <a:r>
              <a:rPr lang="en-US" sz="2400" dirty="0"/>
              <a:t>ost </a:t>
            </a:r>
            <a:r>
              <a:rPr lang="en-US" sz="2400" b="1" dirty="0"/>
              <a:t>O</a:t>
            </a:r>
            <a:r>
              <a:rPr lang="en-US" sz="2400" dirty="0"/>
              <a:t>ften in clauses of </a:t>
            </a:r>
            <a:r>
              <a:rPr lang="en-US" sz="2400" b="1" dirty="0"/>
              <a:t>M</a:t>
            </a:r>
            <a:r>
              <a:rPr lang="en-US" sz="2400" dirty="0"/>
              <a:t>inimal </a:t>
            </a:r>
            <a:r>
              <a:rPr lang="en-US" sz="2400" b="1" dirty="0"/>
              <a:t>S</a:t>
            </a:r>
            <a:r>
              <a:rPr lang="en-US" sz="2400" dirty="0"/>
              <a:t>ize</a:t>
            </a:r>
          </a:p>
          <a:p>
            <a:pPr marL="0" indent="0">
              <a:buNone/>
            </a:pP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assign variables with high occurrence in short clauses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Why does this work? </a:t>
            </a:r>
          </a:p>
          <a:p>
            <a:pPr>
              <a:buFontTx/>
              <a:buChar char="-"/>
            </a:pPr>
            <a:r>
              <a:rPr lang="en-US" sz="2400" dirty="0"/>
              <a:t>Give preference to small clauses (they are “easy”)</a:t>
            </a:r>
            <a:br>
              <a:rPr lang="en-US" sz="2400" dirty="0"/>
            </a:br>
            <a:r>
              <a:rPr lang="en-US" sz="2400" dirty="0"/>
              <a:t>- In those small clauses, pick the most frequent predicate (they give you the highest chance of having an effect.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Hard to beat for speed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105491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8367069" cy="775517"/>
          </a:xfrm>
        </p:spPr>
        <p:txBody>
          <a:bodyPr>
            <a:normAutofit fontScale="90000"/>
          </a:bodyPr>
          <a:lstStyle/>
          <a:p>
            <a:r>
              <a:rPr lang="en-GB"/>
              <a:t>How to pick the best predicate &amp; value?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4DFC8-3F79-4A8D-9A43-8F34E77B6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282" y="775517"/>
                <a:ext cx="8847436" cy="60824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3. </a:t>
                </a:r>
                <a:r>
                  <a:rPr lang="en-US" sz="2400" b="1" dirty="0" err="1"/>
                  <a:t>Jeroslow</a:t>
                </a:r>
                <a:r>
                  <a:rPr lang="en-US" sz="2400" b="1" dirty="0"/>
                  <a:t>-Wang method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for every clause C and every literal L (= predicate P and </a:t>
                </a:r>
                <a:r>
                  <a:rPr lang="en-GB" sz="2400" dirty="0">
                    <a:sym typeface="Symbol" panose="05050102010706020507" pitchFamily="18" charset="2"/>
                  </a:rPr>
                  <a:t>P):</a:t>
                </a:r>
                <a:endParaRPr lang="en-US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𝐉𝐖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−|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Choose the L that </a:t>
                </a:r>
                <a:r>
                  <a:rPr lang="en-US" sz="2400" dirty="0" err="1"/>
                  <a:t>maximises</a:t>
                </a:r>
                <a:r>
                  <a:rPr lang="en-US" sz="2400" dirty="0"/>
                  <a:t> JW(L)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Why does this work? </a:t>
                </a:r>
              </a:p>
              <a:p>
                <a:pPr marL="0" indent="0">
                  <a:buNone/>
                </a:pPr>
                <a:r>
                  <a:rPr lang="en-US" sz="2400" dirty="0"/>
                  <a:t>This gives exponentially higher weights to literals in short clauses</a:t>
                </a:r>
                <a:br>
                  <a:rPr lang="en-US" sz="2400" dirty="0"/>
                </a:br>
                <a:r>
                  <a:rPr lang="en-US" sz="2400" dirty="0"/>
                  <a:t>(they are “almost” unit clauses)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Example: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(A </a:t>
                </a:r>
                <a:r>
                  <a:rPr lang="en-GB" sz="2400" b="1" dirty="0">
                    <a:sym typeface="Symbol" panose="05050102010706020507" pitchFamily="18" charset="2"/>
                  </a:rPr>
                  <a:t></a:t>
                </a:r>
                <a:r>
                  <a:rPr lang="pt-BR" sz="2400" dirty="0"/>
                  <a:t> </a:t>
                </a:r>
                <a:r>
                  <a:rPr lang="en-GB" sz="2400" b="1" dirty="0">
                    <a:sym typeface="Symbol" panose="05050102010706020507" pitchFamily="18" charset="2"/>
                  </a:rPr>
                  <a:t></a:t>
                </a:r>
                <a:r>
                  <a:rPr lang="pt-BR" sz="2400" dirty="0"/>
                  <a:t>B) </a:t>
                </a:r>
                <a:r>
                  <a:rPr lang="en-GB" sz="2400" b="1" dirty="0">
                    <a:sym typeface="Symbol" panose="05050102010706020507" pitchFamily="18" charset="2"/>
                  </a:rPr>
                  <a:t></a:t>
                </a:r>
                <a:r>
                  <a:rPr lang="pt-BR" sz="2400" dirty="0"/>
                  <a:t> (A </a:t>
                </a:r>
                <a:r>
                  <a:rPr lang="en-GB" sz="2400" b="1" dirty="0">
                    <a:sym typeface="Symbol" panose="05050102010706020507" pitchFamily="18" charset="2"/>
                  </a:rPr>
                  <a:t></a:t>
                </a:r>
                <a:r>
                  <a:rPr lang="pt-BR" sz="2400" dirty="0"/>
                  <a:t> G) </a:t>
                </a:r>
                <a:r>
                  <a:rPr lang="en-GB" sz="2400" b="1" dirty="0">
                    <a:sym typeface="Symbol" panose="05050102010706020507" pitchFamily="18" charset="2"/>
                  </a:rPr>
                  <a:t></a:t>
                </a:r>
                <a:r>
                  <a:rPr lang="pt-BR" sz="2400" dirty="0"/>
                  <a:t> (B </a:t>
                </a:r>
                <a:r>
                  <a:rPr lang="en-GB" sz="2400" b="1" dirty="0">
                    <a:sym typeface="Symbol" panose="05050102010706020507" pitchFamily="18" charset="2"/>
                  </a:rPr>
                  <a:t></a:t>
                </a:r>
                <a:r>
                  <a:rPr lang="pt-BR" sz="2400" dirty="0"/>
                  <a:t> C </a:t>
                </a:r>
                <a:r>
                  <a:rPr lang="en-GB" sz="2400" b="1" dirty="0">
                    <a:sym typeface="Symbol" panose="05050102010706020507" pitchFamily="18" charset="2"/>
                  </a:rPr>
                  <a:t></a:t>
                </a:r>
                <a:r>
                  <a:rPr lang="pt-BR" sz="2400" dirty="0"/>
                  <a:t> E </a:t>
                </a:r>
                <a:r>
                  <a:rPr lang="en-GB" sz="2400" b="1" dirty="0">
                    <a:sym typeface="Symbol" panose="05050102010706020507" pitchFamily="18" charset="2"/>
                  </a:rPr>
                  <a:t></a:t>
                </a:r>
                <a:r>
                  <a:rPr lang="pt-BR" sz="2400" dirty="0"/>
                  <a:t> F)</a:t>
                </a:r>
              </a:p>
              <a:p>
                <a:pPr marL="0" indent="0">
                  <a:buNone/>
                </a:pPr>
                <a:r>
                  <a:rPr lang="en-US" sz="2400" dirty="0"/>
                  <a:t>JW(A) = 2</a:t>
                </a:r>
                <a:r>
                  <a:rPr lang="en-US" sz="2400" baseline="30000" dirty="0"/>
                  <a:t>-2</a:t>
                </a:r>
                <a:r>
                  <a:rPr lang="en-US" sz="2400" dirty="0"/>
                  <a:t> + 2</a:t>
                </a:r>
                <a:r>
                  <a:rPr lang="en-US" sz="2400" baseline="30000" dirty="0"/>
                  <a:t>-2 </a:t>
                </a:r>
                <a:r>
                  <a:rPr lang="en-US" sz="2400" dirty="0"/>
                  <a:t>= 0.5</a:t>
                </a:r>
              </a:p>
              <a:p>
                <a:pPr marL="0" indent="0">
                  <a:buNone/>
                </a:pPr>
                <a:r>
                  <a:rPr lang="en-US" sz="2400" dirty="0"/>
                  <a:t>JW(</a:t>
                </a:r>
                <a:r>
                  <a:rPr lang="en-GB" sz="2400" b="1" dirty="0">
                    <a:sym typeface="Symbol" panose="05050102010706020507" pitchFamily="18" charset="2"/>
                  </a:rPr>
                  <a:t></a:t>
                </a:r>
                <a:r>
                  <a:rPr lang="pt-BR" sz="2400" dirty="0"/>
                  <a:t>B) = 2</a:t>
                </a:r>
                <a:r>
                  <a:rPr lang="en-US" sz="2400" baseline="30000" dirty="0"/>
                  <a:t>-2</a:t>
                </a:r>
                <a:r>
                  <a:rPr lang="pt-BR" sz="2400" dirty="0"/>
                  <a:t> = 0.25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JW(B) = JW(C) = JW(E) = JW(F) = 2</a:t>
                </a:r>
                <a:r>
                  <a:rPr lang="en-US" sz="2400" baseline="30000" dirty="0"/>
                  <a:t>-4</a:t>
                </a:r>
                <a:r>
                  <a:rPr lang="en-US" sz="2400" dirty="0"/>
                  <a:t> = 0.0625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4DFC8-3F79-4A8D-9A43-8F34E77B6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82" y="775517"/>
                <a:ext cx="8847436" cy="6082483"/>
              </a:xfrm>
              <a:blipFill>
                <a:blip r:embed="rId2"/>
                <a:stretch>
                  <a:fillRect l="-1033" t="-1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07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62D2-B9FA-4F94-9B35-2622EC40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8367069" cy="775517"/>
          </a:xfrm>
        </p:spPr>
        <p:txBody>
          <a:bodyPr>
            <a:normAutofit fontScale="90000"/>
          </a:bodyPr>
          <a:lstStyle/>
          <a:p>
            <a:r>
              <a:rPr lang="en-GB"/>
              <a:t>How to pick the best predicate &amp; value?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DFC8-3F79-4A8D-9A43-8F34E77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2" y="2288958"/>
            <a:ext cx="8847436" cy="4569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There are many, many heuristics (= rules) </a:t>
            </a:r>
          </a:p>
          <a:p>
            <a:pPr marL="0" indent="0">
              <a:buNone/>
            </a:pPr>
            <a:r>
              <a:rPr lang="en-US" sz="2400"/>
              <a:t>to choose the best predicate and truth value.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This greatly determines the efficiency of Davis-Putnam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One of the most important techniques is </a:t>
            </a:r>
          </a:p>
          <a:p>
            <a:pPr marL="0" indent="0">
              <a:buNone/>
            </a:pPr>
            <a:r>
              <a:rPr lang="en-US" sz="2400" b="1">
                <a:hlinkClick r:id="rId2" action="ppaction://hlinkfile"/>
              </a:rPr>
              <a:t>Learning Conflict Clauses</a:t>
            </a:r>
            <a:endParaRPr lang="en-US" sz="2400" b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95B969-5F28-4B1C-BCD3-13669091C895}"/>
              </a:ext>
            </a:extLst>
          </p:cNvPr>
          <p:cNvSpPr/>
          <p:nvPr/>
        </p:nvSpPr>
        <p:spPr>
          <a:xfrm>
            <a:off x="388465" y="1081216"/>
            <a:ext cx="8367069" cy="9020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GB" sz="2400">
                <a:solidFill>
                  <a:schemeClr val="tx1"/>
                </a:solidFill>
              </a:rPr>
              <a:t>If there is no such easy case,</a:t>
            </a:r>
            <a:br>
              <a:rPr lang="en-GB" sz="2400">
                <a:solidFill>
                  <a:schemeClr val="tx1"/>
                </a:solidFill>
              </a:rPr>
            </a:br>
            <a:r>
              <a:rPr lang="en-GB" sz="2400">
                <a:solidFill>
                  <a:schemeClr val="tx1"/>
                </a:solidFill>
              </a:rPr>
              <a:t>it </a:t>
            </a:r>
            <a:r>
              <a:rPr lang="en-GB" sz="2400" b="1">
                <a:solidFill>
                  <a:schemeClr val="tx1"/>
                </a:solidFill>
              </a:rPr>
              <a:t>picks one of the letters </a:t>
            </a:r>
            <a:r>
              <a:rPr lang="en-GB" sz="2400">
                <a:solidFill>
                  <a:schemeClr val="tx1"/>
                </a:solidFill>
              </a:rPr>
              <a:t>and </a:t>
            </a:r>
            <a:r>
              <a:rPr lang="en-GB" sz="2400" b="1">
                <a:solidFill>
                  <a:schemeClr val="tx1"/>
                </a:solidFill>
              </a:rPr>
              <a:t>picks a truth value </a:t>
            </a:r>
            <a:r>
              <a:rPr lang="en-GB" sz="2400">
                <a:solidFill>
                  <a:schemeClr val="tx1"/>
                </a:solidFill>
              </a:rPr>
              <a:t>to it.</a:t>
            </a:r>
          </a:p>
        </p:txBody>
      </p:sp>
    </p:spTree>
    <p:extLst>
      <p:ext uri="{BB962C8B-B14F-4D97-AF65-F5344CB8AC3E}">
        <p14:creationId xmlns:p14="http://schemas.microsoft.com/office/powerpoint/2010/main" val="287688766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" id="{DAC3E503-F7A7-4249-A58F-475E19E5EACE}" vid="{F2DEA659-2C68-4780-90E8-E49E9A57F3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</TotalTime>
  <Words>634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Standard</vt:lpstr>
      <vt:lpstr>Making  the Davis-Putnam procedure  more efficient</vt:lpstr>
      <vt:lpstr>Remember the Davis-Putnam algorithm</vt:lpstr>
      <vt:lpstr>How to pick the best predicate &amp; value? </vt:lpstr>
      <vt:lpstr>How to pick the best predicate &amp; value? </vt:lpstr>
      <vt:lpstr>How to pick the best predicate &amp; value? </vt:lpstr>
      <vt:lpstr>How to pick the best predicate &amp; value?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 the Davis-Putnam procedure  more efficient</dc:title>
  <dc:creator>Frank van Harmelen</dc:creator>
  <cp:lastModifiedBy>Harmelen, F.A.H. van (FAH)</cp:lastModifiedBy>
  <cp:revision>41</cp:revision>
  <dcterms:created xsi:type="dcterms:W3CDTF">2018-10-06T02:52:45Z</dcterms:created>
  <dcterms:modified xsi:type="dcterms:W3CDTF">2022-11-10T22:33:05Z</dcterms:modified>
</cp:coreProperties>
</file>