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8" r:id="rId17"/>
    <p:sldId id="279" r:id="rId18"/>
    <p:sldId id="280" r:id="rId19"/>
    <p:sldId id="270" r:id="rId20"/>
    <p:sldId id="272" r:id="rId21"/>
    <p:sldId id="275" r:id="rId22"/>
    <p:sldId id="281" r:id="rId23"/>
    <p:sldId id="282" r:id="rId24"/>
    <p:sldId id="276" r:id="rId25"/>
    <p:sldId id="277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842E6-4867-4BFB-A252-79A361CE8023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7AFC-4818-416D-9423-E8F237B9D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7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6B265EF-EEE9-482B-A076-546B82AA3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AADE-8889-46AF-8ECB-7879B200CAC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6725633-2DC2-4CC8-9DDD-5F1C0CB61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CD50A32-6B15-4BEC-8AEF-AD34FCABE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NB: volgorde van regeltoepassing maakt niet uit,</a:t>
            </a:r>
          </a:p>
          <a:p>
            <a:r>
              <a:rPr lang="en-US" altLang="en-US"/>
              <a:t>Er komt altijd hetzelfde unieke resultaat uit!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Propositional </a:t>
            </a:r>
            <a:r>
              <a:rPr lang="en-GB" dirty="0"/>
              <a:t>logic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complex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4"/>
            <a:ext cx="8362950" cy="591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We can use these tables to determine the meaning (the “truth”) of </a:t>
            </a:r>
            <a:r>
              <a:rPr lang="en-GB" b="1"/>
              <a:t>very complex statements</a:t>
            </a:r>
            <a:r>
              <a:rPr lang="en-GB"/>
              <a:t>: </a:t>
            </a:r>
          </a:p>
          <a:p>
            <a:pPr marL="0" indent="0">
              <a:buNone/>
            </a:pPr>
            <a:r>
              <a:rPr lang="en-GB"/>
              <a:t>To calculate the meaning of (P1</a:t>
            </a:r>
            <a:r>
              <a:rPr lang="en-GB">
                <a:sym typeface="Symbol" panose="05050102010706020507" pitchFamily="18" charset="2"/>
              </a:rPr>
              <a:t>  P2)  P3</a:t>
            </a:r>
          </a:p>
          <a:p>
            <a:pPr marL="0" indent="0">
              <a:buNone/>
            </a:pPr>
            <a:r>
              <a:rPr lang="en-GB">
                <a:sym typeface="Symbol" panose="05050102010706020507" pitchFamily="18" charset="2"/>
              </a:rPr>
              <a:t>we do the following (read the table left-to-right):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ym typeface="Symbol" panose="05050102010706020507" pitchFamily="18" charset="2"/>
              </a:rPr>
              <a:t>take all 8 combinations of the possible values for P1, P2 and P3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ym typeface="Symbol" panose="05050102010706020507" pitchFamily="18" charset="2"/>
              </a:rPr>
              <a:t>Calculate the value for P2 from the values of P2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ym typeface="Symbol" panose="05050102010706020507" pitchFamily="18" charset="2"/>
              </a:rPr>
              <a:t>Calculate the value for </a:t>
            </a:r>
            <a:r>
              <a:rPr lang="en-GB" sz="2000"/>
              <a:t>(P1</a:t>
            </a:r>
            <a:r>
              <a:rPr lang="en-GB" sz="2000">
                <a:sym typeface="Symbol" panose="05050102010706020507" pitchFamily="18" charset="2"/>
              </a:rPr>
              <a:t>  P2) by combining the values for P1 and P2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ym typeface="Symbol" panose="05050102010706020507" pitchFamily="18" charset="2"/>
              </a:rPr>
              <a:t>Calculate the value for </a:t>
            </a:r>
            <a:r>
              <a:rPr lang="en-GB" sz="2000"/>
              <a:t>(P1</a:t>
            </a:r>
            <a:r>
              <a:rPr lang="en-GB" sz="2000">
                <a:sym typeface="Symbol" panose="05050102010706020507" pitchFamily="18" charset="2"/>
              </a:rPr>
              <a:t>  P2)  P3 by combining the values for </a:t>
            </a:r>
            <a:r>
              <a:rPr lang="en-GB" sz="2000"/>
              <a:t>(P1</a:t>
            </a:r>
            <a:r>
              <a:rPr lang="en-GB" sz="2000">
                <a:sym typeface="Symbol" panose="05050102010706020507" pitchFamily="18" charset="2"/>
              </a:rPr>
              <a:t>  P2) and P3</a:t>
            </a:r>
          </a:p>
          <a:p>
            <a:pPr marL="0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840DA-08C9-4E60-9007-2C7FA64E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21" y="4423001"/>
            <a:ext cx="3777916" cy="2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807A-4445-49E4-AB90-1F2C8EF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659"/>
            <a:ext cx="7886700" cy="753811"/>
          </a:xfrm>
        </p:spPr>
        <p:txBody>
          <a:bodyPr/>
          <a:lstStyle/>
          <a:p>
            <a:r>
              <a:rPr lang="en-GB"/>
              <a:t>Special statements: tautologies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4444-0617-49DE-B79F-8A41619C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9470"/>
            <a:ext cx="8334876" cy="5950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Let’s look at the complex statement </a:t>
            </a:r>
            <a:r>
              <a:rPr lang="pt-BR" dirty="0"/>
              <a:t>((P </a:t>
            </a:r>
            <a:r>
              <a:rPr lang="en-GB" dirty="0">
                <a:sym typeface="Symbol" panose="05050102010706020507" pitchFamily="18" charset="2"/>
              </a:rPr>
              <a:t> H)   H)  P.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If we use the truth table method to determine the meaning (truth) of this statement, we get:</a:t>
            </a: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There is something special with the result in the final column: this statement is </a:t>
            </a:r>
            <a:r>
              <a:rPr lang="en-GB" b="1" dirty="0">
                <a:sym typeface="Symbol" panose="05050102010706020507" pitchFamily="18" charset="2"/>
              </a:rPr>
              <a:t>always true!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In other words: in any combination of P and H, in any world that we can possibly imagine, this complex statement is </a:t>
            </a:r>
            <a:r>
              <a:rPr lang="en-GB" dirty="0" err="1">
                <a:sym typeface="Symbol" panose="05050102010706020507" pitchFamily="18" charset="2"/>
              </a:rPr>
              <a:t>alwas</a:t>
            </a:r>
            <a:r>
              <a:rPr lang="en-GB" dirty="0">
                <a:sym typeface="Symbol" panose="05050102010706020507" pitchFamily="18" charset="2"/>
              </a:rPr>
              <a:t> true.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Such statements, </a:t>
            </a:r>
            <a:r>
              <a:rPr lang="en-GB" dirty="0" err="1">
                <a:sym typeface="Symbol" panose="05050102010706020507" pitchFamily="18" charset="2"/>
              </a:rPr>
              <a:t>wich</a:t>
            </a:r>
            <a:r>
              <a:rPr lang="en-GB" dirty="0">
                <a:sym typeface="Symbol" panose="05050102010706020507" pitchFamily="18" charset="2"/>
              </a:rPr>
              <a:t> are true in any world that we can possibly imagine, are called </a:t>
            </a:r>
            <a:r>
              <a:rPr lang="en-GB" b="1" dirty="0">
                <a:sym typeface="Symbol" panose="05050102010706020507" pitchFamily="18" charset="2"/>
              </a:rPr>
              <a:t>tautologies (or: valid) </a:t>
            </a: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C22F8-3B6B-4C1D-80B4-546D80D3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996"/>
            <a:ext cx="8332389" cy="15906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9D2D36-BC60-4F6B-A34A-9650AE235F70}"/>
              </a:ext>
            </a:extLst>
          </p:cNvPr>
          <p:cNvSpPr/>
          <p:nvPr/>
        </p:nvSpPr>
        <p:spPr>
          <a:xfrm>
            <a:off x="628650" y="5826410"/>
            <a:ext cx="8229600" cy="92330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86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807A-4445-49E4-AB90-1F2C8EF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334875" cy="729748"/>
          </a:xfrm>
        </p:spPr>
        <p:txBody>
          <a:bodyPr/>
          <a:lstStyle/>
          <a:p>
            <a:r>
              <a:rPr lang="en-GB"/>
              <a:t>Special statements: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4444-0617-49DE-B79F-8A41619C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3474"/>
            <a:ext cx="8334876" cy="5426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There are also statements which are </a:t>
            </a:r>
            <a:r>
              <a:rPr lang="en-GB" b="1" dirty="0">
                <a:sym typeface="Symbol" panose="05050102010706020507" pitchFamily="18" charset="2"/>
              </a:rPr>
              <a:t>always false.</a:t>
            </a:r>
            <a:r>
              <a:rPr lang="en-GB" dirty="0">
                <a:sym typeface="Symbol" panose="05050102010706020507" pitchFamily="18" charset="2"/>
              </a:rPr>
              <a:t> They are false for any of the possible combinations of truth-values of their parts, in other words, they are false in every world we can possibly imagine. </a:t>
            </a:r>
            <a:br>
              <a:rPr lang="en-GB" dirty="0">
                <a:sym typeface="Symbol" panose="05050102010706020507" pitchFamily="18" charset="2"/>
              </a:rPr>
            </a:br>
            <a:r>
              <a:rPr lang="en-GB" dirty="0">
                <a:sym typeface="Symbol" panose="05050102010706020507" pitchFamily="18" charset="2"/>
              </a:rPr>
              <a:t>Such statements are called </a:t>
            </a:r>
            <a:r>
              <a:rPr lang="en-GB" b="1" dirty="0">
                <a:sym typeface="Symbol" panose="05050102010706020507" pitchFamily="18" charset="2"/>
              </a:rPr>
              <a:t>inconsistent (or: invalid). </a:t>
            </a:r>
          </a:p>
          <a:p>
            <a:pPr marL="0" indent="0">
              <a:buNone/>
            </a:pPr>
            <a:endParaRPr lang="en-GB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The statements which are not a tautology and also not inconsistent (in other words: they are true for some combination of truth values and false for others) </a:t>
            </a:r>
            <a:br>
              <a:rPr lang="en-GB" dirty="0">
                <a:sym typeface="Symbol" panose="05050102010706020507" pitchFamily="18" charset="2"/>
              </a:rPr>
            </a:br>
            <a:r>
              <a:rPr lang="en-GB" dirty="0">
                <a:sym typeface="Symbol" panose="05050102010706020507" pitchFamily="18" charset="2"/>
              </a:rPr>
              <a:t>are called </a:t>
            </a:r>
            <a:r>
              <a:rPr lang="en-GB" b="1" dirty="0">
                <a:sym typeface="Symbol" panose="05050102010706020507" pitchFamily="18" charset="2"/>
              </a:rPr>
              <a:t>satisfiable</a:t>
            </a:r>
          </a:p>
          <a:p>
            <a:pPr marL="0" indent="0">
              <a:buNone/>
            </a:pPr>
            <a:endParaRPr lang="en-GB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Example:</a:t>
            </a:r>
            <a:r>
              <a:rPr lang="en-US" dirty="0"/>
              <a:t> (A ∨ B) ∧ (¬A ∨ ¬B) is satisfiable, </a:t>
            </a:r>
          </a:p>
          <a:p>
            <a:pPr marL="0" indent="0">
              <a:buNone/>
            </a:pPr>
            <a:r>
              <a:rPr lang="en-US" dirty="0"/>
              <a:t>	      but not a tautology.</a:t>
            </a:r>
            <a:endParaRPr lang="en-GB" b="1" dirty="0">
              <a:sym typeface="Symbol" panose="05050102010706020507" pitchFamily="18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A6DB8-5BED-4FC6-AC97-9CD118A4574E}"/>
              </a:ext>
            </a:extLst>
          </p:cNvPr>
          <p:cNvSpPr/>
          <p:nvPr/>
        </p:nvSpPr>
        <p:spPr>
          <a:xfrm>
            <a:off x="466436" y="2671618"/>
            <a:ext cx="8229600" cy="50569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32EA4-C585-467D-9956-4EAEE53CB94B}"/>
              </a:ext>
            </a:extLst>
          </p:cNvPr>
          <p:cNvSpPr/>
          <p:nvPr/>
        </p:nvSpPr>
        <p:spPr>
          <a:xfrm>
            <a:off x="466436" y="4606636"/>
            <a:ext cx="3468255" cy="50569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188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DC98-391B-449E-B05E-AA2C5927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443"/>
            <a:ext cx="7886700" cy="789906"/>
          </a:xfrm>
        </p:spPr>
        <p:txBody>
          <a:bodyPr/>
          <a:lstStyle/>
          <a:p>
            <a:r>
              <a:rPr lang="en-GB"/>
              <a:t>Satisfiability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8A99-FCD7-4BDA-B23F-6C86134A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58350"/>
            <a:ext cx="8515351" cy="5731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Questions to a knowledge base can be solved by</a:t>
            </a:r>
          </a:p>
          <a:p>
            <a:pPr marL="0" indent="0">
              <a:buNone/>
            </a:pPr>
            <a:r>
              <a:rPr lang="en-GB" dirty="0"/>
              <a:t>1. Formulating the question as a complex statement, and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Testing under which conditions </a:t>
            </a:r>
            <a:br>
              <a:rPr lang="en-GB" b="1" dirty="0"/>
            </a:br>
            <a:r>
              <a:rPr lang="en-GB" b="1" dirty="0"/>
              <a:t>     that complex statement is satisfiable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i="1" dirty="0"/>
              <a:t>In other words: </a:t>
            </a:r>
          </a:p>
          <a:p>
            <a:pPr marL="0" indent="0">
              <a:buNone/>
            </a:pPr>
            <a:r>
              <a:rPr lang="en-GB" dirty="0"/>
              <a:t>Questions to a knowledge base can be solved by </a:t>
            </a:r>
            <a:br>
              <a:rPr lang="en-GB" dirty="0"/>
            </a:br>
            <a:r>
              <a:rPr lang="en-GB" dirty="0"/>
              <a:t>testing if a complex statement is true for some combination of truth values of the simple statements.</a:t>
            </a:r>
          </a:p>
          <a:p>
            <a:pPr marL="0" indent="0">
              <a:buNone/>
            </a:pPr>
            <a:r>
              <a:rPr lang="en-GB" i="1" dirty="0"/>
              <a:t>In other words: </a:t>
            </a:r>
          </a:p>
          <a:p>
            <a:pPr marL="0" indent="0">
              <a:buNone/>
            </a:pPr>
            <a:r>
              <a:rPr lang="en-GB" dirty="0"/>
              <a:t>For a complex statement made up of parts P1, P2, P3, etc we must find truth values for P1, P2, P3, etc (for example P1=0, P2=1, P3=1, etc) in such a way that the complex statement becomes true.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E9AC1-41C0-4A14-8603-E6E3BCC5C195}"/>
              </a:ext>
            </a:extLst>
          </p:cNvPr>
          <p:cNvSpPr/>
          <p:nvPr/>
        </p:nvSpPr>
        <p:spPr>
          <a:xfrm>
            <a:off x="628648" y="958349"/>
            <a:ext cx="8229600" cy="45481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362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BA1-C68A-4B10-9DB7-D85E774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why are we doing all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CB81-FEDE-4941-8947-CA5378B4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We now have </a:t>
            </a:r>
            <a:r>
              <a:rPr lang="en-GB" b="1"/>
              <a:t>language</a:t>
            </a:r>
            <a:r>
              <a:rPr lang="en-GB"/>
              <a:t> in which we can make simple and complex statements about the world </a:t>
            </a:r>
            <a:br>
              <a:rPr lang="en-GB"/>
            </a:br>
            <a:r>
              <a:rPr lang="en-GB"/>
              <a:t>( “propositional logic”)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We can </a:t>
            </a:r>
            <a:r>
              <a:rPr lang="en-GB" b="1"/>
              <a:t>formulate problems </a:t>
            </a:r>
            <a:r>
              <a:rPr lang="en-GB"/>
              <a:t>that we need to solve as complex statements in propositional logic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We have a </a:t>
            </a:r>
            <a:r>
              <a:rPr lang="en-GB" b="1"/>
              <a:t>truth-table method </a:t>
            </a:r>
            <a:r>
              <a:rPr lang="en-GB"/>
              <a:t>to determine if a statement can be made true (“satisfied”) by combining the truth values of the simple parts that make up the complex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Such a “satisfying truth assignment” is then the </a:t>
            </a:r>
            <a:r>
              <a:rPr lang="en-GB" b="1"/>
              <a:t>solution</a:t>
            </a:r>
            <a:r>
              <a:rPr lang="en-GB"/>
              <a:t> to our problem. </a:t>
            </a:r>
          </a:p>
        </p:txBody>
      </p:sp>
    </p:spTree>
    <p:extLst>
      <p:ext uri="{BB962C8B-B14F-4D97-AF65-F5344CB8AC3E}">
        <p14:creationId xmlns:p14="http://schemas.microsoft.com/office/powerpoint/2010/main" val="339158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02D-04BD-447F-9610-B1711F39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Satisfiability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585-343C-4071-B4FD-325135C7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We want to answer 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formulate question as a complex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try to find a “satisfying assignment” of truth values (in other words: a combination of truth values that makes the complex statement true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That combination of truth values gives us the solution to the original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56E8E-9AEA-44A5-A0A9-CEA96284F0F3}"/>
              </a:ext>
            </a:extLst>
          </p:cNvPr>
          <p:cNvSpPr/>
          <p:nvPr/>
        </p:nvSpPr>
        <p:spPr>
          <a:xfrm>
            <a:off x="457200" y="566254"/>
            <a:ext cx="8229600" cy="92330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76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BC6A9-1630-42DE-9D8F-A036755E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01"/>
            <a:ext cx="9144000" cy="54815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5487F3-8BB7-4A9B-AAAE-31E505295EFD}"/>
              </a:ext>
            </a:extLst>
          </p:cNvPr>
          <p:cNvSpPr/>
          <p:nvPr/>
        </p:nvSpPr>
        <p:spPr>
          <a:xfrm>
            <a:off x="6115574" y="1895912"/>
            <a:ext cx="1325461" cy="28522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0B116-3417-43E7-B196-C6F9F7958AA6}"/>
              </a:ext>
            </a:extLst>
          </p:cNvPr>
          <p:cNvSpPr/>
          <p:nvPr/>
        </p:nvSpPr>
        <p:spPr>
          <a:xfrm>
            <a:off x="5288920" y="2181138"/>
            <a:ext cx="1325461" cy="28522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F9E17-2A17-4CC7-BE1B-738D8AAEB63C}"/>
              </a:ext>
            </a:extLst>
          </p:cNvPr>
          <p:cNvSpPr/>
          <p:nvPr/>
        </p:nvSpPr>
        <p:spPr>
          <a:xfrm>
            <a:off x="4174836" y="2466364"/>
            <a:ext cx="1114084" cy="28522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7EA8-0460-445E-BA51-BEE2B127F9BE}"/>
              </a:ext>
            </a:extLst>
          </p:cNvPr>
          <p:cNvSpPr txBox="1"/>
          <p:nvPr/>
        </p:nvSpPr>
        <p:spPr>
          <a:xfrm>
            <a:off x="397162" y="3029529"/>
            <a:ext cx="1939505" cy="249259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“snub” = not invite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9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301E7-36A4-4299-B648-C313F33B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070"/>
            <a:ext cx="9144000" cy="61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339FD-08A8-401C-AF15-BC48C11C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799"/>
            <a:ext cx="9144000" cy="5804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71FB83-60FE-41EF-8E1F-F2F602E3DD0A}"/>
              </a:ext>
            </a:extLst>
          </p:cNvPr>
          <p:cNvSpPr/>
          <p:nvPr/>
        </p:nvSpPr>
        <p:spPr>
          <a:xfrm>
            <a:off x="618921" y="5310063"/>
            <a:ext cx="8229600" cy="637309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60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CCF13-73E9-40E5-A98C-11394CA3F5E9}"/>
              </a:ext>
            </a:extLst>
          </p:cNvPr>
          <p:cNvSpPr/>
          <p:nvPr/>
        </p:nvSpPr>
        <p:spPr>
          <a:xfrm>
            <a:off x="714375" y="3334327"/>
            <a:ext cx="8229600" cy="637309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3BE99-5941-48D7-A796-64AE23DD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special form of statement: </a:t>
            </a:r>
            <a:br>
              <a:rPr lang="en-GB"/>
            </a:br>
            <a:r>
              <a:rPr lang="en-GB"/>
              <a:t>the clausal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C7C9-4A07-4279-AED6-CA879792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401050" cy="4938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Of course complex statements can be very complex, with many combinations of </a:t>
            </a:r>
            <a:r>
              <a:rPr lang="en-GB" dirty="0">
                <a:sym typeface="Symbol" panose="05050102010706020507" pitchFamily="18" charset="2"/>
              </a:rPr>
              <a:t>, , , 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But fortunately, there is special kind of complex statement (the ‘</a:t>
            </a:r>
            <a:r>
              <a:rPr lang="en-GB" b="1" dirty="0">
                <a:sym typeface="Symbol" panose="05050102010706020507" pitchFamily="18" charset="2"/>
              </a:rPr>
              <a:t>clausal normal form</a:t>
            </a:r>
            <a:r>
              <a:rPr lang="en-GB" dirty="0">
                <a:sym typeface="Symbol" panose="05050102010706020507" pitchFamily="18" charset="2"/>
              </a:rPr>
              <a:t>’) with the property that any complex statement can be rewritten </a:t>
            </a:r>
            <a:br>
              <a:rPr lang="en-GB" dirty="0">
                <a:sym typeface="Symbol" panose="05050102010706020507" pitchFamily="18" charset="2"/>
              </a:rPr>
            </a:br>
            <a:r>
              <a:rPr lang="en-GB" dirty="0">
                <a:sym typeface="Symbol" panose="05050102010706020507" pitchFamily="18" charset="2"/>
              </a:rPr>
              <a:t>as a clausal normal form.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The clausal normal form looks like;</a:t>
            </a:r>
          </a:p>
          <a:p>
            <a:pPr marL="0" indent="0">
              <a:buNone/>
            </a:pPr>
            <a:r>
              <a:rPr lang="en-GB" b="1" dirty="0">
                <a:sym typeface="Symbol" panose="05050102010706020507" pitchFamily="18" charset="2"/>
              </a:rPr>
              <a:t>(P</a:t>
            </a:r>
            <a:r>
              <a:rPr lang="en-GB" b="1" baseline="-25000" dirty="0">
                <a:sym typeface="Symbol" panose="05050102010706020507" pitchFamily="18" charset="2"/>
              </a:rPr>
              <a:t>1</a:t>
            </a:r>
            <a:r>
              <a:rPr lang="en-GB" b="1" dirty="0">
                <a:sym typeface="Symbol" panose="05050102010706020507" pitchFamily="18" charset="2"/>
              </a:rPr>
              <a:t>P</a:t>
            </a:r>
            <a:r>
              <a:rPr lang="en-GB" b="1" baseline="-25000" dirty="0">
                <a:sym typeface="Symbol" panose="05050102010706020507" pitchFamily="18" charset="2"/>
              </a:rPr>
              <a:t>2</a:t>
            </a:r>
            <a:r>
              <a:rPr lang="en-GB" b="1" dirty="0">
                <a:sym typeface="Symbol" panose="05050102010706020507" pitchFamily="18" charset="2"/>
              </a:rPr>
              <a:t>… P</a:t>
            </a:r>
            <a:r>
              <a:rPr lang="en-GB" b="1" baseline="-25000" dirty="0">
                <a:sym typeface="Symbol" panose="05050102010706020507" pitchFamily="18" charset="2"/>
              </a:rPr>
              <a:t>k</a:t>
            </a:r>
            <a:r>
              <a:rPr lang="en-GB" b="1" dirty="0">
                <a:sym typeface="Symbol" panose="05050102010706020507" pitchFamily="18" charset="2"/>
              </a:rPr>
              <a:t>)(Q</a:t>
            </a:r>
            <a:r>
              <a:rPr lang="en-GB" b="1" baseline="-25000" dirty="0">
                <a:sym typeface="Symbol" panose="05050102010706020507" pitchFamily="18" charset="2"/>
              </a:rPr>
              <a:t>1</a:t>
            </a:r>
            <a:r>
              <a:rPr lang="en-GB" b="1" dirty="0">
                <a:sym typeface="Symbol" panose="05050102010706020507" pitchFamily="18" charset="2"/>
              </a:rPr>
              <a:t>Q</a:t>
            </a:r>
            <a:r>
              <a:rPr lang="en-GB" b="1" baseline="-25000" dirty="0">
                <a:sym typeface="Symbol" panose="05050102010706020507" pitchFamily="18" charset="2"/>
              </a:rPr>
              <a:t>2</a:t>
            </a:r>
            <a:r>
              <a:rPr lang="en-GB" b="1" dirty="0">
                <a:sym typeface="Symbol" panose="05050102010706020507" pitchFamily="18" charset="2"/>
              </a:rPr>
              <a:t>… </a:t>
            </a:r>
            <a:r>
              <a:rPr lang="en-GB" b="1" dirty="0" err="1">
                <a:sym typeface="Symbol" panose="05050102010706020507" pitchFamily="18" charset="2"/>
              </a:rPr>
              <a:t>Q</a:t>
            </a:r>
            <a:r>
              <a:rPr lang="en-GB" b="1" baseline="-25000" dirty="0" err="1">
                <a:sym typeface="Symbol" panose="05050102010706020507" pitchFamily="18" charset="2"/>
              </a:rPr>
              <a:t>n</a:t>
            </a:r>
            <a:r>
              <a:rPr lang="en-GB" b="1" dirty="0">
                <a:sym typeface="Symbol" panose="05050102010706020507" pitchFamily="18" charset="2"/>
              </a:rPr>
              <a:t>)  … (R</a:t>
            </a:r>
            <a:r>
              <a:rPr lang="en-GB" b="1" baseline="-25000" dirty="0">
                <a:sym typeface="Symbol" panose="05050102010706020507" pitchFamily="18" charset="2"/>
              </a:rPr>
              <a:t>1</a:t>
            </a:r>
            <a:r>
              <a:rPr lang="en-GB" b="1" dirty="0">
                <a:sym typeface="Symbol" panose="05050102010706020507" pitchFamily="18" charset="2"/>
              </a:rPr>
              <a:t>R</a:t>
            </a:r>
            <a:r>
              <a:rPr lang="en-GB" b="1" baseline="-25000" dirty="0">
                <a:sym typeface="Symbol" panose="05050102010706020507" pitchFamily="18" charset="2"/>
              </a:rPr>
              <a:t>2</a:t>
            </a:r>
            <a:r>
              <a:rPr lang="en-GB" b="1" dirty="0">
                <a:sym typeface="Symbol" panose="05050102010706020507" pitchFamily="18" charset="2"/>
              </a:rPr>
              <a:t>… R</a:t>
            </a:r>
            <a:r>
              <a:rPr lang="en-GB" b="1" baseline="-25000" dirty="0">
                <a:sym typeface="Symbol" panose="05050102010706020507" pitchFamily="18" charset="2"/>
              </a:rPr>
              <a:t>n</a:t>
            </a:r>
            <a:r>
              <a:rPr lang="en-GB" b="1" dirty="0">
                <a:sym typeface="Symbol" panose="05050102010706020507" pitchFamily="18" charset="2"/>
              </a:rPr>
              <a:t>)</a:t>
            </a:r>
            <a:br>
              <a:rPr lang="en-GB" b="1" dirty="0">
                <a:sym typeface="Symbol" panose="05050102010706020507" pitchFamily="18" charset="2"/>
              </a:rPr>
            </a:br>
            <a:br>
              <a:rPr lang="en-GB" dirty="0">
                <a:sym typeface="Symbol" panose="05050102010706020507" pitchFamily="18" charset="2"/>
              </a:rPr>
            </a:br>
            <a:r>
              <a:rPr lang="en-GB" dirty="0">
                <a:sym typeface="Symbol" panose="05050102010706020507" pitchFamily="18" charset="2"/>
              </a:rPr>
              <a:t>In other words: it is a conjunction of disjunctions.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Note: each of the letters can be </a:t>
            </a:r>
            <a:br>
              <a:rPr lang="en-GB" dirty="0">
                <a:sym typeface="Symbol" panose="05050102010706020507" pitchFamily="18" charset="2"/>
              </a:rPr>
            </a:br>
            <a:r>
              <a:rPr lang="en-GB" dirty="0">
                <a:sym typeface="Symbol" panose="05050102010706020507" pitchFamily="18" charset="2"/>
              </a:rPr>
              <a:t>positive (P</a:t>
            </a:r>
            <a:r>
              <a:rPr lang="en-GB" baseline="-25000" dirty="0">
                <a:sym typeface="Symbol" panose="05050102010706020507" pitchFamily="18" charset="2"/>
              </a:rPr>
              <a:t>k</a:t>
            </a:r>
            <a:r>
              <a:rPr lang="en-GB" dirty="0">
                <a:sym typeface="Symbol" panose="05050102010706020507" pitchFamily="18" charset="2"/>
              </a:rPr>
              <a:t>) or negative (P</a:t>
            </a:r>
            <a:r>
              <a:rPr lang="en-GB" baseline="-25000" dirty="0">
                <a:sym typeface="Symbol" panose="05050102010706020507" pitchFamily="18" charset="2"/>
              </a:rPr>
              <a:t>k</a:t>
            </a:r>
            <a:r>
              <a:rPr lang="en-GB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51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84D-E914-4696-83C7-7CB19AAF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goal of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99B4-A11B-4124-AAA4-A90CFC38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The goal of logic in a knowledge base is</a:t>
            </a:r>
          </a:p>
          <a:p>
            <a:r>
              <a:rPr lang="en-GB"/>
              <a:t>To state statements which are know to be true </a:t>
            </a:r>
            <a:br>
              <a:rPr lang="en-GB"/>
            </a:br>
            <a:r>
              <a:rPr lang="en-GB"/>
              <a:t>(the “</a:t>
            </a:r>
            <a:r>
              <a:rPr lang="en-GB" b="1"/>
              <a:t>knowledge base</a:t>
            </a:r>
            <a:r>
              <a:rPr lang="en-GB"/>
              <a:t>”)</a:t>
            </a:r>
          </a:p>
          <a:p>
            <a:r>
              <a:rPr lang="en-GB"/>
              <a:t>To state statements for which we want to check if they are true</a:t>
            </a:r>
            <a:br>
              <a:rPr lang="en-GB"/>
            </a:br>
            <a:r>
              <a:rPr lang="en-GB"/>
              <a:t>(the “</a:t>
            </a:r>
            <a:r>
              <a:rPr lang="en-GB" b="1"/>
              <a:t>conclusions</a:t>
            </a:r>
            <a:r>
              <a:rPr lang="en-GB"/>
              <a:t>”) </a:t>
            </a:r>
          </a:p>
          <a:p>
            <a:r>
              <a:rPr lang="en-GB"/>
              <a:t>To see if the conclusions </a:t>
            </a:r>
            <a:r>
              <a:rPr lang="en-GB" b="1"/>
              <a:t>can be derived </a:t>
            </a:r>
            <a:r>
              <a:rPr lang="en-GB"/>
              <a:t>from the knowledge base through 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26056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5A6-FC19-4173-AC14-423C40E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rewrite a statement into Clausal Form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0AC5-C5BF-4007-BA0E-AF128CB3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825624"/>
            <a:ext cx="8674768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>
                <a:sym typeface="Wingdings" panose="05000000000000000000" pitchFamily="2" charset="2"/>
              </a:rPr>
              <a:t> </a:t>
            </a:r>
            <a:r>
              <a:rPr lang="en-US" altLang="en-US"/>
              <a:t>Remove implications</a:t>
            </a:r>
          </a:p>
          <a:p>
            <a:pPr lvl="1">
              <a:buClr>
                <a:schemeClr val="tx1"/>
              </a:buClr>
            </a:pPr>
            <a:r>
              <a:rPr lang="en-US" altLang="en-US">
                <a:solidFill>
                  <a:srgbClr val="0F18FF"/>
                </a:solidFill>
              </a:rPr>
              <a:t>(p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®</a:t>
            </a:r>
            <a:r>
              <a:rPr lang="en-US" altLang="en-US">
                <a:solidFill>
                  <a:srgbClr val="0F18FF"/>
                </a:solidFill>
              </a:rPr>
              <a:t> q) = (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q)</a:t>
            </a:r>
            <a:endParaRPr lang="en-US" altLang="en-US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"/>
            </a:pPr>
            <a:r>
              <a:rPr lang="en-US" altLang="en-US"/>
              <a:t>Move negations in front of propositional symbols</a:t>
            </a:r>
          </a:p>
          <a:p>
            <a:pPr lvl="1">
              <a:buClr>
                <a:schemeClr val="tx1"/>
              </a:buClr>
              <a:buFont typeface="Algerian" panose="04020705040A02060702" pitchFamily="82" charset="0"/>
              <a:buChar char="–"/>
            </a:pP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Ø(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q) =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>
                <a:solidFill>
                  <a:srgbClr val="0F18FF"/>
                </a:solidFill>
              </a:rPr>
              <a:t>q</a:t>
            </a:r>
          </a:p>
          <a:p>
            <a:pPr lvl="1">
              <a:buClr>
                <a:schemeClr val="tx1"/>
              </a:buClr>
              <a:buFont typeface="Algerian" panose="04020705040A02060702" pitchFamily="82" charset="0"/>
              <a:buChar char="–"/>
            </a:pP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Ø(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>
                <a:solidFill>
                  <a:srgbClr val="0F18FF"/>
                </a:solidFill>
              </a:rPr>
              <a:t> q) =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>
                <a:solidFill>
                  <a:srgbClr val="0F18FF"/>
                </a:solidFill>
              </a:rPr>
              <a:t>q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"/>
            </a:pPr>
            <a:r>
              <a:rPr lang="en-US" altLang="en-US"/>
              <a:t> Move conjunctions “outside” over disjunctions</a:t>
            </a:r>
          </a:p>
          <a:p>
            <a:pPr lvl="1">
              <a:buClr>
                <a:schemeClr val="tx1"/>
              </a:buClr>
            </a:pPr>
            <a:r>
              <a:rPr lang="en-US" altLang="en-US">
                <a:solidFill>
                  <a:srgbClr val="0F18FF"/>
                </a:solidFill>
              </a:rPr>
              <a:t>r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p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>
                <a:solidFill>
                  <a:srgbClr val="0F18FF"/>
                </a:solidFill>
              </a:rPr>
              <a:t> q) =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r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p)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r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>
                <a:solidFill>
                  <a:srgbClr val="0F18FF"/>
                </a:solidFill>
              </a:rPr>
              <a:t> q) </a:t>
            </a:r>
            <a:br>
              <a:rPr lang="en-US" altLang="en-US">
                <a:solidFill>
                  <a:srgbClr val="0F18FF"/>
                </a:solidFill>
              </a:rPr>
            </a:br>
            <a:r>
              <a:rPr lang="en-US" altLang="en-US">
                <a:solidFill>
                  <a:srgbClr val="0F18FF"/>
                </a:solidFill>
              </a:rPr>
              <a:t>(</a:t>
            </a:r>
            <a:r>
              <a:rPr lang="en-US" altLang="en-US"/>
              <a:t>result: a conjunction of clauses)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"/>
            </a:pPr>
            <a:r>
              <a:rPr lang="en-US" altLang="en-US"/>
              <a:t>You can read the separate clauses: </a:t>
            </a:r>
          </a:p>
          <a:p>
            <a:pPr lvl="1">
              <a:buClr>
                <a:schemeClr val="tx1"/>
              </a:buClr>
              <a:buFont typeface="Algerian" panose="04020705040A02060702" pitchFamily="82" charset="0"/>
              <a:buChar char="–"/>
            </a:pP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p</a:t>
            </a:r>
            <a:r>
              <a:rPr lang="en-US" altLang="en-US" baseline="-20000">
                <a:solidFill>
                  <a:srgbClr val="0F18FF"/>
                </a:solidFill>
              </a:rPr>
              <a:t>1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 </a:t>
            </a:r>
            <a:r>
              <a:rPr lang="en-US" altLang="en-US">
                <a:solidFill>
                  <a:srgbClr val="0F18FF"/>
                </a:solidFill>
              </a:rPr>
              <a:t>p</a:t>
            </a:r>
            <a:r>
              <a:rPr lang="en-US" altLang="en-US" baseline="-20000">
                <a:solidFill>
                  <a:srgbClr val="0F18FF"/>
                </a:solidFill>
              </a:rPr>
              <a:t>2</a:t>
            </a:r>
            <a:r>
              <a:rPr lang="en-US" altLang="en-US">
                <a:solidFill>
                  <a:srgbClr val="0F18FF"/>
                </a:solidFill>
              </a:rPr>
              <a:t> )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q</a:t>
            </a:r>
            <a:r>
              <a:rPr lang="en-US" altLang="en-US" baseline="-20000">
                <a:solidFill>
                  <a:srgbClr val="0F18FF"/>
                </a:solidFill>
              </a:rPr>
              <a:t>1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 </a:t>
            </a:r>
            <a:r>
              <a:rPr lang="en-US" altLang="en-US">
                <a:solidFill>
                  <a:srgbClr val="0F18FF"/>
                </a:solidFill>
              </a:rPr>
              <a:t>q</a:t>
            </a:r>
            <a:r>
              <a:rPr lang="en-US" altLang="en-US" baseline="-20000">
                <a:solidFill>
                  <a:srgbClr val="0F18FF"/>
                </a:solidFill>
              </a:rPr>
              <a:t>2</a:t>
            </a:r>
            <a:r>
              <a:rPr lang="en-US" altLang="en-US">
                <a:solidFill>
                  <a:srgbClr val="0F18FF"/>
                </a:solidFill>
              </a:rPr>
              <a:t> ) =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p</a:t>
            </a:r>
            <a:r>
              <a:rPr lang="en-US" altLang="en-US" baseline="-20000">
                <a:solidFill>
                  <a:srgbClr val="0F18FF"/>
                </a:solidFill>
              </a:rPr>
              <a:t>1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 </a:t>
            </a:r>
            <a:r>
              <a:rPr lang="en-US" altLang="en-US">
                <a:solidFill>
                  <a:srgbClr val="0F18FF"/>
                </a:solidFill>
              </a:rPr>
              <a:t>p</a:t>
            </a:r>
            <a:r>
              <a:rPr lang="en-US" altLang="en-US" baseline="-20000">
                <a:solidFill>
                  <a:srgbClr val="0F18FF"/>
                </a:solidFill>
              </a:rPr>
              <a:t>2</a:t>
            </a:r>
            <a:r>
              <a:rPr lang="en-US" altLang="en-US">
                <a:solidFill>
                  <a:srgbClr val="0F18FF"/>
                </a:solidFill>
              </a:rPr>
              <a:t> ),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F18FF"/>
                </a:solidFill>
              </a:rPr>
              <a:t>q</a:t>
            </a:r>
            <a:r>
              <a:rPr lang="en-US" altLang="en-US" baseline="-20000">
                <a:solidFill>
                  <a:srgbClr val="0F18FF"/>
                </a:solidFill>
              </a:rPr>
              <a:t>1</a:t>
            </a:r>
            <a:r>
              <a:rPr lang="en-US" altLang="en-US">
                <a:solidFill>
                  <a:srgbClr val="0F18FF"/>
                </a:solidFill>
              </a:rPr>
              <a:t> </a:t>
            </a:r>
            <a:r>
              <a:rPr lang="en-US" altLang="en-US" b="1">
                <a:solidFill>
                  <a:srgbClr val="0F18FF"/>
                </a:solidFill>
                <a:latin typeface="Symbol" panose="05050102010706020507" pitchFamily="18" charset="2"/>
              </a:rPr>
              <a:t>Ú </a:t>
            </a:r>
            <a:r>
              <a:rPr lang="en-US" altLang="en-US">
                <a:solidFill>
                  <a:srgbClr val="0F18FF"/>
                </a:solidFill>
              </a:rPr>
              <a:t>q</a:t>
            </a:r>
            <a:r>
              <a:rPr lang="en-US" altLang="en-US" baseline="-20000">
                <a:solidFill>
                  <a:srgbClr val="0F18FF"/>
                </a:solidFill>
              </a:rPr>
              <a:t>2</a:t>
            </a:r>
            <a:r>
              <a:rPr lang="en-US" altLang="en-US">
                <a:solidFill>
                  <a:srgbClr val="0F18FF"/>
                </a:solidFill>
              </a:rPr>
              <a:t> )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>
                <a:solidFill>
                  <a:srgbClr val="0F18FF"/>
                </a:solidFill>
                <a:sym typeface="Wingdings" panose="05000000000000000000" pitchFamily="2" charset="2"/>
              </a:rPr>
              <a:t> </a:t>
            </a:r>
            <a:r>
              <a:rPr lang="en-US" altLang="en-US">
                <a:sym typeface="Wingdings" panose="05000000000000000000" pitchFamily="2" charset="2"/>
              </a:rPr>
              <a:t>Sometimes we write a disjunction of clauses as (</a:t>
            </a:r>
            <a:r>
              <a:rPr lang="en-US" altLang="en-US" b="1">
                <a:latin typeface="Symbol" panose="05050102010706020507" pitchFamily="18" charset="2"/>
              </a:rPr>
              <a:t>(</a:t>
            </a:r>
            <a:r>
              <a:rPr lang="en-US" altLang="en-US"/>
              <a:t>p</a:t>
            </a:r>
            <a:r>
              <a:rPr lang="en-US" altLang="en-US" baseline="-20000"/>
              <a:t>1</a:t>
            </a:r>
            <a:r>
              <a:rPr lang="en-US" altLang="en-US"/>
              <a:t>,</a:t>
            </a:r>
            <a:r>
              <a:rPr lang="en-US" altLang="en-US" b="1">
                <a:latin typeface="Symbol" panose="05050102010706020507" pitchFamily="18" charset="2"/>
              </a:rPr>
              <a:t> </a:t>
            </a:r>
            <a:r>
              <a:rPr lang="en-US" altLang="en-US"/>
              <a:t>p</a:t>
            </a:r>
            <a:r>
              <a:rPr lang="en-US" altLang="en-US" baseline="-20000"/>
              <a:t>2</a:t>
            </a:r>
            <a:r>
              <a:rPr lang="en-US" altLang="en-US"/>
              <a:t>), </a:t>
            </a:r>
            <a:r>
              <a:rPr lang="en-US" altLang="en-US" b="1">
                <a:latin typeface="Symbol" panose="05050102010706020507" pitchFamily="18" charset="2"/>
              </a:rPr>
              <a:t>(</a:t>
            </a:r>
            <a:r>
              <a:rPr lang="en-US" altLang="en-US"/>
              <a:t>q</a:t>
            </a:r>
            <a:r>
              <a:rPr lang="en-US" altLang="en-US" baseline="-20000"/>
              <a:t>1</a:t>
            </a:r>
            <a:r>
              <a:rPr lang="en-US" altLang="en-US"/>
              <a:t>,</a:t>
            </a:r>
            <a:r>
              <a:rPr lang="en-US" altLang="en-US" b="1">
                <a:latin typeface="Symbol" panose="05050102010706020507" pitchFamily="18" charset="2"/>
              </a:rPr>
              <a:t> </a:t>
            </a:r>
            <a:r>
              <a:rPr lang="en-US" altLang="en-US"/>
              <a:t>q</a:t>
            </a:r>
            <a:r>
              <a:rPr lang="en-US" altLang="en-US" baseline="-20000"/>
              <a:t>2</a:t>
            </a:r>
            <a:r>
              <a:rPr lang="en-US" altLang="en-US"/>
              <a:t> ))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/>
              <a:t>     The outer comma means conjunction (“and”) </a:t>
            </a:r>
            <a:br>
              <a:rPr lang="en-US" altLang="en-US"/>
            </a:br>
            <a:r>
              <a:rPr lang="en-US" altLang="en-US"/>
              <a:t>     the inner comma means disjunctoin (“or”)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/>
              <a:t>This can be done for any propositional formula</a:t>
            </a:r>
            <a:br>
              <a:rPr lang="en-US" altLang="en-US"/>
            </a:br>
            <a:r>
              <a:rPr lang="en-US" altLang="en-US"/>
              <a:t>It doesn’t matter in which order you apply the rule,</a:t>
            </a:r>
            <a:br>
              <a:rPr lang="en-US" altLang="en-US"/>
            </a:br>
            <a:r>
              <a:rPr lang="en-US" altLang="en-US"/>
              <a:t>the result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409070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1B2B490-67EB-4A53-9569-1F0C4B8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AI10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119F9E-3629-4542-B680-8D0945E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5A60-4840-4ED2-9D30-68F268DBCE4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C0FAC63-0C10-4D0B-9283-18E30C5DE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635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How to rewrite a statement into Clausal Form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F019F0-6CF1-472B-B5F8-A9BEFD474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842" y="1514809"/>
            <a:ext cx="8305800" cy="5592763"/>
          </a:xfrm>
          <a:noFill/>
          <a:ln/>
        </p:spPr>
        <p:txBody>
          <a:bodyPr/>
          <a:lstStyle/>
          <a:p>
            <a:r>
              <a:rPr lang="en-US" altLang="en-US" dirty="0"/>
              <a:t>You may also have to use </a:t>
            </a:r>
            <a:r>
              <a:rPr lang="en-US" altLang="en-US" dirty="0">
                <a:solidFill>
                  <a:srgbClr val="FF0033"/>
                </a:solidFill>
              </a:rPr>
              <a:t>simplification rules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p) =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p) =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Ø 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F18FF"/>
                </a:solidFill>
              </a:rPr>
              <a:t>p = p</a:t>
            </a:r>
          </a:p>
          <a:p>
            <a:pPr lvl="1"/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q) =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p), 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q) =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p)</a:t>
            </a:r>
          </a:p>
          <a:p>
            <a:pPr lvl="1"/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q)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r = 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(q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r), 	   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q)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r = 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(q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r)</a:t>
            </a:r>
            <a:endParaRPr lang="en-US" altLang="en-US" dirty="0"/>
          </a:p>
          <a:p>
            <a:pPr>
              <a:buClr>
                <a:schemeClr val="tx1"/>
              </a:buClr>
            </a:pPr>
            <a:r>
              <a:rPr lang="en-US" altLang="en-US" dirty="0">
                <a:solidFill>
                  <a:srgbClr val="FF0033"/>
                </a:solidFill>
              </a:rPr>
              <a:t>Repeatedly apply rules</a:t>
            </a:r>
            <a:r>
              <a:rPr lang="en-US" altLang="en-US" dirty="0"/>
              <a:t> to the result:</a:t>
            </a:r>
          </a:p>
          <a:p>
            <a:pPr lvl="1">
              <a:buClr>
                <a:schemeClr val="tx1"/>
              </a:buClr>
              <a:buFont typeface="Algerian" panose="04020705040A02060702" pitchFamily="82" charset="0"/>
              <a:buChar char="–"/>
            </a:pP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Ø(Ø 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(q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dirty="0" err="1">
                <a:solidFill>
                  <a:srgbClr val="0F18FF"/>
                </a:solidFill>
              </a:rPr>
              <a:t>r</a:t>
            </a:r>
            <a:r>
              <a:rPr lang="en-US" altLang="en-US" dirty="0">
                <a:solidFill>
                  <a:srgbClr val="0F18FF"/>
                </a:solidFill>
              </a:rPr>
              <a:t>) =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ØØ </a:t>
            </a: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dirty="0">
                <a:solidFill>
                  <a:srgbClr val="0F18FF"/>
                </a:solidFill>
              </a:rPr>
              <a:t>(q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dirty="0" err="1">
                <a:solidFill>
                  <a:srgbClr val="0F18FF"/>
                </a:solidFill>
              </a:rPr>
              <a:t>r</a:t>
            </a:r>
            <a:r>
              <a:rPr lang="en-US" altLang="en-US" dirty="0">
                <a:solidFill>
                  <a:srgbClr val="0F18FF"/>
                </a:solidFill>
              </a:rPr>
              <a:t>) =</a:t>
            </a:r>
            <a:br>
              <a:rPr lang="en-US" altLang="en-US" dirty="0">
                <a:solidFill>
                  <a:srgbClr val="0F18FF"/>
                </a:solidFill>
              </a:rPr>
            </a:br>
            <a:r>
              <a:rPr lang="en-US" altLang="en-US" dirty="0">
                <a:solidFill>
                  <a:srgbClr val="0F18FF"/>
                </a:solidFill>
              </a:rPr>
              <a:t>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(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dirty="0" err="1">
                <a:solidFill>
                  <a:srgbClr val="0F18FF"/>
                </a:solidFill>
              </a:rPr>
              <a:t>q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ØØ</a:t>
            </a:r>
            <a:r>
              <a:rPr lang="en-US" altLang="en-US" dirty="0" err="1">
                <a:solidFill>
                  <a:srgbClr val="0F18FF"/>
                </a:solidFill>
              </a:rPr>
              <a:t>r</a:t>
            </a:r>
            <a:r>
              <a:rPr lang="en-US" altLang="en-US" dirty="0">
                <a:solidFill>
                  <a:srgbClr val="0F18FF"/>
                </a:solidFill>
              </a:rPr>
              <a:t>)   = p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dirty="0">
                <a:solidFill>
                  <a:srgbClr val="0F18FF"/>
                </a:solidFill>
              </a:rPr>
              <a:t> (</a:t>
            </a:r>
            <a:r>
              <a:rPr lang="en-US" altLang="en-US" b="1" dirty="0" err="1">
                <a:solidFill>
                  <a:srgbClr val="0F18FF"/>
                </a:solidFill>
                <a:latin typeface="Symbol" panose="05050102010706020507" pitchFamily="18" charset="2"/>
              </a:rPr>
              <a:t>Ø</a:t>
            </a:r>
            <a:r>
              <a:rPr lang="en-US" altLang="en-US" dirty="0" err="1">
                <a:solidFill>
                  <a:srgbClr val="0F18FF"/>
                </a:solidFill>
              </a:rPr>
              <a:t>q</a:t>
            </a:r>
            <a:r>
              <a:rPr lang="en-US" altLang="en-US" dirty="0">
                <a:solidFill>
                  <a:srgbClr val="0F18FF"/>
                </a:solidFill>
              </a:rPr>
              <a:t> </a:t>
            </a:r>
            <a:r>
              <a:rPr lang="en-US" altLang="en-US" b="1" dirty="0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dirty="0">
                <a:solidFill>
                  <a:srgbClr val="0F18FF"/>
                </a:solidFill>
              </a:rPr>
              <a:t> r)</a:t>
            </a:r>
          </a:p>
          <a:p>
            <a:r>
              <a:rPr lang="en-US" altLang="en-US" dirty="0"/>
              <a:t>Sometimes </a:t>
            </a:r>
            <a:r>
              <a:rPr lang="en-US" altLang="en-US" dirty="0">
                <a:solidFill>
                  <a:srgbClr val="FF0033"/>
                </a:solidFill>
              </a:rPr>
              <a:t>multiple rules apply</a:t>
            </a:r>
            <a:r>
              <a:rPr lang="en-US" altLang="en-US" dirty="0"/>
              <a:t> (always same result)</a:t>
            </a:r>
            <a:br>
              <a:rPr lang="en-US" altLang="en-US" dirty="0"/>
            </a:br>
            <a:r>
              <a:rPr lang="en-US" altLang="en-US" dirty="0"/>
              <a:t>			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C3B0CD2-A264-4B87-85DE-1C7E6FCF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44740"/>
            <a:ext cx="3981450" cy="1308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</a:t>
            </a:r>
            <a:r>
              <a:rPr lang="en-US" altLang="en-US" sz="2600">
                <a:solidFill>
                  <a:srgbClr val="0000FF"/>
                </a:solidFill>
                <a:latin typeface="Tahoma" panose="020B0604030504040204" pitchFamily="34" charset="0"/>
              </a:rPr>
              <a:t>p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q)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s=</a:t>
            </a:r>
          </a:p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((p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(q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r))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s=</a:t>
            </a:r>
          </a:p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((p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(q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s))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2739265-235C-4199-AC31-D6853C3B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44740"/>
            <a:ext cx="3981450" cy="1308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((p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q)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s=</a:t>
            </a:r>
          </a:p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((p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q)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(r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s) = </a:t>
            </a:r>
          </a:p>
          <a:p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((p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s)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Ù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(q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r </a:t>
            </a:r>
            <a:r>
              <a:rPr lang="en-US" altLang="en-US" sz="2600" b="1">
                <a:solidFill>
                  <a:srgbClr val="0F18FF"/>
                </a:solidFill>
                <a:latin typeface="Symbol" panose="05050102010706020507" pitchFamily="18" charset="2"/>
              </a:rPr>
              <a:t>Ú</a:t>
            </a:r>
            <a:r>
              <a:rPr lang="en-US" altLang="en-US" sz="2600">
                <a:solidFill>
                  <a:srgbClr val="0F18FF"/>
                </a:solidFill>
                <a:latin typeface="Tahoma" panose="020B0604030504040204" pitchFamily="34" charset="0"/>
              </a:rPr>
              <a:t> 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  <p:bldP spid="21508" grpId="0" build="p" autoUpdateAnimBg="0"/>
      <p:bldP spid="2150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7C0C5-2C4F-48BF-ADB8-47D84F6B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080"/>
            <a:ext cx="9144000" cy="41183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73EE1D-D6D4-41F7-AF40-53460337CF89}"/>
              </a:ext>
            </a:extLst>
          </p:cNvPr>
          <p:cNvSpPr/>
          <p:nvPr/>
        </p:nvSpPr>
        <p:spPr>
          <a:xfrm>
            <a:off x="332509" y="2159192"/>
            <a:ext cx="8700655" cy="7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17583-B6A7-4611-AAC7-D110FE1D880D}"/>
              </a:ext>
            </a:extLst>
          </p:cNvPr>
          <p:cNvSpPr txBox="1"/>
          <p:nvPr/>
        </p:nvSpPr>
        <p:spPr>
          <a:xfrm>
            <a:off x="3095537" y="896541"/>
            <a:ext cx="333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FF0033"/>
                </a:solidFill>
              </a:rPr>
              <a:t>simplification rules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72555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30F451-2A26-4DFF-B994-9513E72D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232"/>
            <a:ext cx="9144000" cy="4046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D7812-E0C6-42E8-8539-8B831D497E32}"/>
              </a:ext>
            </a:extLst>
          </p:cNvPr>
          <p:cNvSpPr txBox="1"/>
          <p:nvPr/>
        </p:nvSpPr>
        <p:spPr>
          <a:xfrm>
            <a:off x="3095537" y="896541"/>
            <a:ext cx="333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FF0033"/>
                </a:solidFill>
              </a:rPr>
              <a:t>simplification rules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07176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63B7-A513-4BFB-A062-F9D59D4E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of clausal normal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20C3-0336-42F6-8943-D4B0E524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9" y="1696621"/>
            <a:ext cx="9016166" cy="20211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44B1BF-57B7-48A7-97E4-2F0D85061EF4}"/>
              </a:ext>
            </a:extLst>
          </p:cNvPr>
          <p:cNvSpPr/>
          <p:nvPr/>
        </p:nvSpPr>
        <p:spPr>
          <a:xfrm>
            <a:off x="5690937" y="1690689"/>
            <a:ext cx="1419726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7AA91-FCB9-4DA8-9F37-5AA4741EA1FE}"/>
              </a:ext>
            </a:extLst>
          </p:cNvPr>
          <p:cNvSpPr/>
          <p:nvPr/>
        </p:nvSpPr>
        <p:spPr>
          <a:xfrm>
            <a:off x="2438400" y="2304383"/>
            <a:ext cx="1419726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6EBF-06CC-440C-A890-08B6D7945AAF}"/>
              </a:ext>
            </a:extLst>
          </p:cNvPr>
          <p:cNvSpPr/>
          <p:nvPr/>
        </p:nvSpPr>
        <p:spPr>
          <a:xfrm>
            <a:off x="7198895" y="2707189"/>
            <a:ext cx="1786066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71703-4379-4BE5-B1AD-A809B8595CF1}"/>
              </a:ext>
            </a:extLst>
          </p:cNvPr>
          <p:cNvSpPr/>
          <p:nvPr/>
        </p:nvSpPr>
        <p:spPr>
          <a:xfrm>
            <a:off x="6052860" y="3339022"/>
            <a:ext cx="1322498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63B7-A513-4BFB-A062-F9D59D4E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of clausal normal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4BDEC-D68C-48C0-AB5C-DC6EB010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9" y="1399924"/>
            <a:ext cx="6934701" cy="53223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462530-0787-4F16-8C55-F392CA425E6C}"/>
              </a:ext>
            </a:extLst>
          </p:cNvPr>
          <p:cNvSpPr/>
          <p:nvPr/>
        </p:nvSpPr>
        <p:spPr>
          <a:xfrm>
            <a:off x="2768238" y="2412590"/>
            <a:ext cx="2020329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578F9E-8D56-42E0-8685-32A234EB3F41}"/>
              </a:ext>
            </a:extLst>
          </p:cNvPr>
          <p:cNvSpPr/>
          <p:nvPr/>
        </p:nvSpPr>
        <p:spPr>
          <a:xfrm>
            <a:off x="2768238" y="3602253"/>
            <a:ext cx="2020329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636CA-6643-4188-B174-6D314793B3CE}"/>
              </a:ext>
            </a:extLst>
          </p:cNvPr>
          <p:cNvSpPr/>
          <p:nvPr/>
        </p:nvSpPr>
        <p:spPr>
          <a:xfrm>
            <a:off x="2768238" y="4637051"/>
            <a:ext cx="2020329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BFD76-D642-4193-93BA-C92E1AEE4302}"/>
              </a:ext>
            </a:extLst>
          </p:cNvPr>
          <p:cNvSpPr/>
          <p:nvPr/>
        </p:nvSpPr>
        <p:spPr>
          <a:xfrm>
            <a:off x="2768238" y="5671849"/>
            <a:ext cx="2020329" cy="402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6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02D-04BD-447F-9610-B1711F39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use of propositional logic for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585-343C-4071-B4FD-325135C7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We want to answer 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We formulate question as a complex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We try to find a “satisfying assignment” of truth values (in other words: a combination of truth values that makes the complex statement true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Rewrite the statement into Clausal Normal 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Use the truth-table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Any combination of truth values that is a satisfying assignment gives us the solution to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63888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171-92A3-41BE-9385-04DD59960741}"/>
                  </a:ext>
                </a:extLst>
              </p:cNvPr>
              <p:cNvSpPr txBox="1"/>
              <p:nvPr/>
            </p:nvSpPr>
            <p:spPr>
              <a:xfrm>
                <a:off x="146806" y="696286"/>
                <a:ext cx="891330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</a:rPr>
                  <a:t>Problem: with n variables, we need a truth table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2400" b="1" dirty="0">
                    <a:solidFill>
                      <a:srgbClr val="FF0000"/>
                    </a:solidFill>
                  </a:rPr>
                  <a:t> rows.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3 variables = 8 rows</a:t>
                </a:r>
              </a:p>
              <a:p>
                <a:r>
                  <a:rPr lang="en-GB" sz="2400" dirty="0"/>
                  <a:t>20 variables = 1048576 rows</a:t>
                </a:r>
              </a:p>
              <a:p>
                <a:r>
                  <a:rPr lang="en-GB" sz="2400" dirty="0"/>
                  <a:t>50 variables = 1125899906842624 rows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And in lecture 3, we will be solving a problem with 729(!!) variables</a:t>
                </a:r>
              </a:p>
              <a:p>
                <a:r>
                  <a:rPr lang="en-GB" sz="2400" dirty="0"/>
                  <a:t>= 1000000000000000000000000000000000000000000000000000</a:t>
                </a:r>
                <a:br>
                  <a:rPr lang="en-GB" sz="2400" dirty="0"/>
                </a:br>
                <a:r>
                  <a:rPr lang="en-GB" sz="2400" dirty="0"/>
                  <a:t>000000000000000000000000000000000 rows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In the next lecture, we will learn about a method that can solve </a:t>
                </a:r>
              </a:p>
              <a:p>
                <a:r>
                  <a:rPr lang="en-GB" sz="2400" dirty="0"/>
                  <a:t>such a problem much more efficiently than a truth table</a:t>
                </a:r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171-92A3-41BE-9385-04DD5996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6" y="696286"/>
                <a:ext cx="8913303" cy="4524315"/>
              </a:xfrm>
              <a:prstGeom prst="rect">
                <a:avLst/>
              </a:prstGeom>
              <a:blipFill>
                <a:blip r:embed="rId2"/>
                <a:stretch>
                  <a:fillRect l="-1026" t="-1078" b="-21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47A4612-9300-45A5-8B85-A6F3F6500E74}"/>
              </a:ext>
            </a:extLst>
          </p:cNvPr>
          <p:cNvSpPr/>
          <p:nvPr/>
        </p:nvSpPr>
        <p:spPr>
          <a:xfrm>
            <a:off x="146806" y="4361674"/>
            <a:ext cx="8229600" cy="858927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375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CF779-B507-48B5-A080-811D78DA123D}"/>
              </a:ext>
            </a:extLst>
          </p:cNvPr>
          <p:cNvSpPr/>
          <p:nvPr/>
        </p:nvSpPr>
        <p:spPr>
          <a:xfrm>
            <a:off x="668109" y="3886773"/>
            <a:ext cx="8229600" cy="637309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CAFD-5C9A-49D5-9674-074A905D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/>
              <a:t>The knowledge base:</a:t>
            </a:r>
            <a:br>
              <a:rPr lang="en-GB"/>
            </a:br>
            <a:r>
              <a:rPr lang="en-GB" sz="4000"/>
              <a:t>simple statements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F645-83CF-4290-991F-9705DFB6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308521" cy="4667249"/>
          </a:xfrm>
        </p:spPr>
        <p:txBody>
          <a:bodyPr>
            <a:normAutofit/>
          </a:bodyPr>
          <a:lstStyle/>
          <a:p>
            <a:r>
              <a:rPr lang="en-GB" dirty="0"/>
              <a:t>We will study knowledge bases that consists of statements in a very simple logic: </a:t>
            </a:r>
            <a:br>
              <a:rPr lang="en-GB" dirty="0"/>
            </a:br>
            <a:r>
              <a:rPr lang="en-GB" b="1" dirty="0"/>
              <a:t>propositional logic</a:t>
            </a:r>
          </a:p>
          <a:p>
            <a:r>
              <a:rPr lang="en-GB" dirty="0"/>
              <a:t>In propositional logic, a knowledge base can </a:t>
            </a:r>
            <a:br>
              <a:rPr lang="en-GB" dirty="0"/>
            </a:br>
            <a:r>
              <a:rPr lang="en-GB" dirty="0"/>
              <a:t>have </a:t>
            </a:r>
            <a:r>
              <a:rPr lang="en-GB" b="1" dirty="0"/>
              <a:t>simple statements</a:t>
            </a:r>
            <a:r>
              <a:rPr lang="en-GB" dirty="0"/>
              <a:t>, and </a:t>
            </a:r>
            <a:r>
              <a:rPr lang="en-GB" b="1" dirty="0"/>
              <a:t>complex statements</a:t>
            </a:r>
            <a:r>
              <a:rPr lang="en-GB" dirty="0"/>
              <a:t>. </a:t>
            </a:r>
          </a:p>
          <a:p>
            <a:r>
              <a:rPr lang="en-GB" dirty="0"/>
              <a:t>A </a:t>
            </a:r>
            <a:r>
              <a:rPr lang="en-GB" b="1" dirty="0"/>
              <a:t>simple statement </a:t>
            </a:r>
            <a:r>
              <a:rPr lang="en-GB" dirty="0"/>
              <a:t>states one </a:t>
            </a:r>
            <a:r>
              <a:rPr lang="en-GB" b="1" dirty="0"/>
              <a:t>fact about the world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Examples: </a:t>
            </a:r>
            <a:r>
              <a:rPr lang="en-GB" i="1" dirty="0"/>
              <a:t>it-is-hot</a:t>
            </a:r>
            <a:r>
              <a:rPr lang="en-GB" dirty="0"/>
              <a:t>, </a:t>
            </a:r>
            <a:r>
              <a:rPr lang="en-GB" i="1" dirty="0"/>
              <a:t>it-is-raining</a:t>
            </a:r>
            <a:r>
              <a:rPr lang="en-GB" dirty="0"/>
              <a:t>, </a:t>
            </a:r>
            <a:r>
              <a:rPr lang="en-GB" i="1" dirty="0"/>
              <a:t>it-is-humid</a:t>
            </a:r>
          </a:p>
          <a:p>
            <a:pPr lvl="1"/>
            <a:r>
              <a:rPr lang="en-GB" dirty="0"/>
              <a:t>In  our examples we sometimes just use </a:t>
            </a:r>
            <a:br>
              <a:rPr lang="en-GB" dirty="0"/>
            </a:br>
            <a:r>
              <a:rPr lang="en-GB" dirty="0"/>
              <a:t>a single letter for a </a:t>
            </a:r>
            <a:r>
              <a:rPr lang="en-GB" dirty="0" err="1"/>
              <a:t>a</a:t>
            </a:r>
            <a:r>
              <a:rPr lang="en-GB" dirty="0"/>
              <a:t> simple statement: </a:t>
            </a:r>
          </a:p>
          <a:p>
            <a:pPr lvl="1"/>
            <a:r>
              <a:rPr lang="en-GB" dirty="0"/>
              <a:t>Examples: P, Q, R. </a:t>
            </a:r>
          </a:p>
        </p:txBody>
      </p:sp>
    </p:spTree>
    <p:extLst>
      <p:ext uri="{BB962C8B-B14F-4D97-AF65-F5344CB8AC3E}">
        <p14:creationId xmlns:p14="http://schemas.microsoft.com/office/powerpoint/2010/main" val="116403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6DF0-BAC1-4514-AB20-750CCDC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3285"/>
            <a:ext cx="7886700" cy="754518"/>
          </a:xfrm>
        </p:spPr>
        <p:txBody>
          <a:bodyPr>
            <a:normAutofit fontScale="90000"/>
          </a:bodyPr>
          <a:lstStyle/>
          <a:p>
            <a:r>
              <a:rPr lang="en-GB"/>
              <a:t>The knowledge base:</a:t>
            </a:r>
            <a:br>
              <a:rPr lang="en-GB"/>
            </a:br>
            <a:r>
              <a:rPr lang="en-GB" sz="4000"/>
              <a:t>complex statements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06FF-4382-490D-8812-1E88D89D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175657"/>
            <a:ext cx="9013371" cy="5519058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Complex statements are made by </a:t>
            </a:r>
            <a:r>
              <a:rPr lang="en-GB" b="1"/>
              <a:t>combining other statements</a:t>
            </a:r>
            <a:r>
              <a:rPr lang="en-GB"/>
              <a:t>. If S and T are statements (simple or complex), </a:t>
            </a:r>
            <a:br>
              <a:rPr lang="en-GB"/>
            </a:br>
            <a:r>
              <a:rPr lang="en-GB"/>
              <a:t>then the following are also complex statements:</a:t>
            </a:r>
          </a:p>
          <a:p>
            <a:pPr lvl="1"/>
            <a:r>
              <a:rPr lang="en-GB"/>
              <a:t>S </a:t>
            </a:r>
            <a:r>
              <a:rPr lang="en-GB">
                <a:sym typeface="Symbol" panose="05050102010706020507" pitchFamily="18" charset="2"/>
              </a:rPr>
              <a:t> </a:t>
            </a:r>
            <a:r>
              <a:rPr lang="en-GB"/>
              <a:t>T 	(“S and T”) 	(conjunction)</a:t>
            </a:r>
          </a:p>
          <a:p>
            <a:pPr lvl="1"/>
            <a:r>
              <a:rPr lang="en-GB"/>
              <a:t>S </a:t>
            </a:r>
            <a:r>
              <a:rPr lang="en-GB">
                <a:sym typeface="Symbol" panose="05050102010706020507" pitchFamily="18" charset="2"/>
              </a:rPr>
              <a:t></a:t>
            </a:r>
            <a:r>
              <a:rPr lang="en-GB"/>
              <a:t> T 	(“S or T”) 	(disjunction)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 S 	(“not S”) 	(negation)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S  T	(“S implies T”)	(implication) </a:t>
            </a:r>
          </a:p>
          <a:p>
            <a:r>
              <a:rPr lang="en-GB">
                <a:sym typeface="Symbol" panose="05050102010706020507" pitchFamily="18" charset="2"/>
              </a:rPr>
              <a:t>These can be combined any combination</a:t>
            </a:r>
            <a:endParaRPr lang="en-GB"/>
          </a:p>
          <a:p>
            <a:r>
              <a:rPr lang="en-GB"/>
              <a:t>Examples: </a:t>
            </a:r>
          </a:p>
          <a:p>
            <a:pPr lvl="1"/>
            <a:r>
              <a:rPr lang="en-GB" i="1"/>
              <a:t>it-is-hot</a:t>
            </a:r>
            <a:r>
              <a:rPr lang="en-GB"/>
              <a:t> </a:t>
            </a:r>
            <a:r>
              <a:rPr lang="en-GB">
                <a:sym typeface="Symbol" panose="05050102010706020507" pitchFamily="18" charset="2"/>
              </a:rPr>
              <a:t> </a:t>
            </a:r>
            <a:r>
              <a:rPr lang="en-GB" i="1">
                <a:sym typeface="Symbol" panose="05050102010706020507" pitchFamily="18" charset="2"/>
              </a:rPr>
              <a:t>it-is-raining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 </a:t>
            </a:r>
            <a:r>
              <a:rPr lang="en-GB" i="1">
                <a:sym typeface="Symbol" panose="05050102010706020507" pitchFamily="18" charset="2"/>
              </a:rPr>
              <a:t>it-is-humid</a:t>
            </a:r>
          </a:p>
          <a:p>
            <a:pPr lvl="1"/>
            <a:r>
              <a:rPr lang="en-GB" i="1"/>
              <a:t>it-is-hot</a:t>
            </a:r>
            <a:r>
              <a:rPr lang="en-GB"/>
              <a:t> </a:t>
            </a:r>
            <a:r>
              <a:rPr lang="en-GB">
                <a:sym typeface="Symbol" panose="05050102010706020507" pitchFamily="18" charset="2"/>
              </a:rPr>
              <a:t> </a:t>
            </a:r>
            <a:r>
              <a:rPr lang="en-GB" i="1">
                <a:sym typeface="Symbol" panose="05050102010706020507" pitchFamily="18" charset="2"/>
              </a:rPr>
              <a:t>it-is-raining</a:t>
            </a:r>
            <a:r>
              <a:rPr lang="en-GB">
                <a:sym typeface="Symbol" panose="05050102010706020507" pitchFamily="18" charset="2"/>
              </a:rPr>
              <a:t>  </a:t>
            </a:r>
            <a:r>
              <a:rPr lang="en-GB" i="1">
                <a:sym typeface="Symbol" panose="05050102010706020507" pitchFamily="18" charset="2"/>
              </a:rPr>
              <a:t>it-is-humid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(P1   P2)  P3) </a:t>
            </a:r>
          </a:p>
          <a:p>
            <a:pPr lvl="1"/>
            <a:r>
              <a:rPr lang="pt-BR"/>
              <a:t>((P </a:t>
            </a:r>
            <a:r>
              <a:rPr lang="en-GB">
                <a:sym typeface="Symbol" panose="05050102010706020507" pitchFamily="18" charset="2"/>
              </a:rPr>
              <a:t> H)   H)  P</a:t>
            </a:r>
            <a:br>
              <a:rPr lang="pt-BR"/>
            </a:b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991FD-5FF1-4414-8840-660074E3481F}"/>
              </a:ext>
            </a:extLst>
          </p:cNvPr>
          <p:cNvSpPr/>
          <p:nvPr/>
        </p:nvSpPr>
        <p:spPr>
          <a:xfrm>
            <a:off x="381781" y="1078918"/>
            <a:ext cx="8631590" cy="528209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5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simple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5"/>
            <a:ext cx="8362950" cy="5254396"/>
          </a:xfrm>
        </p:spPr>
        <p:txBody>
          <a:bodyPr>
            <a:normAutofit/>
          </a:bodyPr>
          <a:lstStyle/>
          <a:p>
            <a:r>
              <a:rPr lang="en-GB" dirty="0"/>
              <a:t>So now we know the </a:t>
            </a:r>
            <a:r>
              <a:rPr lang="en-GB" b="1" dirty="0"/>
              <a:t>language</a:t>
            </a:r>
            <a:r>
              <a:rPr lang="en-GB" dirty="0"/>
              <a:t> of propositional logic (the simple statements and the complex statements)</a:t>
            </a:r>
          </a:p>
          <a:p>
            <a:r>
              <a:rPr lang="en-GB" dirty="0"/>
              <a:t>What is the </a:t>
            </a:r>
            <a:r>
              <a:rPr lang="en-GB" b="1" dirty="0"/>
              <a:t>meaning</a:t>
            </a:r>
            <a:r>
              <a:rPr lang="en-GB" dirty="0"/>
              <a:t> of statements in logic? </a:t>
            </a:r>
          </a:p>
          <a:p>
            <a:r>
              <a:rPr lang="en-GB" dirty="0"/>
              <a:t>In logic, any statement is either true or false.</a:t>
            </a:r>
          </a:p>
          <a:p>
            <a:r>
              <a:rPr lang="en-GB" dirty="0"/>
              <a:t>We call this the “</a:t>
            </a:r>
            <a:r>
              <a:rPr lang="en-GB" b="1" dirty="0"/>
              <a:t>interpretation function</a:t>
            </a:r>
            <a:r>
              <a:rPr lang="en-GB" dirty="0"/>
              <a:t>” </a:t>
            </a:r>
            <a:r>
              <a:rPr lang="en-GB" i="1" dirty="0"/>
              <a:t>I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it maps any statement </a:t>
            </a:r>
            <a:r>
              <a:rPr lang="en-GB" i="1" dirty="0"/>
              <a:t>p</a:t>
            </a:r>
            <a:r>
              <a:rPr lang="en-GB" dirty="0"/>
              <a:t> to true or false: </a:t>
            </a:r>
            <a:br>
              <a:rPr lang="en-GB" dirty="0"/>
            </a:br>
            <a:r>
              <a:rPr lang="en-GB" dirty="0"/>
              <a:t>			</a:t>
            </a:r>
            <a:r>
              <a:rPr lang="en-GB" i="1" dirty="0"/>
              <a:t>I(p)=0 </a:t>
            </a:r>
            <a:r>
              <a:rPr lang="en-GB" dirty="0"/>
              <a:t>or</a:t>
            </a:r>
            <a:r>
              <a:rPr lang="en-GB" i="1" dirty="0"/>
              <a:t> I(p)=1</a:t>
            </a:r>
            <a:br>
              <a:rPr lang="en-GB" i="1" dirty="0"/>
            </a:br>
            <a:r>
              <a:rPr lang="en-GB" dirty="0"/>
              <a:t>(0 means false, 1 means true)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I(it-is-hot)=1 means that it is hot today</a:t>
            </a:r>
          </a:p>
          <a:p>
            <a:pPr lvl="1"/>
            <a:r>
              <a:rPr lang="en-GB" dirty="0"/>
              <a:t>I(it-is-hot)=0 means that it is not hot today</a:t>
            </a:r>
          </a:p>
          <a:p>
            <a:pPr lvl="1"/>
            <a:r>
              <a:rPr lang="en-GB" dirty="0"/>
              <a:t>I(Q)=1 means that Q is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5732B-D502-46F9-8C0E-283CEBE7D876}"/>
              </a:ext>
            </a:extLst>
          </p:cNvPr>
          <p:cNvSpPr/>
          <p:nvPr/>
        </p:nvSpPr>
        <p:spPr>
          <a:xfrm>
            <a:off x="3269673" y="2791692"/>
            <a:ext cx="4054764" cy="542636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67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complex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4"/>
            <a:ext cx="8362950" cy="5918425"/>
          </a:xfrm>
        </p:spPr>
        <p:txBody>
          <a:bodyPr>
            <a:normAutofit/>
          </a:bodyPr>
          <a:lstStyle/>
          <a:p>
            <a:r>
              <a:rPr lang="en-GB"/>
              <a:t>As we have seen, complex statements are made from combining different parts (using </a:t>
            </a:r>
            <a:r>
              <a:rPr lang="en-GB">
                <a:sym typeface="Symbol" panose="05050102010706020507" pitchFamily="18" charset="2"/>
              </a:rPr>
              <a:t>, , , )</a:t>
            </a:r>
          </a:p>
          <a:p>
            <a:r>
              <a:rPr lang="en-GB">
                <a:sym typeface="Symbol" panose="05050102010706020507" pitchFamily="18" charset="2"/>
              </a:rPr>
              <a:t>Therefore, the </a:t>
            </a:r>
            <a:r>
              <a:rPr lang="en-GB" b="1">
                <a:sym typeface="Symbol" panose="05050102010706020507" pitchFamily="18" charset="2"/>
              </a:rPr>
              <a:t>meaning of complex statements </a:t>
            </a:r>
            <a:r>
              <a:rPr lang="en-GB">
                <a:sym typeface="Symbol" panose="05050102010706020507" pitchFamily="18" charset="2"/>
              </a:rPr>
              <a:t>is calculated from the meaning of the parts: </a:t>
            </a:r>
          </a:p>
          <a:p>
            <a:r>
              <a:rPr lang="en-GB">
                <a:sym typeface="Symbol" panose="05050102010706020507" pitchFamily="18" charset="2"/>
              </a:rPr>
              <a:t>The meaning of PQ is calculated by combining the meaning of P and Q: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PQ is only true if </a:t>
            </a:r>
            <a:r>
              <a:rPr lang="en-GB" b="1">
                <a:sym typeface="Symbol" panose="05050102010706020507" pitchFamily="18" charset="2"/>
              </a:rPr>
              <a:t>both</a:t>
            </a:r>
            <a:r>
              <a:rPr lang="en-GB">
                <a:sym typeface="Symbol" panose="05050102010706020507" pitchFamily="18" charset="2"/>
              </a:rPr>
              <a:t> P and Q are true, </a:t>
            </a:r>
            <a:br>
              <a:rPr lang="en-GB">
                <a:sym typeface="Symbol" panose="05050102010706020507" pitchFamily="18" charset="2"/>
              </a:rPr>
            </a:br>
            <a:r>
              <a:rPr lang="en-GB">
                <a:sym typeface="Symbol" panose="05050102010706020507" pitchFamily="18" charset="2"/>
              </a:rPr>
              <a:t>otherwise PQ is false.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Mathematically: I(PQ)=1 only if I(P)=1 and I(Q)=1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We can also write this in a table, which tells us the meaning of PQ for each combination of P and Q: </a:t>
            </a:r>
          </a:p>
          <a:p>
            <a:pPr marL="457200" lvl="1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07698-DEF1-4A15-AEAC-2B47ECEBE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21867"/>
              </p:ext>
            </p:extLst>
          </p:nvPr>
        </p:nvGraphicFramePr>
        <p:xfrm>
          <a:off x="4026310" y="5399314"/>
          <a:ext cx="20628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29">
                  <a:extLst>
                    <a:ext uri="{9D8B030D-6E8A-4147-A177-3AD203B41FA5}">
                      <a16:colId xmlns:a16="http://schemas.microsoft.com/office/drawing/2014/main" val="3879448592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983738229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1215653605"/>
                    </a:ext>
                  </a:extLst>
                </a:gridCol>
              </a:tblGrid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Q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>
                          <a:sym typeface="Symbol" panose="05050102010706020507" pitchFamily="18" charset="2"/>
                        </a:rPr>
                        <a:t>PQ </a:t>
                      </a:r>
                      <a:endParaRPr lang="en-GB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0066679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3654417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8768228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812236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210965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8CFCB2-45F4-41BA-B602-764F33E21FDE}"/>
              </a:ext>
            </a:extLst>
          </p:cNvPr>
          <p:cNvSpPr/>
          <p:nvPr/>
        </p:nvSpPr>
        <p:spPr>
          <a:xfrm>
            <a:off x="762000" y="1882483"/>
            <a:ext cx="8229600" cy="76835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417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complex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4"/>
            <a:ext cx="8362950" cy="5918425"/>
          </a:xfrm>
        </p:spPr>
        <p:txBody>
          <a:bodyPr>
            <a:normAutofit/>
          </a:bodyPr>
          <a:lstStyle/>
          <a:p>
            <a:r>
              <a:rPr lang="en-GB">
                <a:sym typeface="Symbol" panose="05050102010706020507" pitchFamily="18" charset="2"/>
              </a:rPr>
              <a:t>In the same way, the meaning of P  Q is calculated by combining the meaning of P and Q: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P  Q is only true if </a:t>
            </a:r>
            <a:r>
              <a:rPr lang="en-GB" b="1">
                <a:sym typeface="Symbol" panose="05050102010706020507" pitchFamily="18" charset="2"/>
              </a:rPr>
              <a:t>at least one of </a:t>
            </a:r>
            <a:r>
              <a:rPr lang="en-GB">
                <a:sym typeface="Symbol" panose="05050102010706020507" pitchFamily="18" charset="2"/>
              </a:rPr>
              <a:t>P and Q are true, </a:t>
            </a:r>
            <a:br>
              <a:rPr lang="en-GB">
                <a:sym typeface="Symbol" panose="05050102010706020507" pitchFamily="18" charset="2"/>
              </a:rPr>
            </a:br>
            <a:r>
              <a:rPr lang="en-GB">
                <a:sym typeface="Symbol" panose="05050102010706020507" pitchFamily="18" charset="2"/>
              </a:rPr>
              <a:t>otherwise P  Q is false.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Mathematically: I(P  Q)=1 only if I(P)=1 or I(Q)=1, or both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We can also write this in a table, which tells us the meaning of P  Q for each combination of P and Q: </a:t>
            </a:r>
          </a:p>
          <a:p>
            <a:pPr marL="457200" lvl="1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07698-DEF1-4A15-AEAC-2B47ECEBE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0799"/>
              </p:ext>
            </p:extLst>
          </p:nvPr>
        </p:nvGraphicFramePr>
        <p:xfrm>
          <a:off x="3540556" y="4027714"/>
          <a:ext cx="20628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29">
                  <a:extLst>
                    <a:ext uri="{9D8B030D-6E8A-4147-A177-3AD203B41FA5}">
                      <a16:colId xmlns:a16="http://schemas.microsoft.com/office/drawing/2014/main" val="3879448592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983738229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1215653605"/>
                    </a:ext>
                  </a:extLst>
                </a:gridCol>
              </a:tblGrid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Q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>
                          <a:sym typeface="Symbol" panose="05050102010706020507" pitchFamily="18" charset="2"/>
                        </a:rPr>
                        <a:t>PQ </a:t>
                      </a:r>
                      <a:endParaRPr lang="en-GB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0066679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3654417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8768228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812236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2109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9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complex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4"/>
            <a:ext cx="8362950" cy="5918425"/>
          </a:xfrm>
        </p:spPr>
        <p:txBody>
          <a:bodyPr>
            <a:normAutofit/>
          </a:bodyPr>
          <a:lstStyle/>
          <a:p>
            <a:r>
              <a:rPr lang="en-GB">
                <a:sym typeface="Symbol" panose="05050102010706020507" pitchFamily="18" charset="2"/>
              </a:rPr>
              <a:t>In the same way, the meaning of  P is calculated from the meaning of P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 P is only true if P is false, otherwise  P is false. 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Mathematically: I( P)=1 only if I(P)=0</a:t>
            </a:r>
          </a:p>
          <a:p>
            <a:pPr lvl="1"/>
            <a:r>
              <a:rPr lang="en-GB">
                <a:sym typeface="Symbol" panose="05050102010706020507" pitchFamily="18" charset="2"/>
              </a:rPr>
              <a:t>We can also write this in a table, which tells us the meaning of  P for each meaning of P: </a:t>
            </a:r>
          </a:p>
          <a:p>
            <a:pPr marL="457200" lvl="1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07698-DEF1-4A15-AEAC-2B47ECEBE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37139"/>
              </p:ext>
            </p:extLst>
          </p:nvPr>
        </p:nvGraphicFramePr>
        <p:xfrm>
          <a:off x="3540556" y="4027714"/>
          <a:ext cx="13752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29">
                  <a:extLst>
                    <a:ext uri="{9D8B030D-6E8A-4147-A177-3AD203B41FA5}">
                      <a16:colId xmlns:a16="http://schemas.microsoft.com/office/drawing/2014/main" val="3879448592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1215653605"/>
                    </a:ext>
                  </a:extLst>
                </a:gridCol>
              </a:tblGrid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>
                          <a:sym typeface="Symbol" panose="05050102010706020507" pitchFamily="18" charset="2"/>
                        </a:rPr>
                        <a:t> P</a:t>
                      </a:r>
                      <a:endParaRPr lang="en-GB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0066679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3654417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876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EF8-282D-4F1F-B001-A89044CD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GB"/>
              <a:t>The meaning of complex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A38-0692-48BB-8061-3FAE60FA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574"/>
            <a:ext cx="8362950" cy="5918425"/>
          </a:xfrm>
        </p:spPr>
        <p:txBody>
          <a:bodyPr>
            <a:normAutofit lnSpcReduction="10000"/>
          </a:bodyPr>
          <a:lstStyle/>
          <a:p>
            <a:r>
              <a:rPr lang="en-GB">
                <a:sym typeface="Symbol" panose="05050102010706020507" pitchFamily="18" charset="2"/>
              </a:rPr>
              <a:t>The meaning of P  Q also computed from the meanings of P and Q, but in a bit of a strange way:</a:t>
            </a:r>
          </a:p>
          <a:p>
            <a:endParaRPr lang="en-GB">
              <a:sym typeface="Symbol" panose="05050102010706020507" pitchFamily="18" charset="2"/>
            </a:endParaRPr>
          </a:p>
          <a:p>
            <a:endParaRPr lang="en-GB">
              <a:sym typeface="Symbol" panose="05050102010706020507" pitchFamily="18" charset="2"/>
            </a:endParaRPr>
          </a:p>
          <a:p>
            <a:endParaRPr lang="en-GB">
              <a:sym typeface="Symbol" panose="05050102010706020507" pitchFamily="18" charset="2"/>
            </a:endParaRPr>
          </a:p>
          <a:p>
            <a:endParaRPr lang="en-GB">
              <a:sym typeface="Symbol" panose="05050102010706020507" pitchFamily="18" charset="2"/>
            </a:endParaRPr>
          </a:p>
          <a:p>
            <a:endParaRPr lang="en-GB">
              <a:sym typeface="Symbol" panose="05050102010706020507" pitchFamily="18" charset="2"/>
            </a:endParaRPr>
          </a:p>
          <a:p>
            <a:r>
              <a:rPr lang="en-GB" b="1">
                <a:sym typeface="Symbol" panose="05050102010706020507" pitchFamily="18" charset="2"/>
              </a:rPr>
              <a:t>You know by now </a:t>
            </a:r>
            <a:r>
              <a:rPr lang="en-GB">
                <a:sym typeface="Symbol" panose="05050102010706020507" pitchFamily="18" charset="2"/>
              </a:rPr>
              <a:t>that by “the meaning of a statement” we think of the “truth” of a statement</a:t>
            </a:r>
          </a:p>
          <a:p>
            <a:r>
              <a:rPr lang="en-GB">
                <a:sym typeface="Symbol" panose="05050102010706020507" pitchFamily="18" charset="2"/>
              </a:rPr>
              <a:t>The meaning (truth) of simple statements such as </a:t>
            </a:r>
            <a:r>
              <a:rPr lang="en-GB" i="1">
                <a:sym typeface="Symbol" panose="05050102010706020507" pitchFamily="18" charset="2"/>
              </a:rPr>
              <a:t>P</a:t>
            </a:r>
            <a:r>
              <a:rPr lang="en-GB">
                <a:sym typeface="Symbol" panose="05050102010706020507" pitchFamily="18" charset="2"/>
              </a:rPr>
              <a:t> is given by an interpretation function </a:t>
            </a:r>
            <a:r>
              <a:rPr lang="en-GB" i="1">
                <a:sym typeface="Symbol" panose="05050102010706020507" pitchFamily="18" charset="2"/>
              </a:rPr>
              <a:t>I(P)</a:t>
            </a:r>
          </a:p>
          <a:p>
            <a:r>
              <a:rPr lang="en-GB">
                <a:sym typeface="Symbol" panose="05050102010706020507" pitchFamily="18" charset="2"/>
              </a:rPr>
              <a:t>The meaning (truth) of complex statements is computed from the meaning of its parts using the truth-tables.</a:t>
            </a:r>
          </a:p>
          <a:p>
            <a:pPr marL="457200" lvl="1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40FBE1-2DD3-44FF-9A2F-121BCD88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92176"/>
              </p:ext>
            </p:extLst>
          </p:nvPr>
        </p:nvGraphicFramePr>
        <p:xfrm>
          <a:off x="3429471" y="2527187"/>
          <a:ext cx="22850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86">
                  <a:extLst>
                    <a:ext uri="{9D8B030D-6E8A-4147-A177-3AD203B41FA5}">
                      <a16:colId xmlns:a16="http://schemas.microsoft.com/office/drawing/2014/main" val="3879448592"/>
                    </a:ext>
                  </a:extLst>
                </a:gridCol>
                <a:gridCol w="761686">
                  <a:extLst>
                    <a:ext uri="{9D8B030D-6E8A-4147-A177-3AD203B41FA5}">
                      <a16:colId xmlns:a16="http://schemas.microsoft.com/office/drawing/2014/main" val="983738229"/>
                    </a:ext>
                  </a:extLst>
                </a:gridCol>
                <a:gridCol w="761686">
                  <a:extLst>
                    <a:ext uri="{9D8B030D-6E8A-4147-A177-3AD203B41FA5}">
                      <a16:colId xmlns:a16="http://schemas.microsoft.com/office/drawing/2014/main" val="1215653605"/>
                    </a:ext>
                  </a:extLst>
                </a:gridCol>
              </a:tblGrid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Q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>
                          <a:sym typeface="Symbol" panose="05050102010706020507" pitchFamily="18" charset="2"/>
                        </a:rPr>
                        <a:t>PQ </a:t>
                      </a:r>
                      <a:endParaRPr lang="en-GB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0066679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3654417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8768228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812236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2109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1663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939</TotalTime>
  <Words>2208</Words>
  <Application>Microsoft Office PowerPoint</Application>
  <PresentationFormat>On-screen Show (4:3)</PresentationFormat>
  <Paragraphs>219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Algerian</vt:lpstr>
      <vt:lpstr>Arial</vt:lpstr>
      <vt:lpstr>Calibri</vt:lpstr>
      <vt:lpstr>Calibri Light</vt:lpstr>
      <vt:lpstr>Cambria Math</vt:lpstr>
      <vt:lpstr>Symbol</vt:lpstr>
      <vt:lpstr>Tahoma</vt:lpstr>
      <vt:lpstr>Wingdings</vt:lpstr>
      <vt:lpstr>Standard</vt:lpstr>
      <vt:lpstr>Propositional logic</vt:lpstr>
      <vt:lpstr>The goal of logic</vt:lpstr>
      <vt:lpstr>The knowledge base: simple statements</vt:lpstr>
      <vt:lpstr>The knowledge base: complex statements</vt:lpstr>
      <vt:lpstr>The meaning of simple statements</vt:lpstr>
      <vt:lpstr>The meaning of complex statements</vt:lpstr>
      <vt:lpstr>The meaning of complex statements</vt:lpstr>
      <vt:lpstr>The meaning of complex statements</vt:lpstr>
      <vt:lpstr>The meaning of complex statements</vt:lpstr>
      <vt:lpstr>The meaning of complex statements</vt:lpstr>
      <vt:lpstr>Special statements: tautologies</vt:lpstr>
      <vt:lpstr>Special statements: inconsistencies</vt:lpstr>
      <vt:lpstr>Satisfiability testing</vt:lpstr>
      <vt:lpstr>So why are we doing all this?</vt:lpstr>
      <vt:lpstr>Satisfiability testing</vt:lpstr>
      <vt:lpstr>PowerPoint Presentation</vt:lpstr>
      <vt:lpstr>PowerPoint Presentation</vt:lpstr>
      <vt:lpstr>PowerPoint Presentation</vt:lpstr>
      <vt:lpstr>A special form of statement:  the clausal normal form</vt:lpstr>
      <vt:lpstr>How to rewrite a statement into Clausal Form</vt:lpstr>
      <vt:lpstr>How to rewrite a statement into Clausal Form</vt:lpstr>
      <vt:lpstr>PowerPoint Presentation</vt:lpstr>
      <vt:lpstr>PowerPoint Presentation</vt:lpstr>
      <vt:lpstr>Examples of clausal normal form</vt:lpstr>
      <vt:lpstr>Examples of clausal normal form</vt:lpstr>
      <vt:lpstr>Summary: use of propositional logic for problem solving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lecture on propositional logic</dc:title>
  <dc:creator>Frank van Harmelen</dc:creator>
  <cp:lastModifiedBy>Harmelen, F.A.H. van (FAH)</cp:lastModifiedBy>
  <cp:revision>71</cp:revision>
  <dcterms:created xsi:type="dcterms:W3CDTF">2018-09-30T13:32:25Z</dcterms:created>
  <dcterms:modified xsi:type="dcterms:W3CDTF">2022-10-28T05:58:29Z</dcterms:modified>
</cp:coreProperties>
</file>