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8" r:id="rId6"/>
    <p:sldId id="270" r:id="rId7"/>
    <p:sldId id="269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8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48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73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98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77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90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6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67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66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76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5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7236-0D21-4B24-AEE8-C277F9F7F3F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5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doku.cool/mini-sudoku.ph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doku.cool/mini-sudoku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nytime.cs.umass.edu/aimath06/proceedings/P34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ob-carpenter.github.io/games/sudoku/java_sudoku.html" TargetMode="External"/><Relationship Id="rId2" Type="http://schemas.openxmlformats.org/officeDocument/2006/relationships/hyperlink" Target="../Week%201/Simplified%20form%20of%20the%20lecture%20on%20Davis-Putnam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vu.nl/~frankh/spool/homework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2355-4A11-457C-8369-D26DD2D3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8218788" cy="1031188"/>
          </a:xfrm>
        </p:spPr>
        <p:txBody>
          <a:bodyPr/>
          <a:lstStyle/>
          <a:p>
            <a:r>
              <a:rPr lang="en-US"/>
              <a:t>Example: solving Sudoku’s using PL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1D239-E20E-4B01-9AF2-EBE189769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062677"/>
            <a:ext cx="3659145" cy="3659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030556-B2EF-4B7C-828D-5B4675BDD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84" y="1078626"/>
            <a:ext cx="3659145" cy="365914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BA04588-D0DA-42C1-968A-A524088F9518}"/>
              </a:ext>
            </a:extLst>
          </p:cNvPr>
          <p:cNvSpPr/>
          <p:nvPr/>
        </p:nvSpPr>
        <p:spPr>
          <a:xfrm>
            <a:off x="4361935" y="2693773"/>
            <a:ext cx="631235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6D5557-8279-41E7-A391-E0317B0E9A0E}"/>
              </a:ext>
            </a:extLst>
          </p:cNvPr>
          <p:cNvSpPr txBox="1">
            <a:spLocks/>
          </p:cNvSpPr>
          <p:nvPr/>
        </p:nvSpPr>
        <p:spPr>
          <a:xfrm>
            <a:off x="321276" y="4788844"/>
            <a:ext cx="8699156" cy="2007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Formulate the problem as Constraints:</a:t>
            </a:r>
          </a:p>
          <a:p>
            <a:pPr>
              <a:lnSpc>
                <a:spcPct val="100000"/>
              </a:lnSpc>
            </a:pPr>
            <a:r>
              <a:rPr lang="en-US" dirty="0"/>
              <a:t>all squares must have exactly one number from 1-9</a:t>
            </a:r>
          </a:p>
          <a:p>
            <a:pPr>
              <a:lnSpc>
                <a:spcPct val="100000"/>
              </a:lnSpc>
            </a:pPr>
            <a:r>
              <a:rPr lang="en-US" dirty="0"/>
              <a:t>no number can appear twice in a row, column or square</a:t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dirty="0">
                <a:hlinkClick r:id="rId4"/>
              </a:rPr>
              <a:t>https://sudoku.cool/mini-sudoku.php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D79AF5-D5FB-4532-9EAD-2F78C5FA40DF}"/>
              </a:ext>
            </a:extLst>
          </p:cNvPr>
          <p:cNvGrpSpPr/>
          <p:nvPr/>
        </p:nvGrpSpPr>
        <p:grpSpPr>
          <a:xfrm>
            <a:off x="1853513" y="1058555"/>
            <a:ext cx="383063" cy="3663267"/>
            <a:chOff x="1853513" y="1058555"/>
            <a:chExt cx="383063" cy="36632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1649AD-72ED-4981-AD49-042AB46FD0F6}"/>
                </a:ext>
              </a:extLst>
            </p:cNvPr>
            <p:cNvCxnSpPr>
              <a:cxnSpLocks/>
            </p:cNvCxnSpPr>
            <p:nvPr/>
          </p:nvCxnSpPr>
          <p:spPr>
            <a:xfrm>
              <a:off x="1853513" y="1062677"/>
              <a:ext cx="0" cy="3659145"/>
            </a:xfrm>
            <a:prstGeom prst="line">
              <a:avLst/>
            </a:prstGeom>
            <a:ln w="539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D012AB-8ED1-43B5-88E9-FB3C2EC01337}"/>
                </a:ext>
              </a:extLst>
            </p:cNvPr>
            <p:cNvCxnSpPr>
              <a:cxnSpLocks/>
            </p:cNvCxnSpPr>
            <p:nvPr/>
          </p:nvCxnSpPr>
          <p:spPr>
            <a:xfrm>
              <a:off x="2236576" y="1058555"/>
              <a:ext cx="0" cy="3659145"/>
            </a:xfrm>
            <a:prstGeom prst="line">
              <a:avLst/>
            </a:prstGeom>
            <a:ln w="539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E8D148-D347-46CF-B550-98E0CCB7F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3513" y="1078626"/>
              <a:ext cx="383063" cy="0"/>
            </a:xfrm>
            <a:prstGeom prst="line">
              <a:avLst/>
            </a:prstGeom>
            <a:ln w="539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CF87A8B-BB54-4262-811C-D92D4EC2B9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3513" y="4696051"/>
              <a:ext cx="383063" cy="0"/>
            </a:xfrm>
            <a:prstGeom prst="line">
              <a:avLst/>
            </a:prstGeom>
            <a:ln w="539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1BB312-82A2-4897-AF1D-748E489C97B8}"/>
              </a:ext>
            </a:extLst>
          </p:cNvPr>
          <p:cNvGrpSpPr/>
          <p:nvPr/>
        </p:nvGrpSpPr>
        <p:grpSpPr>
          <a:xfrm rot="5400000">
            <a:off x="2244037" y="1486157"/>
            <a:ext cx="383063" cy="3663267"/>
            <a:chOff x="1853513" y="1058555"/>
            <a:chExt cx="383063" cy="36632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A0818C7-87F0-440C-8268-A8B9C12F6DF6}"/>
                </a:ext>
              </a:extLst>
            </p:cNvPr>
            <p:cNvCxnSpPr>
              <a:cxnSpLocks/>
            </p:cNvCxnSpPr>
            <p:nvPr/>
          </p:nvCxnSpPr>
          <p:spPr>
            <a:xfrm>
              <a:off x="1853513" y="1062677"/>
              <a:ext cx="0" cy="3659145"/>
            </a:xfrm>
            <a:prstGeom prst="line">
              <a:avLst/>
            </a:prstGeom>
            <a:ln w="539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95A470-0A5C-42E1-A0AE-A07679E0723C}"/>
                </a:ext>
              </a:extLst>
            </p:cNvPr>
            <p:cNvCxnSpPr>
              <a:cxnSpLocks/>
            </p:cNvCxnSpPr>
            <p:nvPr/>
          </p:nvCxnSpPr>
          <p:spPr>
            <a:xfrm>
              <a:off x="2236576" y="1058555"/>
              <a:ext cx="0" cy="3659145"/>
            </a:xfrm>
            <a:prstGeom prst="line">
              <a:avLst/>
            </a:prstGeom>
            <a:ln w="539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81202F0-9EFB-4F06-95A6-465C48F1B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3513" y="1078626"/>
              <a:ext cx="383063" cy="0"/>
            </a:xfrm>
            <a:prstGeom prst="line">
              <a:avLst/>
            </a:prstGeom>
            <a:ln w="539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C68F2D-F2C8-4B99-B282-EA208A642B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3513" y="4696051"/>
              <a:ext cx="383063" cy="0"/>
            </a:xfrm>
            <a:prstGeom prst="line">
              <a:avLst/>
            </a:prstGeom>
            <a:ln w="539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21D3B0-7C6E-488F-ABAC-0DEC0080967B}"/>
              </a:ext>
            </a:extLst>
          </p:cNvPr>
          <p:cNvCxnSpPr>
            <a:cxnSpLocks/>
          </p:cNvCxnSpPr>
          <p:nvPr/>
        </p:nvCxnSpPr>
        <p:spPr>
          <a:xfrm flipH="1">
            <a:off x="3070125" y="1098211"/>
            <a:ext cx="1192956" cy="0"/>
          </a:xfrm>
          <a:prstGeom prst="line">
            <a:avLst/>
          </a:prstGeom>
          <a:ln w="539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813510-08A8-4D98-8CC0-88B1FEE69CBC}"/>
              </a:ext>
            </a:extLst>
          </p:cNvPr>
          <p:cNvCxnSpPr>
            <a:cxnSpLocks/>
          </p:cNvCxnSpPr>
          <p:nvPr/>
        </p:nvCxnSpPr>
        <p:spPr>
          <a:xfrm flipH="1">
            <a:off x="3054175" y="2272103"/>
            <a:ext cx="1192956" cy="0"/>
          </a:xfrm>
          <a:prstGeom prst="line">
            <a:avLst/>
          </a:prstGeom>
          <a:ln w="539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EA00F6-5AFE-4097-B88F-BFE06AF42412}"/>
              </a:ext>
            </a:extLst>
          </p:cNvPr>
          <p:cNvCxnSpPr>
            <a:cxnSpLocks/>
          </p:cNvCxnSpPr>
          <p:nvPr/>
        </p:nvCxnSpPr>
        <p:spPr>
          <a:xfrm rot="5400000" flipH="1">
            <a:off x="3650653" y="1694689"/>
            <a:ext cx="1192956" cy="0"/>
          </a:xfrm>
          <a:prstGeom prst="line">
            <a:avLst/>
          </a:prstGeom>
          <a:ln w="539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B4A3B0-D592-4531-BE18-496C3729269B}"/>
              </a:ext>
            </a:extLst>
          </p:cNvPr>
          <p:cNvCxnSpPr>
            <a:cxnSpLocks/>
          </p:cNvCxnSpPr>
          <p:nvPr/>
        </p:nvCxnSpPr>
        <p:spPr>
          <a:xfrm rot="5400000" flipH="1">
            <a:off x="2480842" y="1663200"/>
            <a:ext cx="1192956" cy="0"/>
          </a:xfrm>
          <a:prstGeom prst="line">
            <a:avLst/>
          </a:prstGeom>
          <a:ln w="539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59E19F-303C-4ABF-9A1A-6E87DDC5C898}"/>
              </a:ext>
            </a:extLst>
          </p:cNvPr>
          <p:cNvGrpSpPr/>
          <p:nvPr/>
        </p:nvGrpSpPr>
        <p:grpSpPr>
          <a:xfrm>
            <a:off x="6256651" y="1062671"/>
            <a:ext cx="383063" cy="3663267"/>
            <a:chOff x="1853513" y="1058555"/>
            <a:chExt cx="383063" cy="36632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4352075-7AB7-40C2-9FFA-A3EEEB7EF67D}"/>
                </a:ext>
              </a:extLst>
            </p:cNvPr>
            <p:cNvCxnSpPr>
              <a:cxnSpLocks/>
            </p:cNvCxnSpPr>
            <p:nvPr/>
          </p:nvCxnSpPr>
          <p:spPr>
            <a:xfrm>
              <a:off x="1853513" y="1062677"/>
              <a:ext cx="0" cy="3659145"/>
            </a:xfrm>
            <a:prstGeom prst="line">
              <a:avLst/>
            </a:prstGeom>
            <a:ln w="539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754D6FB-3E89-497B-A432-B16262165316}"/>
                </a:ext>
              </a:extLst>
            </p:cNvPr>
            <p:cNvCxnSpPr>
              <a:cxnSpLocks/>
            </p:cNvCxnSpPr>
            <p:nvPr/>
          </p:nvCxnSpPr>
          <p:spPr>
            <a:xfrm>
              <a:off x="2236576" y="1058555"/>
              <a:ext cx="0" cy="3659145"/>
            </a:xfrm>
            <a:prstGeom prst="line">
              <a:avLst/>
            </a:prstGeom>
            <a:ln w="539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7E961A-5AB3-4EC0-B1F4-7FD1787D8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3513" y="1078626"/>
              <a:ext cx="383063" cy="0"/>
            </a:xfrm>
            <a:prstGeom prst="line">
              <a:avLst/>
            </a:prstGeom>
            <a:ln w="539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3EB1B8-EE13-4277-8863-738E94D2C1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3513" y="4696051"/>
              <a:ext cx="383063" cy="0"/>
            </a:xfrm>
            <a:prstGeom prst="line">
              <a:avLst/>
            </a:prstGeom>
            <a:ln w="539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E0BFCDD-1A8C-4BAB-AAF2-5E1D525EABFC}"/>
              </a:ext>
            </a:extLst>
          </p:cNvPr>
          <p:cNvGrpSpPr/>
          <p:nvPr/>
        </p:nvGrpSpPr>
        <p:grpSpPr>
          <a:xfrm rot="5400000">
            <a:off x="6647175" y="1490273"/>
            <a:ext cx="383063" cy="3663267"/>
            <a:chOff x="1853513" y="1058555"/>
            <a:chExt cx="383063" cy="36632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694443E-0947-4162-85AC-BAB1916080EC}"/>
                </a:ext>
              </a:extLst>
            </p:cNvPr>
            <p:cNvCxnSpPr>
              <a:cxnSpLocks/>
            </p:cNvCxnSpPr>
            <p:nvPr/>
          </p:nvCxnSpPr>
          <p:spPr>
            <a:xfrm>
              <a:off x="1853513" y="1062677"/>
              <a:ext cx="0" cy="3659145"/>
            </a:xfrm>
            <a:prstGeom prst="line">
              <a:avLst/>
            </a:prstGeom>
            <a:ln w="539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C105BBD-BE30-47A4-A8DA-B40F9C905CE5}"/>
                </a:ext>
              </a:extLst>
            </p:cNvPr>
            <p:cNvCxnSpPr>
              <a:cxnSpLocks/>
            </p:cNvCxnSpPr>
            <p:nvPr/>
          </p:nvCxnSpPr>
          <p:spPr>
            <a:xfrm>
              <a:off x="2236576" y="1058555"/>
              <a:ext cx="0" cy="3659145"/>
            </a:xfrm>
            <a:prstGeom prst="line">
              <a:avLst/>
            </a:prstGeom>
            <a:ln w="539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CCE59-F560-471A-8869-39C364E21F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3513" y="1078626"/>
              <a:ext cx="383063" cy="0"/>
            </a:xfrm>
            <a:prstGeom prst="line">
              <a:avLst/>
            </a:prstGeom>
            <a:ln w="539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5D1241-E629-4F37-83F3-41709AC9FD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3513" y="4696051"/>
              <a:ext cx="383063" cy="0"/>
            </a:xfrm>
            <a:prstGeom prst="line">
              <a:avLst/>
            </a:prstGeom>
            <a:ln w="539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D4218E-E2BE-42C6-9E1A-D40D687F03A3}"/>
              </a:ext>
            </a:extLst>
          </p:cNvPr>
          <p:cNvCxnSpPr>
            <a:cxnSpLocks/>
          </p:cNvCxnSpPr>
          <p:nvPr/>
        </p:nvCxnSpPr>
        <p:spPr>
          <a:xfrm flipH="1">
            <a:off x="7473263" y="1102327"/>
            <a:ext cx="1192956" cy="0"/>
          </a:xfrm>
          <a:prstGeom prst="line">
            <a:avLst/>
          </a:prstGeom>
          <a:ln w="539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AE195CB-0826-4AC2-925B-2816A6F42D25}"/>
              </a:ext>
            </a:extLst>
          </p:cNvPr>
          <p:cNvCxnSpPr>
            <a:cxnSpLocks/>
          </p:cNvCxnSpPr>
          <p:nvPr/>
        </p:nvCxnSpPr>
        <p:spPr>
          <a:xfrm flipH="1">
            <a:off x="7457313" y="2276219"/>
            <a:ext cx="1192956" cy="0"/>
          </a:xfrm>
          <a:prstGeom prst="line">
            <a:avLst/>
          </a:prstGeom>
          <a:ln w="539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D2FF5E-1B74-4195-B41E-F955AF31066D}"/>
              </a:ext>
            </a:extLst>
          </p:cNvPr>
          <p:cNvCxnSpPr>
            <a:cxnSpLocks/>
          </p:cNvCxnSpPr>
          <p:nvPr/>
        </p:nvCxnSpPr>
        <p:spPr>
          <a:xfrm rot="5400000" flipH="1">
            <a:off x="8053791" y="1698805"/>
            <a:ext cx="1192956" cy="0"/>
          </a:xfrm>
          <a:prstGeom prst="line">
            <a:avLst/>
          </a:prstGeom>
          <a:ln w="539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6851E44-5D43-4A82-8D1A-4B8AF58F6653}"/>
              </a:ext>
            </a:extLst>
          </p:cNvPr>
          <p:cNvCxnSpPr>
            <a:cxnSpLocks/>
          </p:cNvCxnSpPr>
          <p:nvPr/>
        </p:nvCxnSpPr>
        <p:spPr>
          <a:xfrm rot="5400000" flipH="1">
            <a:off x="6883980" y="1667316"/>
            <a:ext cx="1192956" cy="0"/>
          </a:xfrm>
          <a:prstGeom prst="line">
            <a:avLst/>
          </a:prstGeom>
          <a:ln w="539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1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4141810-638B-4C36-87FF-5090689AF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12" y="1052057"/>
            <a:ext cx="3706627" cy="3706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AF7E0F-9309-404D-BA52-C43A1033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8" y="1037962"/>
            <a:ext cx="3706627" cy="3683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652355-4A11-457C-8369-D26DD2D3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8218788" cy="1031188"/>
          </a:xfrm>
        </p:spPr>
        <p:txBody>
          <a:bodyPr/>
          <a:lstStyle/>
          <a:p>
            <a:r>
              <a:rPr lang="en-US"/>
              <a:t>Example: solving Sudoku’s using PL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9073-28F9-48D6-AC6D-4EE67377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76" y="4788844"/>
            <a:ext cx="8699156" cy="20073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Formulate the problem as Constraints:</a:t>
            </a:r>
          </a:p>
          <a:p>
            <a:pPr>
              <a:lnSpc>
                <a:spcPct val="100000"/>
              </a:lnSpc>
            </a:pPr>
            <a:r>
              <a:rPr lang="en-US"/>
              <a:t>all squares must have precisely one number from 1-</a:t>
            </a:r>
            <a:r>
              <a:rPr lang="en-US" b="1"/>
              <a:t>4</a:t>
            </a:r>
          </a:p>
          <a:p>
            <a:pPr>
              <a:lnSpc>
                <a:spcPct val="100000"/>
              </a:lnSpc>
            </a:pPr>
            <a:r>
              <a:rPr lang="en-US"/>
              <a:t>no number can appear twice in a row, column or square</a:t>
            </a:r>
            <a:br>
              <a:rPr lang="en-US"/>
            </a:br>
            <a:endParaRPr lang="en-US"/>
          </a:p>
          <a:p>
            <a:pPr marL="0" indent="0">
              <a:lnSpc>
                <a:spcPct val="50000"/>
              </a:lnSpc>
              <a:buNone/>
            </a:pPr>
            <a:r>
              <a:rPr lang="en-US">
                <a:hlinkClick r:id="rId4"/>
              </a:rPr>
              <a:t>https://sudoku.cool/mini-sudoku.php</a:t>
            </a:r>
            <a:r>
              <a:rPr lang="en-US"/>
              <a:t> 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BA04588-D0DA-42C1-968A-A524088F9518}"/>
              </a:ext>
            </a:extLst>
          </p:cNvPr>
          <p:cNvSpPr/>
          <p:nvPr/>
        </p:nvSpPr>
        <p:spPr>
          <a:xfrm>
            <a:off x="4361935" y="2693773"/>
            <a:ext cx="631235" cy="43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1AF83D-BEAE-4E27-A257-0E82D62F4CDC}"/>
              </a:ext>
            </a:extLst>
          </p:cNvPr>
          <p:cNvSpPr/>
          <p:nvPr/>
        </p:nvSpPr>
        <p:spPr>
          <a:xfrm>
            <a:off x="667265" y="1052057"/>
            <a:ext cx="3595816" cy="9126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55D3B7-B9F7-45A0-A6E5-99CBAE1430D3}"/>
              </a:ext>
            </a:extLst>
          </p:cNvPr>
          <p:cNvSpPr/>
          <p:nvPr/>
        </p:nvSpPr>
        <p:spPr>
          <a:xfrm rot="5400000">
            <a:off x="1998956" y="2396013"/>
            <a:ext cx="3595816" cy="9126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EB8554-DC02-4B95-BADD-6D30FAF58BE0}"/>
              </a:ext>
            </a:extLst>
          </p:cNvPr>
          <p:cNvSpPr/>
          <p:nvPr/>
        </p:nvSpPr>
        <p:spPr>
          <a:xfrm rot="5400000">
            <a:off x="688384" y="2874483"/>
            <a:ext cx="1770086" cy="177937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6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3695-57BD-4A95-91C4-0F83A758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6"/>
            <a:ext cx="8095220" cy="809648"/>
          </a:xfrm>
        </p:spPr>
        <p:txBody>
          <a:bodyPr/>
          <a:lstStyle/>
          <a:p>
            <a:r>
              <a:rPr lang="en-US"/>
              <a:t>How to write the constraints in PL?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6F47-4AA7-4C43-A67C-E9CB4C64C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7904"/>
            <a:ext cx="7886700" cy="53490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need to describe “the world”:</a:t>
            </a:r>
            <a:br>
              <a:rPr lang="en-US" dirty="0"/>
            </a:br>
            <a:r>
              <a:rPr lang="en-US" dirty="0"/>
              <a:t>one simple statement (“proposition”)</a:t>
            </a:r>
            <a:br>
              <a:rPr lang="en-US" dirty="0"/>
            </a:br>
            <a:r>
              <a:rPr lang="en-US" dirty="0"/>
              <a:t>for each value in each position on the board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position_</a:t>
            </a:r>
            <a:r>
              <a:rPr lang="en-GB" dirty="0">
                <a:sym typeface="Wingdings" panose="05000000000000000000" pitchFamily="2" charset="2"/>
              </a:rPr>
              <a:t>__is_4,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US" dirty="0"/>
              <a:t>position_</a:t>
            </a:r>
            <a:r>
              <a:rPr lang="en-GB" dirty="0">
                <a:sym typeface="Wingdings" panose="05000000000000000000" pitchFamily="2" charset="2"/>
              </a:rPr>
              <a:t>__is_1</a:t>
            </a:r>
            <a:br>
              <a:rPr lang="en-GB" dirty="0">
                <a:sym typeface="Wingdings" panose="05000000000000000000" pitchFamily="2" charset="2"/>
              </a:rPr>
            </a:b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in short: 144, 421, ….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This puzzle is described as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i="1" dirty="0">
                <a:sym typeface="Wingdings" panose="05000000000000000000" pitchFamily="2" charset="2"/>
              </a:rPr>
              <a:t>111 </a:t>
            </a:r>
            <a:r>
              <a:rPr lang="en-US" i="1" dirty="0">
                <a:sym typeface="Symbol" panose="05050102010706020507" pitchFamily="18" charset="2"/>
              </a:rPr>
              <a:t> </a:t>
            </a:r>
            <a:r>
              <a:rPr lang="en-GB" i="1" dirty="0">
                <a:sym typeface="Wingdings" panose="05000000000000000000" pitchFamily="2" charset="2"/>
              </a:rPr>
              <a:t>144 </a:t>
            </a:r>
            <a:r>
              <a:rPr lang="en-US" i="1" dirty="0">
                <a:sym typeface="Symbol" panose="05050102010706020507" pitchFamily="18" charset="2"/>
              </a:rPr>
              <a:t> </a:t>
            </a:r>
            <a:r>
              <a:rPr lang="en-GB" i="1" dirty="0">
                <a:sym typeface="Wingdings" panose="05000000000000000000" pitchFamily="2" charset="2"/>
              </a:rPr>
              <a:t>243 </a:t>
            </a:r>
            <a:r>
              <a:rPr lang="en-US" i="1" dirty="0">
                <a:sym typeface="Symbol" panose="05050102010706020507" pitchFamily="18" charset="2"/>
              </a:rPr>
              <a:t> </a:t>
            </a:r>
            <a:r>
              <a:rPr lang="en-GB" i="1" dirty="0">
                <a:sym typeface="Wingdings" panose="05000000000000000000" pitchFamily="2" charset="2"/>
              </a:rPr>
              <a:t>314 </a:t>
            </a:r>
            <a:r>
              <a:rPr lang="en-US" i="1" dirty="0">
                <a:sym typeface="Symbol" panose="05050102010706020507" pitchFamily="18" charset="2"/>
              </a:rPr>
              <a:t> </a:t>
            </a:r>
            <a:r>
              <a:rPr lang="en-GB" i="1" dirty="0">
                <a:sym typeface="Wingdings" panose="05000000000000000000" pitchFamily="2" charset="2"/>
              </a:rPr>
              <a:t>421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endParaRPr lang="en-GB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in total we need 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16x4=64 predicates</a:t>
            </a:r>
            <a:endParaRPr lang="en-GB" dirty="0"/>
          </a:p>
          <a:p>
            <a:endParaRPr lang="en-GB" dirty="0">
              <a:sym typeface="Wingdings" panose="05000000000000000000" pitchFamily="2" charset="2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953892-010F-4BB8-B364-3DEA17585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9020"/>
              </p:ext>
            </p:extLst>
          </p:nvPr>
        </p:nvGraphicFramePr>
        <p:xfrm>
          <a:off x="6499656" y="4436079"/>
          <a:ext cx="245899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799">
                  <a:extLst>
                    <a:ext uri="{9D8B030D-6E8A-4147-A177-3AD203B41FA5}">
                      <a16:colId xmlns:a16="http://schemas.microsoft.com/office/drawing/2014/main" val="3166880743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735225497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3721800955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1550628799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664911365"/>
                    </a:ext>
                  </a:extLst>
                </a:gridCol>
              </a:tblGrid>
              <a:tr h="353678"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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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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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013990"/>
                  </a:ext>
                </a:extLst>
              </a:tr>
              <a:tr h="353678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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502389"/>
                  </a:ext>
                </a:extLst>
              </a:tr>
              <a:tr h="353678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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584408"/>
                  </a:ext>
                </a:extLst>
              </a:tr>
              <a:tr h="353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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029013"/>
                  </a:ext>
                </a:extLst>
              </a:tr>
              <a:tr h="353678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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059201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B6A5CE-49AF-4429-8AF7-8525B183BF48}"/>
              </a:ext>
            </a:extLst>
          </p:cNvPr>
          <p:cNvCxnSpPr/>
          <p:nvPr/>
        </p:nvCxnSpPr>
        <p:spPr>
          <a:xfrm>
            <a:off x="7957753" y="4893280"/>
            <a:ext cx="0" cy="1853514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EB02EB-CF69-4B00-BFDC-CAC28A76BB5F}"/>
              </a:ext>
            </a:extLst>
          </p:cNvPr>
          <p:cNvCxnSpPr/>
          <p:nvPr/>
        </p:nvCxnSpPr>
        <p:spPr>
          <a:xfrm>
            <a:off x="6997359" y="4893280"/>
            <a:ext cx="0" cy="1853514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5014CB-4A4A-4D18-B333-7EE0A1CBA7B4}"/>
              </a:ext>
            </a:extLst>
          </p:cNvPr>
          <p:cNvCxnSpPr/>
          <p:nvPr/>
        </p:nvCxnSpPr>
        <p:spPr>
          <a:xfrm>
            <a:off x="8961053" y="4880580"/>
            <a:ext cx="0" cy="1853514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ABD02C-A7AA-4FFC-A08A-A44FFCB4F933}"/>
              </a:ext>
            </a:extLst>
          </p:cNvPr>
          <p:cNvCxnSpPr>
            <a:cxnSpLocks/>
          </p:cNvCxnSpPr>
          <p:nvPr/>
        </p:nvCxnSpPr>
        <p:spPr>
          <a:xfrm flipH="1" flipV="1">
            <a:off x="6997359" y="6722079"/>
            <a:ext cx="1961292" cy="12015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5C4AC1-86F4-4733-86F3-013AFE2BD96B}"/>
              </a:ext>
            </a:extLst>
          </p:cNvPr>
          <p:cNvCxnSpPr>
            <a:cxnSpLocks/>
          </p:cNvCxnSpPr>
          <p:nvPr/>
        </p:nvCxnSpPr>
        <p:spPr>
          <a:xfrm flipH="1" flipV="1">
            <a:off x="6997359" y="5795322"/>
            <a:ext cx="1961292" cy="12015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40C5A7-FD27-4728-AF7D-63CC92B230B3}"/>
              </a:ext>
            </a:extLst>
          </p:cNvPr>
          <p:cNvCxnSpPr>
            <a:cxnSpLocks/>
          </p:cNvCxnSpPr>
          <p:nvPr/>
        </p:nvCxnSpPr>
        <p:spPr>
          <a:xfrm flipH="1" flipV="1">
            <a:off x="6997359" y="4887615"/>
            <a:ext cx="1961292" cy="12015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67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3695-57BD-4A95-91C4-0F83A758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6"/>
            <a:ext cx="8095220" cy="809648"/>
          </a:xfrm>
        </p:spPr>
        <p:txBody>
          <a:bodyPr/>
          <a:lstStyle/>
          <a:p>
            <a:r>
              <a:rPr lang="en-US"/>
              <a:t>How to write the constraints in PL?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6F47-4AA7-4C43-A67C-E9CB4C64C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27904"/>
            <a:ext cx="8884507" cy="6030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We need to describe the constraints: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At least one number in each square:</a:t>
            </a:r>
            <a:br>
              <a:rPr lang="en-US"/>
            </a:br>
            <a:r>
              <a:rPr lang="en-US"/>
              <a:t> “position </a:t>
            </a:r>
            <a:r>
              <a:rPr lang="en-GB">
                <a:sym typeface="Wingdings" panose="05000000000000000000" pitchFamily="2" charset="2"/>
              </a:rPr>
              <a:t></a:t>
            </a:r>
            <a:r>
              <a:rPr lang="en-US"/>
              <a:t> is a 1 or a 2 or 3 or a 4”</a:t>
            </a:r>
            <a:br>
              <a:rPr lang="en-US"/>
            </a:br>
            <a:r>
              <a:rPr lang="en-US" i="1"/>
              <a:t> 111 </a:t>
            </a:r>
            <a:r>
              <a:rPr lang="en-US" i="1">
                <a:sym typeface="Symbol" panose="05050102010706020507" pitchFamily="18" charset="2"/>
              </a:rPr>
              <a:t> 112  113  114   </a:t>
            </a:r>
            <a:r>
              <a:rPr lang="en-US">
                <a:sym typeface="Symbol" panose="05050102010706020507" pitchFamily="18" charset="2"/>
              </a:rPr>
              <a:t>(16 statements, one for each cell)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>
                <a:sym typeface="Symbol" panose="05050102010706020507" pitchFamily="18" charset="2"/>
              </a:rPr>
              <a:t>At most one number in each square: </a:t>
            </a:r>
            <a:r>
              <a:rPr lang="en-US">
                <a:sym typeface="Symbol" panose="05050102010706020507" pitchFamily="18" charset="2"/>
              </a:rPr>
              <a:t>(4x16=64 statements)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 “if position </a:t>
            </a:r>
            <a:r>
              <a:rPr lang="en-GB">
                <a:sym typeface="Wingdings" panose="05000000000000000000" pitchFamily="2" charset="2"/>
              </a:rPr>
              <a:t></a:t>
            </a:r>
            <a:r>
              <a:rPr lang="en-US"/>
              <a:t> is a 1 it is not a 2 and it is not a 3 and …”</a:t>
            </a:r>
            <a:endParaRPr lang="en-US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>
                <a:sym typeface="Symbol" panose="05050102010706020507" pitchFamily="18" charset="2"/>
              </a:rPr>
              <a:t>111 -&gt; 112   113   114</a:t>
            </a:r>
          </a:p>
          <a:p>
            <a:pPr marL="0" indent="0">
              <a:buNone/>
            </a:pPr>
            <a:r>
              <a:rPr lang="en-US" i="1">
                <a:sym typeface="Symbol" panose="05050102010706020507" pitchFamily="18" charset="2"/>
              </a:rPr>
              <a:t>112 -&gt; 111   113   114</a:t>
            </a:r>
          </a:p>
          <a:p>
            <a:pPr marL="0" indent="0">
              <a:buNone/>
            </a:pPr>
            <a:r>
              <a:rPr lang="en-US" i="1">
                <a:sym typeface="Symbol" panose="05050102010706020507" pitchFamily="18" charset="2"/>
              </a:rPr>
              <a:t>113 -&gt; 111   112   114</a:t>
            </a:r>
          </a:p>
          <a:p>
            <a:pPr marL="0" indent="0">
              <a:buNone/>
            </a:pPr>
            <a:r>
              <a:rPr lang="en-US" i="1">
                <a:sym typeface="Symbol" panose="05050102010706020507" pitchFamily="18" charset="2"/>
              </a:rPr>
              <a:t>114 -&gt; 111   112   113</a:t>
            </a:r>
          </a:p>
          <a:p>
            <a:pPr marL="0" indent="0">
              <a:buNone/>
            </a:pPr>
            <a:endParaRPr lang="en-US" i="1">
              <a:sym typeface="Symbol" panose="05050102010706020507" pitchFamily="18" charset="2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9F69D1F-8506-4F28-9037-BCFDA5CD7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31678"/>
              </p:ext>
            </p:extLst>
          </p:nvPr>
        </p:nvGraphicFramePr>
        <p:xfrm>
          <a:off x="6499656" y="4436079"/>
          <a:ext cx="245899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799">
                  <a:extLst>
                    <a:ext uri="{9D8B030D-6E8A-4147-A177-3AD203B41FA5}">
                      <a16:colId xmlns:a16="http://schemas.microsoft.com/office/drawing/2014/main" val="3166880743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735225497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3721800955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1550628799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664911365"/>
                    </a:ext>
                  </a:extLst>
                </a:gridCol>
              </a:tblGrid>
              <a:tr h="353678"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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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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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013990"/>
                  </a:ext>
                </a:extLst>
              </a:tr>
              <a:tr h="353678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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502389"/>
                  </a:ext>
                </a:extLst>
              </a:tr>
              <a:tr h="353678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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584408"/>
                  </a:ext>
                </a:extLst>
              </a:tr>
              <a:tr h="353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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029013"/>
                  </a:ext>
                </a:extLst>
              </a:tr>
              <a:tr h="353678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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059201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D6FE86-7567-4F4E-89EB-5E22D5FB4C0A}"/>
              </a:ext>
            </a:extLst>
          </p:cNvPr>
          <p:cNvCxnSpPr/>
          <p:nvPr/>
        </p:nvCxnSpPr>
        <p:spPr>
          <a:xfrm>
            <a:off x="7957753" y="4893280"/>
            <a:ext cx="0" cy="1853514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0FF8E8-4E06-4019-8F5D-E83E4B94E89B}"/>
              </a:ext>
            </a:extLst>
          </p:cNvPr>
          <p:cNvCxnSpPr/>
          <p:nvPr/>
        </p:nvCxnSpPr>
        <p:spPr>
          <a:xfrm>
            <a:off x="6997359" y="4893280"/>
            <a:ext cx="0" cy="1853514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30A9D9-1DEF-4AD3-8C59-73713AD77DB8}"/>
              </a:ext>
            </a:extLst>
          </p:cNvPr>
          <p:cNvCxnSpPr/>
          <p:nvPr/>
        </p:nvCxnSpPr>
        <p:spPr>
          <a:xfrm>
            <a:off x="8961053" y="4880580"/>
            <a:ext cx="0" cy="1853514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97A8B3-AF7F-4578-A2DF-D0881D848CB3}"/>
              </a:ext>
            </a:extLst>
          </p:cNvPr>
          <p:cNvCxnSpPr>
            <a:cxnSpLocks/>
          </p:cNvCxnSpPr>
          <p:nvPr/>
        </p:nvCxnSpPr>
        <p:spPr>
          <a:xfrm flipH="1" flipV="1">
            <a:off x="6997359" y="6722079"/>
            <a:ext cx="1961292" cy="12015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357122-3B04-43A5-8909-AE0DDF6D711E}"/>
              </a:ext>
            </a:extLst>
          </p:cNvPr>
          <p:cNvCxnSpPr>
            <a:cxnSpLocks/>
          </p:cNvCxnSpPr>
          <p:nvPr/>
        </p:nvCxnSpPr>
        <p:spPr>
          <a:xfrm flipH="1" flipV="1">
            <a:off x="6997359" y="5795322"/>
            <a:ext cx="1961292" cy="12015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3B8F20-D5F4-40E3-A59B-A99E0BEC3E88}"/>
              </a:ext>
            </a:extLst>
          </p:cNvPr>
          <p:cNvCxnSpPr>
            <a:cxnSpLocks/>
          </p:cNvCxnSpPr>
          <p:nvPr/>
        </p:nvCxnSpPr>
        <p:spPr>
          <a:xfrm flipH="1" flipV="1">
            <a:off x="6997359" y="4887615"/>
            <a:ext cx="1961292" cy="12015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8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3695-57BD-4A95-91C4-0F83A758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6"/>
            <a:ext cx="8095220" cy="809648"/>
          </a:xfrm>
        </p:spPr>
        <p:txBody>
          <a:bodyPr/>
          <a:lstStyle/>
          <a:p>
            <a:r>
              <a:rPr lang="en-US"/>
              <a:t>How to write the constraints in PL?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6F47-4AA7-4C43-A67C-E9CB4C64C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7904"/>
            <a:ext cx="9144000" cy="6030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No number appears twice in a row: </a:t>
            </a:r>
            <a:r>
              <a:rPr lang="en-US"/>
              <a:t>(4x16=64 statements</a:t>
            </a:r>
            <a:br>
              <a:rPr lang="en-US"/>
            </a:br>
            <a:r>
              <a:rPr lang="en-US" i="1">
                <a:sym typeface="Symbol" panose="05050102010706020507" pitchFamily="18" charset="2"/>
              </a:rPr>
              <a:t>111 -&gt; 121   131   141</a:t>
            </a:r>
            <a:br>
              <a:rPr lang="en-US" i="1">
                <a:sym typeface="Symbol" panose="05050102010706020507" pitchFamily="18" charset="2"/>
              </a:rPr>
            </a:br>
            <a:r>
              <a:rPr lang="en-US" i="1">
                <a:sym typeface="Symbol" panose="05050102010706020507" pitchFamily="18" charset="2"/>
              </a:rPr>
              <a:t>112 -&gt; 122   132   142</a:t>
            </a:r>
            <a:br>
              <a:rPr lang="en-US" i="1">
                <a:sym typeface="Symbol" panose="05050102010706020507" pitchFamily="18" charset="2"/>
              </a:rPr>
            </a:br>
            <a:r>
              <a:rPr lang="en-US" i="1">
                <a:sym typeface="Symbol" panose="05050102010706020507" pitchFamily="18" charset="2"/>
              </a:rPr>
              <a:t>113 -&gt; 123   133   143</a:t>
            </a:r>
            <a:br>
              <a:rPr lang="en-US" i="1">
                <a:sym typeface="Symbol" panose="05050102010706020507" pitchFamily="18" charset="2"/>
              </a:rPr>
            </a:br>
            <a:r>
              <a:rPr lang="en-US" i="1">
                <a:sym typeface="Symbol" panose="05050102010706020507" pitchFamily="18" charset="2"/>
              </a:rPr>
              <a:t>114 -&gt; 124   134   144</a:t>
            </a:r>
          </a:p>
          <a:p>
            <a:pPr marL="0" indent="0">
              <a:buNone/>
            </a:pPr>
            <a:r>
              <a:rPr lang="en-US" b="1">
                <a:sym typeface="Symbol" panose="05050102010706020507" pitchFamily="18" charset="2"/>
              </a:rPr>
              <a:t>No number appears twice in a column” </a:t>
            </a:r>
            <a:r>
              <a:rPr lang="en-US">
                <a:sym typeface="Symbol" panose="05050102010706020507" pitchFamily="18" charset="2"/>
              </a:rPr>
              <a:t>(again 64 </a:t>
            </a:r>
            <a:r>
              <a:rPr lang="en-US" sz="2400">
                <a:sym typeface="Symbol" panose="05050102010706020507" pitchFamily="18" charset="2"/>
              </a:rPr>
              <a:t>statements</a:t>
            </a:r>
            <a:r>
              <a:rPr lang="en-US">
                <a:sym typeface="Symbol" panose="05050102010706020507" pitchFamily="18" charset="2"/>
              </a:rPr>
              <a:t>)</a:t>
            </a:r>
            <a:br>
              <a:rPr lang="en-US">
                <a:sym typeface="Symbol" panose="05050102010706020507" pitchFamily="18" charset="2"/>
              </a:rPr>
            </a:br>
            <a:r>
              <a:rPr lang="en-US" i="1">
                <a:sym typeface="Symbol" panose="05050102010706020507" pitchFamily="18" charset="2"/>
              </a:rPr>
              <a:t>111 -&gt; 211   311   411</a:t>
            </a:r>
            <a:br>
              <a:rPr lang="en-US" i="1">
                <a:sym typeface="Symbol" panose="05050102010706020507" pitchFamily="18" charset="2"/>
              </a:rPr>
            </a:br>
            <a:r>
              <a:rPr lang="en-US" i="1">
                <a:sym typeface="Symbol" panose="05050102010706020507" pitchFamily="18" charset="2"/>
              </a:rPr>
              <a:t>112 -&gt; 212   312   412</a:t>
            </a:r>
            <a:br>
              <a:rPr lang="en-US" i="1">
                <a:sym typeface="Symbol" panose="05050102010706020507" pitchFamily="18" charset="2"/>
              </a:rPr>
            </a:br>
            <a:r>
              <a:rPr lang="en-US" i="1">
                <a:sym typeface="Symbol" panose="05050102010706020507" pitchFamily="18" charset="2"/>
              </a:rPr>
              <a:t>113 -&gt; 213   313   413</a:t>
            </a:r>
            <a:br>
              <a:rPr lang="en-US" i="1">
                <a:sym typeface="Symbol" panose="05050102010706020507" pitchFamily="18" charset="2"/>
              </a:rPr>
            </a:br>
            <a:r>
              <a:rPr lang="en-US" i="1">
                <a:sym typeface="Symbol" panose="05050102010706020507" pitchFamily="18" charset="2"/>
              </a:rPr>
              <a:t>114 -&gt; 214   314   414</a:t>
            </a:r>
            <a:br>
              <a:rPr lang="en-US" i="1">
                <a:sym typeface="Symbol" panose="05050102010706020507" pitchFamily="18" charset="2"/>
              </a:rPr>
            </a:br>
            <a:r>
              <a:rPr lang="en-US" b="1">
                <a:sym typeface="Symbol" panose="05050102010706020507" pitchFamily="18" charset="2"/>
              </a:rPr>
              <a:t>No number appears twice in a box” </a:t>
            </a:r>
            <a:r>
              <a:rPr lang="en-US">
                <a:sym typeface="Symbol" panose="05050102010706020507" pitchFamily="18" charset="2"/>
              </a:rPr>
              <a:t>(64x)</a:t>
            </a:r>
            <a:br>
              <a:rPr lang="en-US">
                <a:sym typeface="Symbol" panose="05050102010706020507" pitchFamily="18" charset="2"/>
              </a:rPr>
            </a:br>
            <a:r>
              <a:rPr lang="en-US" i="1">
                <a:sym typeface="Symbol" panose="05050102010706020507" pitchFamily="18" charset="2"/>
              </a:rPr>
              <a:t>111 -&gt; 121   211   221</a:t>
            </a:r>
            <a:br>
              <a:rPr lang="en-US" i="1">
                <a:sym typeface="Symbol" panose="05050102010706020507" pitchFamily="18" charset="2"/>
              </a:rPr>
            </a:br>
            <a:r>
              <a:rPr lang="en-US" i="1">
                <a:sym typeface="Symbol" panose="05050102010706020507" pitchFamily="18" charset="2"/>
              </a:rPr>
              <a:t>112 -&gt; 122   212   222</a:t>
            </a:r>
            <a:br>
              <a:rPr lang="en-US" i="1">
                <a:sym typeface="Symbol" panose="05050102010706020507" pitchFamily="18" charset="2"/>
              </a:rPr>
            </a:br>
            <a:r>
              <a:rPr lang="en-US" i="1">
                <a:sym typeface="Symbol" panose="05050102010706020507" pitchFamily="18" charset="2"/>
              </a:rPr>
              <a:t>113 -&gt; 123   213   223</a:t>
            </a:r>
            <a:br>
              <a:rPr lang="en-US" i="1">
                <a:sym typeface="Symbol" panose="05050102010706020507" pitchFamily="18" charset="2"/>
              </a:rPr>
            </a:br>
            <a:r>
              <a:rPr lang="en-US" i="1">
                <a:sym typeface="Symbol" panose="05050102010706020507" pitchFamily="18" charset="2"/>
              </a:rPr>
              <a:t>114 -&gt; 124   214   224</a:t>
            </a:r>
            <a:endParaRPr lang="en-US">
              <a:sym typeface="Symbol" panose="05050102010706020507" pitchFamily="18" charset="2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9F69D1F-8506-4F28-9037-BCFDA5CD7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09602"/>
              </p:ext>
            </p:extLst>
          </p:nvPr>
        </p:nvGraphicFramePr>
        <p:xfrm>
          <a:off x="6499656" y="4436079"/>
          <a:ext cx="245899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799">
                  <a:extLst>
                    <a:ext uri="{9D8B030D-6E8A-4147-A177-3AD203B41FA5}">
                      <a16:colId xmlns:a16="http://schemas.microsoft.com/office/drawing/2014/main" val="3166880743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735225497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3721800955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1550628799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664911365"/>
                    </a:ext>
                  </a:extLst>
                </a:gridCol>
              </a:tblGrid>
              <a:tr h="353678"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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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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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013990"/>
                  </a:ext>
                </a:extLst>
              </a:tr>
              <a:tr h="353678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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502389"/>
                  </a:ext>
                </a:extLst>
              </a:tr>
              <a:tr h="353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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584408"/>
                  </a:ext>
                </a:extLst>
              </a:tr>
              <a:tr h="353678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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029013"/>
                  </a:ext>
                </a:extLst>
              </a:tr>
              <a:tr h="353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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059201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D6FE86-7567-4F4E-89EB-5E22D5FB4C0A}"/>
              </a:ext>
            </a:extLst>
          </p:cNvPr>
          <p:cNvCxnSpPr/>
          <p:nvPr/>
        </p:nvCxnSpPr>
        <p:spPr>
          <a:xfrm>
            <a:off x="7957753" y="4893280"/>
            <a:ext cx="0" cy="1853514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0FF8E8-4E06-4019-8F5D-E83E4B94E89B}"/>
              </a:ext>
            </a:extLst>
          </p:cNvPr>
          <p:cNvCxnSpPr/>
          <p:nvPr/>
        </p:nvCxnSpPr>
        <p:spPr>
          <a:xfrm>
            <a:off x="6997359" y="4893280"/>
            <a:ext cx="0" cy="1853514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30A9D9-1DEF-4AD3-8C59-73713AD77DB8}"/>
              </a:ext>
            </a:extLst>
          </p:cNvPr>
          <p:cNvCxnSpPr/>
          <p:nvPr/>
        </p:nvCxnSpPr>
        <p:spPr>
          <a:xfrm>
            <a:off x="8961053" y="4880580"/>
            <a:ext cx="0" cy="1853514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97A8B3-AF7F-4578-A2DF-D0881D848CB3}"/>
              </a:ext>
            </a:extLst>
          </p:cNvPr>
          <p:cNvCxnSpPr>
            <a:cxnSpLocks/>
          </p:cNvCxnSpPr>
          <p:nvPr/>
        </p:nvCxnSpPr>
        <p:spPr>
          <a:xfrm flipH="1" flipV="1">
            <a:off x="6997359" y="6722079"/>
            <a:ext cx="1961292" cy="12015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357122-3B04-43A5-8909-AE0DDF6D711E}"/>
              </a:ext>
            </a:extLst>
          </p:cNvPr>
          <p:cNvCxnSpPr>
            <a:cxnSpLocks/>
          </p:cNvCxnSpPr>
          <p:nvPr/>
        </p:nvCxnSpPr>
        <p:spPr>
          <a:xfrm flipH="1" flipV="1">
            <a:off x="6997359" y="5795322"/>
            <a:ext cx="1961292" cy="12015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3B8F20-D5F4-40E3-A59B-A99E0BEC3E88}"/>
              </a:ext>
            </a:extLst>
          </p:cNvPr>
          <p:cNvCxnSpPr>
            <a:cxnSpLocks/>
          </p:cNvCxnSpPr>
          <p:nvPr/>
        </p:nvCxnSpPr>
        <p:spPr>
          <a:xfrm flipH="1" flipV="1">
            <a:off x="6997359" y="4887615"/>
            <a:ext cx="1961292" cy="12015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1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3695-57BD-4A95-91C4-0F83A758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6"/>
            <a:ext cx="8095220" cy="809648"/>
          </a:xfrm>
        </p:spPr>
        <p:txBody>
          <a:bodyPr/>
          <a:lstStyle/>
          <a:p>
            <a:r>
              <a:rPr lang="en-US"/>
              <a:t>How to write the constraints in PL?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6F47-4AA7-4C43-A67C-E9CB4C64C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7904"/>
            <a:ext cx="9144000" cy="6030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ym typeface="Symbol" panose="05050102010706020507" pitchFamily="18" charset="2"/>
              </a:rPr>
              <a:t>In total: 64 variables, 4x64+16=272 statements</a:t>
            </a:r>
          </a:p>
          <a:p>
            <a:pPr marL="0" indent="0">
              <a:buNone/>
            </a:pPr>
            <a:endParaRPr lang="en-US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>
                <a:sym typeface="Symbol" panose="05050102010706020507" pitchFamily="18" charset="2"/>
              </a:rPr>
              <a:t>We have to write the given numbers: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111  144  243  314  422</a:t>
            </a:r>
          </a:p>
          <a:p>
            <a:pPr marL="0" indent="0">
              <a:buNone/>
            </a:pPr>
            <a:endParaRPr lang="en-US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>
                <a:sym typeface="Symbol" panose="05050102010706020507" pitchFamily="18" charset="2"/>
              </a:rPr>
              <a:t>All of these have to be put in clausal form:</a:t>
            </a:r>
            <a:br>
              <a:rPr lang="en-US">
                <a:sym typeface="Symbol" panose="05050102010706020507" pitchFamily="18" charset="2"/>
              </a:rPr>
            </a:br>
            <a:r>
              <a:rPr lang="en-US" i="1">
                <a:sym typeface="Symbol" panose="05050102010706020507" pitchFamily="18" charset="2"/>
              </a:rPr>
              <a:t>111 -&gt; 112   113   114 </a:t>
            </a:r>
          </a:p>
          <a:p>
            <a:pPr marL="0" indent="0">
              <a:buNone/>
            </a:pPr>
            <a:r>
              <a:rPr lang="en-US" i="1">
                <a:sym typeface="Symbol" panose="05050102010706020507" pitchFamily="18" charset="2"/>
              </a:rPr>
              <a:t>= (111  112 )  (111   113)  (111   114)</a:t>
            </a:r>
            <a:endParaRPr lang="en-US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>
                <a:sym typeface="Symbol" panose="05050102010706020507" pitchFamily="18" charset="2"/>
              </a:rPr>
              <a:t>Read:</a:t>
            </a:r>
            <a:br>
              <a:rPr lang="en-US">
                <a:sym typeface="Symbol" panose="05050102010706020507" pitchFamily="18" charset="2"/>
              </a:rPr>
            </a:br>
            <a:r>
              <a:rPr lang="en-US" sz="2000">
                <a:sym typeface="Symbol" panose="05050102010706020507" pitchFamily="18" charset="2"/>
                <a:hlinkClick r:id="rId2"/>
              </a:rPr>
              <a:t>http://anytime.cs.umass.edu/aimath06/proceedings/P34.pdf</a:t>
            </a:r>
            <a:r>
              <a:rPr lang="en-US" sz="2000">
                <a:sym typeface="Symbol" panose="05050102010706020507" pitchFamily="18" charset="2"/>
              </a:rPr>
              <a:t> </a:t>
            </a:r>
            <a:endParaRPr lang="en-US">
              <a:sym typeface="Symbol" panose="05050102010706020507" pitchFamily="18" charset="2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9F69D1F-8506-4F28-9037-BCFDA5CD7FDE}"/>
              </a:ext>
            </a:extLst>
          </p:cNvPr>
          <p:cNvGraphicFramePr>
            <a:graphicFrameLocks noGrp="1"/>
          </p:cNvGraphicFramePr>
          <p:nvPr/>
        </p:nvGraphicFramePr>
        <p:xfrm>
          <a:off x="6499656" y="4436079"/>
          <a:ext cx="245899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799">
                  <a:extLst>
                    <a:ext uri="{9D8B030D-6E8A-4147-A177-3AD203B41FA5}">
                      <a16:colId xmlns:a16="http://schemas.microsoft.com/office/drawing/2014/main" val="3166880743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735225497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3721800955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1550628799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664911365"/>
                    </a:ext>
                  </a:extLst>
                </a:gridCol>
              </a:tblGrid>
              <a:tr h="353678"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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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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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013990"/>
                  </a:ext>
                </a:extLst>
              </a:tr>
              <a:tr h="353678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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502389"/>
                  </a:ext>
                </a:extLst>
              </a:tr>
              <a:tr h="353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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584408"/>
                  </a:ext>
                </a:extLst>
              </a:tr>
              <a:tr h="353678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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029013"/>
                  </a:ext>
                </a:extLst>
              </a:tr>
              <a:tr h="353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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059201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D6FE86-7567-4F4E-89EB-5E22D5FB4C0A}"/>
              </a:ext>
            </a:extLst>
          </p:cNvPr>
          <p:cNvCxnSpPr/>
          <p:nvPr/>
        </p:nvCxnSpPr>
        <p:spPr>
          <a:xfrm>
            <a:off x="7957753" y="4893280"/>
            <a:ext cx="0" cy="1853514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0FF8E8-4E06-4019-8F5D-E83E4B94E89B}"/>
              </a:ext>
            </a:extLst>
          </p:cNvPr>
          <p:cNvCxnSpPr/>
          <p:nvPr/>
        </p:nvCxnSpPr>
        <p:spPr>
          <a:xfrm>
            <a:off x="6997359" y="4893280"/>
            <a:ext cx="0" cy="1853514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30A9D9-1DEF-4AD3-8C59-73713AD77DB8}"/>
              </a:ext>
            </a:extLst>
          </p:cNvPr>
          <p:cNvCxnSpPr/>
          <p:nvPr/>
        </p:nvCxnSpPr>
        <p:spPr>
          <a:xfrm>
            <a:off x="8961053" y="4880580"/>
            <a:ext cx="0" cy="1853514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97A8B3-AF7F-4578-A2DF-D0881D848CB3}"/>
              </a:ext>
            </a:extLst>
          </p:cNvPr>
          <p:cNvCxnSpPr>
            <a:cxnSpLocks/>
          </p:cNvCxnSpPr>
          <p:nvPr/>
        </p:nvCxnSpPr>
        <p:spPr>
          <a:xfrm flipH="1" flipV="1">
            <a:off x="6997359" y="6722079"/>
            <a:ext cx="1961292" cy="12015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357122-3B04-43A5-8909-AE0DDF6D711E}"/>
              </a:ext>
            </a:extLst>
          </p:cNvPr>
          <p:cNvCxnSpPr>
            <a:cxnSpLocks/>
          </p:cNvCxnSpPr>
          <p:nvPr/>
        </p:nvCxnSpPr>
        <p:spPr>
          <a:xfrm flipH="1" flipV="1">
            <a:off x="6997359" y="5795322"/>
            <a:ext cx="1961292" cy="12015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3B8F20-D5F4-40E3-A59B-A99E0BEC3E88}"/>
              </a:ext>
            </a:extLst>
          </p:cNvPr>
          <p:cNvCxnSpPr>
            <a:cxnSpLocks/>
          </p:cNvCxnSpPr>
          <p:nvPr/>
        </p:nvCxnSpPr>
        <p:spPr>
          <a:xfrm flipH="1" flipV="1">
            <a:off x="6997359" y="4887615"/>
            <a:ext cx="1961292" cy="12015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72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3695-57BD-4A95-91C4-0F83A758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6"/>
            <a:ext cx="8095220" cy="809648"/>
          </a:xfrm>
        </p:spPr>
        <p:txBody>
          <a:bodyPr/>
          <a:lstStyle/>
          <a:p>
            <a:r>
              <a:rPr lang="en-US"/>
              <a:t>So now our puzzle is: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6F47-4AA7-4C43-A67C-E9CB4C64C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7904"/>
            <a:ext cx="9144000" cy="60300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111  144  243  314  422</a:t>
            </a:r>
          </a:p>
          <a:p>
            <a:pPr marL="0" indent="0">
              <a:buNone/>
            </a:pPr>
            <a:r>
              <a:rPr lang="en-US" i="1" dirty="0">
                <a:sym typeface="Symbol" panose="05050102010706020507" pitchFamily="18" charset="2"/>
              </a:rPr>
              <a:t>(111  112 )  (111   113)  (111   114)</a:t>
            </a: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….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…..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And we can ask: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“can we find a truth-assignment to all predicates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  which makes all these statements true”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How do we find such a truth-assignment?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Two methods: truth-tables &amp; Davis-Putnam:</a:t>
            </a:r>
            <a:br>
              <a:rPr lang="en-US" dirty="0">
                <a:sym typeface="Symbol" panose="05050102010706020507" pitchFamily="18" charset="2"/>
              </a:rPr>
            </a:b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Truth tables = 2</a:t>
            </a:r>
            <a:r>
              <a:rPr lang="en-US" sz="3200" baseline="30000" dirty="0">
                <a:sym typeface="Symbol" panose="05050102010706020507" pitchFamily="18" charset="2"/>
              </a:rPr>
              <a:t>64</a:t>
            </a:r>
            <a:r>
              <a:rPr lang="en-US" dirty="0">
                <a:sym typeface="Symbol" panose="05050102010706020507" pitchFamily="18" charset="2"/>
              </a:rPr>
              <a:t> rows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                      = 18,446,744,073,709,551,616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	           = 18 billion </a:t>
            </a:r>
            <a:r>
              <a:rPr lang="en-US" dirty="0" err="1">
                <a:sym typeface="Symbol" panose="05050102010706020507" pitchFamily="18" charset="2"/>
              </a:rPr>
              <a:t>billion</a:t>
            </a:r>
            <a:r>
              <a:rPr lang="en-US" dirty="0">
                <a:sym typeface="Symbol" panose="05050102010706020507" pitchFamily="18" charset="2"/>
              </a:rPr>
              <a:t>…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So let’s try Davis-Putnam!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9F69D1F-8506-4F28-9037-BCFDA5CD7FDE}"/>
              </a:ext>
            </a:extLst>
          </p:cNvPr>
          <p:cNvGraphicFramePr>
            <a:graphicFrameLocks noGrp="1"/>
          </p:cNvGraphicFramePr>
          <p:nvPr/>
        </p:nvGraphicFramePr>
        <p:xfrm>
          <a:off x="6499656" y="4436079"/>
          <a:ext cx="245899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799">
                  <a:extLst>
                    <a:ext uri="{9D8B030D-6E8A-4147-A177-3AD203B41FA5}">
                      <a16:colId xmlns:a16="http://schemas.microsoft.com/office/drawing/2014/main" val="3166880743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735225497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3721800955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1550628799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664911365"/>
                    </a:ext>
                  </a:extLst>
                </a:gridCol>
              </a:tblGrid>
              <a:tr h="353678"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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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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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013990"/>
                  </a:ext>
                </a:extLst>
              </a:tr>
              <a:tr h="353678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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502389"/>
                  </a:ext>
                </a:extLst>
              </a:tr>
              <a:tr h="353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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584408"/>
                  </a:ext>
                </a:extLst>
              </a:tr>
              <a:tr h="353678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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029013"/>
                  </a:ext>
                </a:extLst>
              </a:tr>
              <a:tr h="353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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059201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D6FE86-7567-4F4E-89EB-5E22D5FB4C0A}"/>
              </a:ext>
            </a:extLst>
          </p:cNvPr>
          <p:cNvCxnSpPr/>
          <p:nvPr/>
        </p:nvCxnSpPr>
        <p:spPr>
          <a:xfrm>
            <a:off x="7957753" y="4893280"/>
            <a:ext cx="0" cy="1853514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0FF8E8-4E06-4019-8F5D-E83E4B94E89B}"/>
              </a:ext>
            </a:extLst>
          </p:cNvPr>
          <p:cNvCxnSpPr/>
          <p:nvPr/>
        </p:nvCxnSpPr>
        <p:spPr>
          <a:xfrm>
            <a:off x="6997359" y="4893280"/>
            <a:ext cx="0" cy="1853514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30A9D9-1DEF-4AD3-8C59-73713AD77DB8}"/>
              </a:ext>
            </a:extLst>
          </p:cNvPr>
          <p:cNvCxnSpPr/>
          <p:nvPr/>
        </p:nvCxnSpPr>
        <p:spPr>
          <a:xfrm>
            <a:off x="8961053" y="4880580"/>
            <a:ext cx="0" cy="1853514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97A8B3-AF7F-4578-A2DF-D0881D848CB3}"/>
              </a:ext>
            </a:extLst>
          </p:cNvPr>
          <p:cNvCxnSpPr>
            <a:cxnSpLocks/>
          </p:cNvCxnSpPr>
          <p:nvPr/>
        </p:nvCxnSpPr>
        <p:spPr>
          <a:xfrm flipH="1" flipV="1">
            <a:off x="6997359" y="6722079"/>
            <a:ext cx="1961292" cy="12015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357122-3B04-43A5-8909-AE0DDF6D711E}"/>
              </a:ext>
            </a:extLst>
          </p:cNvPr>
          <p:cNvCxnSpPr>
            <a:cxnSpLocks/>
          </p:cNvCxnSpPr>
          <p:nvPr/>
        </p:nvCxnSpPr>
        <p:spPr>
          <a:xfrm flipH="1" flipV="1">
            <a:off x="6997359" y="5795322"/>
            <a:ext cx="1961292" cy="12015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3B8F20-D5F4-40E3-A59B-A99E0BEC3E88}"/>
              </a:ext>
            </a:extLst>
          </p:cNvPr>
          <p:cNvCxnSpPr>
            <a:cxnSpLocks/>
          </p:cNvCxnSpPr>
          <p:nvPr/>
        </p:nvCxnSpPr>
        <p:spPr>
          <a:xfrm flipH="1" flipV="1">
            <a:off x="6997359" y="4887615"/>
            <a:ext cx="1961292" cy="12015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ight Brace 3">
            <a:extLst>
              <a:ext uri="{FF2B5EF4-FFF2-40B4-BE49-F238E27FC236}">
                <a16:creationId xmlns:a16="http://schemas.microsoft.com/office/drawing/2014/main" id="{854334C0-C491-4FA2-999B-5A7800F4BE6C}"/>
              </a:ext>
            </a:extLst>
          </p:cNvPr>
          <p:cNvSpPr/>
          <p:nvPr/>
        </p:nvSpPr>
        <p:spPr>
          <a:xfrm>
            <a:off x="7698258" y="1297458"/>
            <a:ext cx="296563" cy="134688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F74E8-7A6D-4818-A560-C49C49F06ADA}"/>
              </a:ext>
            </a:extLst>
          </p:cNvPr>
          <p:cNvSpPr txBox="1"/>
          <p:nvPr/>
        </p:nvSpPr>
        <p:spPr>
          <a:xfrm>
            <a:off x="7994821" y="1678513"/>
            <a:ext cx="1037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272</a:t>
            </a:r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239402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EFD4-B738-4DCE-92B1-52EC9B3A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Davis-Putnam: an efficient procedure to find satisfying truth assignments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82AB-2733-4971-B3A5-7836AE199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32291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hlinkClick r:id="rId2" action="ppaction://hlinkpres?slideindex=1&amp;slidetitle="/>
              </a:rPr>
              <a:t>[see the slides of the </a:t>
            </a:r>
            <a:br>
              <a:rPr lang="en-US" b="1" dirty="0">
                <a:hlinkClick r:id="rId2" action="ppaction://hlinkpres?slideindex=1&amp;slidetitle="/>
              </a:rPr>
            </a:br>
            <a:r>
              <a:rPr lang="en-US" b="1" dirty="0">
                <a:hlinkClick r:id="rId2" action="ppaction://hlinkpres?slideindex=1&amp;slidetitle="/>
              </a:rPr>
              <a:t> </a:t>
            </a:r>
            <a:r>
              <a:rPr lang="en-GB" b="1" dirty="0">
                <a:hlinkClick r:id="rId2" action="ppaction://hlinkpres?slideindex=1&amp;slidetitle="/>
              </a:rPr>
              <a:t>Simplified lecture on Davis-Putnam procedure</a:t>
            </a:r>
            <a:br>
              <a:rPr lang="en-GB" b="1" dirty="0">
                <a:hlinkClick r:id="rId2" action="ppaction://hlinkpres?slideindex=1&amp;slidetitle="/>
              </a:rPr>
            </a:br>
            <a:r>
              <a:rPr lang="en-GB" b="1" dirty="0">
                <a:hlinkClick r:id="rId2" action="ppaction://hlinkpres?slideindex=1&amp;slidetitle="/>
              </a:rPr>
              <a:t>]</a:t>
            </a:r>
            <a:endParaRPr lang="en-GB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You can experiment with</a:t>
            </a:r>
            <a:br>
              <a:rPr lang="en-US" dirty="0"/>
            </a:br>
            <a:r>
              <a:rPr lang="en-GB" dirty="0">
                <a:hlinkClick r:id="rId3"/>
              </a:rPr>
              <a:t>Java Sudoku Solver (bob-carpenter.github.io)</a:t>
            </a:r>
            <a:br>
              <a:rPr lang="en-GB" dirty="0"/>
            </a:br>
            <a:r>
              <a:rPr lang="en-GB" sz="2000" dirty="0">
                <a:hlinkClick r:id="rId3"/>
              </a:rPr>
              <a:t>https://bob-carpenter.github.io/games/sudoku/java_sudoku.html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Your homework is</a:t>
            </a:r>
            <a:br>
              <a:rPr lang="en-GB" sz="2000" dirty="0"/>
            </a:br>
            <a:r>
              <a:rPr lang="en-GB" sz="2000" dirty="0">
                <a:hlinkClick r:id="rId4"/>
              </a:rPr>
              <a:t>https://www.cs.vu.nl/~frankh/spool/homework</a:t>
            </a:r>
            <a:r>
              <a:rPr lang="en-GB" sz="2000">
                <a:hlinkClick r:id="rId4"/>
              </a:rPr>
              <a:t>.html</a:t>
            </a:r>
            <a:r>
              <a:rPr lang="en-GB" sz="200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19348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" id="{DAC3E503-F7A7-4249-A58F-475E19E5EACE}" vid="{F2DEA659-2C68-4780-90E8-E49E9A57F3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1038</TotalTime>
  <Words>832</Words>
  <Application>Microsoft Office PowerPoint</Application>
  <PresentationFormat>On-screen Show (4:3)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Standard</vt:lpstr>
      <vt:lpstr>Example: solving Sudoku’s using PL</vt:lpstr>
      <vt:lpstr>Example: solving Sudoku’s using PL</vt:lpstr>
      <vt:lpstr>How to write the constraints in PL?</vt:lpstr>
      <vt:lpstr>How to write the constraints in PL?</vt:lpstr>
      <vt:lpstr>How to write the constraints in PL?</vt:lpstr>
      <vt:lpstr>How to write the constraints in PL?</vt:lpstr>
      <vt:lpstr>So now our puzzle is: </vt:lpstr>
      <vt:lpstr>Davis-Putnam: an efficient procedure to find satisfying truth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van Harmelen</dc:creator>
  <cp:lastModifiedBy>Harmelen, F.A.H. van (FAH)</cp:lastModifiedBy>
  <cp:revision>96</cp:revision>
  <dcterms:created xsi:type="dcterms:W3CDTF">2018-10-05T11:02:50Z</dcterms:created>
  <dcterms:modified xsi:type="dcterms:W3CDTF">2022-11-10T23:20:52Z</dcterms:modified>
</cp:coreProperties>
</file>