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87" r:id="rId4"/>
    <p:sldId id="288" r:id="rId5"/>
    <p:sldId id="264" r:id="rId6"/>
    <p:sldId id="270" r:id="rId7"/>
    <p:sldId id="271" r:id="rId8"/>
    <p:sldId id="276" r:id="rId9"/>
    <p:sldId id="277" r:id="rId10"/>
    <p:sldId id="278" r:id="rId11"/>
    <p:sldId id="284" r:id="rId12"/>
    <p:sldId id="285" r:id="rId13"/>
    <p:sldId id="286" r:id="rId14"/>
    <p:sldId id="272" r:id="rId15"/>
    <p:sldId id="273" r:id="rId16"/>
    <p:sldId id="274" r:id="rId17"/>
    <p:sldId id="275" r:id="rId18"/>
    <p:sldId id="279" r:id="rId19"/>
    <p:sldId id="280" r:id="rId20"/>
    <p:sldId id="295" r:id="rId21"/>
    <p:sldId id="296" r:id="rId22"/>
    <p:sldId id="297" r:id="rId23"/>
    <p:sldId id="298" r:id="rId24"/>
    <p:sldId id="301" r:id="rId25"/>
    <p:sldId id="299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14B-D8E7-4086-BDF9-F86BC1244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Lecture 4:</a:t>
            </a:r>
            <a:br>
              <a:rPr lang="en-GB"/>
            </a:br>
            <a:r>
              <a:rPr lang="en-GB"/>
              <a:t>Description logic</a:t>
            </a:r>
            <a:br>
              <a:rPr lang="en-GB"/>
            </a:br>
            <a:r>
              <a:rPr lang="en-GB" sz="4400"/>
              <a:t>= logic for ontologies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F0EAB1-112D-4166-A08C-2180C3B1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344" y="3821511"/>
            <a:ext cx="7304856" cy="2182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Frank </a:t>
            </a:r>
            <a:r>
              <a:rPr lang="en-GB">
                <a:solidFill>
                  <a:schemeClr val="tx1"/>
                </a:solidFill>
              </a:rPr>
              <a:t>van Harmelen</a:t>
            </a:r>
          </a:p>
          <a:p>
            <a:r>
              <a:rPr lang="en-GB">
                <a:solidFill>
                  <a:schemeClr val="tx1"/>
                </a:solidFill>
              </a:rPr>
              <a:t>Vrije Universiteit Amsterdam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 descr="D:\Frankh\Dropbox\FRANKH\projects\Netwerk Instituut\promo-materiaal\logo-new\drukmap\OZI_NI_Wit_CMYK.jpg">
            <a:extLst>
              <a:ext uri="{FF2B5EF4-FFF2-40B4-BE49-F238E27FC236}">
                <a16:creationId xmlns:a16="http://schemas.microsoft.com/office/drawing/2014/main" id="{A012C51B-21C1-4D0B-9814-64822E9F1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865"/>
          <a:stretch/>
        </p:blipFill>
        <p:spPr bwMode="auto">
          <a:xfrm>
            <a:off x="3762631" y="5003503"/>
            <a:ext cx="1895609" cy="851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6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9100-7878-450E-86A9-4BFA0301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careful: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CE26CE-BCD7-448F-80FA-09D22120F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911" y="1825624"/>
                <a:ext cx="895208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Boys that love only cars (and nothing else)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⊓∀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𝐶𝑎𝑟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r>
                  <a:rPr lang="en-US"/>
                  <a:t>Boys that love cars (but maybe also other things)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⊓∃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𝐶𝑎𝑟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r>
                  <a:rPr lang="en-US" b="0"/>
                  <a:t>Boys that don’t love cars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𝐵𝑜𝑦𝑠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𝑙𝑜𝑣𝑒𝑠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𝐵𝑜𝑦𝑠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⊓∀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𝐶𝑎𝑟</m:t>
                    </m:r>
                  </m:oMath>
                </a14:m>
                <a:r>
                  <a:rPr lang="en-US" b="0"/>
                  <a:t>)   ??</a:t>
                </a:r>
              </a:p>
              <a:p>
                <a:pPr marL="0" indent="0">
                  <a:buNone/>
                </a:pPr>
                <a:r>
                  <a:rPr lang="en-US"/>
                  <a:t>1</a:t>
                </a:r>
                <a:r>
                  <a:rPr lang="en-US" baseline="30000"/>
                  <a:t>st</a:t>
                </a:r>
                <a:r>
                  <a:rPr lang="en-US"/>
                  <a:t> =  Boys that don’t love only cars</a:t>
                </a:r>
              </a:p>
              <a:p>
                <a:pPr marL="0" indent="0">
                  <a:buNone/>
                </a:pPr>
                <a:r>
                  <a:rPr lang="en-US"/>
                  <a:t>2</a:t>
                </a:r>
                <a:r>
                  <a:rPr lang="en-US" baseline="30000"/>
                  <a:t>nd</a:t>
                </a:r>
                <a:r>
                  <a:rPr lang="en-US"/>
                  <a:t> = Boys that don’t love any cars</a:t>
                </a:r>
              </a:p>
              <a:p>
                <a:pPr marL="0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CE26CE-BCD7-448F-80FA-09D22120F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911" y="1825624"/>
                <a:ext cx="8952089" cy="5032375"/>
              </a:xfrm>
              <a:blipFill>
                <a:blip r:embed="rId2"/>
                <a:stretch>
                  <a:fillRect l="-1361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4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26FE-BB09-4676-96A9-BC0A44A1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Helpful graphical notation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0AD07-F964-4CC8-A8C0-5AC267A90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" t="50000" r="1096" b="16448"/>
          <a:stretch/>
        </p:blipFill>
        <p:spPr>
          <a:xfrm>
            <a:off x="811033" y="1552492"/>
            <a:ext cx="8294942" cy="1810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E9CEC-E574-4748-86AE-91846D208DD1}"/>
                  </a:ext>
                </a:extLst>
              </p:cNvPr>
              <p:cNvSpPr txBox="1"/>
              <p:nvPr/>
            </p:nvSpPr>
            <p:spPr>
              <a:xfrm>
                <a:off x="1538578" y="3387458"/>
                <a:ext cx="9740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E9CEC-E574-4748-86AE-91846D208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78" y="3387458"/>
                <a:ext cx="97403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4BC71B-6480-4D03-BD5C-21120EC01569}"/>
                  </a:ext>
                </a:extLst>
              </p:cNvPr>
              <p:cNvSpPr txBox="1"/>
              <p:nvPr/>
            </p:nvSpPr>
            <p:spPr>
              <a:xfrm>
                <a:off x="4348242" y="3387458"/>
                <a:ext cx="9740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4BC71B-6480-4D03-BD5C-21120EC0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242" y="3387458"/>
                <a:ext cx="97403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C2C28-B786-45FC-A3F4-413183F4FE78}"/>
                  </a:ext>
                </a:extLst>
              </p:cNvPr>
              <p:cNvSpPr txBox="1"/>
              <p:nvPr/>
            </p:nvSpPr>
            <p:spPr>
              <a:xfrm>
                <a:off x="6973498" y="3387458"/>
                <a:ext cx="9740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C2C28-B786-45FC-A3F4-413183F4F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98" y="3387458"/>
                <a:ext cx="9740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712D83E-FE80-4B50-B81B-C881D995A472}"/>
              </a:ext>
            </a:extLst>
          </p:cNvPr>
          <p:cNvSpPr txBox="1"/>
          <p:nvPr/>
        </p:nvSpPr>
        <p:spPr>
          <a:xfrm>
            <a:off x="1343653" y="229621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BE24F-43C2-472A-BDB8-C702F22048DA}"/>
              </a:ext>
            </a:extLst>
          </p:cNvPr>
          <p:cNvSpPr txBox="1"/>
          <p:nvPr/>
        </p:nvSpPr>
        <p:spPr>
          <a:xfrm>
            <a:off x="2512612" y="22962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3E095-8599-4A7E-B9B6-24C8CFDCCD46}"/>
              </a:ext>
            </a:extLst>
          </p:cNvPr>
          <p:cNvSpPr txBox="1"/>
          <p:nvPr/>
        </p:nvSpPr>
        <p:spPr>
          <a:xfrm>
            <a:off x="3990632" y="22962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02695-ABBB-4D16-B001-6F8EBD47805C}"/>
              </a:ext>
            </a:extLst>
          </p:cNvPr>
          <p:cNvSpPr txBox="1"/>
          <p:nvPr/>
        </p:nvSpPr>
        <p:spPr>
          <a:xfrm>
            <a:off x="5159591" y="22962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3D84-414F-4EEA-887D-1DC1166E89AB}"/>
              </a:ext>
            </a:extLst>
          </p:cNvPr>
          <p:cNvSpPr/>
          <p:nvPr/>
        </p:nvSpPr>
        <p:spPr>
          <a:xfrm>
            <a:off x="953294" y="1918561"/>
            <a:ext cx="2426010" cy="14448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511C9-37F4-4D02-B6F9-A4BE94DBA9F5}"/>
              </a:ext>
            </a:extLst>
          </p:cNvPr>
          <p:cNvSpPr/>
          <p:nvPr/>
        </p:nvSpPr>
        <p:spPr>
          <a:xfrm>
            <a:off x="3585541" y="1906635"/>
            <a:ext cx="2426010" cy="14448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8F7D5A-F41A-4590-A5E6-7B199651D12A}"/>
              </a:ext>
            </a:extLst>
          </p:cNvPr>
          <p:cNvSpPr txBox="1"/>
          <p:nvPr/>
        </p:nvSpPr>
        <p:spPr>
          <a:xfrm>
            <a:off x="7265590" y="22299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FC02-EDA9-49D3-B3AD-4DDE61A2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36"/>
            <a:ext cx="7886700" cy="775193"/>
          </a:xfrm>
        </p:spPr>
        <p:txBody>
          <a:bodyPr/>
          <a:lstStyle/>
          <a:p>
            <a:r>
              <a:rPr lang="en-US"/>
              <a:t>Helpful graphical notation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F2CCFB-68D6-41DD-B436-22DFC42FFD04}"/>
                  </a:ext>
                </a:extLst>
              </p:cNvPr>
              <p:cNvSpPr txBox="1"/>
              <p:nvPr/>
            </p:nvSpPr>
            <p:spPr>
              <a:xfrm>
                <a:off x="2242806" y="5911732"/>
                <a:ext cx="2424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𝐶h𝑖𝑛𝑒𝑠𝑒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⊓¬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F2CCFB-68D6-41DD-B436-22DFC42F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06" y="5911732"/>
                <a:ext cx="2424510" cy="369332"/>
              </a:xfrm>
              <a:prstGeom prst="rect">
                <a:avLst/>
              </a:prstGeom>
              <a:blipFill>
                <a:blip r:embed="rId2"/>
                <a:stretch>
                  <a:fillRect l="-2764" r="-3769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7E5A1D4-FE21-4F0A-BEA4-99D1BBA4D05F}"/>
              </a:ext>
            </a:extLst>
          </p:cNvPr>
          <p:cNvSpPr/>
          <p:nvPr/>
        </p:nvSpPr>
        <p:spPr>
          <a:xfrm>
            <a:off x="5080883" y="647677"/>
            <a:ext cx="3617844" cy="13854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481E4B-D318-4616-8E78-B1A1779B1C04}"/>
              </a:ext>
            </a:extLst>
          </p:cNvPr>
          <p:cNvSpPr/>
          <p:nvPr/>
        </p:nvSpPr>
        <p:spPr>
          <a:xfrm>
            <a:off x="5217370" y="834886"/>
            <a:ext cx="1779778" cy="107503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Boys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90EB7D-0857-4A3E-BE5D-30428F71F871}"/>
              </a:ext>
            </a:extLst>
          </p:cNvPr>
          <p:cNvSpPr/>
          <p:nvPr/>
        </p:nvSpPr>
        <p:spPr>
          <a:xfrm>
            <a:off x="6541771" y="893188"/>
            <a:ext cx="1974076" cy="107503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0B2F2-E841-4951-840C-236FB5574AD3}"/>
              </a:ext>
            </a:extLst>
          </p:cNvPr>
          <p:cNvSpPr/>
          <p:nvPr/>
        </p:nvSpPr>
        <p:spPr>
          <a:xfrm>
            <a:off x="5080883" y="2259835"/>
            <a:ext cx="3617844" cy="13854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561E66-FAAA-4F91-82F5-62A62C2835A6}"/>
              </a:ext>
            </a:extLst>
          </p:cNvPr>
          <p:cNvSpPr/>
          <p:nvPr/>
        </p:nvSpPr>
        <p:spPr>
          <a:xfrm>
            <a:off x="5217370" y="2447044"/>
            <a:ext cx="1779778" cy="107503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Boys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E109C-5695-4804-BED0-95F1EFC1C887}"/>
              </a:ext>
            </a:extLst>
          </p:cNvPr>
          <p:cNvSpPr/>
          <p:nvPr/>
        </p:nvSpPr>
        <p:spPr>
          <a:xfrm>
            <a:off x="6541771" y="2505346"/>
            <a:ext cx="1974076" cy="1075034"/>
          </a:xfrm>
          <a:prstGeom prst="ellipse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8296D-6BAF-471E-8871-18F781898045}"/>
              </a:ext>
            </a:extLst>
          </p:cNvPr>
          <p:cNvSpPr/>
          <p:nvPr/>
        </p:nvSpPr>
        <p:spPr>
          <a:xfrm>
            <a:off x="5080883" y="3957848"/>
            <a:ext cx="3617844" cy="138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73DBA4-FF13-48C3-B698-CBFF5836528F}"/>
              </a:ext>
            </a:extLst>
          </p:cNvPr>
          <p:cNvSpPr/>
          <p:nvPr/>
        </p:nvSpPr>
        <p:spPr>
          <a:xfrm>
            <a:off x="5217370" y="4145057"/>
            <a:ext cx="1779778" cy="107503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Boys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BDD945-F2E1-4E87-922B-A655C3FD4918}"/>
              </a:ext>
            </a:extLst>
          </p:cNvPr>
          <p:cNvSpPr/>
          <p:nvPr/>
        </p:nvSpPr>
        <p:spPr>
          <a:xfrm>
            <a:off x="6541771" y="4203359"/>
            <a:ext cx="1974076" cy="1075034"/>
          </a:xfrm>
          <a:prstGeom prst="ellipse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9961BF-1E3B-4483-9BA3-D57F23B4AF40}"/>
                  </a:ext>
                </a:extLst>
              </p:cNvPr>
              <p:cNvSpPr txBox="1"/>
              <p:nvPr/>
            </p:nvSpPr>
            <p:spPr>
              <a:xfrm>
                <a:off x="3011617" y="3272882"/>
                <a:ext cx="1152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𝐶h𝑖𝑛𝑒𝑠𝑒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9961BF-1E3B-4483-9BA3-D57F23B4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17" y="3272882"/>
                <a:ext cx="1152880" cy="369332"/>
              </a:xfrm>
              <a:prstGeom prst="rect">
                <a:avLst/>
              </a:prstGeom>
              <a:blipFill>
                <a:blip r:embed="rId3"/>
                <a:stretch>
                  <a:fillRect l="-6349" r="-5820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515E3-76F4-4587-A389-9EE2B843BE06}"/>
                  </a:ext>
                </a:extLst>
              </p:cNvPr>
              <p:cNvSpPr txBox="1"/>
              <p:nvPr/>
            </p:nvSpPr>
            <p:spPr>
              <a:xfrm>
                <a:off x="3206613" y="4556210"/>
                <a:ext cx="984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515E3-76F4-4587-A389-9EE2B843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13" y="4556210"/>
                <a:ext cx="984116" cy="369332"/>
              </a:xfrm>
              <a:prstGeom prst="rect">
                <a:avLst/>
              </a:prstGeom>
              <a:blipFill>
                <a:blip r:embed="rId4"/>
                <a:stretch>
                  <a:fillRect l="-1863" r="-10559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7F4A424-5094-4324-89AD-00AFD84135BD}"/>
              </a:ext>
            </a:extLst>
          </p:cNvPr>
          <p:cNvSpPr/>
          <p:nvPr/>
        </p:nvSpPr>
        <p:spPr>
          <a:xfrm>
            <a:off x="5080883" y="5481848"/>
            <a:ext cx="3617844" cy="1385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BA70BE-7A08-4FA3-935E-235111264F98}"/>
              </a:ext>
            </a:extLst>
          </p:cNvPr>
          <p:cNvSpPr/>
          <p:nvPr/>
        </p:nvSpPr>
        <p:spPr>
          <a:xfrm>
            <a:off x="5217370" y="5669057"/>
            <a:ext cx="1779778" cy="107503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Boys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36E9B-C3D0-41F3-B8E1-D4A809380D01}"/>
              </a:ext>
            </a:extLst>
          </p:cNvPr>
          <p:cNvSpPr/>
          <p:nvPr/>
        </p:nvSpPr>
        <p:spPr>
          <a:xfrm>
            <a:off x="6541771" y="5727359"/>
            <a:ext cx="1974076" cy="1075034"/>
          </a:xfrm>
          <a:prstGeom prst="ellipse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endParaRPr lang="en-GB" sz="2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D094B0-BA05-4148-A95E-17A8B936715F}"/>
              </a:ext>
            </a:extLst>
          </p:cNvPr>
          <p:cNvSpPr/>
          <p:nvPr/>
        </p:nvSpPr>
        <p:spPr>
          <a:xfrm>
            <a:off x="6766560" y="5732890"/>
            <a:ext cx="1789043" cy="1097280"/>
          </a:xfrm>
          <a:custGeom>
            <a:avLst/>
            <a:gdLst>
              <a:gd name="connsiteX0" fmla="*/ 79513 w 1789043"/>
              <a:gd name="connsiteY0" fmla="*/ 182880 h 1097280"/>
              <a:gd name="connsiteX1" fmla="*/ 246490 w 1789043"/>
              <a:gd name="connsiteY1" fmla="*/ 429371 h 1097280"/>
              <a:gd name="connsiteX2" fmla="*/ 214685 w 1789043"/>
              <a:gd name="connsiteY2" fmla="*/ 628153 h 1097280"/>
              <a:gd name="connsiteX3" fmla="*/ 95416 w 1789043"/>
              <a:gd name="connsiteY3" fmla="*/ 779228 h 1097280"/>
              <a:gd name="connsiteX4" fmla="*/ 0 w 1789043"/>
              <a:gd name="connsiteY4" fmla="*/ 866693 h 1097280"/>
              <a:gd name="connsiteX5" fmla="*/ 341906 w 1789043"/>
              <a:gd name="connsiteY5" fmla="*/ 1033670 h 1097280"/>
              <a:gd name="connsiteX6" fmla="*/ 779228 w 1789043"/>
              <a:gd name="connsiteY6" fmla="*/ 1097280 h 1097280"/>
              <a:gd name="connsiteX7" fmla="*/ 1399430 w 1789043"/>
              <a:gd name="connsiteY7" fmla="*/ 978011 h 1097280"/>
              <a:gd name="connsiteX8" fmla="*/ 1669774 w 1789043"/>
              <a:gd name="connsiteY8" fmla="*/ 795131 h 1097280"/>
              <a:gd name="connsiteX9" fmla="*/ 1789043 w 1789043"/>
              <a:gd name="connsiteY9" fmla="*/ 508884 h 1097280"/>
              <a:gd name="connsiteX10" fmla="*/ 1606163 w 1789043"/>
              <a:gd name="connsiteY10" fmla="*/ 270345 h 1097280"/>
              <a:gd name="connsiteX11" fmla="*/ 1431235 w 1789043"/>
              <a:gd name="connsiteY11" fmla="*/ 95416 h 1097280"/>
              <a:gd name="connsiteX12" fmla="*/ 1113183 w 1789043"/>
              <a:gd name="connsiteY12" fmla="*/ 23854 h 1097280"/>
              <a:gd name="connsiteX13" fmla="*/ 803082 w 1789043"/>
              <a:gd name="connsiteY13" fmla="*/ 0 h 1097280"/>
              <a:gd name="connsiteX14" fmla="*/ 469127 w 1789043"/>
              <a:gd name="connsiteY14" fmla="*/ 23854 h 1097280"/>
              <a:gd name="connsiteX15" fmla="*/ 254442 w 1789043"/>
              <a:gd name="connsiteY15" fmla="*/ 63611 h 1097280"/>
              <a:gd name="connsiteX16" fmla="*/ 79513 w 1789043"/>
              <a:gd name="connsiteY16" fmla="*/ 182880 h 1097280"/>
              <a:gd name="connsiteX0" fmla="*/ 79513 w 1789043"/>
              <a:gd name="connsiteY0" fmla="*/ 182880 h 1097280"/>
              <a:gd name="connsiteX1" fmla="*/ 246490 w 1789043"/>
              <a:gd name="connsiteY1" fmla="*/ 429371 h 1097280"/>
              <a:gd name="connsiteX2" fmla="*/ 214685 w 1789043"/>
              <a:gd name="connsiteY2" fmla="*/ 628153 h 1097280"/>
              <a:gd name="connsiteX3" fmla="*/ 95416 w 1789043"/>
              <a:gd name="connsiteY3" fmla="*/ 779228 h 1097280"/>
              <a:gd name="connsiteX4" fmla="*/ 0 w 1789043"/>
              <a:gd name="connsiteY4" fmla="*/ 866693 h 1097280"/>
              <a:gd name="connsiteX5" fmla="*/ 341906 w 1789043"/>
              <a:gd name="connsiteY5" fmla="*/ 1033670 h 1097280"/>
              <a:gd name="connsiteX6" fmla="*/ 779228 w 1789043"/>
              <a:gd name="connsiteY6" fmla="*/ 1097280 h 1097280"/>
              <a:gd name="connsiteX7" fmla="*/ 1399430 w 1789043"/>
              <a:gd name="connsiteY7" fmla="*/ 978011 h 1097280"/>
              <a:gd name="connsiteX8" fmla="*/ 1669774 w 1789043"/>
              <a:gd name="connsiteY8" fmla="*/ 795131 h 1097280"/>
              <a:gd name="connsiteX9" fmla="*/ 1789043 w 1789043"/>
              <a:gd name="connsiteY9" fmla="*/ 508884 h 1097280"/>
              <a:gd name="connsiteX10" fmla="*/ 1622066 w 1789043"/>
              <a:gd name="connsiteY10" fmla="*/ 238540 h 1097280"/>
              <a:gd name="connsiteX11" fmla="*/ 1431235 w 1789043"/>
              <a:gd name="connsiteY11" fmla="*/ 95416 h 1097280"/>
              <a:gd name="connsiteX12" fmla="*/ 1113183 w 1789043"/>
              <a:gd name="connsiteY12" fmla="*/ 23854 h 1097280"/>
              <a:gd name="connsiteX13" fmla="*/ 803082 w 1789043"/>
              <a:gd name="connsiteY13" fmla="*/ 0 h 1097280"/>
              <a:gd name="connsiteX14" fmla="*/ 469127 w 1789043"/>
              <a:gd name="connsiteY14" fmla="*/ 23854 h 1097280"/>
              <a:gd name="connsiteX15" fmla="*/ 254442 w 1789043"/>
              <a:gd name="connsiteY15" fmla="*/ 63611 h 1097280"/>
              <a:gd name="connsiteX16" fmla="*/ 79513 w 1789043"/>
              <a:gd name="connsiteY16" fmla="*/ 1828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89043" h="1097280">
                <a:moveTo>
                  <a:pt x="79513" y="182880"/>
                </a:moveTo>
                <a:lnTo>
                  <a:pt x="246490" y="429371"/>
                </a:lnTo>
                <a:lnTo>
                  <a:pt x="214685" y="628153"/>
                </a:lnTo>
                <a:lnTo>
                  <a:pt x="95416" y="779228"/>
                </a:lnTo>
                <a:lnTo>
                  <a:pt x="0" y="866693"/>
                </a:lnTo>
                <a:lnTo>
                  <a:pt x="341906" y="1033670"/>
                </a:lnTo>
                <a:lnTo>
                  <a:pt x="779228" y="1097280"/>
                </a:lnTo>
                <a:lnTo>
                  <a:pt x="1399430" y="978011"/>
                </a:lnTo>
                <a:lnTo>
                  <a:pt x="1669774" y="795131"/>
                </a:lnTo>
                <a:lnTo>
                  <a:pt x="1789043" y="508884"/>
                </a:lnTo>
                <a:lnTo>
                  <a:pt x="1622066" y="238540"/>
                </a:lnTo>
                <a:lnTo>
                  <a:pt x="1431235" y="95416"/>
                </a:lnTo>
                <a:lnTo>
                  <a:pt x="1113183" y="23854"/>
                </a:lnTo>
                <a:lnTo>
                  <a:pt x="803082" y="0"/>
                </a:lnTo>
                <a:lnTo>
                  <a:pt x="469127" y="23854"/>
                </a:lnTo>
                <a:lnTo>
                  <a:pt x="254442" y="63611"/>
                </a:lnTo>
                <a:lnTo>
                  <a:pt x="79513" y="1828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E266A5-2D5E-4DFF-92D5-6CCDE6A47EBA}"/>
                  </a:ext>
                </a:extLst>
              </p:cNvPr>
              <p:cNvSpPr txBox="1"/>
              <p:nvPr/>
            </p:nvSpPr>
            <p:spPr>
              <a:xfrm>
                <a:off x="7168669" y="6021908"/>
                <a:ext cx="1152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𝐶h𝑖𝑛𝑒𝑠𝑒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E266A5-2D5E-4DFF-92D5-6CCDE6A4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69" y="6021908"/>
                <a:ext cx="1152880" cy="369332"/>
              </a:xfrm>
              <a:prstGeom prst="rect">
                <a:avLst/>
              </a:prstGeom>
              <a:blipFill>
                <a:blip r:embed="rId5"/>
                <a:stretch>
                  <a:fillRect l="-6349" r="-5820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1940A7-4922-4625-9438-7BB8CFC9949B}"/>
                  </a:ext>
                </a:extLst>
              </p:cNvPr>
              <p:cNvSpPr txBox="1"/>
              <p:nvPr/>
            </p:nvSpPr>
            <p:spPr>
              <a:xfrm>
                <a:off x="713674" y="1003364"/>
                <a:ext cx="256717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/>
                  <a:t>How to draw</a:t>
                </a:r>
                <a:br>
                  <a:rPr lang="en-US" sz="2400" b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𝐶h𝑖𝑛𝑒𝑠𝑒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⊓¬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𝐵𝑜𝑦𝑠</m:t>
                    </m:r>
                  </m:oMath>
                </a14:m>
                <a:r>
                  <a:rPr lang="en-GB" sz="2400"/>
                  <a:t> ?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1940A7-4922-4625-9438-7BB8CFC99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4" y="1003364"/>
                <a:ext cx="2567178" cy="738664"/>
              </a:xfrm>
              <a:prstGeom prst="rect">
                <a:avLst/>
              </a:prstGeom>
              <a:blipFill>
                <a:blip r:embed="rId6"/>
                <a:stretch>
                  <a:fillRect l="-7126" t="-13223" r="-6413" b="-23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9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04E99FC3-6820-4585-9DC0-AA3C3B05A33E}"/>
              </a:ext>
            </a:extLst>
          </p:cNvPr>
          <p:cNvSpPr/>
          <p:nvPr/>
        </p:nvSpPr>
        <p:spPr>
          <a:xfrm>
            <a:off x="4925947" y="4013640"/>
            <a:ext cx="4082437" cy="23651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8547ED6-14E4-49BA-A7D7-FA97E72D5719}"/>
              </a:ext>
            </a:extLst>
          </p:cNvPr>
          <p:cNvSpPr/>
          <p:nvPr/>
        </p:nvSpPr>
        <p:spPr>
          <a:xfrm>
            <a:off x="728575" y="4039459"/>
            <a:ext cx="4082437" cy="23651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1E2A70E-B97A-4C01-829C-A5A619E9A957}"/>
              </a:ext>
            </a:extLst>
          </p:cNvPr>
          <p:cNvSpPr/>
          <p:nvPr/>
        </p:nvSpPr>
        <p:spPr>
          <a:xfrm>
            <a:off x="4904174" y="1239802"/>
            <a:ext cx="4082437" cy="23651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284C9157-F2B7-401A-9A58-31C178202AD6}"/>
              </a:ext>
            </a:extLst>
          </p:cNvPr>
          <p:cNvSpPr/>
          <p:nvPr/>
        </p:nvSpPr>
        <p:spPr>
          <a:xfrm>
            <a:off x="651502" y="1216551"/>
            <a:ext cx="4082437" cy="23651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FC02-EDA9-49D3-B3AD-4DDE61A2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36"/>
            <a:ext cx="7886700" cy="775193"/>
          </a:xfrm>
        </p:spPr>
        <p:txBody>
          <a:bodyPr>
            <a:normAutofit fontScale="90000"/>
          </a:bodyPr>
          <a:lstStyle/>
          <a:p>
            <a:r>
              <a:rPr lang="en-US"/>
              <a:t>Helpful graphical notation for roles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A10B64-B4BC-44C5-9975-8E8B309AD93D}"/>
                  </a:ext>
                </a:extLst>
              </p:cNvPr>
              <p:cNvSpPr/>
              <p:nvPr/>
            </p:nvSpPr>
            <p:spPr>
              <a:xfrm>
                <a:off x="738964" y="1310494"/>
                <a:ext cx="178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𝑙𝑜𝑣𝑒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𝐶𝑎𝑟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A10B64-B4BC-44C5-9975-8E8B309AD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4" y="1310494"/>
                <a:ext cx="178625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19C44928-35F0-46AA-89D5-D2CB396F1A6E}"/>
              </a:ext>
            </a:extLst>
          </p:cNvPr>
          <p:cNvSpPr/>
          <p:nvPr/>
        </p:nvSpPr>
        <p:spPr>
          <a:xfrm>
            <a:off x="2648646" y="2051155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43427F-96BF-4903-AE21-93344F3A19DB}"/>
              </a:ext>
            </a:extLst>
          </p:cNvPr>
          <p:cNvSpPr/>
          <p:nvPr/>
        </p:nvSpPr>
        <p:spPr>
          <a:xfrm>
            <a:off x="3866420" y="1461814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0016B0-7AFA-4B56-8093-B017235308EB}"/>
              </a:ext>
            </a:extLst>
          </p:cNvPr>
          <p:cNvSpPr/>
          <p:nvPr/>
        </p:nvSpPr>
        <p:spPr>
          <a:xfrm>
            <a:off x="3984837" y="2074564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E06D5D-5726-4ADB-AC5B-9C4D1245926B}"/>
              </a:ext>
            </a:extLst>
          </p:cNvPr>
          <p:cNvSpPr/>
          <p:nvPr/>
        </p:nvSpPr>
        <p:spPr>
          <a:xfrm>
            <a:off x="3825811" y="2635846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66A508-35B7-45CA-ADEB-7489B4D74F18}"/>
              </a:ext>
            </a:extLst>
          </p:cNvPr>
          <p:cNvGrpSpPr/>
          <p:nvPr/>
        </p:nvGrpSpPr>
        <p:grpSpPr>
          <a:xfrm>
            <a:off x="2847893" y="1853669"/>
            <a:ext cx="1098040" cy="277000"/>
            <a:chOff x="3473960" y="3152001"/>
            <a:chExt cx="1098040" cy="27700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EB57A3-F3A5-4BF1-8D78-99F8E50DD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0AB395-9DB8-4870-8157-671691C67203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loves</a:t>
              </a:r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6590EF-311C-4237-9169-F60458BD8B39}"/>
              </a:ext>
            </a:extLst>
          </p:cNvPr>
          <p:cNvGrpSpPr/>
          <p:nvPr/>
        </p:nvGrpSpPr>
        <p:grpSpPr>
          <a:xfrm rot="20038523">
            <a:off x="2755883" y="1553912"/>
            <a:ext cx="1098040" cy="277000"/>
            <a:chOff x="3473960" y="3152001"/>
            <a:chExt cx="1098040" cy="2770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B68F5F-E30B-4A4E-B082-3828AEBF1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3AF950-8122-4AAE-95C9-0DC136D849CC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8EC5B5-619C-42B9-A614-D08755C16398}"/>
              </a:ext>
            </a:extLst>
          </p:cNvPr>
          <p:cNvGrpSpPr/>
          <p:nvPr/>
        </p:nvGrpSpPr>
        <p:grpSpPr>
          <a:xfrm rot="1363508">
            <a:off x="2837010" y="2191925"/>
            <a:ext cx="1098040" cy="277000"/>
            <a:chOff x="3473960" y="3152001"/>
            <a:chExt cx="1098040" cy="27700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A7F220B-8129-4D77-8154-CF921510A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F6F7DC-0FDB-470F-8406-465EBE65E5FE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loves</a:t>
              </a:r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2AD0666-82B6-4AB5-8BDA-14F4B0FFD35B}"/>
              </a:ext>
            </a:extLst>
          </p:cNvPr>
          <p:cNvSpPr txBox="1"/>
          <p:nvPr/>
        </p:nvSpPr>
        <p:spPr>
          <a:xfrm>
            <a:off x="4025446" y="1323080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car</a:t>
            </a:r>
            <a:endParaRPr lang="en-GB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3327FB-CFE9-47A4-AE69-E8CBB7717383}"/>
              </a:ext>
            </a:extLst>
          </p:cNvPr>
          <p:cNvSpPr txBox="1"/>
          <p:nvPr/>
        </p:nvSpPr>
        <p:spPr>
          <a:xfrm>
            <a:off x="4180125" y="1969411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boy</a:t>
            </a:r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55F64-E21F-41A5-9411-EAB09D72D9E3}"/>
              </a:ext>
            </a:extLst>
          </p:cNvPr>
          <p:cNvSpPr txBox="1"/>
          <p:nvPr/>
        </p:nvSpPr>
        <p:spPr>
          <a:xfrm>
            <a:off x="3963173" y="2530693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food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A67F51A-03E2-4AD5-A943-84784F3E4217}"/>
                  </a:ext>
                </a:extLst>
              </p:cNvPr>
              <p:cNvSpPr/>
              <p:nvPr/>
            </p:nvSpPr>
            <p:spPr>
              <a:xfrm>
                <a:off x="4996625" y="1312656"/>
                <a:ext cx="1799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𝑙𝑜𝑣𝑒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𝐶𝑎𝑟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A67F51A-03E2-4AD5-A943-84784F3E4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625" y="1312656"/>
                <a:ext cx="179908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8ABCBC4A-2ABF-4AE2-8715-C9D21B4BACA6}"/>
              </a:ext>
            </a:extLst>
          </p:cNvPr>
          <p:cNvSpPr/>
          <p:nvPr/>
        </p:nvSpPr>
        <p:spPr>
          <a:xfrm>
            <a:off x="7003055" y="2093088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A23574-73A3-4D7C-8267-87454C73A046}"/>
              </a:ext>
            </a:extLst>
          </p:cNvPr>
          <p:cNvSpPr/>
          <p:nvPr/>
        </p:nvSpPr>
        <p:spPr>
          <a:xfrm>
            <a:off x="8220829" y="1503747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7464D1-97E9-4945-9F8E-955F8E503B0B}"/>
              </a:ext>
            </a:extLst>
          </p:cNvPr>
          <p:cNvSpPr/>
          <p:nvPr/>
        </p:nvSpPr>
        <p:spPr>
          <a:xfrm>
            <a:off x="8339246" y="2116497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0F65D7-9688-4AFB-9554-15E88B782D8E}"/>
              </a:ext>
            </a:extLst>
          </p:cNvPr>
          <p:cNvSpPr/>
          <p:nvPr/>
        </p:nvSpPr>
        <p:spPr>
          <a:xfrm>
            <a:off x="8180220" y="2677779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9F0E7E-79A1-4830-9226-EE21A8AB0FE9}"/>
              </a:ext>
            </a:extLst>
          </p:cNvPr>
          <p:cNvGrpSpPr/>
          <p:nvPr/>
        </p:nvGrpSpPr>
        <p:grpSpPr>
          <a:xfrm>
            <a:off x="7202302" y="1895602"/>
            <a:ext cx="1098040" cy="277000"/>
            <a:chOff x="3473960" y="3152001"/>
            <a:chExt cx="1098040" cy="27700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2592C6B-D94D-458A-B32C-3938039FC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F0ECC1-D777-47A2-AB1E-29637BBBA2CB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8A6BF7-E46A-474A-B38A-F531568D59CD}"/>
              </a:ext>
            </a:extLst>
          </p:cNvPr>
          <p:cNvGrpSpPr/>
          <p:nvPr/>
        </p:nvGrpSpPr>
        <p:grpSpPr>
          <a:xfrm rot="20038523">
            <a:off x="7110292" y="1595845"/>
            <a:ext cx="1098040" cy="277000"/>
            <a:chOff x="3473960" y="3152001"/>
            <a:chExt cx="1098040" cy="277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D6BC2F5-A02B-4654-9C51-F1925E6EA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CB33D3-AE93-41B4-A33C-EB4FA276F637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2991D01-2351-4B66-BB4C-61917CDF7A55}"/>
              </a:ext>
            </a:extLst>
          </p:cNvPr>
          <p:cNvGrpSpPr/>
          <p:nvPr/>
        </p:nvGrpSpPr>
        <p:grpSpPr>
          <a:xfrm rot="1363508">
            <a:off x="7191419" y="2233858"/>
            <a:ext cx="1098040" cy="277000"/>
            <a:chOff x="3473960" y="3152001"/>
            <a:chExt cx="1098040" cy="27700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9D5FB7A-E22F-4998-88D0-E3B910EA5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FCFEF7-A0D9-4782-9D2E-5B34667E6190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A0DE3-E731-4AD1-93E4-54CEC67BEBA2}"/>
              </a:ext>
            </a:extLst>
          </p:cNvPr>
          <p:cNvSpPr txBox="1"/>
          <p:nvPr/>
        </p:nvSpPr>
        <p:spPr>
          <a:xfrm>
            <a:off x="8379855" y="1365013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car</a:t>
            </a:r>
            <a:endParaRPr lang="en-GB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AC24EC-9245-4A3E-8980-57B8FA79E8C2}"/>
              </a:ext>
            </a:extLst>
          </p:cNvPr>
          <p:cNvSpPr txBox="1"/>
          <p:nvPr/>
        </p:nvSpPr>
        <p:spPr>
          <a:xfrm>
            <a:off x="8534534" y="2011344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car</a:t>
            </a:r>
            <a:endParaRPr lang="en-GB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91A348-C87B-40A1-8742-F072A9558F11}"/>
              </a:ext>
            </a:extLst>
          </p:cNvPr>
          <p:cNvSpPr txBox="1"/>
          <p:nvPr/>
        </p:nvSpPr>
        <p:spPr>
          <a:xfrm>
            <a:off x="8317582" y="2572626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car</a:t>
            </a:r>
            <a:endParaRPr lang="en-GB" b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44A69C-D192-49FF-9460-BD5199CA0004}"/>
              </a:ext>
            </a:extLst>
          </p:cNvPr>
          <p:cNvGrpSpPr/>
          <p:nvPr/>
        </p:nvGrpSpPr>
        <p:grpSpPr>
          <a:xfrm rot="3076654">
            <a:off x="2644323" y="2482208"/>
            <a:ext cx="1098040" cy="277000"/>
            <a:chOff x="3473960" y="3152001"/>
            <a:chExt cx="1098040" cy="27700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A52755-479C-4175-ACFC-9804DFB13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964E074-903E-4E5D-9174-11AD0013E9AD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hates</a:t>
              </a:r>
              <a:endParaRPr lang="en-GB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A96B79D-6E3C-4355-98EB-1DC3135A2B6C}"/>
              </a:ext>
            </a:extLst>
          </p:cNvPr>
          <p:cNvSpPr txBox="1"/>
          <p:nvPr/>
        </p:nvSpPr>
        <p:spPr>
          <a:xfrm>
            <a:off x="3369027" y="301246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school</a:t>
            </a:r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6D1334-305E-4148-A025-7D3320C1E2D7}"/>
              </a:ext>
            </a:extLst>
          </p:cNvPr>
          <p:cNvGrpSpPr/>
          <p:nvPr/>
        </p:nvGrpSpPr>
        <p:grpSpPr>
          <a:xfrm rot="3076654">
            <a:off x="6986013" y="2550997"/>
            <a:ext cx="1098040" cy="277000"/>
            <a:chOff x="3473960" y="3152001"/>
            <a:chExt cx="1098040" cy="27700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F7A2CB2-61EE-4F06-A493-6DEB46245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8B501F-B1F9-4550-AFF2-8B102702C415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hates</a:t>
              </a:r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83E7A7A-C810-4C82-A120-3023F88B7673}"/>
              </a:ext>
            </a:extLst>
          </p:cNvPr>
          <p:cNvSpPr txBox="1"/>
          <p:nvPr/>
        </p:nvSpPr>
        <p:spPr>
          <a:xfrm>
            <a:off x="7710717" y="308125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school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D15F43-A3E3-4752-926E-4F554E9DE1F5}"/>
                  </a:ext>
                </a:extLst>
              </p:cNvPr>
              <p:cNvSpPr/>
              <p:nvPr/>
            </p:nvSpPr>
            <p:spPr>
              <a:xfrm>
                <a:off x="4961353" y="4103145"/>
                <a:ext cx="2028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𝑙𝑜𝑣𝑒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.¬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𝐶𝑎𝑟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D15F43-A3E3-4752-926E-4F554E9DE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53" y="4103145"/>
                <a:ext cx="20283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F30742E3-DB88-4383-B447-D6632B5B281E}"/>
              </a:ext>
            </a:extLst>
          </p:cNvPr>
          <p:cNvSpPr/>
          <p:nvPr/>
        </p:nvSpPr>
        <p:spPr>
          <a:xfrm>
            <a:off x="6902006" y="5041894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05E51BE-5205-4684-9E25-27EC28460815}"/>
              </a:ext>
            </a:extLst>
          </p:cNvPr>
          <p:cNvSpPr/>
          <p:nvPr/>
        </p:nvSpPr>
        <p:spPr>
          <a:xfrm>
            <a:off x="8119780" y="4452553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F51E63-022B-4FDB-9310-E5D57F07862F}"/>
              </a:ext>
            </a:extLst>
          </p:cNvPr>
          <p:cNvSpPr/>
          <p:nvPr/>
        </p:nvSpPr>
        <p:spPr>
          <a:xfrm>
            <a:off x="8238197" y="5065303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A9747A-0E9F-4EBA-9DAF-48E8916D0C68}"/>
              </a:ext>
            </a:extLst>
          </p:cNvPr>
          <p:cNvSpPr/>
          <p:nvPr/>
        </p:nvSpPr>
        <p:spPr>
          <a:xfrm>
            <a:off x="8079171" y="5626585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B7EBE69-0ED1-4A76-BA7E-B167AAED455E}"/>
              </a:ext>
            </a:extLst>
          </p:cNvPr>
          <p:cNvGrpSpPr/>
          <p:nvPr/>
        </p:nvGrpSpPr>
        <p:grpSpPr>
          <a:xfrm>
            <a:off x="7101253" y="4844408"/>
            <a:ext cx="1098040" cy="277000"/>
            <a:chOff x="3473960" y="3152001"/>
            <a:chExt cx="1098040" cy="277000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91CA21-3E32-44BE-8A59-7B9AED5D5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7EB2DC-5AB7-443B-8488-2CC88DC63847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F834481-0C2E-46D0-B9F5-8292F455FB2B}"/>
              </a:ext>
            </a:extLst>
          </p:cNvPr>
          <p:cNvGrpSpPr/>
          <p:nvPr/>
        </p:nvGrpSpPr>
        <p:grpSpPr>
          <a:xfrm rot="20038523">
            <a:off x="7009243" y="4544651"/>
            <a:ext cx="1098040" cy="277000"/>
            <a:chOff x="3473960" y="3152001"/>
            <a:chExt cx="1098040" cy="277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2B9E673-9E11-4803-B73C-FB78DB978E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396BEE2-A63A-409F-949B-7127F7409F3D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CD036E5-4DFD-4DBA-84C6-04A0108DD08D}"/>
              </a:ext>
            </a:extLst>
          </p:cNvPr>
          <p:cNvGrpSpPr/>
          <p:nvPr/>
        </p:nvGrpSpPr>
        <p:grpSpPr>
          <a:xfrm rot="1363508">
            <a:off x="7090370" y="5182664"/>
            <a:ext cx="1098040" cy="277000"/>
            <a:chOff x="3473960" y="3152001"/>
            <a:chExt cx="1098040" cy="277000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F4B6988-D708-4F58-8222-3C8DB118E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4587968-043B-47F5-BCD8-BF5893970BC0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62E60A0-2FC8-4734-92A1-8142453D7983}"/>
              </a:ext>
            </a:extLst>
          </p:cNvPr>
          <p:cNvSpPr txBox="1"/>
          <p:nvPr/>
        </p:nvSpPr>
        <p:spPr>
          <a:xfrm>
            <a:off x="8278806" y="4313819"/>
            <a:ext cx="53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boy</a:t>
            </a:r>
            <a:endParaRPr lang="en-GB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A6EC6E-76FA-4583-8E9B-2B3496A7B169}"/>
              </a:ext>
            </a:extLst>
          </p:cNvPr>
          <p:cNvSpPr txBox="1"/>
          <p:nvPr/>
        </p:nvSpPr>
        <p:spPr>
          <a:xfrm>
            <a:off x="8433485" y="4960150"/>
            <a:ext cx="6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food</a:t>
            </a:r>
            <a:endParaRPr lang="en-GB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9CBA70-2CE2-42CA-8DCA-0B26BD487F53}"/>
              </a:ext>
            </a:extLst>
          </p:cNvPr>
          <p:cNvSpPr txBox="1"/>
          <p:nvPr/>
        </p:nvSpPr>
        <p:spPr>
          <a:xfrm>
            <a:off x="8216533" y="552143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music</a:t>
            </a:r>
            <a:endParaRPr lang="en-GB" b="1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B0A5600-CC51-44AB-9ECD-6CEC5582316E}"/>
              </a:ext>
            </a:extLst>
          </p:cNvPr>
          <p:cNvGrpSpPr/>
          <p:nvPr/>
        </p:nvGrpSpPr>
        <p:grpSpPr>
          <a:xfrm rot="18876338">
            <a:off x="6748001" y="4337958"/>
            <a:ext cx="1148418" cy="266537"/>
            <a:chOff x="3473960" y="3152001"/>
            <a:chExt cx="1098040" cy="27700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E65632-0DE6-4229-8E33-BEA47C690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2CDD71-D2C0-443D-8EC9-3EE4DAC09437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hates</a:t>
              </a:r>
              <a:endParaRPr lang="en-GB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FDA733C-3E76-4DF0-A83D-E339EF4295A6}"/>
              </a:ext>
            </a:extLst>
          </p:cNvPr>
          <p:cNvSpPr txBox="1"/>
          <p:nvPr/>
        </p:nvSpPr>
        <p:spPr>
          <a:xfrm>
            <a:off x="7785775" y="603005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school</a:t>
            </a:r>
            <a:endParaRPr lang="en-GB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8EB5D-59B6-424A-B7FD-19663A3E0EA3}"/>
              </a:ext>
            </a:extLst>
          </p:cNvPr>
          <p:cNvGrpSpPr/>
          <p:nvPr/>
        </p:nvGrpSpPr>
        <p:grpSpPr>
          <a:xfrm rot="3076654">
            <a:off x="7037364" y="5652203"/>
            <a:ext cx="1098040" cy="277000"/>
            <a:chOff x="3473960" y="3152001"/>
            <a:chExt cx="1098040" cy="277000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ECBE10D-E75F-45CB-8B32-9A712BFBB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02CFF7-6544-4148-B5D1-3AC64CB10F81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hates</a:t>
              </a:r>
              <a:endParaRPr lang="en-GB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73C1D-5934-4825-A3EA-FBAD2AFA0284}"/>
              </a:ext>
            </a:extLst>
          </p:cNvPr>
          <p:cNvSpPr txBox="1"/>
          <p:nvPr/>
        </p:nvSpPr>
        <p:spPr>
          <a:xfrm>
            <a:off x="7763383" y="3915962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AD253A9-730F-46CD-A44F-5EB2AEB834E0}"/>
                  </a:ext>
                </a:extLst>
              </p:cNvPr>
              <p:cNvSpPr/>
              <p:nvPr/>
            </p:nvSpPr>
            <p:spPr>
              <a:xfrm>
                <a:off x="738964" y="4173713"/>
                <a:ext cx="2015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𝑙𝑜𝑣𝑒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.¬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𝐶𝑎𝑟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AD253A9-730F-46CD-A44F-5EB2AEB83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4" y="4173713"/>
                <a:ext cx="20154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20C32D27-DBDD-4A34-A6D9-B7872D463B27}"/>
              </a:ext>
            </a:extLst>
          </p:cNvPr>
          <p:cNvSpPr/>
          <p:nvPr/>
        </p:nvSpPr>
        <p:spPr>
          <a:xfrm>
            <a:off x="2743057" y="4968359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61F1D61-CE4F-474D-A967-D3E1B175589D}"/>
              </a:ext>
            </a:extLst>
          </p:cNvPr>
          <p:cNvSpPr/>
          <p:nvPr/>
        </p:nvSpPr>
        <p:spPr>
          <a:xfrm>
            <a:off x="3960831" y="4379018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092281B-A35D-4DEA-BC10-E166D85E42D2}"/>
              </a:ext>
            </a:extLst>
          </p:cNvPr>
          <p:cNvSpPr/>
          <p:nvPr/>
        </p:nvSpPr>
        <p:spPr>
          <a:xfrm>
            <a:off x="4079248" y="4991768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00FBEBC-97A7-49D6-890C-F07D4D5927F0}"/>
              </a:ext>
            </a:extLst>
          </p:cNvPr>
          <p:cNvSpPr/>
          <p:nvPr/>
        </p:nvSpPr>
        <p:spPr>
          <a:xfrm>
            <a:off x="3920222" y="5553050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EF123F-40B7-41C2-94FF-3F16D94AE55D}"/>
              </a:ext>
            </a:extLst>
          </p:cNvPr>
          <p:cNvGrpSpPr/>
          <p:nvPr/>
        </p:nvGrpSpPr>
        <p:grpSpPr>
          <a:xfrm>
            <a:off x="2942304" y="4770873"/>
            <a:ext cx="1098040" cy="277000"/>
            <a:chOff x="3473960" y="3152001"/>
            <a:chExt cx="1098040" cy="277000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A7396A5-2705-4FAA-B340-09BA0D6ED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8813F5-B156-4CBB-9313-903352D06E57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EF5C17F-79E7-4343-9FE3-01B924917A9F}"/>
              </a:ext>
            </a:extLst>
          </p:cNvPr>
          <p:cNvGrpSpPr/>
          <p:nvPr/>
        </p:nvGrpSpPr>
        <p:grpSpPr>
          <a:xfrm rot="20038523">
            <a:off x="2850294" y="4471116"/>
            <a:ext cx="1098040" cy="277000"/>
            <a:chOff x="3473960" y="3152001"/>
            <a:chExt cx="1098040" cy="277000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E2A8654-DC07-4572-88CD-6517B0BD0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19FCDB1-0E2E-4F37-941B-67AC119BE01E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loves</a:t>
              </a:r>
              <a:endParaRPr lang="en-GB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9A77666-B97C-44FF-84EB-9BB2666C28BB}"/>
              </a:ext>
            </a:extLst>
          </p:cNvPr>
          <p:cNvGrpSpPr/>
          <p:nvPr/>
        </p:nvGrpSpPr>
        <p:grpSpPr>
          <a:xfrm rot="1363508">
            <a:off x="2931421" y="5109129"/>
            <a:ext cx="1098040" cy="277000"/>
            <a:chOff x="3473960" y="3152001"/>
            <a:chExt cx="1098040" cy="277000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FA1084-744C-4100-847E-AFBFF27B3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E0A36B6-B0F4-449F-B906-5C3A89881BBE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/>
                <a:t>loves</a:t>
              </a:r>
              <a:endParaRPr lang="en-GB" b="1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A4487BB-8707-41CA-B606-D399C6893D96}"/>
              </a:ext>
            </a:extLst>
          </p:cNvPr>
          <p:cNvSpPr txBox="1"/>
          <p:nvPr/>
        </p:nvSpPr>
        <p:spPr>
          <a:xfrm>
            <a:off x="4119857" y="4240284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</a:t>
            </a:r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D53D46-4512-4300-BEE9-4F725025F994}"/>
              </a:ext>
            </a:extLst>
          </p:cNvPr>
          <p:cNvSpPr txBox="1"/>
          <p:nvPr/>
        </p:nvSpPr>
        <p:spPr>
          <a:xfrm>
            <a:off x="4274536" y="4886615"/>
            <a:ext cx="53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boy</a:t>
            </a:r>
            <a:endParaRPr lang="en-GB" b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180760C-73FB-438D-B408-CD07393E9ECE}"/>
              </a:ext>
            </a:extLst>
          </p:cNvPr>
          <p:cNvSpPr txBox="1"/>
          <p:nvPr/>
        </p:nvSpPr>
        <p:spPr>
          <a:xfrm>
            <a:off x="4057584" y="5447897"/>
            <a:ext cx="6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food</a:t>
            </a:r>
            <a:endParaRPr lang="en-GB" b="1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A5E808-7F70-48A7-968E-1D3A7184F2E6}"/>
              </a:ext>
            </a:extLst>
          </p:cNvPr>
          <p:cNvGrpSpPr/>
          <p:nvPr/>
        </p:nvGrpSpPr>
        <p:grpSpPr>
          <a:xfrm rot="3076654">
            <a:off x="2738734" y="5399412"/>
            <a:ext cx="1098040" cy="277000"/>
            <a:chOff x="3473960" y="3152001"/>
            <a:chExt cx="1098040" cy="277000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E58B118-3CC6-40CC-885E-E1E88D8F4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60" y="3429000"/>
              <a:ext cx="10980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5A6631D-DACC-4CC4-A5BC-FB5718D87A96}"/>
                </a:ext>
              </a:extLst>
            </p:cNvPr>
            <p:cNvSpPr txBox="1"/>
            <p:nvPr/>
          </p:nvSpPr>
          <p:spPr>
            <a:xfrm>
              <a:off x="3737113" y="3152001"/>
              <a:ext cx="57041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/>
                <a:t>hates</a:t>
              </a:r>
              <a:endParaRPr lang="en-GB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EB82DC70-12D7-4EB2-BB68-2F9F870D32FF}"/>
              </a:ext>
            </a:extLst>
          </p:cNvPr>
          <p:cNvSpPr txBox="1"/>
          <p:nvPr/>
        </p:nvSpPr>
        <p:spPr>
          <a:xfrm>
            <a:off x="3463438" y="592966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school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8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4F6-9429-41DE-8BE8-0891DC94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508"/>
            <a:ext cx="8515350" cy="835987"/>
          </a:xfrm>
        </p:spPr>
        <p:txBody>
          <a:bodyPr>
            <a:normAutofit fontScale="90000"/>
          </a:bodyPr>
          <a:lstStyle/>
          <a:p>
            <a:r>
              <a:rPr lang="en-US"/>
              <a:t>How to find the classes &amp; properties</a:t>
            </a:r>
            <a:br>
              <a:rPr lang="en-US"/>
            </a:br>
            <a:r>
              <a:rPr lang="en-US"/>
              <a:t>(= concepts &amp; roles)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0BD2-3B82-4088-9E3E-226DF471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6" y="1253330"/>
            <a:ext cx="8844715" cy="3488003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Any artwork is created by an artist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sculpture is an artwork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painting is an artwork that is not a sculpture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painter is someone who painted a painting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sculptor is someone who sculptured an artwork and only create sculptures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If an artwork is created by an artist, he has either painted it or sculpted 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4F6-9429-41DE-8BE8-0891DC94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508"/>
            <a:ext cx="8515350" cy="835987"/>
          </a:xfrm>
        </p:spPr>
        <p:txBody>
          <a:bodyPr>
            <a:normAutofit fontScale="90000"/>
          </a:bodyPr>
          <a:lstStyle/>
          <a:p>
            <a:r>
              <a:rPr lang="en-US"/>
              <a:t>How to find the classes &amp; properties</a:t>
            </a:r>
            <a:br>
              <a:rPr lang="en-US"/>
            </a:br>
            <a:r>
              <a:rPr lang="en-US"/>
              <a:t>(= concepts &amp; roles)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0BD2-3B82-4088-9E3E-226DF471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6" y="1253330"/>
            <a:ext cx="8844715" cy="3488003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Any </a:t>
            </a:r>
            <a:r>
              <a:rPr lang="en-US" b="1">
                <a:solidFill>
                  <a:srgbClr val="0070C0"/>
                </a:solidFill>
              </a:rPr>
              <a:t>artwork</a:t>
            </a:r>
            <a:r>
              <a:rPr lang="en-US"/>
              <a:t> is created by an </a:t>
            </a:r>
            <a:r>
              <a:rPr lang="en-US" b="1">
                <a:solidFill>
                  <a:srgbClr val="0070C0"/>
                </a:solidFill>
              </a:rPr>
              <a:t>artist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sculpture</a:t>
            </a:r>
            <a:r>
              <a:rPr lang="en-US"/>
              <a:t> is an </a:t>
            </a:r>
            <a:r>
              <a:rPr lang="en-US">
                <a:solidFill>
                  <a:srgbClr val="0070C0"/>
                </a:solidFill>
              </a:rPr>
              <a:t>artwork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painting</a:t>
            </a:r>
            <a:r>
              <a:rPr lang="en-US"/>
              <a:t> is an </a:t>
            </a:r>
            <a:r>
              <a:rPr lang="en-US">
                <a:solidFill>
                  <a:srgbClr val="0070C0"/>
                </a:solidFill>
              </a:rPr>
              <a:t>artwork</a:t>
            </a:r>
            <a:r>
              <a:rPr lang="en-US"/>
              <a:t> that is not a </a:t>
            </a:r>
            <a:r>
              <a:rPr lang="en-US">
                <a:solidFill>
                  <a:srgbClr val="0070C0"/>
                </a:solidFill>
              </a:rPr>
              <a:t>sculpture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painter</a:t>
            </a:r>
            <a:r>
              <a:rPr lang="en-US"/>
              <a:t> is someone who painted a </a:t>
            </a:r>
            <a:r>
              <a:rPr lang="en-US">
                <a:solidFill>
                  <a:srgbClr val="0070C0"/>
                </a:solidFill>
              </a:rPr>
              <a:t>painting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sculptor</a:t>
            </a:r>
            <a:r>
              <a:rPr lang="en-US"/>
              <a:t> is someone who sculptured an </a:t>
            </a:r>
            <a:r>
              <a:rPr lang="en-US">
                <a:solidFill>
                  <a:srgbClr val="0070C0"/>
                </a:solidFill>
              </a:rPr>
              <a:t>artwork</a:t>
            </a:r>
            <a:r>
              <a:rPr lang="en-US"/>
              <a:t> and only create </a:t>
            </a:r>
            <a:r>
              <a:rPr lang="en-US">
                <a:solidFill>
                  <a:srgbClr val="0070C0"/>
                </a:solidFill>
              </a:rPr>
              <a:t>sculptures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If an </a:t>
            </a:r>
            <a:r>
              <a:rPr lang="en-US">
                <a:solidFill>
                  <a:srgbClr val="0070C0"/>
                </a:solidFill>
              </a:rPr>
              <a:t>artwork</a:t>
            </a:r>
            <a:r>
              <a:rPr lang="en-US"/>
              <a:t> is created by an </a:t>
            </a:r>
            <a:r>
              <a:rPr lang="en-US">
                <a:solidFill>
                  <a:srgbClr val="0070C0"/>
                </a:solidFill>
              </a:rPr>
              <a:t>artist</a:t>
            </a:r>
            <a:r>
              <a:rPr lang="en-US"/>
              <a:t>, he has either painted it or sculpted it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C0E07-4E39-4B75-AF2B-474FBB7AC72B}"/>
              </a:ext>
            </a:extLst>
          </p:cNvPr>
          <p:cNvSpPr txBox="1"/>
          <p:nvPr/>
        </p:nvSpPr>
        <p:spPr>
          <a:xfrm>
            <a:off x="82716" y="5136444"/>
            <a:ext cx="845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Concepts (= classes,types): </a:t>
            </a:r>
            <a:r>
              <a:rPr lang="en-US" sz="2000"/>
              <a:t>Artwork, Artist, Sculptor, Painter, Painting, Sculpture</a:t>
            </a:r>
          </a:p>
        </p:txBody>
      </p:sp>
    </p:spTree>
    <p:extLst>
      <p:ext uri="{BB962C8B-B14F-4D97-AF65-F5344CB8AC3E}">
        <p14:creationId xmlns:p14="http://schemas.microsoft.com/office/powerpoint/2010/main" val="177016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4F6-9429-41DE-8BE8-0891DC94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508"/>
            <a:ext cx="8515350" cy="835987"/>
          </a:xfrm>
        </p:spPr>
        <p:txBody>
          <a:bodyPr>
            <a:normAutofit fontScale="90000"/>
          </a:bodyPr>
          <a:lstStyle/>
          <a:p>
            <a:r>
              <a:rPr lang="en-US"/>
              <a:t>How to find the classes &amp; properties</a:t>
            </a:r>
            <a:br>
              <a:rPr lang="en-US"/>
            </a:br>
            <a:r>
              <a:rPr lang="en-US"/>
              <a:t>(= concepts &amp; roles)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0BD2-3B82-4088-9E3E-226DF471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6" y="1253330"/>
            <a:ext cx="8844715" cy="3488003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Any </a:t>
            </a:r>
            <a:r>
              <a:rPr lang="en-US" b="1">
                <a:solidFill>
                  <a:srgbClr val="0070C0"/>
                </a:solidFill>
              </a:rPr>
              <a:t>artwork</a:t>
            </a:r>
            <a:r>
              <a:rPr lang="en-US"/>
              <a:t> is </a:t>
            </a:r>
            <a:r>
              <a:rPr lang="en-US" b="1">
                <a:solidFill>
                  <a:srgbClr val="FF0000"/>
                </a:solidFill>
              </a:rPr>
              <a:t>created by </a:t>
            </a:r>
            <a:r>
              <a:rPr lang="en-US"/>
              <a:t>an </a:t>
            </a:r>
            <a:r>
              <a:rPr lang="en-US" b="1">
                <a:solidFill>
                  <a:srgbClr val="0070C0"/>
                </a:solidFill>
              </a:rPr>
              <a:t>artist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sculpture</a:t>
            </a:r>
            <a:r>
              <a:rPr lang="en-US"/>
              <a:t> is an </a:t>
            </a:r>
            <a:r>
              <a:rPr lang="en-US">
                <a:solidFill>
                  <a:srgbClr val="0070C0"/>
                </a:solidFill>
              </a:rPr>
              <a:t>artwork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painting</a:t>
            </a:r>
            <a:r>
              <a:rPr lang="en-US"/>
              <a:t> is an </a:t>
            </a:r>
            <a:r>
              <a:rPr lang="en-US">
                <a:solidFill>
                  <a:srgbClr val="0070C0"/>
                </a:solidFill>
              </a:rPr>
              <a:t>artwork</a:t>
            </a:r>
            <a:r>
              <a:rPr lang="en-US"/>
              <a:t> that is not a </a:t>
            </a:r>
            <a:r>
              <a:rPr lang="en-US">
                <a:solidFill>
                  <a:srgbClr val="0070C0"/>
                </a:solidFill>
              </a:rPr>
              <a:t>sculpture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painter</a:t>
            </a:r>
            <a:r>
              <a:rPr lang="en-US"/>
              <a:t> is someone who </a:t>
            </a:r>
            <a:r>
              <a:rPr lang="en-US" b="1">
                <a:solidFill>
                  <a:srgbClr val="FF0000"/>
                </a:solidFill>
              </a:rPr>
              <a:t>painted</a:t>
            </a:r>
            <a:r>
              <a:rPr lang="en-US"/>
              <a:t> a </a:t>
            </a:r>
            <a:r>
              <a:rPr lang="en-US">
                <a:solidFill>
                  <a:srgbClr val="0070C0"/>
                </a:solidFill>
              </a:rPr>
              <a:t>painting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sculptor</a:t>
            </a:r>
            <a:r>
              <a:rPr lang="en-US"/>
              <a:t> is someone who </a:t>
            </a:r>
            <a:r>
              <a:rPr lang="en-US" b="1">
                <a:solidFill>
                  <a:srgbClr val="FF0000"/>
                </a:solidFill>
              </a:rPr>
              <a:t>sculptured</a:t>
            </a:r>
            <a:r>
              <a:rPr lang="en-US"/>
              <a:t> an </a:t>
            </a:r>
            <a:r>
              <a:rPr lang="en-US">
                <a:solidFill>
                  <a:srgbClr val="0070C0"/>
                </a:solidFill>
              </a:rPr>
              <a:t>artwork</a:t>
            </a:r>
            <a:r>
              <a:rPr lang="en-US"/>
              <a:t> and only </a:t>
            </a:r>
            <a:r>
              <a:rPr lang="en-US" b="1">
                <a:solidFill>
                  <a:srgbClr val="FF0000"/>
                </a:solidFill>
              </a:rPr>
              <a:t>create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sculptures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/>
              <a:t>If an </a:t>
            </a:r>
            <a:r>
              <a:rPr lang="en-US">
                <a:solidFill>
                  <a:srgbClr val="0070C0"/>
                </a:solidFill>
              </a:rPr>
              <a:t>artwork</a:t>
            </a:r>
            <a:r>
              <a:rPr lang="en-US"/>
              <a:t> is </a:t>
            </a:r>
            <a:r>
              <a:rPr lang="en-US">
                <a:solidFill>
                  <a:srgbClr val="FF0000"/>
                </a:solidFill>
              </a:rPr>
              <a:t>created by </a:t>
            </a:r>
            <a:r>
              <a:rPr lang="en-US"/>
              <a:t>an </a:t>
            </a:r>
            <a:r>
              <a:rPr lang="en-US">
                <a:solidFill>
                  <a:srgbClr val="0070C0"/>
                </a:solidFill>
              </a:rPr>
              <a:t>artist</a:t>
            </a:r>
            <a:r>
              <a:rPr lang="en-US"/>
              <a:t>, he has either </a:t>
            </a:r>
            <a:r>
              <a:rPr lang="en-US">
                <a:solidFill>
                  <a:srgbClr val="FF0000"/>
                </a:solidFill>
              </a:rPr>
              <a:t>painted</a:t>
            </a:r>
            <a:r>
              <a:rPr lang="en-US"/>
              <a:t> it or </a:t>
            </a:r>
            <a:r>
              <a:rPr lang="en-US" b="1">
                <a:solidFill>
                  <a:srgbClr val="FF0000"/>
                </a:solidFill>
              </a:rPr>
              <a:t>sculpted</a:t>
            </a:r>
            <a:r>
              <a:rPr lang="en-US"/>
              <a:t> it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C0E07-4E39-4B75-AF2B-474FBB7AC72B}"/>
              </a:ext>
            </a:extLst>
          </p:cNvPr>
          <p:cNvSpPr txBox="1"/>
          <p:nvPr/>
        </p:nvSpPr>
        <p:spPr>
          <a:xfrm>
            <a:off x="82716" y="5136444"/>
            <a:ext cx="845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Concepts (= classes,types): </a:t>
            </a:r>
            <a:r>
              <a:rPr lang="en-US" sz="2000"/>
              <a:t>Artwork, Artist, Sculptor, Painter, Painting, Sculpture</a:t>
            </a:r>
          </a:p>
          <a:p>
            <a:r>
              <a:rPr lang="en-US" sz="2000">
                <a:solidFill>
                  <a:srgbClr val="FF0000"/>
                </a:solidFill>
              </a:rPr>
              <a:t>Roles (= properties): </a:t>
            </a:r>
            <a:r>
              <a:rPr lang="en-US" sz="2000"/>
              <a:t>created, created_by, painted, sculptured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666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4F6-9429-41DE-8BE8-0891DC94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4508"/>
            <a:ext cx="8844715" cy="835987"/>
          </a:xfrm>
        </p:spPr>
        <p:txBody>
          <a:bodyPr>
            <a:normAutofit fontScale="90000"/>
          </a:bodyPr>
          <a:lstStyle/>
          <a:p>
            <a:r>
              <a:rPr lang="en-US"/>
              <a:t>How to define complex concepts &amp; roles?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C0E07-4E39-4B75-AF2B-474FBB7AC72B}"/>
              </a:ext>
            </a:extLst>
          </p:cNvPr>
          <p:cNvSpPr txBox="1"/>
          <p:nvPr/>
        </p:nvSpPr>
        <p:spPr>
          <a:xfrm>
            <a:off x="0" y="95049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Concepts: </a:t>
            </a:r>
            <a:r>
              <a:rPr lang="en-US" sz="2400"/>
              <a:t>Artwork, Artist, Sculptor, Painter, Painting, Sculpture</a:t>
            </a:r>
          </a:p>
          <a:p>
            <a:r>
              <a:rPr lang="en-US" sz="2400">
                <a:solidFill>
                  <a:srgbClr val="FF0000"/>
                </a:solidFill>
              </a:rPr>
              <a:t>Roles: </a:t>
            </a:r>
            <a:r>
              <a:rPr lang="en-US" sz="2400"/>
              <a:t>created, created_by, painted, sculptured</a:t>
            </a:r>
            <a:endParaRPr lang="en-GB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B72F8-AFEC-4DF7-8C9C-1484DCCBE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60"/>
          <a:stretch/>
        </p:blipFill>
        <p:spPr>
          <a:xfrm>
            <a:off x="0" y="3872089"/>
            <a:ext cx="9143999" cy="1491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802807-2683-448F-8461-0507A9E2418A}"/>
              </a:ext>
            </a:extLst>
          </p:cNvPr>
          <p:cNvSpPr txBox="1"/>
          <p:nvPr/>
        </p:nvSpPr>
        <p:spPr>
          <a:xfrm>
            <a:off x="180622" y="2257778"/>
            <a:ext cx="8661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An artwork that is not a sculpture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Some who painted a painting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Someone who sculptured an artwork and only created sculptures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26101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0374-A78A-4733-91FF-EEC3C931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" y="365126"/>
            <a:ext cx="9053689" cy="1325563"/>
          </a:xfrm>
        </p:spPr>
        <p:txBody>
          <a:bodyPr>
            <a:normAutofit fontScale="90000"/>
          </a:bodyPr>
          <a:lstStyle/>
          <a:p>
            <a:r>
              <a:rPr lang="en-US"/>
              <a:t>Mathematical meaning (“interpretation”)</a:t>
            </a:r>
            <a:br>
              <a:rPr lang="en-US"/>
            </a:br>
            <a:r>
              <a:rPr lang="en-US"/>
              <a:t>of concepts and roles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35D72-7FA3-430A-9BF2-B76607474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9138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Interpretation of a </a:t>
                </a:r>
                <a:r>
                  <a:rPr lang="en-US" b="1" dirty="0"/>
                  <a:t>concept</a:t>
                </a:r>
                <a:r>
                  <a:rPr lang="en-US" dirty="0"/>
                  <a:t> (class, type) </a:t>
                </a:r>
                <a:r>
                  <a:rPr lang="en-US" i="1" dirty="0"/>
                  <a:t>C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dirty="0"/>
                  <a:t> = all individuals X that belong to C</a:t>
                </a:r>
              </a:p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𝑃𝑎𝑖𝑛𝑡𝑒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𝑟𝑒𝑚𝑏𝑟𝑎𝑛𝑑𝑡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𝑣𝑎𝑛𝐺𝑜𝑔h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 of a </a:t>
                </a:r>
                <a:r>
                  <a:rPr lang="en-US" b="1" dirty="0"/>
                  <a:t>role</a:t>
                </a:r>
                <a:r>
                  <a:rPr lang="en-US" dirty="0"/>
                  <a:t> (property) </a:t>
                </a:r>
                <a:r>
                  <a:rPr lang="en-US" i="1" dirty="0"/>
                  <a:t>P</a:t>
                </a:r>
                <a:r>
                  <a:rPr lang="en-US" dirty="0"/>
                  <a:t> = 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/>
                  <a:t>all pairs of individuals (X,Y) such that </a:t>
                </a:r>
                <a:br>
                  <a:rPr lang="en-GB" dirty="0"/>
                </a:br>
                <a:r>
                  <a:rPr lang="en-GB" dirty="0"/>
                  <a:t>          X has property P with as value Y</a:t>
                </a:r>
              </a:p>
              <a:p>
                <a:pPr marL="0" indent="0">
                  <a:buNone/>
                </a:pPr>
                <a:r>
                  <a:rPr lang="en-US" dirty="0"/>
                  <a:t>E</a:t>
                </a:r>
                <a:r>
                  <a:rPr lang="en-GB" dirty="0" err="1"/>
                  <a:t>xample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h𝑎𝑠𝑃𝑎𝑖𝑛𝑡𝑒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𝑅𝑒𝑚𝑏𝑟𝑎𝑛𝑑𝑡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𝑛𝑖𝑔h𝑡𝑤𝑎𝑡𝑐h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𝑑𝑎𝑉𝑖𝑛𝑐𝑖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𝑀𝑜𝑛𝑎𝐿𝑖𝑠𝑎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35D72-7FA3-430A-9BF2-B76607474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913842"/>
              </a:xfrm>
              <a:blipFill>
                <a:blip r:embed="rId2"/>
                <a:stretch>
                  <a:fillRect l="-1546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7B6D-E62D-41CE-A723-BA9E36B3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45067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C0614-8FC9-40C1-AA69-3693B464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03" y="4668241"/>
            <a:ext cx="8218140" cy="2003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324D7-3500-4A29-BFE9-1E3E2E30BC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03" y="763392"/>
            <a:ext cx="8218140" cy="38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4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94693-67D7-459E-9DB5-9FE926800C1C}"/>
              </a:ext>
            </a:extLst>
          </p:cNvPr>
          <p:cNvSpPr/>
          <p:nvPr/>
        </p:nvSpPr>
        <p:spPr>
          <a:xfrm>
            <a:off x="475861" y="4463358"/>
            <a:ext cx="7681311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EADD-C1B8-4950-B037-9E3122FD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story so far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4C01-37B0-4BC5-8C71-BAE802C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418252"/>
            <a:ext cx="8556171" cy="5074621"/>
          </a:xfrm>
        </p:spPr>
        <p:txBody>
          <a:bodyPr>
            <a:normAutofit/>
          </a:bodyPr>
          <a:lstStyle/>
          <a:p>
            <a:r>
              <a:rPr lang="en-US" dirty="0"/>
              <a:t>In the self-study lecture you have seen  </a:t>
            </a:r>
          </a:p>
          <a:p>
            <a:pPr lvl="1"/>
            <a:r>
              <a:rPr lang="en-US" dirty="0"/>
              <a:t>Ontologies: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hierarchical</a:t>
            </a:r>
            <a:r>
              <a:rPr lang="en-US" dirty="0"/>
              <a:t> representation of types (“</a:t>
            </a:r>
            <a:r>
              <a:rPr lang="en-US" b="1" dirty="0"/>
              <a:t>classes</a:t>
            </a:r>
            <a:r>
              <a:rPr lang="en-US" dirty="0"/>
              <a:t>”),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/>
              <a:t>instances</a:t>
            </a:r>
            <a:r>
              <a:rPr lang="en-US" dirty="0"/>
              <a:t> (“individuals”) that belong to classes,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properties</a:t>
            </a:r>
            <a:r>
              <a:rPr lang="en-US" dirty="0"/>
              <a:t> between the individuals.</a:t>
            </a:r>
          </a:p>
          <a:p>
            <a:pPr lvl="1"/>
            <a:r>
              <a:rPr lang="en-US" dirty="0"/>
              <a:t>A number of realistic examples of ontologies in use</a:t>
            </a:r>
          </a:p>
          <a:p>
            <a:pPr lvl="1"/>
            <a:r>
              <a:rPr lang="en-US" dirty="0"/>
              <a:t>These ontologies are easy to read by people</a:t>
            </a:r>
          </a:p>
          <a:p>
            <a:pPr lvl="1"/>
            <a:endParaRPr lang="en-US" dirty="0"/>
          </a:p>
          <a:p>
            <a:r>
              <a:rPr lang="en-US" b="1" dirty="0"/>
              <a:t>This lecture:</a:t>
            </a:r>
            <a:br>
              <a:rPr lang="en-US" dirty="0"/>
            </a:br>
            <a:r>
              <a:rPr lang="en-US" dirty="0"/>
              <a:t>But can we also make a </a:t>
            </a:r>
            <a:r>
              <a:rPr lang="en-US" b="1" dirty="0"/>
              <a:t>logic</a:t>
            </a:r>
            <a:r>
              <a:rPr lang="en-US" dirty="0"/>
              <a:t> for ontologies,</a:t>
            </a:r>
            <a:br>
              <a:rPr lang="en-US" dirty="0"/>
            </a:br>
            <a:r>
              <a:rPr lang="en-US" dirty="0"/>
              <a:t>so that computers can reason automatically?</a:t>
            </a:r>
          </a:p>
        </p:txBody>
      </p:sp>
    </p:spTree>
    <p:extLst>
      <p:ext uri="{BB962C8B-B14F-4D97-AF65-F5344CB8AC3E}">
        <p14:creationId xmlns:p14="http://schemas.microsoft.com/office/powerpoint/2010/main" val="251747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433DB-E4AA-4DED-969C-55A31C5A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6992" cy="58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0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935184-1D60-4C48-B516-F7B24A04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4276"/>
            <a:ext cx="9156982" cy="60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583B4-F67C-481B-B993-15F9EA64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10" y="95887"/>
            <a:ext cx="7886700" cy="945514"/>
          </a:xfrm>
        </p:spPr>
        <p:txBody>
          <a:bodyPr/>
          <a:lstStyle/>
          <a:p>
            <a:r>
              <a:rPr lang="en-US"/>
              <a:t>Another example for A-box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41B7E-0AC8-4AAC-B921-8EAACE90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10" y="982345"/>
            <a:ext cx="8362950" cy="26498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Dan, Daisy and Dirk are a doctor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Pat, Paul and Dan are a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Daisy treats Pat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Pat is treated by Daisy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Dan suffers from pain and from sickness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912492-B16E-48A9-BC77-8211FAE6FDD9}"/>
              </a:ext>
            </a:extLst>
          </p:cNvPr>
          <p:cNvSpPr txBox="1">
            <a:spLocks/>
          </p:cNvSpPr>
          <p:nvPr/>
        </p:nvSpPr>
        <p:spPr>
          <a:xfrm>
            <a:off x="562610" y="3720465"/>
            <a:ext cx="8362950" cy="2649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Dan:doctor, Daisy:doctor, Dirk:doctor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Pat:patient, Paul:patient, Dan:patient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(Daisy,Pat):treats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(Pat,Daisy):treated_by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(Dan,pain):suffers_from, (Dan, sickness):suffers_from</a:t>
            </a:r>
          </a:p>
        </p:txBody>
      </p:sp>
    </p:spTree>
    <p:extLst>
      <p:ext uri="{BB962C8B-B14F-4D97-AF65-F5344CB8AC3E}">
        <p14:creationId xmlns:p14="http://schemas.microsoft.com/office/powerpoint/2010/main" val="1739183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5A3C39-65C4-4C33-AFE5-DBC8279A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38" y="653143"/>
            <a:ext cx="9159138" cy="567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0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4D6AA-E1B0-499E-AC6D-681DE7F44014}"/>
                  </a:ext>
                </a:extLst>
              </p:cNvPr>
              <p:cNvSpPr txBox="1"/>
              <p:nvPr/>
            </p:nvSpPr>
            <p:spPr>
              <a:xfrm>
                <a:off x="87087" y="418011"/>
                <a:ext cx="8804366" cy="23349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semantics of the </a:t>
                </a:r>
                <a:r>
                  <a:rPr lang="en-US" sz="2400" b="1" dirty="0" err="1"/>
                  <a:t>Abox</a:t>
                </a:r>
                <a:r>
                  <a:rPr lang="en-US" sz="2400" b="1" dirty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set of all individuals that belong to concept C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sz="2400" dirty="0"/>
                  <a:t> = set of all pairs of individuals that have the relation (role) r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octo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GB" sz="2400" dirty="0" err="1"/>
                  <a:t>Daisy,Dirk,Dan</a:t>
                </a:r>
                <a:r>
                  <a:rPr lang="en-GB" sz="2400" dirty="0"/>
                  <a:t>}</a:t>
                </a:r>
                <a:br>
                  <a:rPr lang="en-GB" sz="2400" dirty="0"/>
                </a:br>
                <a:r>
                  <a:rPr lang="nl-NL" sz="2400" dirty="0" err="1"/>
                  <a:t>Treat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nl-NL" sz="2400" dirty="0"/>
                  <a:t> =   { (Daisy, Pat), (Dan, Paul), (Dirk, Dan), (Dan, Dan)}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4D6AA-E1B0-499E-AC6D-681DE7F4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7" y="418011"/>
                <a:ext cx="8804366" cy="2334998"/>
              </a:xfrm>
              <a:prstGeom prst="rect">
                <a:avLst/>
              </a:prstGeom>
              <a:blipFill>
                <a:blip r:embed="rId2"/>
                <a:stretch>
                  <a:fillRect l="-1037" t="-2083" b="-494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396D42-A285-499F-98D4-24C51F881C4F}"/>
                  </a:ext>
                </a:extLst>
              </p:cNvPr>
              <p:cNvSpPr txBox="1"/>
              <p:nvPr/>
            </p:nvSpPr>
            <p:spPr>
              <a:xfrm>
                <a:off x="43544" y="3379921"/>
                <a:ext cx="8804366" cy="26907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l-NL" sz="2400" b="1"/>
                  <a:t>The semantics of a Tbox will tell us when terminological axioms </a:t>
                </a:r>
              </a:p>
              <a:p>
                <a:r>
                  <a:rPr lang="nl-NL" sz="2400" b="1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nl-NL" sz="2400" b="1"/>
                  <a:t> statements and = statements) are true or false</a:t>
                </a:r>
              </a:p>
              <a:p>
                <a:endParaRPr lang="nl-NL" sz="2400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⊑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precisely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nl-NL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precisely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nl-NL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/>
              </a:p>
              <a:p>
                <a:r>
                  <a:rPr lang="nl-NL" sz="2400"/>
                  <a:t>An interpretation I is a model if it satisfies every terminological axiom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396D42-A285-499F-98D4-24C51F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" y="3379921"/>
                <a:ext cx="8804366" cy="2690737"/>
              </a:xfrm>
              <a:prstGeom prst="rect">
                <a:avLst/>
              </a:prstGeom>
              <a:blipFill>
                <a:blip r:embed="rId3"/>
                <a:stretch>
                  <a:fillRect l="-1038" t="-1806" r="-208" b="-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2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4C4B947-3426-43D5-A655-9111F2ADC8FF}"/>
              </a:ext>
            </a:extLst>
          </p:cNvPr>
          <p:cNvSpPr/>
          <p:nvPr/>
        </p:nvSpPr>
        <p:spPr>
          <a:xfrm>
            <a:off x="3300046" y="3956875"/>
            <a:ext cx="615462" cy="374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B4173-DBA4-4F45-B020-5F19278F58E0}"/>
              </a:ext>
            </a:extLst>
          </p:cNvPr>
          <p:cNvSpPr/>
          <p:nvPr/>
        </p:nvSpPr>
        <p:spPr>
          <a:xfrm>
            <a:off x="252549" y="5688873"/>
            <a:ext cx="4442543" cy="6335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BA58B3-A3BB-475F-BC0D-E48C95C8614E}"/>
              </a:ext>
            </a:extLst>
          </p:cNvPr>
          <p:cNvSpPr/>
          <p:nvPr/>
        </p:nvSpPr>
        <p:spPr>
          <a:xfrm>
            <a:off x="252549" y="5003074"/>
            <a:ext cx="7741920" cy="3744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C0072-3EBD-4B7F-BF9E-90E4D56B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49887" cy="1325563"/>
          </a:xfrm>
        </p:spPr>
        <p:txBody>
          <a:bodyPr/>
          <a:lstStyle/>
          <a:p>
            <a:r>
              <a:rPr lang="en-US"/>
              <a:t>Necessary and sufficient conditions</a:t>
            </a:r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2A466-55F7-4C3C-9B5C-ABDDD208845C}"/>
              </a:ext>
            </a:extLst>
          </p:cNvPr>
          <p:cNvSpPr/>
          <p:nvPr/>
        </p:nvSpPr>
        <p:spPr>
          <a:xfrm>
            <a:off x="252549" y="1828800"/>
            <a:ext cx="2168434" cy="3744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01C907-B71A-4E49-8910-620335E238E6}"/>
              </a:ext>
            </a:extLst>
          </p:cNvPr>
          <p:cNvSpPr/>
          <p:nvPr/>
        </p:nvSpPr>
        <p:spPr>
          <a:xfrm>
            <a:off x="4201886" y="3062014"/>
            <a:ext cx="3513908" cy="3744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EB1A4-CC3C-44D0-84DC-1CB1DFF7D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480457"/>
                <a:ext cx="9309463" cy="5268686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“Patients are Persons”</a:t>
                </a:r>
                <a:br>
                  <a:rPr lang="en-US" sz="2400"/>
                </a:br>
                <a:r>
                  <a:rPr lang="en-US" sz="2400">
                    <a:solidFill>
                      <a:srgbClr val="0000FF"/>
                    </a:solidFill>
                  </a:rPr>
                  <a:t>Patient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sz="2400" b="0">
                    <a:solidFill>
                      <a:srgbClr val="0000FF"/>
                    </a:solidFill>
                  </a:rPr>
                  <a:t> Person </a:t>
                </a:r>
                <a:r>
                  <a:rPr lang="en-US" sz="2400" b="0"/>
                  <a:t>or</a:t>
                </a:r>
                <a:r>
                  <a:rPr lang="en-US" sz="2400" b="0">
                    <a:solidFill>
                      <a:srgbClr val="0000FF"/>
                    </a:solidFill>
                  </a:rPr>
                  <a:t> </a:t>
                </a:r>
                <a:r>
                  <a:rPr lang="en-US" sz="2400">
                    <a:solidFill>
                      <a:srgbClr val="0000FF"/>
                    </a:solidFill>
                  </a:rPr>
                  <a:t>Person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 Patient </a:t>
                </a:r>
                <a:r>
                  <a:rPr lang="en-US" sz="2400"/>
                  <a:t>??</a:t>
                </a:r>
                <a:endParaRPr lang="en-US" sz="2400" b="0"/>
              </a:p>
              <a:p>
                <a:endParaRPr lang="en-US" sz="2400" b="0"/>
              </a:p>
              <a:p>
                <a:r>
                  <a:rPr lang="en-US" sz="2400"/>
                  <a:t>“Patients are persons with pain”</a:t>
                </a:r>
                <a:br>
                  <a:rPr lang="en-US" sz="2400"/>
                </a:br>
                <a:r>
                  <a:rPr lang="en-US" sz="2400">
                    <a:solidFill>
                      <a:srgbClr val="0000FF"/>
                    </a:solidFill>
                  </a:rPr>
                  <a:t>Patient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 Person_with_pain </a:t>
                </a:r>
                <a:r>
                  <a:rPr lang="en-US" sz="2400"/>
                  <a:t>or </a:t>
                </a:r>
                <a:r>
                  <a:rPr lang="en-US" sz="2400">
                    <a:solidFill>
                      <a:srgbClr val="0000FF"/>
                    </a:solidFill>
                  </a:rPr>
                  <a:t>Person_with_pain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Patient   </a:t>
                </a:r>
                <a:r>
                  <a:rPr lang="en-US" sz="2400"/>
                  <a:t>??</a:t>
                </a:r>
              </a:p>
              <a:p>
                <a:endParaRPr lang="en-US" sz="2400"/>
              </a:p>
              <a:p>
                <a:r>
                  <a:rPr lang="en-US" sz="2400"/>
                  <a:t>“Persons with headache and persons with toothache are both patients”</a:t>
                </a:r>
                <a:br>
                  <a:rPr lang="en-US" sz="2400"/>
                </a:br>
                <a:r>
                  <a:rPr lang="en-US" sz="2400">
                    <a:solidFill>
                      <a:srgbClr val="0000FF"/>
                    </a:solidFill>
                  </a:rPr>
                  <a:t>Person_with_headache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sz="2400" b="0">
                    <a:solidFill>
                      <a:srgbClr val="0000FF"/>
                    </a:solidFill>
                  </a:rPr>
                  <a:t> Person_with_toothache </a:t>
                </a:r>
                <a:r>
                  <a:rPr lang="en-US" sz="240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Patient</a:t>
                </a:r>
                <a:br>
                  <a:rPr lang="en-US" sz="2400">
                    <a:solidFill>
                      <a:srgbClr val="0000FF"/>
                    </a:solidFill>
                  </a:rPr>
                </a:br>
                <a:r>
                  <a:rPr lang="en-US" sz="2400"/>
                  <a:t>or </a:t>
                </a:r>
                <a:br>
                  <a:rPr lang="en-US" sz="2400"/>
                </a:br>
                <a:r>
                  <a:rPr lang="en-US" sz="2400">
                    <a:solidFill>
                      <a:srgbClr val="0000FF"/>
                    </a:solidFill>
                  </a:rPr>
                  <a:t>Person_with_headache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 Person_with_toothache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Patient   </a:t>
                </a:r>
                <a:br>
                  <a:rPr lang="en-US" sz="2400">
                    <a:solidFill>
                      <a:srgbClr val="0000FF"/>
                    </a:solidFill>
                  </a:rPr>
                </a:br>
                <a:r>
                  <a:rPr lang="en-US" sz="2400"/>
                  <a:t>or</a:t>
                </a:r>
                <a:br>
                  <a:rPr lang="en-US" sz="2400">
                    <a:solidFill>
                      <a:srgbClr val="0000FF"/>
                    </a:solidFill>
                  </a:rPr>
                </a:br>
                <a:r>
                  <a:rPr lang="en-US" sz="2400">
                    <a:solidFill>
                      <a:srgbClr val="0000FF"/>
                    </a:solidFill>
                  </a:rPr>
                  <a:t>Person_with_headache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Patient</a:t>
                </a:r>
                <a:br>
                  <a:rPr lang="en-US" sz="2400">
                    <a:solidFill>
                      <a:srgbClr val="0000FF"/>
                    </a:solidFill>
                  </a:rPr>
                </a:br>
                <a:r>
                  <a:rPr lang="en-US" sz="2400">
                    <a:solidFill>
                      <a:srgbClr val="0000FF"/>
                    </a:solidFill>
                  </a:rPr>
                  <a:t>Person_with_toothache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sz="2400">
                    <a:solidFill>
                      <a:srgbClr val="0000FF"/>
                    </a:solidFill>
                  </a:rPr>
                  <a:t>Patient  </a:t>
                </a:r>
                <a:r>
                  <a:rPr lang="en-US" sz="2400"/>
                  <a:t>??</a:t>
                </a:r>
                <a:endParaRPr lang="en-US" sz="2400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EB1A4-CC3C-44D0-84DC-1CB1DFF7D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480457"/>
                <a:ext cx="9309463" cy="5268686"/>
              </a:xfrm>
              <a:blipFill>
                <a:blip r:embed="rId2"/>
                <a:stretch>
                  <a:fillRect l="-851" t="-1620" r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1039A41-A35D-47B8-9C19-07961B575909}"/>
              </a:ext>
            </a:extLst>
          </p:cNvPr>
          <p:cNvSpPr/>
          <p:nvPr/>
        </p:nvSpPr>
        <p:spPr>
          <a:xfrm>
            <a:off x="252549" y="2357120"/>
            <a:ext cx="1296851" cy="259080"/>
          </a:xfrm>
          <a:prstGeom prst="wedgeRoundRectCallout">
            <a:avLst>
              <a:gd name="adj1" fmla="val -35327"/>
              <a:gd name="adj2" fmla="val 17622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6" grpId="0" animBg="1"/>
      <p:bldP spid="7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A5D32-B116-4664-861F-66DE7CF4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9094154" cy="62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582-EB52-4FE1-9FE4-29834FB0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 logic?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E71-9921-436C-B328-DF5FA598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30" y="1825624"/>
            <a:ext cx="8935770" cy="485791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 </a:t>
            </a:r>
            <a:r>
              <a:rPr lang="en-US" b="1" dirty="0"/>
              <a:t>language</a:t>
            </a:r>
            <a:r>
              <a:rPr lang="en-US" dirty="0"/>
              <a:t>  (“syntax”),</a:t>
            </a:r>
            <a:br>
              <a:rPr lang="en-US" dirty="0"/>
            </a:br>
            <a:r>
              <a:rPr lang="en-US" dirty="0"/>
              <a:t>so that we can write down expressions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A definition of the </a:t>
            </a:r>
            <a:r>
              <a:rPr lang="en-US" b="1" dirty="0"/>
              <a:t>meaning</a:t>
            </a:r>
            <a:r>
              <a:rPr lang="en-US" dirty="0"/>
              <a:t> of expressions (“semantics”)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b="1" dirty="0"/>
              <a:t>Inference</a:t>
            </a:r>
            <a:r>
              <a:rPr lang="en-US" dirty="0"/>
              <a:t> (“deduction”)</a:t>
            </a:r>
            <a:br>
              <a:rPr lang="en-US" dirty="0"/>
            </a:br>
            <a:r>
              <a:rPr lang="en-US" dirty="0"/>
              <a:t>so that we can derive new conclusions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	= 1+2</a:t>
            </a:r>
          </a:p>
          <a:p>
            <a:pPr marL="0" indent="0">
              <a:buNone/>
            </a:pPr>
            <a:r>
              <a:rPr lang="en-US" dirty="0"/>
              <a:t>Next week 	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12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582-EB52-4FE1-9FE4-29834FB0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 logic?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(example of propositional logic)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E71-9921-436C-B328-DF5FA598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30" y="1825624"/>
            <a:ext cx="8935770" cy="485791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 </a:t>
            </a:r>
            <a:r>
              <a:rPr lang="en-US" b="1" dirty="0"/>
              <a:t>language</a:t>
            </a:r>
            <a:r>
              <a:rPr lang="en-US" dirty="0"/>
              <a:t>  (“syntax”),</a:t>
            </a:r>
            <a:br>
              <a:rPr lang="en-US" dirty="0"/>
            </a:br>
            <a:r>
              <a:rPr lang="en-US" dirty="0"/>
              <a:t>so that we can write down expressions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in PL: (p -&gt; q),   (p or q) and (r or not q), …</a:t>
            </a:r>
          </a:p>
          <a:p>
            <a:pPr marL="514350" indent="-514350">
              <a:buAutoNum type="arabicPeriod"/>
            </a:pPr>
            <a:r>
              <a:rPr lang="en-US" dirty="0"/>
              <a:t>A definition of the </a:t>
            </a:r>
            <a:r>
              <a:rPr lang="en-US" b="1" dirty="0"/>
              <a:t>meaning</a:t>
            </a:r>
            <a:r>
              <a:rPr lang="en-US" dirty="0"/>
              <a:t> of expressions (“semantics”)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in PL: p=0, q=1, …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b="1" dirty="0"/>
              <a:t>Inference</a:t>
            </a:r>
            <a:r>
              <a:rPr lang="en-US" dirty="0"/>
              <a:t> (“deduction”)</a:t>
            </a:r>
            <a:br>
              <a:rPr lang="en-US" dirty="0"/>
            </a:br>
            <a:r>
              <a:rPr lang="en-US" dirty="0"/>
              <a:t>so that we can derive new conclusions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in PL: truth-table method, Davis Putnam, GSAT, …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	= 1+2</a:t>
            </a:r>
          </a:p>
          <a:p>
            <a:pPr marL="0" indent="0">
              <a:buNone/>
            </a:pPr>
            <a:r>
              <a:rPr lang="en-US" dirty="0"/>
              <a:t>Next week 	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0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AE9-9F90-45EA-B8A9-E419EF5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Logic = </a:t>
            </a:r>
            <a:br>
              <a:rPr lang="en-US"/>
            </a:br>
            <a:r>
              <a:rPr lang="en-US"/>
              <a:t>a logic for ontologies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9390-8371-43B4-8B36-ED51C44B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Description Logics are </a:t>
            </a:r>
          </a:p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family</a:t>
            </a:r>
            <a:r>
              <a:rPr lang="en-US"/>
              <a:t> of knowledge representation formalisms</a:t>
            </a:r>
          </a:p>
          <a:p>
            <a:pPr marL="0" indent="0">
              <a:buNone/>
            </a:pPr>
            <a:r>
              <a:rPr lang="en-US"/>
              <a:t>that represent </a:t>
            </a:r>
            <a:r>
              <a:rPr lang="en-US" b="1"/>
              <a:t>knowledge about an application domain </a:t>
            </a:r>
          </a:p>
          <a:p>
            <a:pPr marL="0" indent="0">
              <a:buNone/>
            </a:pPr>
            <a:r>
              <a:rPr lang="en-US"/>
              <a:t>as </a:t>
            </a:r>
            <a:r>
              <a:rPr lang="en-GB"/>
              <a:t>a </a:t>
            </a:r>
            <a:r>
              <a:rPr lang="en-GB" b="1"/>
              <a:t>hierarchy of concepts </a:t>
            </a:r>
          </a:p>
          <a:p>
            <a:pPr marL="0" indent="0">
              <a:buNone/>
            </a:pPr>
            <a:r>
              <a:rPr lang="en-GB"/>
              <a:t>and a </a:t>
            </a:r>
            <a:r>
              <a:rPr lang="en-GB" b="1"/>
              <a:t>description of the properties </a:t>
            </a:r>
            <a:r>
              <a:rPr lang="en-GB"/>
              <a:t>of the objects </a:t>
            </a:r>
          </a:p>
          <a:p>
            <a:pPr marL="0" indent="0" algn="r">
              <a:buNone/>
            </a:pPr>
            <a:r>
              <a:rPr lang="en-US"/>
              <a:t>(</a:t>
            </a:r>
            <a:r>
              <a:rPr lang="en-GB"/>
              <a:t>Description Logic Handbook)</a:t>
            </a:r>
          </a:p>
          <a:p>
            <a:pPr marL="0" indent="0" algn="r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will only look at the simplest member </a:t>
            </a:r>
          </a:p>
          <a:p>
            <a:pPr marL="0" indent="0">
              <a:buNone/>
            </a:pPr>
            <a:r>
              <a:rPr lang="en-US"/>
              <a:t>of this family of formalisms</a:t>
            </a:r>
          </a:p>
        </p:txBody>
      </p:sp>
    </p:spTree>
    <p:extLst>
      <p:ext uri="{BB962C8B-B14F-4D97-AF65-F5344CB8AC3E}">
        <p14:creationId xmlns:p14="http://schemas.microsoft.com/office/powerpoint/2010/main" val="35955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D4B0AD-E6C6-40D3-8EC8-4D62AA988B7D}"/>
              </a:ext>
            </a:extLst>
          </p:cNvPr>
          <p:cNvSpPr/>
          <p:nvPr/>
        </p:nvSpPr>
        <p:spPr>
          <a:xfrm>
            <a:off x="1853515" y="1865869"/>
            <a:ext cx="5251620" cy="10750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First-order logic</a:t>
            </a:r>
          </a:p>
          <a:p>
            <a:pPr algn="ctr"/>
            <a:r>
              <a:rPr lang="en-US" sz="2400"/>
              <a:t>(very expressive, very expensive)</a:t>
            </a:r>
            <a:br>
              <a:rPr lang="en-US" sz="2400"/>
            </a:br>
            <a:r>
              <a:rPr lang="en-US" sz="2400"/>
              <a:t>(undecidable)</a:t>
            </a:r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2C7E47-9453-4B5E-90E4-C1B22413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Make sure the logic is </a:t>
            </a:r>
            <a:br>
              <a:rPr lang="en-US"/>
            </a:br>
            <a:r>
              <a:rPr lang="en-US"/>
              <a:t>not too simple, and not too complex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47C8E-2B68-4AED-9FC6-F7363C4E7257}"/>
              </a:ext>
            </a:extLst>
          </p:cNvPr>
          <p:cNvSpPr/>
          <p:nvPr/>
        </p:nvSpPr>
        <p:spPr>
          <a:xfrm>
            <a:off x="1853515" y="5638798"/>
            <a:ext cx="5251620" cy="10750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Propositional logic</a:t>
            </a:r>
          </a:p>
          <a:p>
            <a:pPr algn="ctr"/>
            <a:r>
              <a:rPr lang="en-US" sz="2400"/>
              <a:t>(very inexpressive, very cheap)</a:t>
            </a:r>
            <a:br>
              <a:rPr lang="en-US" sz="2400"/>
            </a:br>
            <a:r>
              <a:rPr lang="en-US" sz="2400"/>
              <a:t>(decidable)</a:t>
            </a:r>
            <a:endParaRPr lang="en-GB" sz="2400"/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61FBC970-F602-4EAB-8BB9-122B769CC1EB}"/>
              </a:ext>
            </a:extLst>
          </p:cNvPr>
          <p:cNvSpPr/>
          <p:nvPr/>
        </p:nvSpPr>
        <p:spPr>
          <a:xfrm>
            <a:off x="1853515" y="3429000"/>
            <a:ext cx="5251620" cy="178705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Description logic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(decidable)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48C285A-13A4-4059-B18E-89C00917D4F4}"/>
              </a:ext>
            </a:extLst>
          </p:cNvPr>
          <p:cNvSpPr/>
          <p:nvPr/>
        </p:nvSpPr>
        <p:spPr>
          <a:xfrm flipV="1">
            <a:off x="4276125" y="2972548"/>
            <a:ext cx="406400" cy="74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037643-FCF3-4D79-B697-0B20CF3B412C}"/>
              </a:ext>
            </a:extLst>
          </p:cNvPr>
          <p:cNvSpPr/>
          <p:nvPr/>
        </p:nvSpPr>
        <p:spPr>
          <a:xfrm flipV="1">
            <a:off x="4276125" y="4859013"/>
            <a:ext cx="406400" cy="74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9A1B88-4EEC-464C-A14F-1B290329A47E}"/>
              </a:ext>
            </a:extLst>
          </p:cNvPr>
          <p:cNvSpPr/>
          <p:nvPr/>
        </p:nvSpPr>
        <p:spPr>
          <a:xfrm>
            <a:off x="752762" y="2470722"/>
            <a:ext cx="142702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66789-BB21-4041-850A-3C46B0CB0F71}"/>
              </a:ext>
            </a:extLst>
          </p:cNvPr>
          <p:cNvSpPr/>
          <p:nvPr/>
        </p:nvSpPr>
        <p:spPr>
          <a:xfrm>
            <a:off x="748145" y="2087418"/>
            <a:ext cx="1911928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B5867-E808-4806-BABE-FAAAFB8F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0520"/>
            <a:ext cx="9144000" cy="6356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E10FE-0C85-42A6-A85C-654F881A25DE}"/>
              </a:ext>
            </a:extLst>
          </p:cNvPr>
          <p:cNvSpPr txBox="1"/>
          <p:nvPr/>
        </p:nvSpPr>
        <p:spPr>
          <a:xfrm>
            <a:off x="2429164" y="1016000"/>
            <a:ext cx="51631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Description Logic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594E5-0E75-4138-831B-D4D888D13601}"/>
              </a:ext>
            </a:extLst>
          </p:cNvPr>
          <p:cNvSpPr txBox="1"/>
          <p:nvPr/>
        </p:nvSpPr>
        <p:spPr>
          <a:xfrm>
            <a:off x="7255165" y="2008985"/>
            <a:ext cx="17872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classes,types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758C1-0314-463A-9A14-0B2929351351}"/>
              </a:ext>
            </a:extLst>
          </p:cNvPr>
          <p:cNvSpPr txBox="1"/>
          <p:nvPr/>
        </p:nvSpPr>
        <p:spPr>
          <a:xfrm>
            <a:off x="7255165" y="2406190"/>
            <a:ext cx="17872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66FF7-0340-41FE-9F55-941E1B68768E}"/>
              </a:ext>
            </a:extLst>
          </p:cNvPr>
          <p:cNvSpPr txBox="1"/>
          <p:nvPr/>
        </p:nvSpPr>
        <p:spPr>
          <a:xfrm>
            <a:off x="1789932" y="3767451"/>
            <a:ext cx="3898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2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B5867-E808-4806-BABE-FAAAFB8F7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25" t="55324" r="15061"/>
          <a:stretch/>
        </p:blipFill>
        <p:spPr>
          <a:xfrm>
            <a:off x="3025422" y="0"/>
            <a:ext cx="6118578" cy="28400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93E24-96AE-4802-BD2F-3B7F869D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83141"/>
          </a:xfrm>
        </p:spPr>
        <p:txBody>
          <a:bodyPr>
            <a:normAutofit fontScale="90000"/>
          </a:bodyPr>
          <a:lstStyle/>
          <a:p>
            <a:r>
              <a:rPr lang="en-US"/>
              <a:t>Examples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30649-28F0-4E3A-9C96-DAEC74326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468" y="3194756"/>
                <a:ext cx="9008532" cy="35334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𝐺𝑖𝑟𝑙𝑠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girls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𝐶h𝑖𝑛𝑒𝑠𝑒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Chinese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𝐶h𝑖𝑛𝑒𝑠𝑒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⊓¬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Chinese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𝑜𝑤𝑛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things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own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car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⊓∃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𝑜𝑤𝑛𝑠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own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cars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⊓∃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cars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⊓∀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only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cars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⊓∀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𝐺𝑖𝑟𝑙𝑠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love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only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cars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girls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⊓∀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𝐺𝑖𝑟𝑙𝑠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30649-28F0-4E3A-9C96-DAEC74326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68" y="3194756"/>
                <a:ext cx="9008532" cy="35334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3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9100-7878-450E-86A9-4BFA0301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careful: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CE26CE-BCD7-448F-80FA-09D22120F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911" y="1825624"/>
                <a:ext cx="895208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boys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including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tables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chairs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countries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etc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b="0" i="0">
                    <a:latin typeface="Cambria Math" panose="02040503050406030204" pitchFamily="18" charset="0"/>
                  </a:rPr>
                </a:br>
                <a:r>
                  <a:rPr lang="en-US" b="0" i="0">
                    <a:latin typeface="Cambria Math" panose="02040503050406030204" pitchFamily="18" charset="0"/>
                  </a:rPr>
                  <a:t>Better: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𝐻𝑢𝑚𝑎𝑛𝑠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⊓¬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𝐵𝑜𝑦𝑠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𝐶h𝑖𝑛𝑒𝑠𝑒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𝐵𝑜𝑦𝑠</m:t>
                    </m:r>
                  </m:oMath>
                </a14:m>
                <a:r>
                  <a:rPr lang="en-US" b="0"/>
                  <a:t>, including Chinese cars, Chinese cups,etc.</a:t>
                </a:r>
                <a:br>
                  <a:rPr lang="en-US" b="0"/>
                </a:br>
                <a:r>
                  <a:rPr lang="en-US" b="0"/>
                  <a:t>Better: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𝐻𝑢𝑚𝑎𝑛𝑠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𝐶h𝑖𝑛𝑒𝑠𝑒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𝐵𝑜𝑦𝑠</m:t>
                    </m:r>
                  </m:oMath>
                </a14:m>
                <a:r>
                  <a:rPr lang="en-US" b="0"/>
                  <a:t>  </a:t>
                </a:r>
                <a:br>
                  <a:rPr lang="en-US" b="0"/>
                </a:br>
                <a:r>
                  <a:rPr lang="en-US" b="0"/>
                  <a:t>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𝐶h𝑖𝑛𝑒𝑠𝑒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𝑝𝑒𝑜𝑝𝑙𝑒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𝐵𝑜𝑦𝑠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What is wrong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𝐵𝑜𝑦𝑠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⊓∀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𝑙𝑜𝑣𝑒𝑠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𝐺𝑖𝑟𝑙𝑠</m:t>
                        </m:r>
                      </m:e>
                    </m:d>
                  </m:oMath>
                </a14:m>
                <a:r>
                  <a:rPr lang="en-US" b="0"/>
                  <a:t>  </a:t>
                </a:r>
                <a:br>
                  <a:rPr lang="en-US" b="0"/>
                </a:br>
                <a:r>
                  <a:rPr lang="en-US" b="0"/>
                  <a:t>(“boys that love only cars and girls”)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CE26CE-BCD7-448F-80FA-09D22120F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911" y="1825624"/>
                <a:ext cx="8952089" cy="5032375"/>
              </a:xfrm>
              <a:blipFill>
                <a:blip r:embed="rId2"/>
                <a:stretch>
                  <a:fillRect l="-1361" r="-1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72268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903</TotalTime>
  <Words>1408</Words>
  <Application>Microsoft Office PowerPoint</Application>
  <PresentationFormat>On-screen Show (4:3)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Standard</vt:lpstr>
      <vt:lpstr>Lecture 4: Description logic = logic for ontologies</vt:lpstr>
      <vt:lpstr>Our story so far</vt:lpstr>
      <vt:lpstr>What do we need for a logic?  </vt:lpstr>
      <vt:lpstr>What do we need for a logic? (example of propositional logic)</vt:lpstr>
      <vt:lpstr>Description Logic =  a logic for ontologies</vt:lpstr>
      <vt:lpstr>Make sure the logic is  not too simple, and not too complex</vt:lpstr>
      <vt:lpstr>PowerPoint Presentation</vt:lpstr>
      <vt:lpstr>Examples</vt:lpstr>
      <vt:lpstr>Be careful:</vt:lpstr>
      <vt:lpstr>Be careful:</vt:lpstr>
      <vt:lpstr>Helpful graphical notation</vt:lpstr>
      <vt:lpstr>Helpful graphical notation</vt:lpstr>
      <vt:lpstr>Helpful graphical notation for roles</vt:lpstr>
      <vt:lpstr>How to find the classes &amp; properties (= concepts &amp; roles)</vt:lpstr>
      <vt:lpstr>How to find the classes &amp; properties (= concepts &amp; roles)</vt:lpstr>
      <vt:lpstr>How to find the classes &amp; properties (= concepts &amp; roles)</vt:lpstr>
      <vt:lpstr>How to define complex concepts &amp; roles?</vt:lpstr>
      <vt:lpstr>Mathematical meaning (“interpretation”) of concepts and roles</vt:lpstr>
      <vt:lpstr>Example</vt:lpstr>
      <vt:lpstr>PowerPoint Presentation</vt:lpstr>
      <vt:lpstr>PowerPoint Presentation</vt:lpstr>
      <vt:lpstr>Another example for A-box</vt:lpstr>
      <vt:lpstr>PowerPoint Presentation</vt:lpstr>
      <vt:lpstr>PowerPoint Presentation</vt:lpstr>
      <vt:lpstr>Necessary and sufficient conditions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Description logic = logic for ontologies</dc:title>
  <dc:creator>Frank van Harmelen</dc:creator>
  <cp:lastModifiedBy>Harmelen, F.A.H. van (FAH)</cp:lastModifiedBy>
  <cp:revision>88</cp:revision>
  <dcterms:created xsi:type="dcterms:W3CDTF">2018-10-24T13:25:37Z</dcterms:created>
  <dcterms:modified xsi:type="dcterms:W3CDTF">2023-12-21T21:34:39Z</dcterms:modified>
</cp:coreProperties>
</file>