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7" r:id="rId4"/>
    <p:sldId id="301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5" r:id="rId21"/>
    <p:sldId id="317" r:id="rId22"/>
    <p:sldId id="318" r:id="rId23"/>
    <p:sldId id="319" r:id="rId24"/>
    <p:sldId id="320" r:id="rId25"/>
    <p:sldId id="322" r:id="rId26"/>
    <p:sldId id="323" r:id="rId27"/>
    <p:sldId id="324" r:id="rId28"/>
    <p:sldId id="325" r:id="rId29"/>
    <p:sldId id="326" r:id="rId30"/>
    <p:sldId id="32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van Harmelen" initials="FvH" lastIdx="1" clrIdx="0">
    <p:extLst>
      <p:ext uri="{19B8F6BF-5375-455C-9EA6-DF929625EA0E}">
        <p15:presenceInfo xmlns:p15="http://schemas.microsoft.com/office/powerpoint/2012/main" userId="3ae74a20da759a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1T19:34:17.67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Description logic</a:t>
            </a:r>
            <a:br>
              <a:rPr lang="en-GB" dirty="0"/>
            </a:br>
            <a:r>
              <a:rPr lang="en-GB" dirty="0"/>
              <a:t>Inference procedure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AE8258-BE1C-4982-939C-B99F36EE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25"/>
            <a:ext cx="9144000" cy="64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61E2-525C-4E11-BAA7-EDAD8547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45186" cy="1325563"/>
          </a:xfrm>
        </p:spPr>
        <p:txBody>
          <a:bodyPr/>
          <a:lstStyle/>
          <a:p>
            <a:r>
              <a:rPr lang="en-US"/>
              <a:t>Reduction of A-box reasoning tasks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DA085-4C42-4B19-AD20-E929546E2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9144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knowledge base K=(T,A)  </a:t>
                </a:r>
                <a:r>
                  <a:rPr lang="en-US" sz="2400"/>
                  <a:t>(knowledge-base = Tbox + Abox):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a:C </a:t>
                </a:r>
                <a:r>
                  <a:rPr lang="en-US" i="1"/>
                  <a:t>is equivalent to </a:t>
                </a:r>
                <a:r>
                  <a:rPr lang="en-US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/>
                  <a:t> is inconsistent</a:t>
                </a:r>
              </a:p>
              <a:p>
                <a:pPr marL="0" indent="0">
                  <a:buNone/>
                </a:pPr>
                <a:r>
                  <a:rPr lang="en-US"/>
                  <a:t>(if we cannot construct a model with </a:t>
                </a:r>
                <a:br>
                  <a:rPr lang="en-US"/>
                </a:br>
                <a:r>
                  <a:rPr lang="en-US"/>
                  <a:t>     Abox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/>
                  <a:t> that makes every statement in T true</a:t>
                </a:r>
              </a:p>
              <a:p>
                <a:pPr marL="0" indent="0">
                  <a:buNone/>
                </a:pPr>
                <a:r>
                  <a:rPr lang="en-US"/>
                  <a:t> then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/>
                  <a:t> is inconsistent</a:t>
                </a:r>
              </a:p>
              <a:p>
                <a:pPr marL="0" indent="0">
                  <a:buNone/>
                </a:pPr>
                <a:r>
                  <a:rPr lang="en-US"/>
                  <a:t> and a:C must be true)</a:t>
                </a: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DA085-4C42-4B19-AD20-E929546E2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9144000" cy="4351338"/>
              </a:xfrm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1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699FC0-2B3C-421F-9611-ACA86C1DEDFD}"/>
              </a:ext>
            </a:extLst>
          </p:cNvPr>
          <p:cNvSpPr/>
          <p:nvPr/>
        </p:nvSpPr>
        <p:spPr>
          <a:xfrm>
            <a:off x="124691" y="5444836"/>
            <a:ext cx="8894618" cy="46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86ED-CAE2-4BA7-9F0D-0E6ADF95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/>
              <a:t>And finally…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EEAFF-F887-4F1E-88A4-F3A9471B5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691" y="1825625"/>
                <a:ext cx="901930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So we’ve seen: </a:t>
                </a:r>
              </a:p>
              <a:p>
                <a:pPr marL="0" indent="0">
                  <a:buNone/>
                </a:pPr>
                <a:r>
                  <a:rPr lang="en-US"/>
                  <a:t>	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/>
                  <a:t>D is reducible to concept (un)satisfiability</a:t>
                </a:r>
              </a:p>
              <a:p>
                <a:pPr marL="0" indent="0">
                  <a:buNone/>
                </a:pPr>
                <a:r>
                  <a:rPr lang="en-US"/>
                  <a:t>	a:C is reducible to knowledge-base consistency</a:t>
                </a:r>
              </a:p>
              <a:p>
                <a:pPr marL="0" indent="0">
                  <a:buNone/>
                </a:pPr>
                <a:r>
                  <a:rPr lang="en-US"/>
                  <a:t>And:</a:t>
                </a:r>
              </a:p>
              <a:p>
                <a:pPr marL="0" indent="0">
                  <a:buNone/>
                </a:pPr>
                <a:r>
                  <a:rPr lang="en-US"/>
                  <a:t>C is satisfiable </a:t>
                </a:r>
                <a:r>
                  <a:rPr lang="en-US" i="1"/>
                  <a:t>is equivalent to </a:t>
                </a:r>
                <a:r>
                  <a:rPr lang="en-US"/>
                  <a:t>{x:C} is consistent with (T,A)</a:t>
                </a:r>
                <a:br>
                  <a:rPr lang="en-US"/>
                </a:br>
                <a:r>
                  <a:rPr lang="en-US"/>
                  <a:t>	(for a fresh, unseen individual x)</a:t>
                </a:r>
              </a:p>
              <a:p>
                <a:pPr marL="0" indent="0">
                  <a:buNone/>
                </a:pPr>
                <a:r>
                  <a:rPr lang="en-US"/>
                  <a:t>Therefore: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b="1"/>
                  <a:t>All reasoning tasks are reducible </a:t>
                </a:r>
              </a:p>
              <a:p>
                <a:pPr marL="0" indent="0">
                  <a:buNone/>
                </a:pPr>
                <a:r>
                  <a:rPr lang="en-US" b="1"/>
                  <a:t>	to knowledge-base consistency</a:t>
                </a:r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r>
                  <a:rPr lang="en-US" b="1"/>
                  <a:t>So now we need an algorithm to check knowledge-base consistency</a:t>
                </a:r>
                <a:endParaRPr lang="en-GB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EEAFF-F887-4F1E-88A4-F3A9471B5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1" y="1825625"/>
                <a:ext cx="9019309" cy="4351338"/>
              </a:xfrm>
              <a:blipFill>
                <a:blip r:embed="rId2"/>
                <a:stretch>
                  <a:fillRect l="-1014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19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E252-AAFE-4C9B-8E7D-48C2D576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3404"/>
            <a:ext cx="7886700" cy="1956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Remember: </a:t>
            </a:r>
          </a:p>
          <a:p>
            <a:pPr marL="0" indent="0">
              <a:buNone/>
            </a:pPr>
            <a:r>
              <a:rPr lang="en-US"/>
              <a:t>	Knowledge-base consistency checking =</a:t>
            </a:r>
          </a:p>
          <a:p>
            <a:pPr marL="0" indent="0">
              <a:buNone/>
            </a:pPr>
            <a:r>
              <a:rPr lang="en-US"/>
              <a:t>	Knowledge-base model finding</a:t>
            </a:r>
          </a:p>
          <a:p>
            <a:pPr marL="0" indent="0">
              <a:buNone/>
            </a:pPr>
            <a:r>
              <a:rPr lang="en-US"/>
              <a:t>	(in)consistent means “there is a(no) model”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E60020-5BE9-4612-8AB6-749E2D9E62EC}"/>
              </a:ext>
            </a:extLst>
          </p:cNvPr>
          <p:cNvSpPr/>
          <p:nvPr/>
        </p:nvSpPr>
        <p:spPr>
          <a:xfrm>
            <a:off x="124691" y="145903"/>
            <a:ext cx="8894618" cy="433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So now we need an algorithm to check knowledge-base consistency</a:t>
            </a:r>
            <a:endParaRPr lang="en-GB" sz="2400" b="1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BDB75F-434D-40FE-A0AC-8607FFF30E21}"/>
              </a:ext>
            </a:extLst>
          </p:cNvPr>
          <p:cNvSpPr/>
          <p:nvPr/>
        </p:nvSpPr>
        <p:spPr>
          <a:xfrm>
            <a:off x="124691" y="2660071"/>
            <a:ext cx="8894618" cy="433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So now we need an algorithm to find a knowledge-base model</a:t>
            </a:r>
            <a:endParaRPr lang="en-GB" sz="2400" b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5000F-EE93-4912-A0C0-89A35FE5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2291"/>
            <a:ext cx="9144000" cy="29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7DAD4-703F-412F-A386-9712753F6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8"/>
          <a:stretch/>
        </p:blipFill>
        <p:spPr>
          <a:xfrm>
            <a:off x="202621" y="0"/>
            <a:ext cx="7491845" cy="2187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3F9AB7-FDBC-4F9D-8FBE-198B2CAD52F7}"/>
                  </a:ext>
                </a:extLst>
              </p:cNvPr>
              <p:cNvSpPr txBox="1"/>
              <p:nvPr/>
            </p:nvSpPr>
            <p:spPr>
              <a:xfrm>
                <a:off x="202621" y="3857537"/>
                <a:ext cx="8837470" cy="28623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Let’s try:</a:t>
                </a:r>
              </a:p>
              <a:p>
                <a:r>
                  <a:rPr lang="en-US"/>
                  <a:t>Painter={rembrandt}, </a:t>
                </a:r>
              </a:p>
              <a:p>
                <a:r>
                  <a:rPr lang="en-US"/>
                  <a:t>Artist={rembrandt}         </a:t>
                </a:r>
                <a:r>
                  <a:rPr lang="en-US" i="1"/>
                  <a:t>(because Painter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i="1"/>
                  <a:t>Artist)</a:t>
                </a:r>
              </a:p>
              <a:p>
                <a:r>
                  <a:rPr lang="en-US"/>
                  <a:t>Painting={nightwatch}   </a:t>
                </a:r>
                <a:r>
                  <a:rPr lang="en-US" i="1"/>
                  <a:t>(because 1. rembrandt created the nightwatch, </a:t>
                </a:r>
              </a:p>
              <a:p>
                <a:r>
                  <a:rPr lang="en-US" i="1"/>
                  <a:t>					    2. rembrandt is a painter, 3. painters only create paintings)</a:t>
                </a:r>
              </a:p>
              <a:p>
                <a:r>
                  <a:rPr lang="en-US"/>
                  <a:t>Artwork = {nightwatch} </a:t>
                </a:r>
                <a:r>
                  <a:rPr lang="en-US" i="1"/>
                  <a:t>(because Painting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i="1"/>
                  <a:t>Artwork)</a:t>
                </a:r>
              </a:p>
              <a:p>
                <a:r>
                  <a:rPr lang="en-US"/>
                  <a:t>Sculpture = {}</a:t>
                </a:r>
              </a:p>
              <a:p>
                <a:r>
                  <a:rPr lang="en-US"/>
                  <a:t>created ={(rembrandt, nightwatch)}</a:t>
                </a:r>
              </a:p>
              <a:p>
                <a:r>
                  <a:rPr lang="en-US"/>
                  <a:t>painted = {(rembrandt, nightwatch)}</a:t>
                </a:r>
              </a:p>
              <a:p>
                <a:r>
                  <a:rPr lang="en-US" b="1"/>
                  <a:t>Now check: is this consistent with (T,A)? VICTORY! WE FOUND A MODEL! (T,A) is consistent</a:t>
                </a:r>
                <a:endParaRPr lang="en-GB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3F9AB7-FDBC-4F9D-8FBE-198B2CAD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1" y="3857537"/>
                <a:ext cx="8837470" cy="2862322"/>
              </a:xfrm>
              <a:prstGeom prst="rect">
                <a:avLst/>
              </a:prstGeom>
              <a:blipFill>
                <a:blip r:embed="rId3"/>
                <a:stretch>
                  <a:fillRect l="-552" t="-1279" b="-2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5A264-CD0B-46FE-A415-CC8BE343318A}"/>
                  </a:ext>
                </a:extLst>
              </p:cNvPr>
              <p:cNvSpPr txBox="1"/>
              <p:nvPr/>
            </p:nvSpPr>
            <p:spPr>
              <a:xfrm>
                <a:off x="202621" y="2284084"/>
                <a:ext cx="8837470" cy="14773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So now we need to find a model for (T,A),</a:t>
                </a:r>
              </a:p>
              <a:p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/>
                  <a:t>={Rembrandt, nightwatch,….}</a:t>
                </a:r>
              </a:p>
              <a:p>
                <a:r>
                  <a:rPr lang="en-US"/>
                  <a:t>So now we need values for </a:t>
                </a:r>
              </a:p>
              <a:p>
                <a:r>
                  <a:rPr lang="en-US"/>
                  <a:t>Artist = {…}, Painting ={…}, Artwork= {…}, Sculpture = {…}, Painter = {rembrandt, ….}</a:t>
                </a:r>
              </a:p>
              <a:p>
                <a:r>
                  <a:rPr lang="en-US"/>
                  <a:t>created = {(rembrandt, nightwatch), ….}, painted = {(.,.), ….}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5A264-CD0B-46FE-A415-CC8BE343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1" y="2284084"/>
                <a:ext cx="8837470" cy="1477328"/>
              </a:xfrm>
              <a:prstGeom prst="rect">
                <a:avLst/>
              </a:prstGeom>
              <a:blipFill>
                <a:blip r:embed="rId4"/>
                <a:stretch>
                  <a:fillRect l="-552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82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00E1-8884-422B-801F-3AB84CFC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Pffff, that was difficult….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B6EE-6DEB-43EC-BD5C-5A6B333A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4518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don’t want to do that by hand…</a:t>
            </a:r>
          </a:p>
          <a:p>
            <a:pPr marL="0" indent="0">
              <a:buNone/>
            </a:pPr>
            <a:r>
              <a:rPr lang="en-US"/>
              <a:t>…. Every time…</a:t>
            </a:r>
          </a:p>
          <a:p>
            <a:pPr marL="0" indent="0">
              <a:buNone/>
            </a:pPr>
            <a:r>
              <a:rPr lang="en-US"/>
              <a:t>…. For very large knowledge bases…</a:t>
            </a:r>
            <a:r>
              <a:rPr lang="en-GB"/>
              <a:t>	</a:t>
            </a:r>
          </a:p>
          <a:p>
            <a:pPr marL="0" indent="0">
              <a:buNone/>
            </a:pPr>
            <a:r>
              <a:rPr lang="en-GB"/>
              <a:t>(remember: the Tbox of Snomed has 300.000 axioms!</a:t>
            </a:r>
          </a:p>
          <a:p>
            <a:pPr marL="0" indent="0">
              <a:buNone/>
            </a:pPr>
            <a:r>
              <a:rPr lang="en-US"/>
              <a:t>                       (our example just had 3 axioms….)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4EB34-721A-4AEB-9485-8DFCFDF1B692}"/>
              </a:ext>
            </a:extLst>
          </p:cNvPr>
          <p:cNvSpPr/>
          <p:nvPr/>
        </p:nvSpPr>
        <p:spPr>
          <a:xfrm>
            <a:off x="142277" y="4519782"/>
            <a:ext cx="8894618" cy="433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So now we need an algorithm to find a knowledge-base model</a:t>
            </a:r>
            <a:endParaRPr lang="en-GB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8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4D84D-A5DB-44B6-9FC7-74EB1033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Tableau algorithm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15829-4276-4480-891C-F0ABA6BAC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Plan: make a </a:t>
                </a:r>
                <a:r>
                  <a:rPr lang="en-US" b="1"/>
                  <a:t>procedure that constructs a model</a:t>
                </a:r>
                <a:r>
                  <a:rPr lang="en-US"/>
                  <a:t>, </a:t>
                </a:r>
                <a:br>
                  <a:rPr lang="en-US"/>
                </a:br>
                <a:r>
                  <a:rPr lang="en-US"/>
                  <a:t>and if it </a:t>
                </a:r>
                <a:r>
                  <a:rPr lang="en-US" b="1"/>
                  <a:t>fails</a:t>
                </a:r>
                <a:r>
                  <a:rPr lang="en-US"/>
                  <a:t>, we know there exists no model.</a:t>
                </a:r>
              </a:p>
              <a:p>
                <a:r>
                  <a:rPr lang="en-US"/>
                  <a:t>We’re going to build a </a:t>
                </a:r>
                <a:r>
                  <a:rPr lang="en-US" b="1"/>
                  <a:t>search tree of models</a:t>
                </a:r>
                <a:r>
                  <a:rPr lang="en-US"/>
                  <a:t>.</a:t>
                </a:r>
                <a:br>
                  <a:rPr lang="en-US"/>
                </a:br>
                <a:r>
                  <a:rPr lang="en-US"/>
                  <a:t>Each branch in the tree </a:t>
                </a:r>
                <a:br>
                  <a:rPr lang="en-US"/>
                </a:br>
                <a:r>
                  <a:rPr lang="en-US"/>
                  <a:t>is an attempt to construct a model. </a:t>
                </a:r>
              </a:p>
              <a:p>
                <a:r>
                  <a:rPr lang="en-US"/>
                  <a:t>E</a:t>
                </a:r>
                <a:r>
                  <a:rPr lang="en-GB"/>
                  <a:t>ach branch is expanded using </a:t>
                </a:r>
                <a:r>
                  <a:rPr lang="en-GB" b="1"/>
                  <a:t>expansion rules</a:t>
                </a:r>
                <a:br>
                  <a:rPr lang="en-GB" b="1"/>
                </a:br>
                <a:r>
                  <a:rPr lang="en-GB"/>
                  <a:t>(also called “</a:t>
                </a:r>
                <a:r>
                  <a:rPr lang="en-GB" b="1"/>
                  <a:t>tableau rules”</a:t>
                </a:r>
                <a:r>
                  <a:rPr lang="en-GB"/>
                  <a:t>)</a:t>
                </a:r>
              </a:p>
              <a:p>
                <a:r>
                  <a:rPr lang="en-US"/>
                  <a:t>I</a:t>
                </a:r>
                <a:r>
                  <a:rPr lang="en-GB"/>
                  <a:t>f a branch contains a “</a:t>
                </a:r>
                <a:r>
                  <a:rPr lang="en-GB" b="1"/>
                  <a:t>clash</a:t>
                </a:r>
                <a:r>
                  <a:rPr lang="en-GB"/>
                  <a:t>”, it fails </a:t>
                </a:r>
                <a:br>
                  <a:rPr lang="en-GB"/>
                </a:br>
                <a:r>
                  <a:rPr lang="en-GB"/>
                  <a:t>and we can stop searching that branch</a:t>
                </a:r>
              </a:p>
              <a:p>
                <a:r>
                  <a:rPr lang="en-US"/>
                  <a:t>A clash is when {a:A,a: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/>
                  <a:t>A} or {a: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/>
                  <a:t>} appear along a branch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15829-4276-4480-891C-F0ABA6BAC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10014A-2018-4A78-903A-AE3C1B1254C0}"/>
              </a:ext>
            </a:extLst>
          </p:cNvPr>
          <p:cNvSpPr/>
          <p:nvPr/>
        </p:nvSpPr>
        <p:spPr>
          <a:xfrm>
            <a:off x="78971" y="115422"/>
            <a:ext cx="8894618" cy="433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So now we need an algorithm to find a knowledge-base model</a:t>
            </a:r>
            <a:endParaRPr lang="en-GB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9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D9FD4-AF79-41BB-B05B-52EC6085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DA7E8-7E95-489E-9621-2447951FA13B}"/>
              </a:ext>
            </a:extLst>
          </p:cNvPr>
          <p:cNvSpPr/>
          <p:nvPr/>
        </p:nvSpPr>
        <p:spPr>
          <a:xfrm>
            <a:off x="86360" y="1859280"/>
            <a:ext cx="8986520" cy="2890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D13A37-55AD-4A01-8A86-0B6FA4BE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60" y="1918163"/>
            <a:ext cx="9144000" cy="45456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680DF3-A370-4F79-8EA6-F006F126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1834"/>
          </a:xfrm>
        </p:spPr>
        <p:txBody>
          <a:bodyPr/>
          <a:lstStyle/>
          <a:p>
            <a:r>
              <a:rPr lang="en-US"/>
              <a:t>Tableau rules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F8F9-F55B-4283-9C37-300FF748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707388"/>
            <a:ext cx="8738870" cy="11569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Every node has a set of Abox statements S,</a:t>
            </a:r>
          </a:p>
          <a:p>
            <a:pPr marL="0" indent="0">
              <a:buNone/>
            </a:pPr>
            <a:r>
              <a:rPr lang="en-US"/>
              <a:t>Each rule expands S to S’ by adding some Abox statements.</a:t>
            </a:r>
          </a:p>
          <a:p>
            <a:pPr marL="0" indent="0">
              <a:buNone/>
            </a:pPr>
            <a:r>
              <a:rPr lang="en-US"/>
              <a:t>This way, we are gradually trying to build a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5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D8154-9A2E-4EB7-A219-D4DE4E13BFD0}"/>
                  </a:ext>
                </a:extLst>
              </p:cNvPr>
              <p:cNvSpPr txBox="1"/>
              <p:nvPr/>
            </p:nvSpPr>
            <p:spPr>
              <a:xfrm>
                <a:off x="233680" y="1432560"/>
                <a:ext cx="859886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Question: 		Is  C subsumed by D  (C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 sz="2400"/>
                  <a:t> D)?</a:t>
                </a:r>
              </a:p>
              <a:p>
                <a:endParaRPr lang="en-GB" sz="2400"/>
              </a:p>
              <a:p>
                <a:r>
                  <a:rPr lang="en-US" sz="2400"/>
                  <a:t>R</a:t>
                </a:r>
                <a:r>
                  <a:rPr lang="en-GB" sz="2400"/>
                  <a:t>eduction: 	Is (C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 sz="2400"/>
                  <a:t>D) unsatisfiable ?</a:t>
                </a:r>
              </a:p>
              <a:p>
                <a:r>
                  <a:rPr lang="en-US" sz="2400"/>
                  <a:t> </a:t>
                </a:r>
                <a:r>
                  <a:rPr lang="en-GB" sz="2400"/>
                  <a:t>                   		Is a: (C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 sz="2400"/>
                  <a:t>D) inconsistent</a:t>
                </a:r>
              </a:p>
              <a:p>
                <a:endParaRPr lang="en-US" sz="2400"/>
              </a:p>
              <a:p>
                <a:r>
                  <a:rPr lang="en-US" sz="2400"/>
                  <a:t>P</a:t>
                </a:r>
                <a:r>
                  <a:rPr lang="en-GB" sz="2400"/>
                  <a:t>reprocessing:	rewrite a:(C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 sz="2400"/>
                  <a:t>D) into Negation Normal Form</a:t>
                </a:r>
              </a:p>
              <a:p>
                <a:endParaRPr lang="en-GB" sz="2400"/>
              </a:p>
              <a:p>
                <a:r>
                  <a:rPr lang="en-US" sz="2400"/>
                  <a:t>Procedure: 	use tableau rules to build a model for </a:t>
                </a:r>
                <a:r>
                  <a:rPr lang="en-GB" sz="2400"/>
                  <a:t>a:(C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 sz="2400"/>
                  <a:t>D)</a:t>
                </a:r>
              </a:p>
              <a:p>
                <a:endParaRPr lang="en-US" sz="2400"/>
              </a:p>
              <a:p>
                <a:r>
                  <a:rPr lang="en-US" sz="2400"/>
                  <a:t>I</a:t>
                </a:r>
                <a:r>
                  <a:rPr lang="en-GB" sz="2400"/>
                  <a:t>f we fail to build a model (= all branches have a clash)</a:t>
                </a:r>
              </a:p>
              <a:p>
                <a:r>
                  <a:rPr lang="en-US" sz="2400"/>
                  <a:t>	</a:t>
                </a:r>
                <a:r>
                  <a:rPr lang="en-GB" sz="2400"/>
                  <a:t>then a:(C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 sz="2400"/>
                  <a:t>D) is inconsistent</a:t>
                </a:r>
              </a:p>
              <a:p>
                <a:r>
                  <a:rPr lang="en-US" sz="2400"/>
                  <a:t>	</a:t>
                </a:r>
                <a:r>
                  <a:rPr lang="en-GB" sz="2400"/>
                  <a:t>so (C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 sz="2400"/>
                  <a:t>D) is unsatisfiable</a:t>
                </a:r>
              </a:p>
              <a:p>
                <a:r>
                  <a:rPr lang="en-US" sz="2400"/>
                  <a:t>	</a:t>
                </a:r>
                <a:r>
                  <a:rPr lang="en-GB" sz="2400"/>
                  <a:t>so </a:t>
                </a:r>
                <a:r>
                  <a:rPr lang="en-US" sz="2400"/>
                  <a:t>(C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 sz="2400"/>
                  <a:t> D) is true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D8154-9A2E-4EB7-A219-D4DE4E13B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1432560"/>
                <a:ext cx="8598863" cy="4893647"/>
              </a:xfrm>
              <a:prstGeom prst="rect">
                <a:avLst/>
              </a:prstGeom>
              <a:blipFill>
                <a:blip r:embed="rId2"/>
                <a:stretch>
                  <a:fillRect l="-1063" t="-996" b="-1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BAD87EB5-F784-421F-B678-BB508EA9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5459"/>
          </a:xfrm>
        </p:spPr>
        <p:txBody>
          <a:bodyPr/>
          <a:lstStyle/>
          <a:p>
            <a:pPr algn="ctr"/>
            <a:r>
              <a:rPr lang="en-US"/>
              <a:t>Procedure</a:t>
            </a:r>
            <a:endParaRPr lang="en-GB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0098225-870B-49CA-AD3D-E800E37163FD}"/>
              </a:ext>
            </a:extLst>
          </p:cNvPr>
          <p:cNvSpPr/>
          <p:nvPr/>
        </p:nvSpPr>
        <p:spPr>
          <a:xfrm>
            <a:off x="6004560" y="5125720"/>
            <a:ext cx="2905760" cy="1518920"/>
          </a:xfrm>
          <a:prstGeom prst="wedgeEllipseCallout">
            <a:avLst>
              <a:gd name="adj1" fmla="val -144394"/>
              <a:gd name="adj2" fmla="val 7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Notice: if we </a:t>
            </a:r>
            <a:r>
              <a:rPr lang="en-US" b="1"/>
              <a:t>fail</a:t>
            </a:r>
            <a:r>
              <a:rPr lang="en-US"/>
              <a:t> to build a model, </a:t>
            </a:r>
          </a:p>
          <a:p>
            <a:pPr algn="ctr"/>
            <a:r>
              <a:rPr lang="en-US"/>
              <a:t>The answer to the original question is </a:t>
            </a:r>
            <a:r>
              <a:rPr lang="en-US" b="1"/>
              <a:t>yes</a:t>
            </a:r>
            <a:r>
              <a:rPr lang="en-US"/>
              <a:t>”!!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DFDC-8206-4145-B247-FEEEF84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Reasining in Description Logics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69CB-7771-442B-A6DD-48AFDDBB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Slides from Szymon Klarman and Stefan Schlobach</a:t>
            </a:r>
            <a:br>
              <a:rPr lang="en-GB"/>
            </a:br>
            <a:r>
              <a:rPr lang="en-GB"/>
              <a:t>at Vrije Universiteit Amsterdam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3709A-E031-44BD-A18C-A3316B4F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3164839"/>
            <a:ext cx="8312528" cy="3488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0879E-D3F6-45CE-B977-8853A598BB1D}"/>
                  </a:ext>
                </a:extLst>
              </p:cNvPr>
              <p:cNvSpPr txBox="1"/>
              <p:nvPr/>
            </p:nvSpPr>
            <p:spPr>
              <a:xfrm>
                <a:off x="523240" y="152400"/>
                <a:ext cx="8075623" cy="28623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Procedure</a:t>
                </a:r>
              </a:p>
              <a:p>
                <a:r>
                  <a:rPr lang="en-US"/>
                  <a:t>Problem: 		Is  C subsumed by D 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/>
                  <a:t> D)?</a:t>
                </a:r>
              </a:p>
              <a:p>
                <a:r>
                  <a:rPr lang="en-US"/>
                  <a:t>R</a:t>
                </a:r>
                <a:r>
                  <a:rPr lang="en-GB"/>
                  <a:t>eduction: 	Is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/>
                  <a:t>D) unsatisfiable ?</a:t>
                </a:r>
              </a:p>
              <a:p>
                <a:r>
                  <a:rPr lang="en-US"/>
                  <a:t> </a:t>
                </a:r>
                <a:r>
                  <a:rPr lang="en-GB"/>
                  <a:t>                   	Is a: (C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/>
                  <a:t>D) inconsistent</a:t>
                </a:r>
              </a:p>
              <a:p>
                <a:r>
                  <a:rPr lang="en-US"/>
                  <a:t>P</a:t>
                </a:r>
                <a:r>
                  <a:rPr lang="en-GB"/>
                  <a:t>reprocessing:	rewrite a:(C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/>
                  <a:t>D) into Negation Normal Form</a:t>
                </a:r>
              </a:p>
              <a:p>
                <a:r>
                  <a:rPr lang="en-US"/>
                  <a:t>Procedure: 	use tableau rules to build a model for </a:t>
                </a:r>
                <a:r>
                  <a:rPr lang="en-GB"/>
                  <a:t>a:(C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/>
                  <a:t>D)</a:t>
                </a:r>
              </a:p>
              <a:p>
                <a:r>
                  <a:rPr lang="en-US"/>
                  <a:t>I</a:t>
                </a:r>
                <a:r>
                  <a:rPr lang="en-GB"/>
                  <a:t>f we fail to build a model, </a:t>
                </a:r>
              </a:p>
              <a:p>
                <a:r>
                  <a:rPr lang="en-US"/>
                  <a:t>	</a:t>
                </a:r>
                <a:r>
                  <a:rPr lang="en-GB"/>
                  <a:t>then a:(C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/>
                  <a:t>D) is inconsistent</a:t>
                </a:r>
              </a:p>
              <a:p>
                <a:r>
                  <a:rPr lang="en-US"/>
                  <a:t>	</a:t>
                </a:r>
                <a:r>
                  <a:rPr lang="en-GB"/>
                  <a:t>so (C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⊓¬</m:t>
                    </m:r>
                  </m:oMath>
                </a14:m>
                <a:r>
                  <a:rPr lang="en-GB"/>
                  <a:t>D) is unsatisfiable</a:t>
                </a:r>
              </a:p>
              <a:p>
                <a:r>
                  <a:rPr lang="en-US"/>
                  <a:t>	</a:t>
                </a:r>
                <a:r>
                  <a:rPr lang="en-GB"/>
                  <a:t>so </a:t>
                </a:r>
                <a:r>
                  <a:rPr lang="en-US"/>
                  <a:t>(C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/>
                  <a:t> D) is true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0879E-D3F6-45CE-B977-8853A598B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52400"/>
                <a:ext cx="8075623" cy="2862322"/>
              </a:xfrm>
              <a:prstGeom prst="rect">
                <a:avLst/>
              </a:prstGeom>
              <a:blipFill>
                <a:blip r:embed="rId3"/>
                <a:stretch>
                  <a:fillRect l="-679" t="-1064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4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66FCE-A840-4572-9863-6E2EBF4E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4775"/>
            <a:ext cx="8258175" cy="6648450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79B0B1-F02E-4478-8BC2-021DA8A2173B}"/>
              </a:ext>
            </a:extLst>
          </p:cNvPr>
          <p:cNvSpPr/>
          <p:nvPr/>
        </p:nvSpPr>
        <p:spPr>
          <a:xfrm>
            <a:off x="442912" y="1550744"/>
            <a:ext cx="8150103" cy="517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D5481-1989-4267-BEE6-D1684B9E3A93}"/>
              </a:ext>
            </a:extLst>
          </p:cNvPr>
          <p:cNvSpPr/>
          <p:nvPr/>
        </p:nvSpPr>
        <p:spPr>
          <a:xfrm>
            <a:off x="442912" y="1910862"/>
            <a:ext cx="8150103" cy="4815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A9F02-D2BB-4F65-A9F7-7AF8DD465C7B}"/>
              </a:ext>
            </a:extLst>
          </p:cNvPr>
          <p:cNvSpPr/>
          <p:nvPr/>
        </p:nvSpPr>
        <p:spPr>
          <a:xfrm>
            <a:off x="442912" y="2244968"/>
            <a:ext cx="8150103" cy="4481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DABF4-D4BB-45BA-96A8-C68F19540B51}"/>
              </a:ext>
            </a:extLst>
          </p:cNvPr>
          <p:cNvSpPr/>
          <p:nvPr/>
        </p:nvSpPr>
        <p:spPr>
          <a:xfrm>
            <a:off x="442912" y="2608385"/>
            <a:ext cx="8150103" cy="4118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E4CFC-532E-4BF5-BDB5-F5FA0585CAB5}"/>
              </a:ext>
            </a:extLst>
          </p:cNvPr>
          <p:cNvSpPr/>
          <p:nvPr/>
        </p:nvSpPr>
        <p:spPr>
          <a:xfrm>
            <a:off x="442912" y="2983524"/>
            <a:ext cx="8150103" cy="374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4F1A3-4845-4A2F-8A28-7B837B2CE5BC}"/>
              </a:ext>
            </a:extLst>
          </p:cNvPr>
          <p:cNvSpPr/>
          <p:nvPr/>
        </p:nvSpPr>
        <p:spPr>
          <a:xfrm>
            <a:off x="442912" y="3323492"/>
            <a:ext cx="8150103" cy="340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9732F-D901-4568-993D-73DA3FFF04BC}"/>
              </a:ext>
            </a:extLst>
          </p:cNvPr>
          <p:cNvSpPr/>
          <p:nvPr/>
        </p:nvSpPr>
        <p:spPr>
          <a:xfrm>
            <a:off x="442912" y="3692768"/>
            <a:ext cx="8150103" cy="303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1784C-CCA3-4CBB-918D-A7205460D108}"/>
              </a:ext>
            </a:extLst>
          </p:cNvPr>
          <p:cNvSpPr/>
          <p:nvPr/>
        </p:nvSpPr>
        <p:spPr>
          <a:xfrm>
            <a:off x="442912" y="3979985"/>
            <a:ext cx="8150103" cy="275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864FF-3C88-402D-9E5C-DAD79E0EA585}"/>
              </a:ext>
            </a:extLst>
          </p:cNvPr>
          <p:cNvSpPr/>
          <p:nvPr/>
        </p:nvSpPr>
        <p:spPr>
          <a:xfrm>
            <a:off x="442912" y="4302369"/>
            <a:ext cx="8150103" cy="2437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0BDE58-5459-40F2-B0A8-CB504B69DEDC}"/>
              </a:ext>
            </a:extLst>
          </p:cNvPr>
          <p:cNvSpPr/>
          <p:nvPr/>
        </p:nvSpPr>
        <p:spPr>
          <a:xfrm>
            <a:off x="442912" y="6037385"/>
            <a:ext cx="8150103" cy="674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4873C-2B48-4C5C-930C-23677231A852}"/>
              </a:ext>
            </a:extLst>
          </p:cNvPr>
          <p:cNvSpPr/>
          <p:nvPr/>
        </p:nvSpPr>
        <p:spPr>
          <a:xfrm>
            <a:off x="442912" y="4671646"/>
            <a:ext cx="8150103" cy="205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7A941D-0221-454B-AC04-64D2D33C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859"/>
            <a:ext cx="9144000" cy="269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B5ECD-BA76-4889-A2FC-26BF95D5DC62}"/>
              </a:ext>
            </a:extLst>
          </p:cNvPr>
          <p:cNvSpPr txBox="1"/>
          <p:nvPr/>
        </p:nvSpPr>
        <p:spPr>
          <a:xfrm>
            <a:off x="46891" y="3839307"/>
            <a:ext cx="88813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Can we be sure that there exists a model?</a:t>
            </a:r>
            <a:endParaRPr lang="en-GB" sz="2800"/>
          </a:p>
          <a:p>
            <a:r>
              <a:rPr lang="en-US" sz="2800"/>
              <a:t>Y</a:t>
            </a:r>
            <a:r>
              <a:rPr lang="en-GB" sz="2800"/>
              <a:t>es! We can even read off the model from the open branch:</a:t>
            </a:r>
          </a:p>
          <a:p>
            <a:r>
              <a:rPr lang="en-US" sz="2800"/>
              <a:t>S</a:t>
            </a:r>
            <a:r>
              <a:rPr lang="en-GB" sz="2800"/>
              <a:t>imply follow the entire open branch from top to bottom, </a:t>
            </a:r>
          </a:p>
          <a:p>
            <a:r>
              <a:rPr lang="en-GB" sz="2800"/>
              <a:t>and collect all atomic Abox statements: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1650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6E1A6-5D8F-44F2-BD7D-13151841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4775"/>
            <a:ext cx="8258175" cy="6648450"/>
          </a:xfrm>
          <a:prstGeom prst="rect">
            <a:avLst/>
          </a:prstGeom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0799F1-F6BA-4345-8879-FCF61146FF2E}"/>
              </a:ext>
            </a:extLst>
          </p:cNvPr>
          <p:cNvSpPr/>
          <p:nvPr/>
        </p:nvSpPr>
        <p:spPr>
          <a:xfrm>
            <a:off x="4205654" y="2502878"/>
            <a:ext cx="1453662" cy="3282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DF4D37-7418-4AFC-B2E4-03837A6EEAE4}"/>
              </a:ext>
            </a:extLst>
          </p:cNvPr>
          <p:cNvSpPr/>
          <p:nvPr/>
        </p:nvSpPr>
        <p:spPr>
          <a:xfrm>
            <a:off x="4205654" y="2866298"/>
            <a:ext cx="1453662" cy="3282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5033D2-7B2E-415E-8183-D2C15F1498E5}"/>
              </a:ext>
            </a:extLst>
          </p:cNvPr>
          <p:cNvSpPr/>
          <p:nvPr/>
        </p:nvSpPr>
        <p:spPr>
          <a:xfrm>
            <a:off x="4205654" y="3229718"/>
            <a:ext cx="1453662" cy="3282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C0E6FA-97BA-49EE-B592-C4BBEFBCB49A}"/>
              </a:ext>
            </a:extLst>
          </p:cNvPr>
          <p:cNvSpPr/>
          <p:nvPr/>
        </p:nvSpPr>
        <p:spPr>
          <a:xfrm>
            <a:off x="4205654" y="3593138"/>
            <a:ext cx="1453662" cy="3282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10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4AC49-4D78-45F3-8EA0-91FA27B9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3" y="2438765"/>
            <a:ext cx="1209675" cy="132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BF9567-1218-4AB1-BC27-4F7A9843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32" y="2944006"/>
            <a:ext cx="4191000" cy="49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91649-0FE5-4E89-857B-9BDE8ACB4E06}"/>
              </a:ext>
            </a:extLst>
          </p:cNvPr>
          <p:cNvSpPr txBox="1"/>
          <p:nvPr/>
        </p:nvSpPr>
        <p:spPr>
          <a:xfrm>
            <a:off x="568563" y="1799492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And indeed: </a:t>
            </a:r>
            <a:endParaRPr lang="en-GB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DEC6-01C0-43EE-82CE-7DDD371BCEEB}"/>
              </a:ext>
            </a:extLst>
          </p:cNvPr>
          <p:cNvSpPr txBox="1"/>
          <p:nvPr/>
        </p:nvSpPr>
        <p:spPr>
          <a:xfrm>
            <a:off x="2179043" y="2916086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is a model of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00285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09C27-A487-40C9-9601-F8B44527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75"/>
            <a:ext cx="9144000" cy="6131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D2F9DE-3E7A-45F7-8A2D-83039D56674A}"/>
                  </a:ext>
                </a:extLst>
              </p:cNvPr>
              <p:cNvSpPr txBox="1"/>
              <p:nvPr/>
            </p:nvSpPr>
            <p:spPr>
              <a:xfrm>
                <a:off x="1354797" y="1693203"/>
                <a:ext cx="7336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(∀</m:t>
                    </m:r>
                  </m:oMath>
                </a14:m>
                <a:r>
                  <a:rPr lang="en-GB" sz="2400"/>
                  <a:t>created.Painting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⊓∃</m:t>
                    </m:r>
                  </m:oMath>
                </a14:m>
                <a:r>
                  <a:rPr lang="en-GB" sz="2400"/>
                  <a:t>created.T)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⊑∃</m:t>
                    </m:r>
                  </m:oMath>
                </a14:m>
                <a:r>
                  <a:rPr lang="en-GB" sz="2400"/>
                  <a:t>created.Painting   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D2F9DE-3E7A-45F7-8A2D-83039D566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97" y="1693203"/>
                <a:ext cx="7336624" cy="461665"/>
              </a:xfrm>
              <a:prstGeom prst="rect">
                <a:avLst/>
              </a:prstGeom>
              <a:blipFill>
                <a:blip r:embed="rId3"/>
                <a:stretch>
                  <a:fillRect l="-664" t="-10667" r="-1246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70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E4325-AB67-4506-9410-1CE6EA7C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300037"/>
            <a:ext cx="91249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8DAB9B-18C9-49CD-AEF7-E09413BF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584"/>
            <a:ext cx="9144000" cy="56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A5B5A-3FA7-46EF-979A-9B44DEF1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8" y="0"/>
            <a:ext cx="8064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90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3EB942-844D-44E2-A8C2-07440304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68"/>
            <a:ext cx="9144000" cy="6637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610F0-FC85-49BA-86A7-E07750A8F420}"/>
                  </a:ext>
                </a:extLst>
              </p:cNvPr>
              <p:cNvSpPr txBox="1"/>
              <p:nvPr/>
            </p:nvSpPr>
            <p:spPr>
              <a:xfrm>
                <a:off x="558800" y="4897120"/>
                <a:ext cx="573535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Only apply blocking if no other rules (apart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GB"/>
                  <a:t> applies 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610F0-FC85-49BA-86A7-E07750A8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4897120"/>
                <a:ext cx="5735353" cy="369332"/>
              </a:xfrm>
              <a:prstGeom prst="rect">
                <a:avLst/>
              </a:prstGeom>
              <a:blipFill>
                <a:blip r:embed="rId3"/>
                <a:stretch>
                  <a:fillRect l="-95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3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583B4-F67C-481B-B993-15F9EA64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10" y="95887"/>
            <a:ext cx="7886700" cy="945514"/>
          </a:xfrm>
        </p:spPr>
        <p:txBody>
          <a:bodyPr/>
          <a:lstStyle/>
          <a:p>
            <a:r>
              <a:rPr lang="en-US"/>
              <a:t>Another example for A-box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41B7E-0AC8-4AAC-B921-8EAACE90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10" y="982345"/>
            <a:ext cx="8362950" cy="26498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Dan, Daisy and Dirk are a doctor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Pat, Paul and Dan are a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Daisy treats Pat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Pat is treated by Daisy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Dan suffers from pain and from sickness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912492-B16E-48A9-BC77-8211FAE6FDD9}"/>
              </a:ext>
            </a:extLst>
          </p:cNvPr>
          <p:cNvSpPr txBox="1">
            <a:spLocks/>
          </p:cNvSpPr>
          <p:nvPr/>
        </p:nvSpPr>
        <p:spPr>
          <a:xfrm>
            <a:off x="562610" y="3720465"/>
            <a:ext cx="8362950" cy="2649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Dan:doctor, Daisy:doctor, Dirk:doctor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Pat:patient, Paul:patient, Dan:patient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(Daisy,Pat):treats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(Pat,Daisy):treated_by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(Dan,pain):suffers_from, (Dan, sickness):suffers_from</a:t>
            </a:r>
          </a:p>
        </p:txBody>
      </p:sp>
    </p:spTree>
    <p:extLst>
      <p:ext uri="{BB962C8B-B14F-4D97-AF65-F5344CB8AC3E}">
        <p14:creationId xmlns:p14="http://schemas.microsoft.com/office/powerpoint/2010/main" val="173918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5BBF-39C5-4BC7-A3FF-9E1EB28C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92EDE-7DCF-4F1A-8201-2313FBB5A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26084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We can formulate all kinds of questions in Description Logic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0000FF"/>
                    </a:solidFill>
                  </a:rPr>
                  <a:t>Is Dan a patient?                                       Dan:Patient 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0000FF"/>
                    </a:solidFill>
                  </a:rPr>
                  <a:t>Are all doctors also patients?                 Doctor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 sz="2400">
                    <a:solidFill>
                      <a:srgbClr val="0000FF"/>
                    </a:solidFill>
                  </a:rPr>
                  <a:t> Patient </a:t>
                </a:r>
              </a:p>
              <a:p>
                <a:pPr marL="0" indent="0">
                  <a:buNone/>
                </a:pPr>
                <a:r>
                  <a:rPr lang="en-GB" sz="2400">
                    <a:solidFill>
                      <a:srgbClr val="0000FF"/>
                    </a:solidFill>
                  </a:rPr>
                  <a:t>Are patients only treated by doctors?  Patient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GB" sz="240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2400">
                    <a:solidFill>
                      <a:srgbClr val="0000FF"/>
                    </a:solidFill>
                  </a:rPr>
                  <a:t>treated_by.Doctor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0000FF"/>
                    </a:solidFill>
                  </a:rPr>
                  <a:t>Is there a doctor with pain?                   Doctor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⊓∃</m:t>
                    </m:r>
                  </m:oMath>
                </a14:m>
                <a:r>
                  <a:rPr lang="en-GB" sz="2400">
                    <a:solidFill>
                      <a:srgbClr val="0000FF"/>
                    </a:solidFill>
                  </a:rPr>
                  <a:t>suffers_from.Pain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⊑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⊥  </m:t>
                    </m:r>
                  </m:oMath>
                </a14:m>
                <a:endParaRPr lang="en-GB" sz="240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 b="1"/>
                  <a:t>We now have a procedure that can automatically answer all such  questions.</a:t>
                </a:r>
              </a:p>
              <a:p>
                <a:pPr marL="0" indent="0">
                  <a:buNone/>
                </a:pPr>
                <a:endParaRPr lang="en-GB" sz="240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92EDE-7DCF-4F1A-8201-2313FBB5A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260840" cy="4351338"/>
              </a:xfrm>
              <a:blipFill>
                <a:blip r:embed="rId2"/>
                <a:stretch>
                  <a:fillRect l="-13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4D6AA-E1B0-499E-AC6D-681DE7F44014}"/>
                  </a:ext>
                </a:extLst>
              </p:cNvPr>
              <p:cNvSpPr txBox="1"/>
              <p:nvPr/>
            </p:nvSpPr>
            <p:spPr>
              <a:xfrm>
                <a:off x="87087" y="418011"/>
                <a:ext cx="8804366" cy="23349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We already know the semantics of the Abox: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= set of all individuals that belong to concept C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sz="2400"/>
                  <a:t> = set of all pairs of individuals that have the relation (role) r</a:t>
                </a:r>
              </a:p>
              <a:p>
                <a:endParaRPr lang="en-US" sz="2400"/>
              </a:p>
              <a:p>
                <a:r>
                  <a:rPr lang="en-US" sz="240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octo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GB" sz="2400"/>
                  <a:t>Daisy,Dirk,Dan}</a:t>
                </a:r>
                <a:br>
                  <a:rPr lang="en-GB" sz="2400"/>
                </a:br>
                <a:r>
                  <a:rPr lang="nl-NL" sz="2400"/>
                  <a:t>Treat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nl-NL" sz="2400"/>
                  <a:t> =   { (Daisy, Pat), (Dan, Paul), (Dirk, Dan), (Dan, Dan)}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4D6AA-E1B0-499E-AC6D-681DE7F4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7" y="418011"/>
                <a:ext cx="8804366" cy="2334998"/>
              </a:xfrm>
              <a:prstGeom prst="rect">
                <a:avLst/>
              </a:prstGeom>
              <a:blipFill>
                <a:blip r:embed="rId2"/>
                <a:stretch>
                  <a:fillRect l="-1037" t="-2083" b="-4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396D42-A285-499F-98D4-24C51F881C4F}"/>
                  </a:ext>
                </a:extLst>
              </p:cNvPr>
              <p:cNvSpPr txBox="1"/>
              <p:nvPr/>
            </p:nvSpPr>
            <p:spPr>
              <a:xfrm>
                <a:off x="43544" y="3379921"/>
                <a:ext cx="8804366" cy="26907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l-NL" sz="2400" b="1"/>
                  <a:t>The semantics of a Tbox will tell us when terminological axioms </a:t>
                </a:r>
              </a:p>
              <a:p>
                <a:r>
                  <a:rPr lang="nl-NL" sz="2400" b="1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nl-NL" sz="2400" b="1"/>
                  <a:t> statements and = statements) are true or false</a:t>
                </a:r>
              </a:p>
              <a:p>
                <a:endParaRPr lang="nl-NL" sz="24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⊑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precisely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nl-NL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precisely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nl-NL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/>
              </a:p>
              <a:p>
                <a:r>
                  <a:rPr lang="nl-NL" sz="2400"/>
                  <a:t>An interpretation I is a model if it satisfies every terminological axiom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396D42-A285-499F-98D4-24C51F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" y="3379921"/>
                <a:ext cx="8804366" cy="2690737"/>
              </a:xfrm>
              <a:prstGeom prst="rect">
                <a:avLst/>
              </a:prstGeom>
              <a:blipFill>
                <a:blip r:embed="rId3"/>
                <a:stretch>
                  <a:fillRect l="-1038" t="-1806" r="-208" b="-3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2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A5D32-B116-4664-861F-66DE7CF4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094154" cy="62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5AB14-E77B-4D95-8F78-250C6EAA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5138"/>
            <a:ext cx="9117403" cy="60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5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DB0C6-4EFF-4F8F-9102-CDADD156B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5"/>
          <a:stretch/>
        </p:blipFill>
        <p:spPr>
          <a:xfrm>
            <a:off x="0" y="209006"/>
            <a:ext cx="9144000" cy="45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DF17-23A4-42CA-ACE0-F7543D5F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21832" cy="1325563"/>
          </a:xfrm>
        </p:spPr>
        <p:txBody>
          <a:bodyPr/>
          <a:lstStyle/>
          <a:p>
            <a:r>
              <a:rPr lang="en-US"/>
              <a:t>Reduction of T-box reasoning tasks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FC543-982D-4CB5-8072-C56D241CC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991" y="1825625"/>
                <a:ext cx="870906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/>
                  <a:t>All reasoning tasks can be reduced to testing if a concept is (un)satisfiable</a:t>
                </a:r>
              </a:p>
              <a:p>
                <a:pPr marL="0" indent="0">
                  <a:buNone/>
                </a:pPr>
                <a:r>
                  <a:rPr lang="en-US"/>
                  <a:t>Given a knowledge-base (Tbox) T,</a:t>
                </a:r>
              </a:p>
              <a:p>
                <a:pPr marL="0" indent="0">
                  <a:buNone/>
                </a:pPr>
                <a:r>
                  <a:rPr lang="en-US" i="1"/>
                  <a:t>a concept C is unsatisfiable iff </a:t>
                </a:r>
                <a:br>
                  <a:rPr lang="en-US" i="1"/>
                </a:br>
                <a:r>
                  <a:rPr lang="en-US" i="1"/>
                  <a:t>it is impossible for C to have any instances</a:t>
                </a:r>
              </a:p>
              <a:p>
                <a:pPr marL="0" indent="0">
                  <a:buNone/>
                </a:pPr>
                <a:r>
                  <a:rPr lang="en-US"/>
                  <a:t>(= if C is necessarily empty)</a:t>
                </a:r>
              </a:p>
              <a:p>
                <a:pPr marL="0" indent="0">
                  <a:buNone/>
                </a:pPr>
                <a:r>
                  <a:rPr lang="en-US"/>
                  <a:t>(= it is impossible to construct a model that makes every statement in T true and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GB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FC543-982D-4CB5-8072-C56D241CC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991" y="1825625"/>
                <a:ext cx="8709065" cy="4351338"/>
              </a:xfrm>
              <a:blipFill>
                <a:blip r:embed="rId2"/>
                <a:stretch>
                  <a:fillRect l="-1400" t="-2241" r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6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5EEB8-3C44-4A0A-AB5C-831D09B5B012}"/>
              </a:ext>
            </a:extLst>
          </p:cNvPr>
          <p:cNvSpPr/>
          <p:nvPr/>
        </p:nvSpPr>
        <p:spPr>
          <a:xfrm>
            <a:off x="2763982" y="3429000"/>
            <a:ext cx="3616036" cy="2175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39852-A451-4A63-9D96-9049A1323F1B}"/>
              </a:ext>
            </a:extLst>
          </p:cNvPr>
          <p:cNvSpPr/>
          <p:nvPr/>
        </p:nvSpPr>
        <p:spPr>
          <a:xfrm>
            <a:off x="731646" y="2738000"/>
            <a:ext cx="318655" cy="405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D6EC6-7B40-4E72-BE62-6629BFF11113}"/>
              </a:ext>
            </a:extLst>
          </p:cNvPr>
          <p:cNvSpPr/>
          <p:nvPr/>
        </p:nvSpPr>
        <p:spPr>
          <a:xfrm>
            <a:off x="1403592" y="2743377"/>
            <a:ext cx="318655" cy="405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F6FA75-6B63-48A6-A932-D711BBBCC121}"/>
              </a:ext>
            </a:extLst>
          </p:cNvPr>
          <p:cNvSpPr/>
          <p:nvPr/>
        </p:nvSpPr>
        <p:spPr>
          <a:xfrm>
            <a:off x="3986645" y="2745721"/>
            <a:ext cx="318655" cy="405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C5BC0-53D7-4A11-8EA8-C9222CC7BB0A}"/>
              </a:ext>
            </a:extLst>
          </p:cNvPr>
          <p:cNvSpPr/>
          <p:nvPr/>
        </p:nvSpPr>
        <p:spPr>
          <a:xfrm>
            <a:off x="4679373" y="2745721"/>
            <a:ext cx="484910" cy="405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CDF17-23A4-42CA-ACE0-F7543D5F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1441" cy="1325563"/>
          </a:xfrm>
        </p:spPr>
        <p:txBody>
          <a:bodyPr/>
          <a:lstStyle/>
          <a:p>
            <a:r>
              <a:rPr lang="en-US"/>
              <a:t>Reduction of T-box reasoning tasks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FC543-982D-4CB5-8072-C56D241CC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825625"/>
                <a:ext cx="8719456" cy="48869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/>
                  <a:t>All reasoning tasks can be reduced to testing </a:t>
                </a:r>
                <a:br>
                  <a:rPr lang="en-US" b="1"/>
                </a:br>
                <a:r>
                  <a:rPr lang="en-US" b="1"/>
                  <a:t>if a concept is (un)satisfiable: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(1) 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/>
                  <a:t> </a:t>
                </a:r>
                <a:r>
                  <a:rPr lang="en-US" b="0" i="1"/>
                  <a:t>is equivalent to </a:t>
                </a:r>
                <a:r>
                  <a:rPr lang="en-US" b="0"/>
                  <a:t>C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⊓¬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/>
                  <a:t> is unsatisfiable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(2) C = D </a:t>
                </a:r>
                <a:r>
                  <a:rPr lang="en-US" b="0" i="1"/>
                  <a:t>is equivalent </a:t>
                </a:r>
                <a:r>
                  <a:rPr lang="en-US" b="0"/>
                  <a:t>to </a:t>
                </a:r>
                <a:r>
                  <a:rPr lang="en-US"/>
                  <a:t>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/>
                  <a:t> and 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</a:t>
                </a:r>
                <a:endParaRPr lang="en-US" b="0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FC543-982D-4CB5-8072-C56D241CC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825625"/>
                <a:ext cx="8719456" cy="4886902"/>
              </a:xfrm>
              <a:blipFill>
                <a:blip r:embed="rId2"/>
                <a:stretch>
                  <a:fillRect l="-1469" t="-19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49AC4F3-A5F4-4D35-BBAF-87E3F70FE79D}"/>
              </a:ext>
            </a:extLst>
          </p:cNvPr>
          <p:cNvSpPr/>
          <p:nvPr/>
        </p:nvSpPr>
        <p:spPr>
          <a:xfrm>
            <a:off x="3044537" y="3625633"/>
            <a:ext cx="3013363" cy="17041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>
                <a:solidFill>
                  <a:schemeClr val="tx1"/>
                </a:solidFill>
              </a:rPr>
              <a:t>D</a:t>
            </a: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0F0861-CE4E-49FB-AC0E-7DE6DA6915F1}"/>
              </a:ext>
            </a:extLst>
          </p:cNvPr>
          <p:cNvSpPr/>
          <p:nvPr/>
        </p:nvSpPr>
        <p:spPr>
          <a:xfrm>
            <a:off x="3196937" y="4058589"/>
            <a:ext cx="1811481" cy="7827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</a:t>
            </a:r>
            <a:endParaRPr lang="en-GB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2B14CE-82CD-4053-A28A-236453F2A6DA}"/>
                  </a:ext>
                </a:extLst>
              </p:cNvPr>
              <p:cNvSpPr txBox="1"/>
              <p:nvPr/>
            </p:nvSpPr>
            <p:spPr>
              <a:xfrm>
                <a:off x="2804728" y="3429000"/>
                <a:ext cx="4796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2B14CE-82CD-4053-A28A-236453F2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28" y="3429000"/>
                <a:ext cx="4796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746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1655</TotalTime>
  <Words>1342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Standard</vt:lpstr>
      <vt:lpstr>Description logic Inference procedure</vt:lpstr>
      <vt:lpstr>Reasining in Description Logics</vt:lpstr>
      <vt:lpstr>Another example for A-box</vt:lpstr>
      <vt:lpstr>PowerPoint Presentation</vt:lpstr>
      <vt:lpstr>PowerPoint Presentation</vt:lpstr>
      <vt:lpstr>PowerPoint Presentation</vt:lpstr>
      <vt:lpstr>PowerPoint Presentation</vt:lpstr>
      <vt:lpstr>Reduction of T-box reasoning tasks</vt:lpstr>
      <vt:lpstr>Reduction of T-box reasoning tasks</vt:lpstr>
      <vt:lpstr>PowerPoint Presentation</vt:lpstr>
      <vt:lpstr>Reduction of A-box reasoning tasks</vt:lpstr>
      <vt:lpstr>And finally…</vt:lpstr>
      <vt:lpstr>PowerPoint Presentation</vt:lpstr>
      <vt:lpstr>PowerPoint Presentation</vt:lpstr>
      <vt:lpstr>Pffff, that was difficult….</vt:lpstr>
      <vt:lpstr>Tableau algorithm</vt:lpstr>
      <vt:lpstr>PowerPoint Presentation</vt:lpstr>
      <vt:lpstr>Tableau rules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Description logic = logic for ontologies</dc:title>
  <dc:creator>Frank van Harmelen</dc:creator>
  <cp:lastModifiedBy>Harmelen, F.A.H. van (FAH)</cp:lastModifiedBy>
  <cp:revision>181</cp:revision>
  <dcterms:created xsi:type="dcterms:W3CDTF">2018-10-24T13:25:37Z</dcterms:created>
  <dcterms:modified xsi:type="dcterms:W3CDTF">2023-12-21T21:32:15Z</dcterms:modified>
</cp:coreProperties>
</file>