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13" r:id="rId3"/>
    <p:sldId id="322" r:id="rId4"/>
    <p:sldId id="320" r:id="rId5"/>
    <p:sldId id="271" r:id="rId6"/>
    <p:sldId id="272" r:id="rId7"/>
    <p:sldId id="273" r:id="rId8"/>
    <p:sldId id="274" r:id="rId9"/>
    <p:sldId id="275" r:id="rId10"/>
    <p:sldId id="318" r:id="rId11"/>
    <p:sldId id="319" r:id="rId12"/>
    <p:sldId id="310" r:id="rId13"/>
    <p:sldId id="311" r:id="rId14"/>
    <p:sldId id="312" r:id="rId15"/>
    <p:sldId id="323" r:id="rId16"/>
    <p:sldId id="278" r:id="rId17"/>
    <p:sldId id="279" r:id="rId18"/>
    <p:sldId id="280" r:id="rId19"/>
    <p:sldId id="281" r:id="rId20"/>
    <p:sldId id="321" r:id="rId21"/>
    <p:sldId id="324" r:id="rId22"/>
    <p:sldId id="286" r:id="rId23"/>
    <p:sldId id="287" r:id="rId24"/>
    <p:sldId id="326" r:id="rId25"/>
    <p:sldId id="327" r:id="rId26"/>
    <p:sldId id="299" r:id="rId27"/>
    <p:sldId id="300" r:id="rId28"/>
    <p:sldId id="301" r:id="rId29"/>
    <p:sldId id="308" r:id="rId30"/>
    <p:sldId id="309" r:id="rId31"/>
    <p:sldId id="31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5387" autoAdjust="0"/>
  </p:normalViewPr>
  <p:slideViewPr>
    <p:cSldViewPr snapToGrid="0">
      <p:cViewPr>
        <p:scale>
          <a:sx n="98" d="100"/>
          <a:sy n="98" d="100"/>
        </p:scale>
        <p:origin x="1200"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65E4005-B1AF-4700-B55B-FBF77F5968A3}" type="presOf" srcId="{7ABBEAF7-C373-4176-BC82-DCCB6D5E3E26}" destId="{A491758C-84A6-4A4D-888E-93118B4129B4}"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2D33CF3D-783C-4879-AC93-97C5191F9CA8}" type="presOf" srcId="{D60C5607-81DE-4CC8-91B3-C56E5666A49F}" destId="{75576B2E-DB43-49F5-8A31-D5CBF5F78EEC}"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133C0C00-F0FE-4A61-A256-F0AAEAE8213F}" type="presOf" srcId="{680F7195-4FD3-481E-8A2B-5AD54C8280AB}" destId="{B28036AB-B71B-48DE-97C4-D287BC3BE7AC}" srcOrd="0" destOrd="0" presId="urn:microsoft.com/office/officeart/2005/8/layout/process1"/>
    <dgm:cxn modelId="{7021B101-6AE5-4EA4-923F-149909DC3C09}" srcId="{7ABBEAF7-C373-4176-BC82-DCCB6D5E3E26}" destId="{801111EC-7761-4006-9B8D-BDD3478D6A0C}" srcOrd="0" destOrd="0" parTransId="{741192AF-66D8-44B3-8D71-D609A9576CFF}" sibTransId="{E857221A-734F-4396-A642-04F985B7D590}"/>
    <dgm:cxn modelId="{D07F2734-35B0-41F4-8123-F5D84E35F12C}" type="presOf" srcId="{D60C5607-81DE-4CC8-91B3-C56E5666A49F}" destId="{75576B2E-DB43-49F5-8A31-D5CBF5F78EEC}"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4248B03F-C96F-47F8-ADE8-DFD71BEF62D6}" type="presOf" srcId="{E857221A-734F-4396-A642-04F985B7D590}" destId="{FCAC1A52-7A03-424B-8708-40DF70DCEBE1}" srcOrd="1" destOrd="0" presId="urn:microsoft.com/office/officeart/2005/8/layout/process1"/>
    <dgm:cxn modelId="{840B9462-DD70-4757-BBE3-B6C79942C95B}" type="presOf" srcId="{380F6D09-15D5-4E2B-BF8A-CECE4B7C4A20}" destId="{2C9E42A7-D692-4DEF-A008-68C3A4D1516E}" srcOrd="0" destOrd="0" presId="urn:microsoft.com/office/officeart/2005/8/layout/process1"/>
    <dgm:cxn modelId="{BE49AD78-7C29-4AC3-AF57-20332C71B727}" type="presOf" srcId="{7ABBEAF7-C373-4176-BC82-DCCB6D5E3E26}" destId="{A491758C-84A6-4A4D-888E-93118B4129B4}" srcOrd="0" destOrd="0" presId="urn:microsoft.com/office/officeart/2005/8/layout/process1"/>
    <dgm:cxn modelId="{7CBEB184-58A1-4640-A305-30B980B4B933}" type="presOf" srcId="{D60C5607-81DE-4CC8-91B3-C56E5666A49F}" destId="{1FFABC42-5BE3-4E33-A2BE-582BDAFB0BDF}" srcOrd="1" destOrd="0" presId="urn:microsoft.com/office/officeart/2005/8/layout/process1"/>
    <dgm:cxn modelId="{0E05AB86-8D4D-4AB9-944C-806FF3479015}" type="presOf" srcId="{801111EC-7761-4006-9B8D-BDD3478D6A0C}" destId="{CFEBD105-9F67-4F60-B070-C671AE93A28A}"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98F53DB2-9DDB-4233-967E-19F2597A0CDF}" type="presOf" srcId="{E857221A-734F-4396-A642-04F985B7D590}" destId="{888540DF-FD49-4215-991C-C7B2A2E10D35}" srcOrd="0" destOrd="0" presId="urn:microsoft.com/office/officeart/2005/8/layout/process1"/>
    <dgm:cxn modelId="{0233D140-046A-49F6-9654-EFBCA808CFAF}" type="presParOf" srcId="{A491758C-84A6-4A4D-888E-93118B4129B4}" destId="{CFEBD105-9F67-4F60-B070-C671AE93A28A}" srcOrd="0" destOrd="0" presId="urn:microsoft.com/office/officeart/2005/8/layout/process1"/>
    <dgm:cxn modelId="{1CB9F477-7C0E-4FE9-A51D-FAA1F7E0625D}" type="presParOf" srcId="{A491758C-84A6-4A4D-888E-93118B4129B4}" destId="{888540DF-FD49-4215-991C-C7B2A2E10D35}" srcOrd="1" destOrd="0" presId="urn:microsoft.com/office/officeart/2005/8/layout/process1"/>
    <dgm:cxn modelId="{D49B4AAF-9052-4551-8A51-B33F09706DDE}" type="presParOf" srcId="{888540DF-FD49-4215-991C-C7B2A2E10D35}" destId="{FCAC1A52-7A03-424B-8708-40DF70DCEBE1}" srcOrd="0" destOrd="0" presId="urn:microsoft.com/office/officeart/2005/8/layout/process1"/>
    <dgm:cxn modelId="{96ED2255-E286-41A8-A302-9A08819E426D}" type="presParOf" srcId="{A491758C-84A6-4A4D-888E-93118B4129B4}" destId="{2C9E42A7-D692-4DEF-A008-68C3A4D1516E}" srcOrd="2" destOrd="0" presId="urn:microsoft.com/office/officeart/2005/8/layout/process1"/>
    <dgm:cxn modelId="{73209280-49FD-4897-9031-AD98C5249AA5}" type="presParOf" srcId="{A491758C-84A6-4A4D-888E-93118B4129B4}" destId="{75576B2E-DB43-49F5-8A31-D5CBF5F78EEC}" srcOrd="3" destOrd="0" presId="urn:microsoft.com/office/officeart/2005/8/layout/process1"/>
    <dgm:cxn modelId="{92B25151-E477-446B-BC47-7C51E58FCCA9}" type="presParOf" srcId="{75576B2E-DB43-49F5-8A31-D5CBF5F78EEC}" destId="{1FFABC42-5BE3-4E33-A2BE-582BDAFB0BDF}" srcOrd="0" destOrd="0" presId="urn:microsoft.com/office/officeart/2005/8/layout/process1"/>
    <dgm:cxn modelId="{07AE6E9E-6398-4D7F-BBB7-A32683355599}"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B32D-3EFC-443D-9FD5-44BA8F54B34E}" type="datetimeFigureOut">
              <a:rPr lang="zh-TW" altLang="en-US" smtClean="0"/>
              <a:t>2022/11/30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5DAF-6A0D-4EB6-BEE4-4A3D9B453FF2}" type="slidenum">
              <a:rPr lang="zh-TW" altLang="en-US" smtClean="0"/>
              <a:t>‹#›</a:t>
            </a:fld>
            <a:endParaRPr lang="zh-TW" altLang="en-US"/>
          </a:p>
        </p:txBody>
      </p:sp>
    </p:spTree>
    <p:extLst>
      <p:ext uri="{BB962C8B-B14F-4D97-AF65-F5344CB8AC3E}">
        <p14:creationId xmlns:p14="http://schemas.microsoft.com/office/powerpoint/2010/main" val="17482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nature.com/nature/journal/v323/n6088/pdf/323533a0.pdf"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5" Type="http://schemas.openxmlformats.org/officeDocument/2006/relationships/hyperlink" Target="http://www.cs.toronto.edu/~hinton/" TargetMode="External"/><Relationship Id="rId4" Type="http://schemas.openxmlformats.org/officeDocument/2006/relationships/hyperlink" Target="http://en.wikipedia.org/wiki/David_Rumelhart"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Google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DeepMind</a:t>
            </a:r>
            <a:r>
              <a:rPr lang="zh-TW" altLang="en-US" sz="1200" b="0" i="0" kern="1200" dirty="0">
                <a:solidFill>
                  <a:schemeClr val="tx1"/>
                </a:solidFill>
                <a:effectLst/>
                <a:latin typeface="+mn-lt"/>
                <a:ea typeface="+mn-ea"/>
                <a:cs typeface="+mn-cs"/>
              </a:rPr>
              <a:t>團隊將以機器學習技術分析匿名的視網膜掃瞄圖像資料</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蔡明介：台灣想搞</a:t>
            </a:r>
            <a:r>
              <a:rPr lang="en-US" altLang="zh-TW" sz="1200" b="0" i="0" kern="1200" dirty="0">
                <a:solidFill>
                  <a:schemeClr val="tx1"/>
                </a:solidFill>
                <a:effectLst/>
                <a:latin typeface="+mn-lt"/>
                <a:ea typeface="+mn-ea"/>
                <a:cs typeface="+mn-cs"/>
              </a:rPr>
              <a:t>AI </a:t>
            </a:r>
            <a:r>
              <a:rPr lang="zh-TW" altLang="en-US" sz="1200" b="0" i="0" kern="1200" dirty="0">
                <a:solidFill>
                  <a:schemeClr val="tx1"/>
                </a:solidFill>
                <a:effectLst/>
                <a:latin typeface="+mn-lt"/>
                <a:ea typeface="+mn-ea"/>
                <a:cs typeface="+mn-cs"/>
              </a:rPr>
              <a:t>再加</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個零</a:t>
            </a: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a:t>
            </a:fld>
            <a:endParaRPr lang="zh-TW" altLang="en-US"/>
          </a:p>
        </p:txBody>
      </p:sp>
    </p:spTree>
    <p:extLst>
      <p:ext uri="{BB962C8B-B14F-4D97-AF65-F5344CB8AC3E}">
        <p14:creationId xmlns:p14="http://schemas.microsoft.com/office/powerpoint/2010/main" val="252922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13</a:t>
            </a:fld>
            <a:endParaRPr lang="zh-TW" altLang="en-US"/>
          </a:p>
        </p:txBody>
      </p:sp>
    </p:spTree>
    <p:extLst>
      <p:ext uri="{BB962C8B-B14F-4D97-AF65-F5344CB8AC3E}">
        <p14:creationId xmlns:p14="http://schemas.microsoft.com/office/powerpoint/2010/main" val="302659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14</a:t>
            </a:fld>
            <a:endParaRPr lang="zh-TW" altLang="en-US"/>
          </a:p>
        </p:txBody>
      </p:sp>
    </p:spTree>
    <p:extLst>
      <p:ext uri="{BB962C8B-B14F-4D97-AF65-F5344CB8AC3E}">
        <p14:creationId xmlns:p14="http://schemas.microsoft.com/office/powerpoint/2010/main" val="171299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t>15</a:t>
            </a:fld>
            <a:endParaRPr lang="zh-TW" altLang="en-US"/>
          </a:p>
        </p:txBody>
      </p:sp>
    </p:spTree>
    <p:extLst>
      <p:ext uri="{BB962C8B-B14F-4D97-AF65-F5344CB8AC3E}">
        <p14:creationId xmlns:p14="http://schemas.microsoft.com/office/powerpoint/2010/main" val="3988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36605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77967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18</a:t>
            </a:fld>
            <a:endParaRPr lang="zh-TW" altLang="en-US"/>
          </a:p>
        </p:txBody>
      </p:sp>
    </p:spTree>
    <p:extLst>
      <p:ext uri="{BB962C8B-B14F-4D97-AF65-F5344CB8AC3E}">
        <p14:creationId xmlns:p14="http://schemas.microsoft.com/office/powerpoint/2010/main" val="5171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208000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21</a:t>
            </a:fld>
            <a:endParaRPr lang="zh-TW" altLang="en-US"/>
          </a:p>
        </p:txBody>
      </p:sp>
    </p:spTree>
    <p:extLst>
      <p:ext uri="{BB962C8B-B14F-4D97-AF65-F5344CB8AC3E}">
        <p14:creationId xmlns:p14="http://schemas.microsoft.com/office/powerpoint/2010/main" val="230948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188808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23</a:t>
            </a:fld>
            <a:endParaRPr lang="zh-TW" altLang="en-US"/>
          </a:p>
        </p:txBody>
      </p:sp>
    </p:spTree>
    <p:extLst>
      <p:ext uri="{BB962C8B-B14F-4D97-AF65-F5344CB8AC3E}">
        <p14:creationId xmlns:p14="http://schemas.microsoft.com/office/powerpoint/2010/main" val="27289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t>They were </a:t>
            </a:r>
            <a:r>
              <a:rPr lang="en-US" altLang="zh-TW" sz="2000" dirty="0" err="1"/>
              <a:t>popularised</a:t>
            </a:r>
            <a:r>
              <a:rPr lang="en-US" altLang="zh-TW" sz="2000" dirty="0"/>
              <a:t> by Frank Rosenblatt in the early 1960’s.</a:t>
            </a:r>
          </a:p>
          <a:p>
            <a:endParaRPr lang="en-US" altLang="zh-TW" sz="2000" dirty="0"/>
          </a:p>
          <a:p>
            <a:r>
              <a:rPr lang="en-US" altLang="zh-TW" sz="1200" b="0" i="0" kern="1200" dirty="0">
                <a:solidFill>
                  <a:schemeClr val="tx1"/>
                </a:solidFill>
                <a:effectLst/>
                <a:latin typeface="+mn-lt"/>
                <a:ea typeface="+mn-ea"/>
                <a:cs typeface="+mn-cs"/>
              </a:rPr>
              <a:t>During the 1950s and ’60s, neural networks were in vogue among computer scientists. In 1958, Cornell research psychologist Frank Rosenblatt, in a Navy-backed project, built a prototype neural net, which he called the Perceptron, at a lab in Buffalo. It used a punch-card computer that filled an entire room. After 50 trials it learned to distinguish between cards marked on the left and cards marked on the right. Reporting on the event, the New York Times wrote, “The Navy revealed the embryo of an electronic computer today that it expects will be able to walk, talk, see, write, reproduce itself and be conscious of its existence.”</a:t>
            </a:r>
            <a:endParaRPr lang="en-US" altLang="zh-TW" sz="2000" dirty="0"/>
          </a:p>
          <a:p>
            <a:endParaRPr lang="en-US" altLang="zh-TW" sz="2000" dirty="0"/>
          </a:p>
          <a:p>
            <a:r>
              <a:rPr lang="en-US" altLang="zh-TW" sz="2000" dirty="0"/>
              <a:t>In 1969, MIT</a:t>
            </a:r>
            <a:r>
              <a:rPr lang="zh-TW" altLang="en-US" sz="2000" dirty="0"/>
              <a:t>　Ｍ</a:t>
            </a:r>
            <a:r>
              <a:rPr lang="en-US" altLang="zh-TW" sz="2000" dirty="0"/>
              <a:t>Arvin</a:t>
            </a:r>
            <a:r>
              <a:rPr lang="en-US" altLang="zh-TW" sz="2000" baseline="0" dirty="0"/>
              <a:t> </a:t>
            </a:r>
            <a:r>
              <a:rPr lang="en-US" altLang="zh-TW" sz="2000" dirty="0"/>
              <a:t>Minsky and </a:t>
            </a:r>
            <a:r>
              <a:rPr lang="en-US" altLang="zh-TW" sz="2000" dirty="0" err="1"/>
              <a:t>Papert</a:t>
            </a:r>
            <a:r>
              <a:rPr lang="en-US" altLang="zh-TW" sz="2000" dirty="0"/>
              <a:t> published a book called “</a:t>
            </a:r>
            <a:r>
              <a:rPr lang="en-US" altLang="zh-TW" sz="2000" dirty="0" err="1"/>
              <a:t>Perceptrons</a:t>
            </a:r>
            <a:r>
              <a:rPr lang="en-US" altLang="zh-TW" sz="2000" dirty="0"/>
              <a:t>” that </a:t>
            </a:r>
            <a:r>
              <a:rPr lang="en-US" altLang="zh-TW" sz="2000" dirty="0" err="1"/>
              <a:t>analysed</a:t>
            </a:r>
            <a:r>
              <a:rPr lang="en-US" altLang="zh-TW" sz="2000" dirty="0"/>
              <a:t> what they could do and showed their limitations.</a:t>
            </a:r>
          </a:p>
          <a:p>
            <a:endParaRPr lang="en-US" altLang="zh-TW" sz="2000" dirty="0"/>
          </a:p>
          <a:p>
            <a:r>
              <a:rPr lang="en-US" altLang="zh-TW" sz="1200" b="0" i="0" kern="1200" dirty="0">
                <a:solidFill>
                  <a:schemeClr val="tx1"/>
                </a:solidFill>
                <a:effectLst/>
                <a:latin typeface="+mn-lt"/>
                <a:ea typeface="+mn-ea"/>
                <a:cs typeface="+mn-cs"/>
              </a:rPr>
              <a:t>The backpropagation algorithm was originally introduced in the 1970s, but its importance wasn't fully appreciated until a </a:t>
            </a:r>
            <a:r>
              <a:rPr lang="en-US" altLang="zh-TW" sz="1200" b="0" i="0" u="none" strike="noStrike" kern="1200" dirty="0">
                <a:solidFill>
                  <a:schemeClr val="tx1"/>
                </a:solidFill>
                <a:effectLst/>
                <a:latin typeface="+mn-lt"/>
                <a:ea typeface="+mn-ea"/>
                <a:cs typeface="+mn-cs"/>
                <a:hlinkClick r:id="rId3"/>
              </a:rPr>
              <a:t>famous 1986 paper</a:t>
            </a:r>
            <a:r>
              <a:rPr lang="en-US" altLang="zh-TW" sz="1200" b="0" i="0" kern="1200" dirty="0">
                <a:solidFill>
                  <a:schemeClr val="tx1"/>
                </a:solidFill>
                <a:effectLst/>
                <a:latin typeface="+mn-lt"/>
                <a:ea typeface="+mn-ea"/>
                <a:cs typeface="+mn-cs"/>
              </a:rPr>
              <a:t> by </a:t>
            </a:r>
            <a:r>
              <a:rPr lang="en-US" altLang="zh-TW" sz="1200" b="0" i="0" u="none" strike="noStrike" kern="1200" dirty="0">
                <a:solidFill>
                  <a:schemeClr val="tx1"/>
                </a:solidFill>
                <a:effectLst/>
                <a:latin typeface="+mn-lt"/>
                <a:ea typeface="+mn-ea"/>
                <a:cs typeface="+mn-cs"/>
                <a:hlinkClick r:id="rId4"/>
              </a:rPr>
              <a:t>David </a:t>
            </a:r>
            <a:r>
              <a:rPr lang="en-US" altLang="zh-TW" sz="1200" b="0" i="0" u="none" strike="noStrike" kern="1200" dirty="0" err="1">
                <a:solidFill>
                  <a:schemeClr val="tx1"/>
                </a:solidFill>
                <a:effectLst/>
                <a:latin typeface="+mn-lt"/>
                <a:ea typeface="+mn-ea"/>
                <a:cs typeface="+mn-cs"/>
                <a:hlinkClick r:id="rId4"/>
              </a:rPr>
              <a:t>Rumelhart</a:t>
            </a:r>
            <a:r>
              <a:rPr lang="en-US" altLang="zh-TW" sz="1200" b="0" i="0" kern="1200" dirty="0">
                <a:solidFill>
                  <a:schemeClr val="tx1"/>
                </a:solidFill>
                <a:effectLst/>
                <a:latin typeface="+mn-lt"/>
                <a:ea typeface="+mn-ea"/>
                <a:cs typeface="+mn-cs"/>
              </a:rPr>
              <a:t>, </a:t>
            </a:r>
            <a:r>
              <a:rPr lang="en-US" altLang="zh-TW" sz="1200" b="0" i="0" u="none" strike="noStrike" kern="1200" dirty="0">
                <a:solidFill>
                  <a:schemeClr val="tx1"/>
                </a:solidFill>
                <a:effectLst/>
                <a:latin typeface="+mn-lt"/>
                <a:ea typeface="+mn-ea"/>
                <a:cs typeface="+mn-cs"/>
                <a:hlinkClick r:id="rId5"/>
              </a:rPr>
              <a:t>Geoffrey Hinton</a:t>
            </a:r>
            <a:r>
              <a:rPr lang="en-US" altLang="zh-TW" sz="1200" b="0" i="0" kern="1200" dirty="0">
                <a:solidFill>
                  <a:schemeClr val="tx1"/>
                </a:solidFill>
                <a:effectLst/>
                <a:latin typeface="+mn-lt"/>
                <a:ea typeface="+mn-ea"/>
                <a:cs typeface="+mn-cs"/>
              </a:rPr>
              <a:t>, and </a:t>
            </a:r>
            <a:r>
              <a:rPr lang="en-US" altLang="zh-TW" sz="1200" b="0" i="0" u="none" strike="noStrike" kern="1200" dirty="0">
                <a:solidFill>
                  <a:schemeClr val="tx1"/>
                </a:solidFill>
                <a:effectLst/>
                <a:latin typeface="+mn-lt"/>
                <a:ea typeface="+mn-ea"/>
                <a:cs typeface="+mn-cs"/>
                <a:hlinkClick r:id="rId6"/>
              </a:rPr>
              <a:t>Ronald Williams</a:t>
            </a:r>
            <a:r>
              <a:rPr lang="en-US" altLang="zh-TW" sz="1200" b="0" i="0" kern="1200" dirty="0">
                <a:solidFill>
                  <a:schemeClr val="tx1"/>
                </a:solidFill>
                <a:effectLst/>
                <a:latin typeface="+mn-lt"/>
                <a:ea typeface="+mn-ea"/>
                <a:cs typeface="+mn-cs"/>
              </a:rPr>
              <a: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1989: http://deeplearning.cs.cmu.edu/notes/Sonia_Hornik.pdf</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Speech: begin 2009</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2012:</a:t>
            </a:r>
            <a:r>
              <a:rPr lang="en-US" altLang="zh-TW" sz="1200" b="0" i="0" kern="1200" baseline="0" dirty="0">
                <a:solidFill>
                  <a:schemeClr val="tx1"/>
                </a:solidFill>
                <a:effectLst/>
                <a:latin typeface="+mn-lt"/>
                <a:ea typeface="+mn-ea"/>
                <a:cs typeface="+mn-cs"/>
              </a:rPr>
              <a:t> Times</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2000"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a:t>
            </a:fld>
            <a:endParaRPr lang="zh-TW" altLang="en-US"/>
          </a:p>
        </p:txBody>
      </p:sp>
    </p:spTree>
    <p:extLst>
      <p:ext uri="{BB962C8B-B14F-4D97-AF65-F5344CB8AC3E}">
        <p14:creationId xmlns:p14="http://schemas.microsoft.com/office/powerpoint/2010/main" val="258235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226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157250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8471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SWB</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For a fixed number of parameters, a deep model is clearly better than the shallow one.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29</a:t>
            </a:fld>
            <a:endParaRPr lang="zh-TW" altLang="en-US"/>
          </a:p>
        </p:txBody>
      </p:sp>
    </p:spTree>
    <p:extLst>
      <p:ext uri="{BB962C8B-B14F-4D97-AF65-F5344CB8AC3E}">
        <p14:creationId xmlns:p14="http://schemas.microsoft.com/office/powerpoint/2010/main" val="2672818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30</a:t>
            </a:fld>
            <a:endParaRPr lang="zh-TW" altLang="en-US"/>
          </a:p>
        </p:txBody>
      </p:sp>
    </p:spTree>
    <p:extLst>
      <p:ext uri="{BB962C8B-B14F-4D97-AF65-F5344CB8AC3E}">
        <p14:creationId xmlns:p14="http://schemas.microsoft.com/office/powerpoint/2010/main" val="427789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a:t>
            </a:fld>
            <a:endParaRPr lang="zh-TW" altLang="en-US"/>
          </a:p>
        </p:txBody>
      </p:sp>
    </p:spTree>
    <p:extLst>
      <p:ext uri="{BB962C8B-B14F-4D97-AF65-F5344CB8AC3E}">
        <p14:creationId xmlns:p14="http://schemas.microsoft.com/office/powerpoint/2010/main" val="373589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瞬間潮了起來</a:t>
            </a: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a:t>
            </a:fld>
            <a:endParaRPr lang="zh-TW" altLang="en-US"/>
          </a:p>
        </p:txBody>
      </p:sp>
    </p:spTree>
    <p:extLst>
      <p:ext uri="{BB962C8B-B14F-4D97-AF65-F5344CB8AC3E}">
        <p14:creationId xmlns:p14="http://schemas.microsoft.com/office/powerpoint/2010/main" val="10256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6</a:t>
            </a:fld>
            <a:endParaRPr lang="zh-TW" altLang="en-US"/>
          </a:p>
        </p:txBody>
      </p:sp>
    </p:spTree>
    <p:extLst>
      <p:ext uri="{BB962C8B-B14F-4D97-AF65-F5344CB8AC3E}">
        <p14:creationId xmlns:p14="http://schemas.microsoft.com/office/powerpoint/2010/main" val="164361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9257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9</a:t>
            </a:fld>
            <a:endParaRPr lang="zh-TW" altLang="en-US"/>
          </a:p>
        </p:txBody>
      </p:sp>
    </p:spTree>
    <p:extLst>
      <p:ext uri="{BB962C8B-B14F-4D97-AF65-F5344CB8AC3E}">
        <p14:creationId xmlns:p14="http://schemas.microsoft.com/office/powerpoint/2010/main" val="3872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169</a:t>
            </a:r>
            <a:r>
              <a:rPr lang="zh-TW" altLang="en-US" sz="1200" b="0" i="0" kern="1200" dirty="0">
                <a:solidFill>
                  <a:schemeClr val="tx1"/>
                </a:solidFill>
                <a:effectLst/>
                <a:latin typeface="+mn-lt"/>
                <a:ea typeface="+mn-ea"/>
                <a:cs typeface="+mn-cs"/>
              </a:rPr>
              <a:t>層</a:t>
            </a:r>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11</a:t>
            </a:fld>
            <a:endParaRPr lang="zh-TW" altLang="en-US"/>
          </a:p>
        </p:txBody>
      </p:sp>
    </p:spTree>
    <p:extLst>
      <p:ext uri="{BB962C8B-B14F-4D97-AF65-F5344CB8AC3E}">
        <p14:creationId xmlns:p14="http://schemas.microsoft.com/office/powerpoint/2010/main" val="339297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226028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04271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774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6932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4245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75684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7231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87430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7910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324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739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2022/11/30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113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2022/11/30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66425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oleObject" Target="../embeddings/oleObject16.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31.png"/><Relationship Id="rId5" Type="http://schemas.openxmlformats.org/officeDocument/2006/relationships/oleObject" Target="../embeddings/oleObject15.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7.png"/><Relationship Id="rId5" Type="http://schemas.openxmlformats.org/officeDocument/2006/relationships/image" Target="../media/image11.wmf"/><Relationship Id="rId10" Type="http://schemas.openxmlformats.org/officeDocument/2006/relationships/image" Target="../media/image360.png"/><Relationship Id="rId4" Type="http://schemas.openxmlformats.org/officeDocument/2006/relationships/oleObject" Target="../embeddings/oleObject17.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40.png"/><Relationship Id="rId10" Type="http://schemas.openxmlformats.org/officeDocument/2006/relationships/oleObject" Target="../embeddings/oleObject22.bin"/><Relationship Id="rId4" Type="http://schemas.openxmlformats.org/officeDocument/2006/relationships/image" Target="../media/image39.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3.bin"/><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3.xml"/><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image" Target="../media/image26.png"/><Relationship Id="rId5" Type="http://schemas.openxmlformats.org/officeDocument/2006/relationships/oleObject" Target="../embeddings/oleObject26.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4.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image" Target="../media/image25.png"/><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1.png"/><Relationship Id="rId3" Type="http://schemas.openxmlformats.org/officeDocument/2006/relationships/notesSlide" Target="../notesSlides/notesSlide17.xml"/><Relationship Id="rId7" Type="http://schemas.openxmlformats.org/officeDocument/2006/relationships/image" Target="../media/image12.wmf"/><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49.png"/><Relationship Id="rId5" Type="http://schemas.openxmlformats.org/officeDocument/2006/relationships/image" Target="../media/image11.wmf"/><Relationship Id="rId15" Type="http://schemas.openxmlformats.org/officeDocument/2006/relationships/image" Target="../media/image53.png"/><Relationship Id="rId10" Type="http://schemas.openxmlformats.org/officeDocument/2006/relationships/image" Target="../media/image30.png"/><Relationship Id="rId4" Type="http://schemas.openxmlformats.org/officeDocument/2006/relationships/oleObject" Target="../embeddings/oleObject35.bin"/><Relationship Id="rId9" Type="http://schemas.openxmlformats.org/officeDocument/2006/relationships/image" Target="../media/image24.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62.png"/><Relationship Id="rId18" Type="http://schemas.openxmlformats.org/officeDocument/2006/relationships/image" Target="../media/image30.png"/><Relationship Id="rId3" Type="http://schemas.openxmlformats.org/officeDocument/2006/relationships/image" Target="../media/image46.png"/><Relationship Id="rId7" Type="http://schemas.openxmlformats.org/officeDocument/2006/relationships/image" Target="../media/image860.png"/><Relationship Id="rId12" Type="http://schemas.openxmlformats.org/officeDocument/2006/relationships/image" Target="../media/image460.png"/><Relationship Id="rId17" Type="http://schemas.openxmlformats.org/officeDocument/2006/relationships/image" Target="../media/image57.png"/><Relationship Id="rId2" Type="http://schemas.openxmlformats.org/officeDocument/2006/relationships/notesSlide" Target="../notesSlides/notesSlide18.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7.png"/><Relationship Id="rId5" Type="http://schemas.openxmlformats.org/officeDocument/2006/relationships/image" Target="../media/image55.png"/><Relationship Id="rId15" Type="http://schemas.openxmlformats.org/officeDocument/2006/relationships/image" Target="../media/image48.png"/><Relationship Id="rId10" Type="http://schemas.openxmlformats.org/officeDocument/2006/relationships/image" Target="../media/image46.png"/><Relationship Id="rId4" Type="http://schemas.openxmlformats.org/officeDocument/2006/relationships/image" Target="../media/image47.png"/><Relationship Id="rId9" Type="http://schemas.openxmlformats.org/officeDocument/2006/relationships/image" Target="../media/image43.png"/><Relationship Id="rId14" Type="http://schemas.openxmlformats.org/officeDocument/2006/relationships/image" Target="../media/image470.png"/></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2.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5.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2.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1.png"/><Relationship Id="rId10" Type="http://schemas.openxmlformats.org/officeDocument/2006/relationships/image" Target="../media/image67.png"/><Relationship Id="rId4" Type="http://schemas.openxmlformats.org/officeDocument/2006/relationships/image" Target="../media/image72.png"/><Relationship Id="rId9"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9.wmf"/><Relationship Id="rId5" Type="http://schemas.openxmlformats.org/officeDocument/2006/relationships/oleObject" Target="../embeddings/oleObject38.bin"/><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6.jpeg"/><Relationship Id="rId15" Type="http://schemas.openxmlformats.org/officeDocument/2006/relationships/oleObject" Target="../embeddings/oleObject8.bin"/><Relationship Id="rId10"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10.png"/><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Deep Learning</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97599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8 layers</a:t>
            </a:r>
            <a:endParaRPr lang="zh-TW" altLang="en-US" sz="2400" dirty="0"/>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19 layers</a:t>
            </a:r>
            <a:endParaRPr lang="zh-TW" altLang="en-US" sz="2400" dirty="0"/>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22 layers</a:t>
            </a:r>
            <a:endParaRPr lang="zh-TW" altLang="en-US" sz="2400" dirty="0"/>
          </a:p>
        </p:txBody>
      </p:sp>
      <p:sp>
        <p:nvSpPr>
          <p:cNvPr id="11" name="文字方塊 10"/>
          <p:cNvSpPr txBox="1"/>
          <p:nvPr/>
        </p:nvSpPr>
        <p:spPr>
          <a:xfrm>
            <a:off x="893548" y="6214211"/>
            <a:ext cx="2464174" cy="461665"/>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3647336" y="6260151"/>
            <a:ext cx="1870262" cy="461665"/>
          </a:xfrm>
          <a:prstGeom prst="rect">
            <a:avLst/>
          </a:prstGeom>
          <a:noFill/>
        </p:spPr>
        <p:txBody>
          <a:bodyPr wrap="square" rtlCol="0">
            <a:spAutoFit/>
          </a:bodyPr>
          <a:lstStyle/>
          <a:p>
            <a:pPr algn="ctr"/>
            <a:r>
              <a:rPr lang="en-US" altLang="zh-TW" sz="2400" dirty="0"/>
              <a:t>VGG (2014)</a:t>
            </a:r>
            <a:endParaRPr lang="zh-TW" altLang="en-US" sz="2400" dirty="0"/>
          </a:p>
        </p:txBody>
      </p:sp>
      <p:sp>
        <p:nvSpPr>
          <p:cNvPr id="14" name="文字方塊 13"/>
          <p:cNvSpPr txBox="1"/>
          <p:nvPr/>
        </p:nvSpPr>
        <p:spPr>
          <a:xfrm>
            <a:off x="5953756" y="6228240"/>
            <a:ext cx="2450981" cy="461665"/>
          </a:xfrm>
          <a:prstGeom prst="rect">
            <a:avLst/>
          </a:prstGeom>
          <a:noFill/>
        </p:spPr>
        <p:txBody>
          <a:bodyPr wrap="square" rtlCol="0">
            <a:spAutoFit/>
          </a:bodyPr>
          <a:lstStyle/>
          <a:p>
            <a:pPr algn="ctr"/>
            <a:r>
              <a:rPr lang="en-US" altLang="zh-TW" sz="2400" dirty="0" err="1"/>
              <a:t>GoogleNet</a:t>
            </a:r>
            <a:r>
              <a:rPr lang="en-US" altLang="zh-TW" sz="2400" dirty="0"/>
              <a:t> (2014)</a:t>
            </a:r>
            <a:endParaRPr lang="zh-TW" altLang="en-US" sz="2400" dirty="0"/>
          </a:p>
        </p:txBody>
      </p:sp>
      <p:sp>
        <p:nvSpPr>
          <p:cNvPr id="15" name="文字方塊 14"/>
          <p:cNvSpPr txBox="1"/>
          <p:nvPr/>
        </p:nvSpPr>
        <p:spPr>
          <a:xfrm>
            <a:off x="789648" y="4571387"/>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18" name="矩形 17"/>
          <p:cNvSpPr/>
          <p:nvPr/>
        </p:nvSpPr>
        <p:spPr>
          <a:xfrm>
            <a:off x="314796" y="1853463"/>
            <a:ext cx="2503860" cy="923330"/>
          </a:xfrm>
          <a:prstGeom prst="rect">
            <a:avLst/>
          </a:prstGeom>
        </p:spPr>
        <p:txBody>
          <a:bodyPr wrap="square">
            <a:spAutoFit/>
          </a:bodyPr>
          <a:lstStyle/>
          <a:p>
            <a:r>
              <a:rPr lang="zh-TW" altLang="en-US" dirty="0"/>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Tree>
    <p:extLst>
      <p:ext uri="{BB962C8B-B14F-4D97-AF65-F5344CB8AC3E}">
        <p14:creationId xmlns:p14="http://schemas.microsoft.com/office/powerpoint/2010/main" val="2013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pic>
        <p:nvPicPr>
          <p:cNvPr id="10" name="圖片 9"/>
          <p:cNvPicPr>
            <a:picLocks noChangeAspect="1"/>
          </p:cNvPicPr>
          <p:nvPr/>
        </p:nvPicPr>
        <p:blipFill>
          <a:blip r:embed="rId7"/>
          <a:stretch>
            <a:fillRect/>
          </a:stretch>
        </p:blipFill>
        <p:spPr>
          <a:xfrm>
            <a:off x="7678877" y="1640939"/>
            <a:ext cx="840310" cy="42768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2017258" y="5927518"/>
            <a:ext cx="1870262" cy="830997"/>
          </a:xfrm>
          <a:prstGeom prst="rect">
            <a:avLst/>
          </a:prstGeom>
          <a:noFill/>
        </p:spPr>
        <p:txBody>
          <a:bodyPr wrap="square" rtlCol="0">
            <a:spAutoFit/>
          </a:bodyPr>
          <a:lstStyle/>
          <a:p>
            <a:pPr algn="ctr"/>
            <a:r>
              <a:rPr lang="en-US" altLang="zh-TW" sz="2400" dirty="0"/>
              <a:t>VGG </a:t>
            </a:r>
          </a:p>
          <a:p>
            <a:pPr algn="ctr"/>
            <a:r>
              <a:rPr lang="en-US" altLang="zh-TW" sz="2400" dirty="0"/>
              <a:t>(2014)</a:t>
            </a:r>
            <a:endParaRPr lang="zh-TW" altLang="en-US" sz="2400" dirty="0"/>
          </a:p>
        </p:txBody>
      </p:sp>
      <p:sp>
        <p:nvSpPr>
          <p:cNvPr id="14" name="文字方塊 13"/>
          <p:cNvSpPr txBox="1"/>
          <p:nvPr/>
        </p:nvSpPr>
        <p:spPr>
          <a:xfrm>
            <a:off x="3265704" y="5898489"/>
            <a:ext cx="2450981" cy="830997"/>
          </a:xfrm>
          <a:prstGeom prst="rect">
            <a:avLst/>
          </a:prstGeom>
          <a:noFill/>
        </p:spPr>
        <p:txBody>
          <a:bodyPr wrap="square" rtlCol="0">
            <a:spAutoFit/>
          </a:bodyPr>
          <a:lstStyle/>
          <a:p>
            <a:pPr algn="ctr"/>
            <a:r>
              <a:rPr lang="en-US" altLang="zh-TW" sz="2400" dirty="0" err="1"/>
              <a:t>GoogleNet</a:t>
            </a:r>
            <a:r>
              <a:rPr lang="en-US" altLang="zh-TW" sz="2400" dirty="0"/>
              <a:t> </a:t>
            </a:r>
          </a:p>
          <a:p>
            <a:pPr algn="ctr"/>
            <a:r>
              <a:rPr lang="en-US" altLang="zh-TW" sz="2400" dirty="0"/>
              <a:t>(2014)</a:t>
            </a:r>
            <a:endParaRPr lang="zh-TW" altLang="en-US" sz="2400" dirty="0"/>
          </a:p>
        </p:txBody>
      </p:sp>
      <p:sp>
        <p:nvSpPr>
          <p:cNvPr id="15" name="文字方塊 14"/>
          <p:cNvSpPr txBox="1"/>
          <p:nvPr/>
        </p:nvSpPr>
        <p:spPr>
          <a:xfrm>
            <a:off x="4588821" y="1715553"/>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152 layers</a:t>
            </a:r>
            <a:endParaRPr lang="zh-TW" altLang="en-US" sz="2400" dirty="0"/>
          </a:p>
        </p:txBody>
      </p:sp>
      <p:sp>
        <p:nvSpPr>
          <p:cNvPr id="17" name="文字方塊 16"/>
          <p:cNvSpPr txBox="1"/>
          <p:nvPr/>
        </p:nvSpPr>
        <p:spPr>
          <a:xfrm>
            <a:off x="5050100" y="4255315"/>
            <a:ext cx="1270000" cy="461665"/>
          </a:xfrm>
          <a:prstGeom prst="rect">
            <a:avLst/>
          </a:prstGeom>
          <a:noFill/>
        </p:spPr>
        <p:txBody>
          <a:bodyPr wrap="square" rtlCol="0">
            <a:spAutoFit/>
          </a:bodyPr>
          <a:lstStyle/>
          <a:p>
            <a:pPr algn="ctr"/>
            <a:r>
              <a:rPr lang="en-US" altLang="zh-TW" sz="2400" dirty="0">
                <a:solidFill>
                  <a:srgbClr val="FF0000"/>
                </a:solidFill>
              </a:rPr>
              <a:t>3.57%</a:t>
            </a:r>
            <a:endParaRPr lang="zh-TW" altLang="en-US" sz="2400" dirty="0">
              <a:solidFill>
                <a:srgbClr val="FF0000"/>
              </a:solidFill>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algn="ctr"/>
            <a:r>
              <a:rPr lang="en-US" altLang="zh-TW" sz="2400" dirty="0"/>
              <a:t>Residual Net </a:t>
            </a:r>
          </a:p>
          <a:p>
            <a:pPr algn="ctr"/>
            <a:r>
              <a:rPr lang="en-US" altLang="zh-TW" sz="2400" dirty="0"/>
              <a:t>(2015)</a:t>
            </a:r>
            <a:endParaRPr lang="zh-TW" altLang="en-US" sz="2400" dirty="0"/>
          </a:p>
        </p:txBody>
      </p:sp>
      <p:sp>
        <p:nvSpPr>
          <p:cNvPr id="19" name="文字方塊 18"/>
          <p:cNvSpPr txBox="1"/>
          <p:nvPr/>
        </p:nvSpPr>
        <p:spPr>
          <a:xfrm>
            <a:off x="7458824" y="5943292"/>
            <a:ext cx="1157567" cy="830997"/>
          </a:xfrm>
          <a:prstGeom prst="rect">
            <a:avLst/>
          </a:prstGeom>
          <a:noFill/>
        </p:spPr>
        <p:txBody>
          <a:bodyPr wrap="square" rtlCol="0">
            <a:spAutoFit/>
          </a:bodyPr>
          <a:lstStyle/>
          <a:p>
            <a:pPr algn="ctr"/>
            <a:r>
              <a:rPr lang="en-US" altLang="zh-TW" sz="2400" dirty="0"/>
              <a:t>Taipei</a:t>
            </a:r>
          </a:p>
          <a:p>
            <a:pPr algn="ctr"/>
            <a:r>
              <a:rPr lang="en-US" altLang="zh-TW" sz="2400" dirty="0"/>
              <a:t>101</a:t>
            </a:r>
            <a:endParaRPr lang="zh-TW" altLang="en-US" sz="2400" dirty="0"/>
          </a:p>
        </p:txBody>
      </p:sp>
      <p:sp>
        <p:nvSpPr>
          <p:cNvPr id="20" name="文字方塊 19"/>
          <p:cNvSpPr txBox="1"/>
          <p:nvPr/>
        </p:nvSpPr>
        <p:spPr>
          <a:xfrm>
            <a:off x="7182194" y="115359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101 layers</a:t>
            </a:r>
            <a:endParaRPr lang="zh-TW" altLang="en-US" sz="2400" dirty="0"/>
          </a:p>
        </p:txBody>
      </p:sp>
      <p:sp>
        <p:nvSpPr>
          <p:cNvPr id="24" name="文字方塊 23"/>
          <p:cNvSpPr txBox="1"/>
          <p:nvPr/>
        </p:nvSpPr>
        <p:spPr>
          <a:xfrm>
            <a:off x="224124" y="5529771"/>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
        <p:nvSpPr>
          <p:cNvPr id="22" name="文字方塊 21"/>
          <p:cNvSpPr txBox="1"/>
          <p:nvPr/>
        </p:nvSpPr>
        <p:spPr>
          <a:xfrm>
            <a:off x="537541" y="2831107"/>
            <a:ext cx="1480558" cy="830997"/>
          </a:xfrm>
          <a:prstGeom prst="rect">
            <a:avLst/>
          </a:prstGeom>
          <a:noFill/>
        </p:spPr>
        <p:txBody>
          <a:bodyPr wrap="square" rtlCol="0">
            <a:spAutoFit/>
          </a:bodyPr>
          <a:lstStyle/>
          <a:p>
            <a:pPr algn="ctr"/>
            <a:r>
              <a:rPr lang="en-US" altLang="zh-TW" sz="2400" dirty="0"/>
              <a:t>Special </a:t>
            </a:r>
          </a:p>
          <a:p>
            <a:pPr algn="ctr"/>
            <a:r>
              <a:rPr lang="en-US" altLang="zh-TW" sz="2400" dirty="0"/>
              <a:t>structure</a:t>
            </a:r>
            <a:endParaRPr lang="zh-TW" altLang="en-US" sz="2400" dirty="0"/>
          </a:p>
        </p:txBody>
      </p:sp>
      <p:cxnSp>
        <p:nvCxnSpPr>
          <p:cNvPr id="27" name="直線單箭頭接點 26"/>
          <p:cNvCxnSpPr/>
          <p:nvPr/>
        </p:nvCxnSpPr>
        <p:spPr>
          <a:xfrm flipV="1">
            <a:off x="2845981" y="3813360"/>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649750"/>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83573" y="3502548"/>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p:nvPr/>
        </p:nvCxnSpPr>
        <p:spPr>
          <a:xfrm flipV="1">
            <a:off x="2847356" y="2969064"/>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2116266"/>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71940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0" name="橢圓 39"/>
          <p:cNvSpPr/>
          <p:nvPr/>
        </p:nvSpPr>
        <p:spPr>
          <a:xfrm>
            <a:off x="2405927" y="27189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1" name="橢圓 40"/>
          <p:cNvSpPr/>
          <p:nvPr/>
        </p:nvSpPr>
        <p:spPr>
          <a:xfrm>
            <a:off x="2661220" y="27189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2" name="橢圓 41"/>
          <p:cNvSpPr/>
          <p:nvPr/>
        </p:nvSpPr>
        <p:spPr>
          <a:xfrm>
            <a:off x="2900875" y="2721950"/>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3143525" y="27189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3403229" y="271876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2158866" y="351792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2405927" y="35174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2661220" y="35174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8" name="橢圓 47"/>
          <p:cNvSpPr/>
          <p:nvPr/>
        </p:nvSpPr>
        <p:spPr>
          <a:xfrm>
            <a:off x="2900875" y="352047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9" name="橢圓 48"/>
          <p:cNvSpPr/>
          <p:nvPr/>
        </p:nvSpPr>
        <p:spPr>
          <a:xfrm>
            <a:off x="3143525" y="35174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50" name="橢圓 49"/>
          <p:cNvSpPr/>
          <p:nvPr/>
        </p:nvSpPr>
        <p:spPr>
          <a:xfrm>
            <a:off x="3403229" y="35172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51" name="直線接點 50"/>
          <p:cNvCxnSpPr/>
          <p:nvPr/>
        </p:nvCxnSpPr>
        <p:spPr>
          <a:xfrm>
            <a:off x="2846338" y="4094850"/>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481721"/>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481721"/>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437031"/>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532733" y="2046177"/>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flipV="1">
            <a:off x="4206954" y="2046177"/>
            <a:ext cx="1787446" cy="3908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4206954" y="3246605"/>
            <a:ext cx="1764304" cy="12669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3334"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3335"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1</m:t>
                                </m:r>
                              </m:e>
                            </m:mr>
                            <m:mr>
                              <m:e>
                                <m:r>
                                  <a:rPr lang="en-US" altLang="zh-TW" sz="2800" b="0" i="1" smtClean="0">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C000"/>
                              </a:solidFill>
                              <a:latin typeface="Cambria Math" panose="02040503050406030204" pitchFamily="18" charset="0"/>
                            </a:rPr>
                          </m:ctrlPr>
                        </m:dPr>
                        <m:e>
                          <m:m>
                            <m:mPr>
                              <m:mcs>
                                <m:mc>
                                  <m:mcPr>
                                    <m:count m:val="2"/>
                                    <m:mcJc m:val="center"/>
                                  </m:mcPr>
                                </m:mc>
                              </m:mcs>
                              <m:ctrlPr>
                                <a:rPr lang="en-US" altLang="zh-TW" sz="2800" i="1" smtClean="0">
                                  <a:solidFill>
                                    <a:srgbClr val="FFC000"/>
                                  </a:solidFill>
                                  <a:latin typeface="Cambria Math" panose="02040503050406030204" pitchFamily="18" charset="0"/>
                                </a:rPr>
                              </m:ctrlPr>
                            </m:mPr>
                            <m:mr>
                              <m:e>
                                <m:r>
                                  <m:rPr>
                                    <m:brk m:alnAt="7"/>
                                  </m:rP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−2</m:t>
                                </m:r>
                              </m:e>
                            </m:mr>
                            <m:mr>
                              <m:e>
                                <m: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B050"/>
                              </a:solidFill>
                              <a:latin typeface="Cambria Math" panose="02040503050406030204" pitchFamily="18" charset="0"/>
                            </a:rPr>
                          </m:ctrlPr>
                        </m:dPr>
                        <m:e>
                          <m:m>
                            <m:mPr>
                              <m:mcs>
                                <m:mc>
                                  <m:mcPr>
                                    <m:count m:val="1"/>
                                    <m:mcJc m:val="center"/>
                                  </m:mcPr>
                                </m:mc>
                              </m:mcs>
                              <m:ctrlPr>
                                <a:rPr lang="en-US" altLang="zh-TW" sz="2800" i="1" smtClean="0">
                                  <a:solidFill>
                                    <a:srgbClr val="00B050"/>
                                  </a:solidFill>
                                  <a:latin typeface="Cambria Math" panose="02040503050406030204" pitchFamily="18" charset="0"/>
                                </a:rPr>
                              </m:ctrlPr>
                            </m:mPr>
                            <m:mr>
                              <m:e>
                                <m:r>
                                  <m:rPr>
                                    <m:brk m:alnAt="7"/>
                                  </m:rPr>
                                  <a:rPr lang="en-US" altLang="zh-TW" sz="2800" b="0" i="1" smtClean="0">
                                    <a:solidFill>
                                      <a:srgbClr val="00B050"/>
                                    </a:solidFill>
                                    <a:latin typeface="Cambria Math" panose="02040503050406030204" pitchFamily="18" charset="0"/>
                                  </a:rPr>
                                  <m:t>1</m:t>
                                </m:r>
                              </m:e>
                            </m:mr>
                            <m:mr>
                              <m:e>
                                <m:r>
                                  <a:rPr lang="en-US" altLang="zh-TW" sz="2800" b="0" i="1" smtClean="0">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0</m:t>
                                </m:r>
                                <m:r>
                                  <a:rPr lang="en-US" altLang="zh-TW" sz="2800" b="0" i="1" smtClean="0">
                                    <a:solidFill>
                                      <a:srgbClr val="0000FF"/>
                                    </a:solidFill>
                                    <a:latin typeface="Cambria Math" panose="02040503050406030204" pitchFamily="18" charset="0"/>
                                  </a:rPr>
                                  <m:t>.98</m:t>
                                </m:r>
                              </m:e>
                            </m:mr>
                            <m:mr>
                              <m:e>
                                <m:r>
                                  <a:rPr lang="en-US" altLang="zh-TW" sz="2800" b="0" i="1" smtClean="0">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m>
                            <m:mPr>
                              <m:mcs>
                                <m:mc>
                                  <m:mcPr>
                                    <m:count m:val="1"/>
                                    <m:mcJc m:val="center"/>
                                  </m:mcPr>
                                </m:mc>
                              </m:mcs>
                              <m:ctrlPr>
                                <a:rPr lang="en-US" altLang="zh-TW" sz="2800" i="1" smtClean="0">
                                  <a:solidFill>
                                    <a:srgbClr val="FF0000"/>
                                  </a:solidFill>
                                  <a:latin typeface="Cambria Math" panose="02040503050406030204" pitchFamily="18" charset="0"/>
                                </a:rPr>
                              </m:ctrlPr>
                            </m:mPr>
                            <m:mr>
                              <m:e>
                                <m:r>
                                  <m:rPr>
                                    <m:brk m:alnAt="7"/>
                                  </m:rPr>
                                  <a:rPr lang="en-US" altLang="zh-TW" sz="2800" b="0" i="1" smtClean="0">
                                    <a:solidFill>
                                      <a:srgbClr val="FF0000"/>
                                    </a:solidFill>
                                    <a:latin typeface="Cambria Math" panose="02040503050406030204" pitchFamily="18" charset="0"/>
                                  </a:rPr>
                                  <m:t>4</m:t>
                                </m:r>
                              </m:e>
                            </m:mr>
                            <m:mr>
                              <m:e>
                                <m:r>
                                  <a:rPr lang="en-US" altLang="zh-TW" sz="2800" b="0" i="1" smtClean="0">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196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368"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369"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370"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43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5392"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5393"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5394"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7" name="矩形 156"/>
          <p:cNvSpPr/>
          <p:nvPr/>
        </p:nvSpPr>
        <p:spPr>
          <a:xfrm>
            <a:off x="11333819" y="6349207"/>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777295" y="4572908"/>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3487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3" name="文字方塊 112"/>
          <p:cNvSpPr txBox="1"/>
          <p:nvPr/>
        </p:nvSpPr>
        <p:spPr>
          <a:xfrm>
            <a:off x="7384980" y="257666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14" name="文字方塊 113"/>
          <p:cNvSpPr txBox="1"/>
          <p:nvPr/>
        </p:nvSpPr>
        <p:spPr>
          <a:xfrm>
            <a:off x="7373697" y="337488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15" name="文字方塊 114"/>
          <p:cNvSpPr txBox="1"/>
          <p:nvPr/>
        </p:nvSpPr>
        <p:spPr>
          <a:xfrm>
            <a:off x="7373697" y="464111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637853429"/>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7433" name="方程式" r:id="rId4" imgW="203040" imgH="215640" progId="Equation.3">
                  <p:embed/>
                </p:oleObj>
              </mc:Choice>
              <mc:Fallback>
                <p:oleObj name="方程式" r:id="rId4" imgW="203040" imgH="215640" progId="Equation.3">
                  <p:embed/>
                  <p:pic>
                    <p:nvPicPr>
                      <p:cNvPr id="128"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31" name="文字方塊 130"/>
          <p:cNvSpPr txBox="1"/>
          <p:nvPr/>
        </p:nvSpPr>
        <p:spPr>
          <a:xfrm>
            <a:off x="2786173" y="5661211"/>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3" name="文字方塊 132"/>
          <p:cNvSpPr txBox="1"/>
          <p:nvPr/>
        </p:nvSpPr>
        <p:spPr>
          <a:xfrm>
            <a:off x="1023007" y="522033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graphicFrame>
        <p:nvGraphicFramePr>
          <p:cNvPr id="134" name="Object 12"/>
          <p:cNvGraphicFramePr>
            <a:graphicFrameLocks noChangeAspect="1"/>
          </p:cNvGraphicFramePr>
          <p:nvPr>
            <p:extLst>
              <p:ext uri="{D42A27DB-BD31-4B8C-83A1-F6EECF244321}">
                <p14:modId xmlns:p14="http://schemas.microsoft.com/office/powerpoint/2010/main" val="3042074045"/>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7434" name="方程式" r:id="rId6" imgW="126720" imgH="139680" progId="Equation.3">
                  <p:embed/>
                </p:oleObj>
              </mc:Choice>
              <mc:Fallback>
                <p:oleObj name="方程式" r:id="rId6" imgW="126720" imgH="139680" progId="Equation.3">
                  <p:embed/>
                  <p:pic>
                    <p:nvPicPr>
                      <p:cNvPr id="129"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215611781"/>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7435" name="方程式" r:id="rId8" imgW="152280" imgH="215640" progId="Equation.3">
                  <p:embed/>
                </p:oleObj>
              </mc:Choice>
              <mc:Fallback>
                <p:oleObj name="方程式" r:id="rId8" imgW="152280" imgH="215640" progId="Equation.3">
                  <p:embed/>
                  <p:pic>
                    <p:nvPicPr>
                      <p:cNvPr id="16"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2703878497"/>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7436" name="方程式" r:id="rId10" imgW="164880" imgH="215640" progId="Equation.3">
                  <p:embed/>
                </p:oleObj>
              </mc:Choice>
              <mc:Fallback>
                <p:oleObj name="方程式" r:id="rId10" imgW="164880" imgH="215640" progId="Equation.3">
                  <p:embed/>
                  <p:pic>
                    <p:nvPicPr>
                      <p:cNvPr id="64"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p:cNvSpPr txBox="1"/>
          <p:nvPr/>
        </p:nvSpPr>
        <p:spPr>
          <a:xfrm>
            <a:off x="2206736" y="1705203"/>
            <a:ext cx="3753666" cy="830997"/>
          </a:xfrm>
          <a:prstGeom prst="rect">
            <a:avLst/>
          </a:prstGeom>
          <a:noFill/>
        </p:spPr>
        <p:txBody>
          <a:bodyPr wrap="square" rtlCol="0">
            <a:spAutoFit/>
          </a:bodyPr>
          <a:lstStyle/>
          <a:p>
            <a:r>
              <a:rPr lang="en-US" altLang="zh-TW" sz="2400" dirty="0"/>
              <a:t>Feature extractor replacing feature engineering</a:t>
            </a:r>
            <a:endParaRPr lang="zh-TW" altLang="en-US" sz="2400" dirty="0"/>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 Multi-class Classifier </a:t>
            </a:r>
            <a:endParaRPr lang="zh-TW" altLang="en-US" sz="2400" dirty="0"/>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4129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r>
              <a:rPr lang="en-US" altLang="zh-TW" dirty="0"/>
              <a:t>16 x 16 = 256</a:t>
            </a:r>
            <a:endParaRPr lang="zh-TW" altLang="en-US" dirty="0"/>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8224"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8225"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8226"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371218" y="5765880"/>
            <a:ext cx="1661390" cy="830997"/>
          </a:xfrm>
          <a:prstGeom prst="rect">
            <a:avLst/>
          </a:prstGeom>
          <a:noFill/>
        </p:spPr>
        <p:txBody>
          <a:bodyPr wrap="square" rtlCol="0">
            <a:spAutoFit/>
          </a:bodyPr>
          <a:lstStyle/>
          <a:p>
            <a:r>
              <a:rPr lang="en-US" altLang="zh-TW" sz="2400" dirty="0"/>
              <a:t>Ink → 1</a:t>
            </a:r>
          </a:p>
          <a:p>
            <a:r>
              <a:rPr lang="en-US" altLang="zh-TW" sz="2400" dirty="0"/>
              <a:t>No ink → 0</a:t>
            </a:r>
            <a:endParaRPr lang="zh-TW" altLang="en-US" sz="2400" dirty="0"/>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“2”</a:t>
            </a:r>
            <a:endParaRPr lang="zh-TW" altLang="en-US" sz="2800" dirty="0"/>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4234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666447" y="3671695"/>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9248"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9249"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9250"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文字方塊 10"/>
          <p:cNvSpPr txBox="1"/>
          <p:nvPr/>
        </p:nvSpPr>
        <p:spPr>
          <a:xfrm>
            <a:off x="3408956" y="4728735"/>
            <a:ext cx="2932815" cy="830997"/>
          </a:xfrm>
          <a:prstGeom prst="rect">
            <a:avLst/>
          </a:prstGeom>
          <a:noFill/>
        </p:spPr>
        <p:txBody>
          <a:bodyPr wrap="square" rtlCol="0">
            <a:spAutoFit/>
          </a:bodyPr>
          <a:lstStyle/>
          <a:p>
            <a:pPr algn="ctr"/>
            <a:r>
              <a:rPr lang="en-US" altLang="zh-TW" sz="2400" dirty="0"/>
              <a:t>What is needed is a function ……</a:t>
            </a:r>
            <a:endParaRPr lang="zh-TW" altLang="en-US" sz="2400" dirty="0"/>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a:r>
              <a:rPr lang="en-US" altLang="zh-TW" sz="2400" dirty="0"/>
              <a:t>Input: </a:t>
            </a:r>
          </a:p>
          <a:p>
            <a:pPr algn="ctr"/>
            <a:r>
              <a:rPr lang="en-US" altLang="zh-TW" sz="2400" dirty="0"/>
              <a:t>256-dim vector</a:t>
            </a:r>
            <a:endParaRPr lang="zh-TW" altLang="en-US" sz="2400" dirty="0"/>
          </a:p>
        </p:txBody>
      </p:sp>
      <p:sp>
        <p:nvSpPr>
          <p:cNvPr id="33" name="文字方塊 32"/>
          <p:cNvSpPr txBox="1"/>
          <p:nvPr/>
        </p:nvSpPr>
        <p:spPr>
          <a:xfrm>
            <a:off x="5962262" y="5494979"/>
            <a:ext cx="2153750" cy="830997"/>
          </a:xfrm>
          <a:prstGeom prst="rect">
            <a:avLst/>
          </a:prstGeom>
          <a:noFill/>
        </p:spPr>
        <p:txBody>
          <a:bodyPr wrap="square" rtlCol="0">
            <a:spAutoFit/>
          </a:bodyPr>
          <a:lstStyle/>
          <a:p>
            <a:pPr algn="ctr"/>
            <a:r>
              <a:rPr lang="en-US" altLang="zh-TW" sz="2400" dirty="0"/>
              <a:t>output: </a:t>
            </a:r>
          </a:p>
          <a:p>
            <a:pPr algn="ctr"/>
            <a:r>
              <a:rPr lang="en-US" altLang="zh-TW" sz="2400" dirty="0"/>
              <a:t>10-dim vector</a:t>
            </a:r>
            <a:endParaRPr lang="zh-TW" altLang="en-US" sz="2400" dirty="0"/>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a:t>
            </a:r>
          </a:p>
          <a:p>
            <a:pPr algn="ctr"/>
            <a:r>
              <a:rPr lang="en-US" altLang="zh-TW" sz="2800" dirty="0"/>
              <a:t>Network</a:t>
            </a:r>
            <a:endParaRPr lang="zh-TW" altLang="en-US" sz="2800" dirty="0"/>
          </a:p>
        </p:txBody>
      </p:sp>
    </p:spTree>
    <p:extLst>
      <p:ext uri="{BB962C8B-B14F-4D97-AF65-F5344CB8AC3E}">
        <p14:creationId xmlns:p14="http://schemas.microsoft.com/office/powerpoint/2010/main" val="407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0272"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0273"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0274"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7339971" y="3407164"/>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89" name="文字方塊 88"/>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0" name="文字方塊 89"/>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 function set containing the candidates for </a:t>
            </a:r>
          </a:p>
          <a:p>
            <a:pPr algn="ctr"/>
            <a:r>
              <a:rPr lang="en-US" altLang="zh-TW" sz="2800" dirty="0"/>
              <a:t>Handwriting Digit Recognition</a:t>
            </a:r>
            <a:endParaRPr lang="zh-TW" altLang="en-US" sz="2800" dirty="0"/>
          </a:p>
        </p:txBody>
      </p:sp>
      <p:sp>
        <p:nvSpPr>
          <p:cNvPr id="56" name="文字方塊 55"/>
          <p:cNvSpPr txBox="1"/>
          <p:nvPr/>
        </p:nvSpPr>
        <p:spPr>
          <a:xfrm>
            <a:off x="1393757" y="5761357"/>
            <a:ext cx="6625955" cy="954107"/>
          </a:xfrm>
          <a:prstGeom prst="rect">
            <a:avLst/>
          </a:prstGeom>
          <a:noFill/>
        </p:spPr>
        <p:txBody>
          <a:bodyPr wrap="square" rtlCol="0">
            <a:spAutoFit/>
          </a:bodyPr>
          <a:lstStyle/>
          <a:p>
            <a:r>
              <a:rPr lang="en-US" altLang="zh-TW" sz="2800" dirty="0">
                <a:solidFill>
                  <a:srgbClr val="FF0000"/>
                </a:solidFill>
              </a:rPr>
              <a:t>You need to decide the network structure to let a good function in your function set.</a:t>
            </a:r>
            <a:endParaRPr lang="zh-TW" altLang="en-US" sz="2800" dirty="0">
              <a:solidFill>
                <a:srgbClr val="FF0000"/>
              </a:solidFill>
            </a:endParaRPr>
          </a:p>
        </p:txBody>
      </p:sp>
    </p:spTree>
    <p:extLst>
      <p:ext uri="{BB962C8B-B14F-4D97-AF65-F5344CB8AC3E}">
        <p14:creationId xmlns:p14="http://schemas.microsoft.com/office/powerpoint/2010/main" val="4256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Trial and Error</a:t>
              </a:r>
              <a:endParaRPr lang="zh-TW" altLang="en-US" sz="2800" dirty="0"/>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TW" sz="2800" dirty="0"/>
                <a:t>Intuition</a:t>
              </a:r>
              <a:endParaRPr lang="zh-TW" altLang="en-US" sz="2800" dirty="0"/>
            </a:p>
          </p:txBody>
        </p:sp>
        <p:sp>
          <p:nvSpPr>
            <p:cNvPr id="9" name="文字方塊 8"/>
            <p:cNvSpPr txBox="1"/>
            <p:nvPr/>
          </p:nvSpPr>
          <p:spPr>
            <a:xfrm>
              <a:off x="4244315" y="2853872"/>
              <a:ext cx="688705"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dirty="0"/>
              <a:t>Convolutional Neural Network (CNN)</a:t>
            </a:r>
            <a:endParaRPr lang="zh-TW" altLang="en-US" sz="2800" dirty="0"/>
          </a:p>
        </p:txBody>
      </p:sp>
    </p:spTree>
    <p:extLst>
      <p:ext uri="{BB962C8B-B14F-4D97-AF65-F5344CB8AC3E}">
        <p14:creationId xmlns:p14="http://schemas.microsoft.com/office/powerpoint/2010/main" val="24541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learning </a:t>
            </a:r>
            <a:br>
              <a:rPr lang="en-US" altLang="zh-TW" dirty="0"/>
            </a:br>
            <a:r>
              <a:rPr lang="en-US" altLang="zh-TW" dirty="0"/>
              <a:t>attracts lots of attention.</a:t>
            </a:r>
            <a:endParaRPr lang="zh-TW" altLang="en-US" dirty="0"/>
          </a:p>
        </p:txBody>
      </p:sp>
      <p:sp>
        <p:nvSpPr>
          <p:cNvPr id="3" name="內容版面配置區 2"/>
          <p:cNvSpPr>
            <a:spLocks noGrp="1"/>
          </p:cNvSpPr>
          <p:nvPr>
            <p:ph idx="1"/>
          </p:nvPr>
        </p:nvSpPr>
        <p:spPr/>
        <p:txBody>
          <a:bodyPr/>
          <a:lstStyle/>
          <a:p>
            <a:r>
              <a:rPr lang="en-US" altLang="zh-TW" dirty="0"/>
              <a:t>I believe you have seen lots of exciting results before.</a:t>
            </a:r>
            <a:endParaRPr lang="zh-TW" altLang="en-US" dirty="0"/>
          </a:p>
          <a:p>
            <a:endParaRPr lang="zh-TW" altLang="en-US" dirty="0"/>
          </a:p>
        </p:txBody>
      </p:sp>
      <p:pic>
        <p:nvPicPr>
          <p:cNvPr id="82946" name="Picture 2" descr="Deep learning trends at Google. Source: SIGMOD/Jeff D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602" y="2775281"/>
            <a:ext cx="5844812" cy="34016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20728" y="6206460"/>
            <a:ext cx="6822560" cy="369332"/>
          </a:xfrm>
          <a:prstGeom prst="rect">
            <a:avLst/>
          </a:prstGeom>
        </p:spPr>
        <p:txBody>
          <a:bodyPr wrap="square">
            <a:spAutoFit/>
          </a:bodyPr>
          <a:lstStyle/>
          <a:p>
            <a:pPr algn="ctr"/>
            <a:r>
              <a:rPr lang="en-US" altLang="zh-TW" dirty="0">
                <a:solidFill>
                  <a:srgbClr val="000000"/>
                </a:solidFill>
                <a:latin typeface="arial" panose="020B0604020202020204" pitchFamily="34" charset="0"/>
              </a:rPr>
              <a:t>Deep learning trends at Google. Source: SIGMOD/Jeff Dean</a:t>
            </a:r>
            <a:endParaRPr lang="zh-TW" altLang="en-US" dirty="0"/>
          </a:p>
        </p:txBody>
      </p:sp>
    </p:spTree>
    <p:extLst>
      <p:ext uri="{BB962C8B-B14F-4D97-AF65-F5344CB8AC3E}">
        <p14:creationId xmlns:p14="http://schemas.microsoft.com/office/powerpoint/2010/main" val="1106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8125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93514708"/>
              </p:ext>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8449"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8102035"/>
              </p:ext>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8450"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1612891241"/>
              </p:ext>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8451"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5952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3807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63699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63722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44553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70167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Cross</a:t>
            </a:r>
          </a:p>
          <a:p>
            <a:pPr algn="ctr"/>
            <a:r>
              <a:rPr lang="en-US" altLang="zh-TW" sz="2400" dirty="0"/>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27210" y="2626237"/>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27210" y="342636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11604" y="471576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m:t>
                      </m:r>
                      <m:d>
                        <m:dPr>
                          <m:ctrlPr>
                            <a:rPr lang="en-US" altLang="zh-TW" sz="2800" b="0" i="1" smtClean="0">
                              <a:latin typeface="Cambria Math" panose="02040503050406030204" pitchFamily="18" charset="0"/>
                            </a:rPr>
                          </m:ctrlPr>
                        </m:dPr>
                        <m:e>
                          <m:r>
                            <a:rPr lang="en-US" altLang="zh-TW" sz="2800" i="1">
                              <a:latin typeface="Cambria Math" panose="02040503050406030204" pitchFamily="18" charset="0"/>
                            </a:rPr>
                            <m:t>𝑦</m:t>
                          </m:r>
                          <m:r>
                            <m:rPr>
                              <m:nor/>
                            </m:rPr>
                            <a:rPr lang="zh-TW" altLang="en-US" sz="2800" dirty="0"/>
                            <m:t> </m:t>
                          </m:r>
                          <m:r>
                            <a:rPr lang="en-US" altLang="zh-TW" sz="2800" b="0" i="1" dirty="0"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r>
                            <m:rPr>
                              <m:nor/>
                            </m:rPr>
                            <a:rPr lang="zh-TW" altLang="en-US" sz="2800" dirty="0"/>
                            <m:t> </m:t>
                          </m:r>
                        </m:e>
                      </m:d>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Given a set of parameters</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496136" y="3522206"/>
              <a:ext cx="450765" cy="461665"/>
            </a:xfrm>
            <a:prstGeom prst="rect">
              <a:avLst/>
            </a:prstGeom>
          </p:spPr>
          <p:txBody>
            <a:bodyPr wrap="none">
              <a:spAutoFit/>
            </a:bodyPr>
            <a:lstStyle/>
            <a:p>
              <a:pPr algn="ctr"/>
              <a:r>
                <a:rPr lang="en-US" altLang="zh-TW" sz="2400" dirty="0" err="1"/>
                <a:t>x</a:t>
              </a:r>
              <a:r>
                <a:rPr lang="en-US" altLang="zh-TW" sz="2400" baseline="30000" dirty="0" err="1"/>
                <a:t>N</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91065" y="5606623"/>
            <a:ext cx="436338" cy="671513"/>
            <a:chOff x="503349" y="3417283"/>
            <a:chExt cx="436338"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503349" y="3522206"/>
              <a:ext cx="436338" cy="461665"/>
            </a:xfrm>
            <a:prstGeom prst="rect">
              <a:avLst/>
            </a:prstGeom>
          </p:spPr>
          <p:txBody>
            <a:bodyPr wrap="none">
              <a:spAutoFit/>
            </a:bodyPr>
            <a:lstStyle/>
            <a:p>
              <a:pPr algn="ctr"/>
              <a:r>
                <a:rPr lang="en-US" altLang="zh-TW" sz="2400" dirty="0" err="1"/>
                <a:t>y</a:t>
              </a:r>
              <a:r>
                <a:rPr lang="en-US" altLang="zh-TW" sz="2400" baseline="30000" dirty="0" err="1"/>
                <a:t>R</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23381" y="2767534"/>
                <a:ext cx="4072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𝐶</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23381" y="2767534"/>
                <a:ext cx="407291" cy="369332"/>
              </a:xfrm>
              <a:prstGeom prst="rect">
                <a:avLst/>
              </a:prstGeom>
              <a:blipFill>
                <a:blip r:embed="rId6"/>
                <a:stretch>
                  <a:fillRect l="-18182" r="-7576" b="-4918"/>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563165" y="983675"/>
                <a:ext cx="17495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𝐶</m:t>
                              </m:r>
                            </m:e>
                            <m:sup>
                              <m:r>
                                <a:rPr lang="en-US" altLang="zh-TW" sz="2800" b="0" i="1" smtClean="0">
                                  <a:latin typeface="Cambria Math" panose="02040503050406030204" pitchFamily="18" charset="0"/>
                                </a:rPr>
                                <m:t>𝑛</m:t>
                              </m:r>
                            </m:sup>
                          </m:sSup>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563165" y="983675"/>
                <a:ext cx="1749517"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800" dirty="0"/>
                  <a:t>Find </a:t>
                </a:r>
                <a:r>
                  <a:rPr lang="en-US" altLang="zh-TW" sz="2800" b="1" i="1" u="sng" dirty="0"/>
                  <a:t>the network parameters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r>
                  <a:rPr lang="en-US" altLang="zh-TW" sz="2800" dirty="0"/>
                  <a:t> that minimize total loss L</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en-US" altLang="zh-TW" sz="2800" dirty="0"/>
              <a:t>Total Loss:</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23381" y="3685525"/>
                <a:ext cx="4138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23381" y="3685525"/>
                <a:ext cx="413895" cy="369332"/>
              </a:xfrm>
              <a:prstGeom prst="rect">
                <a:avLst/>
              </a:prstGeom>
              <a:blipFill>
                <a:blip r:embed="rId14"/>
                <a:stretch>
                  <a:fillRect l="-17647" t="-1667" r="-5882"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4138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413895" cy="369332"/>
              </a:xfrm>
              <a:prstGeom prst="rect">
                <a:avLst/>
              </a:prstGeom>
              <a:blipFill>
                <a:blip r:embed="rId15"/>
                <a:stretch>
                  <a:fillRect l="-17647" r="-5882"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4592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459228" cy="369332"/>
              </a:xfrm>
              <a:prstGeom prst="rect">
                <a:avLst/>
              </a:prstGeom>
              <a:blipFill>
                <a:blip r:embed="rId16"/>
                <a:stretch>
                  <a:fillRect l="-14667" r="-5333" b="-6667"/>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Find </a:t>
            </a:r>
            <a:r>
              <a:rPr lang="en-US" altLang="zh-TW" sz="2800" b="1" i="1" u="sng" dirty="0"/>
              <a:t>a function in function set </a:t>
            </a:r>
            <a:r>
              <a:rPr lang="en-US" altLang="zh-TW" sz="2800" dirty="0"/>
              <a:t>that minimizes total loss L</a:t>
            </a:r>
            <a:endParaRPr lang="zh-TW" altLang="en-US" sz="2800" dirty="0"/>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2"/>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8"/>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924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34271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f>
                                <m:fPr>
                                  <m:ctrlPr>
                                    <a:rPr lang="en-US" altLang="zh-TW" sz="2800" i="1" smtClean="0">
                                      <a:latin typeface="Cambria Math" panose="02040503050406030204" pitchFamily="18" charset="0"/>
                                    </a:rPr>
                                  </m:ctrlPr>
                                </m:fPr>
                                <m:num>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smtClean="0">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den>
                              </m:f>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den>
                              </m:f>
                            </m:e>
                            <m:e>
                              <m:r>
                                <a:rPr lang="zh-TW" altLang="en-US" sz="2800" i="1" smtClean="0">
                                  <a:latin typeface="Cambria Math" panose="02040503050406030204" pitchFamily="18" charset="0"/>
                                </a:rPr>
                                <m:t>⋮</m:t>
                              </m:r>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1</m:t>
                                      </m:r>
                                    </m:sub>
                                  </m:sSub>
                                </m:den>
                              </m:f>
                            </m:e>
                            <m:e>
                              <m:r>
                                <a:rPr lang="zh-TW" altLang="en-US" sz="2800" i="1">
                                  <a:latin typeface="Cambria Math" panose="02040503050406030204" pitchFamily="18" charset="0"/>
                                </a:rPr>
                                <m:t>⋮</m:t>
                              </m:r>
                            </m:e>
                          </m:eqArr>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algn="ctr"/>
            <a:r>
              <a:rPr lang="en-US" altLang="zh-TW" sz="2800" dirty="0"/>
              <a:t>gradient</a:t>
            </a:r>
            <a:endParaRPr lang="zh-TW" altLang="en-US" sz="2800" dirty="0"/>
          </a:p>
        </p:txBody>
      </p:sp>
    </p:spTree>
    <p:extLst>
      <p:ext uri="{BB962C8B-B14F-4D97-AF65-F5344CB8AC3E}">
        <p14:creationId xmlns:p14="http://schemas.microsoft.com/office/powerpoint/2010/main" val="7461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0.09</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0.10</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p:sp>
        <p:nvSpPr>
          <p:cNvPr id="37" name="文字方塊 36"/>
          <p:cNvSpPr txBox="1"/>
          <p:nvPr/>
        </p:nvSpPr>
        <p:spPr>
          <a:xfrm>
            <a:off x="8349321" y="2631184"/>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8" name="文字方塊 37"/>
          <p:cNvSpPr txBox="1"/>
          <p:nvPr/>
        </p:nvSpPr>
        <p:spPr>
          <a:xfrm>
            <a:off x="8336851" y="3965366"/>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9" name="文字方塊 38"/>
          <p:cNvSpPr txBox="1"/>
          <p:nvPr/>
        </p:nvSpPr>
        <p:spPr>
          <a:xfrm>
            <a:off x="8336850" y="5473308"/>
            <a:ext cx="794679"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5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r>
              <a:rPr lang="en-US" altLang="zh-TW" sz="2800" dirty="0"/>
              <a:t>This is the “learning” of machines in deep learning ……</a:t>
            </a:r>
            <a:endParaRPr lang="zh-TW" altLang="en-US" sz="2800" dirty="0"/>
          </a:p>
        </p:txBody>
      </p:sp>
      <p:sp>
        <p:nvSpPr>
          <p:cNvPr id="5" name="文字方塊 4"/>
          <p:cNvSpPr txBox="1"/>
          <p:nvPr/>
        </p:nvSpPr>
        <p:spPr>
          <a:xfrm>
            <a:off x="3175091" y="2740981"/>
            <a:ext cx="5340259" cy="523220"/>
          </a:xfrm>
          <a:prstGeom prst="rect">
            <a:avLst/>
          </a:prstGeom>
          <a:noFill/>
        </p:spPr>
        <p:txBody>
          <a:bodyPr wrap="square" rtlCol="0">
            <a:spAutoFit/>
          </a:bodyPr>
          <a:lstStyle/>
          <a:p>
            <a:r>
              <a:rPr lang="en-US" altLang="zh-TW" sz="2800" dirty="0"/>
              <a:t>Even alpha go using this approach.</a:t>
            </a:r>
            <a:endParaRPr lang="zh-TW" altLang="en-US" sz="2800" dirty="0"/>
          </a:p>
        </p:txBody>
      </p:sp>
      <p:sp>
        <p:nvSpPr>
          <p:cNvPr id="6" name="文字方塊 5"/>
          <p:cNvSpPr txBox="1"/>
          <p:nvPr/>
        </p:nvSpPr>
        <p:spPr>
          <a:xfrm>
            <a:off x="1569576" y="6114432"/>
            <a:ext cx="6101137" cy="523220"/>
          </a:xfrm>
          <a:prstGeom prst="rect">
            <a:avLst/>
          </a:prstGeom>
          <a:noFill/>
        </p:spPr>
        <p:txBody>
          <a:bodyPr wrap="square" rtlCol="0">
            <a:spAutoFit/>
          </a:bodyPr>
          <a:lstStyle/>
          <a:p>
            <a:pPr algn="ctr"/>
            <a:r>
              <a:rPr lang="en-US" altLang="zh-TW" sz="2800" dirty="0"/>
              <a:t>I hope you are not too disappointed :p</a:t>
            </a:r>
            <a:endParaRPr lang="zh-TW" altLang="en-US" sz="2800" dirty="0"/>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562" name="Picture 2" descr="http://fsv.money01.com.tw/cmstatic/notes/capture/311299/201511041551317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1" y="3872131"/>
            <a:ext cx="3418598" cy="2062555"/>
          </a:xfrm>
          <a:prstGeom prst="rect">
            <a:avLst/>
          </a:prstGeom>
          <a:noFill/>
          <a:extLst>
            <a:ext uri="{909E8E84-426E-40DD-AFC4-6F175D3DCCD1}">
              <a14:hiddenFill xmlns:a14="http://schemas.microsoft.com/office/drawing/2010/main">
                <a:solidFill>
                  <a:srgbClr val="FFFFFF"/>
                </a:solidFill>
              </a14:hiddenFill>
            </a:ext>
          </a:extLst>
        </p:spPr>
      </p:pic>
      <p:pic>
        <p:nvPicPr>
          <p:cNvPr id="9" name="內容版面配置區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4078" y="3887117"/>
            <a:ext cx="3625903" cy="2047569"/>
          </a:xfrm>
          <a:prstGeom prst="rect">
            <a:avLst/>
          </a:prstGeom>
        </p:spPr>
      </p:pic>
      <p:sp>
        <p:nvSpPr>
          <p:cNvPr id="8" name="文字方塊 7"/>
          <p:cNvSpPr txBox="1"/>
          <p:nvPr/>
        </p:nvSpPr>
        <p:spPr>
          <a:xfrm>
            <a:off x="69388" y="3346626"/>
            <a:ext cx="3733767" cy="461665"/>
          </a:xfrm>
          <a:prstGeom prst="rect">
            <a:avLst/>
          </a:prstGeom>
          <a:noFill/>
        </p:spPr>
        <p:txBody>
          <a:bodyPr wrap="square" rtlCol="0">
            <a:spAutoFit/>
          </a:bodyPr>
          <a:lstStyle/>
          <a:p>
            <a:pPr algn="ctr"/>
            <a:r>
              <a:rPr lang="en-US" altLang="zh-TW" sz="2400" dirty="0"/>
              <a:t>People image ……</a:t>
            </a:r>
            <a:endParaRPr lang="zh-TW" altLang="en-US" sz="2400" dirty="0"/>
          </a:p>
        </p:txBody>
      </p:sp>
      <p:sp>
        <p:nvSpPr>
          <p:cNvPr id="11" name="文字方塊 10"/>
          <p:cNvSpPr txBox="1"/>
          <p:nvPr/>
        </p:nvSpPr>
        <p:spPr>
          <a:xfrm>
            <a:off x="4620145" y="3361612"/>
            <a:ext cx="3733767" cy="461665"/>
          </a:xfrm>
          <a:prstGeom prst="rect">
            <a:avLst/>
          </a:prstGeom>
          <a:noFill/>
        </p:spPr>
        <p:txBody>
          <a:bodyPr wrap="square" rtlCol="0">
            <a:spAutoFit/>
          </a:bodyPr>
          <a:lstStyle/>
          <a:p>
            <a:r>
              <a:rPr lang="en-US" altLang="zh-TW" sz="2400" dirty="0"/>
              <a:t>Actually …..</a:t>
            </a:r>
            <a:endParaRPr lang="zh-TW" altLang="en-US" sz="2400" dirty="0"/>
          </a:p>
        </p:txBody>
      </p:sp>
    </p:spTree>
    <p:extLst>
      <p:ext uri="{BB962C8B-B14F-4D97-AF65-F5344CB8AC3E}">
        <p14:creationId xmlns:p14="http://schemas.microsoft.com/office/powerpoint/2010/main" val="4256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a:off x="6199162" y="4826135"/>
            <a:ext cx="1642031" cy="1121374"/>
            <a:chOff x="7043205" y="3645629"/>
            <a:chExt cx="1642031" cy="1121374"/>
          </a:xfrm>
        </p:grpSpPr>
        <p:sp>
          <p:nvSpPr>
            <p:cNvPr id="25" name="矩形 24"/>
            <p:cNvSpPr/>
            <p:nvPr/>
          </p:nvSpPr>
          <p:spPr>
            <a:xfrm>
              <a:off x="7154858" y="3645629"/>
              <a:ext cx="1457450" cy="584775"/>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3200" b="1" dirty="0" err="1">
                  <a:solidFill>
                    <a:srgbClr val="333333"/>
                  </a:solidFill>
                  <a:latin typeface="Helvetica Neue"/>
                </a:rPr>
                <a:t>libdnn</a:t>
              </a:r>
              <a:endParaRPr lang="en-US" altLang="zh-TW" sz="3200" b="1" i="0" dirty="0">
                <a:solidFill>
                  <a:srgbClr val="333333"/>
                </a:solidFill>
                <a:effectLst/>
                <a:latin typeface="Helvetica Neue"/>
              </a:endParaRPr>
            </a:p>
          </p:txBody>
        </p:sp>
        <p:sp>
          <p:nvSpPr>
            <p:cNvPr id="26" name="文字方塊 13"/>
            <p:cNvSpPr txBox="1"/>
            <p:nvPr/>
          </p:nvSpPr>
          <p:spPr>
            <a:xfrm>
              <a:off x="7043205" y="4120672"/>
              <a:ext cx="1642031" cy="6463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dirty="0"/>
                <a:t>台大周伯威</a:t>
              </a:r>
              <a:endParaRPr lang="en-US" altLang="zh-TW" dirty="0"/>
            </a:p>
            <a:p>
              <a:pPr algn="ctr"/>
              <a:r>
                <a:rPr lang="zh-TW" altLang="en-US" dirty="0"/>
                <a:t>同學開發</a:t>
              </a:r>
            </a:p>
          </p:txBody>
        </p:sp>
      </p:grpSp>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54176" y="5808912"/>
            <a:ext cx="8399817" cy="923330"/>
          </a:xfrm>
          <a:prstGeom prst="rect">
            <a:avLst/>
          </a:prstGeom>
        </p:spPr>
        <p:txBody>
          <a:bodyPr wrap="square">
            <a:spAutoFit/>
          </a:bodyPr>
          <a:lstStyle/>
          <a:p>
            <a:pPr marL="685800" lvl="2">
              <a:spcBef>
                <a:spcPts val="1000"/>
              </a:spcBef>
            </a:pPr>
            <a:r>
              <a:rPr lang="en-US" altLang="zh-TW" dirty="0"/>
              <a:t>Ref: http://speech.ee.ntu.edu.tw/~tlkagk/courses/MLDS_2015_2/Lecture/DNN%20backprop.ecm.mp4/index.html</a:t>
            </a:r>
            <a:endParaRPr lang="zh-TW" altLang="en-US" dirty="0"/>
          </a:p>
        </p:txBody>
      </p:sp>
    </p:spTree>
    <p:extLst>
      <p:ext uri="{BB962C8B-B14F-4D97-AF65-F5344CB8AC3E}">
        <p14:creationId xmlns:p14="http://schemas.microsoft.com/office/powerpoint/2010/main" val="36545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Concluding Remarks</a:t>
            </a:r>
            <a:endParaRPr lang="zh-TW" altLang="en-US" dirty="0"/>
          </a:p>
        </p:txBody>
      </p:sp>
      <p:sp>
        <p:nvSpPr>
          <p:cNvPr id="7" name="文字方塊 6"/>
          <p:cNvSpPr txBox="1"/>
          <p:nvPr/>
        </p:nvSpPr>
        <p:spPr>
          <a:xfrm>
            <a:off x="747260" y="2575666"/>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
        <p:nvSpPr>
          <p:cNvPr id="8" name="矩形 7"/>
          <p:cNvSpPr/>
          <p:nvPr/>
        </p:nvSpPr>
        <p:spPr>
          <a:xfrm>
            <a:off x="54753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1185179" y="4437867"/>
            <a:ext cx="7063921" cy="523220"/>
          </a:xfrm>
          <a:prstGeom prst="rect">
            <a:avLst/>
          </a:prstGeom>
          <a:noFill/>
        </p:spPr>
        <p:txBody>
          <a:bodyPr wrap="square" rtlCol="0">
            <a:spAutoFit/>
          </a:bodyPr>
          <a:lstStyle/>
          <a:p>
            <a:pPr algn="ctr"/>
            <a:r>
              <a:rPr lang="en-US" altLang="zh-TW" sz="2800" dirty="0"/>
              <a:t>What are the benefits of deep architecture?</a:t>
            </a:r>
            <a:endParaRPr lang="zh-TW" altLang="en-US" sz="2800" dirty="0"/>
          </a:p>
        </p:txBody>
      </p:sp>
      <p:cxnSp>
        <p:nvCxnSpPr>
          <p:cNvPr id="10" name="直線接點 9"/>
          <p:cNvCxnSpPr/>
          <p:nvPr/>
        </p:nvCxnSpPr>
        <p:spPr>
          <a:xfrm>
            <a:off x="899431" y="3595892"/>
            <a:ext cx="0" cy="110358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912318" y="4699477"/>
            <a:ext cx="545722"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6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927700" y="1901893"/>
          <a:ext cx="7288600" cy="4023360"/>
        </p:xfrm>
        <a:graphic>
          <a:graphicData uri="http://schemas.openxmlformats.org/drawingml/2006/table">
            <a:tbl>
              <a:tblPr firstRow="1" bandRow="1">
                <a:tableStyleId>{3C2FFA5D-87B4-456A-9821-1D502468CF0F}</a:tableStyleId>
              </a:tblPr>
              <a:tblGrid>
                <a:gridCol w="1822150">
                  <a:extLst>
                    <a:ext uri="{9D8B030D-6E8A-4147-A177-3AD203B41FA5}">
                      <a16:colId xmlns:a16="http://schemas.microsoft.com/office/drawing/2014/main" val="20000"/>
                    </a:ext>
                  </a:extLst>
                </a:gridCol>
                <a:gridCol w="1822150">
                  <a:extLst>
                    <a:ext uri="{9D8B030D-6E8A-4147-A177-3AD203B41FA5}">
                      <a16:colId xmlns:a16="http://schemas.microsoft.com/office/drawing/2014/main" val="20001"/>
                    </a:ext>
                  </a:extLst>
                </a:gridCol>
                <a:gridCol w="1822150">
                  <a:extLst>
                    <a:ext uri="{9D8B030D-6E8A-4147-A177-3AD203B41FA5}">
                      <a16:colId xmlns:a16="http://schemas.microsoft.com/office/drawing/2014/main" val="20002"/>
                    </a:ext>
                  </a:extLst>
                </a:gridCol>
                <a:gridCol w="1822150">
                  <a:extLst>
                    <a:ext uri="{9D8B030D-6E8A-4147-A177-3AD203B41FA5}">
                      <a16:colId xmlns:a16="http://schemas.microsoft.com/office/drawing/2014/main" val="20003"/>
                    </a:ext>
                  </a:extLst>
                </a:gridCol>
              </a:tblGrid>
              <a:tr h="370840">
                <a:tc>
                  <a:txBody>
                    <a:bodyPr/>
                    <a:lstStyle/>
                    <a:p>
                      <a:pPr algn="ct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sz="2400" dirty="0"/>
                        <a:t>1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24.2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20.4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18.4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4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17.8</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5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 X 3772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22.5</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7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 4634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22.6</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a:t>
                      </a:r>
                      <a:r>
                        <a:rPr lang="en-US" altLang="zh-TW" sz="2400" baseline="0" dirty="0"/>
                        <a:t> 16k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標題 1"/>
          <p:cNvSpPr>
            <a:spLocks noGrp="1"/>
          </p:cNvSpPr>
          <p:nvPr>
            <p:ph type="title"/>
          </p:nvPr>
        </p:nvSpPr>
        <p:spPr/>
        <p:txBody>
          <a:bodyPr/>
          <a:lstStyle/>
          <a:p>
            <a:r>
              <a:rPr lang="en-US" altLang="zh-TW" dirty="0"/>
              <a:t>Deeper is Better?</a:t>
            </a:r>
            <a:endParaRPr lang="zh-TW" altLang="en-US" dirty="0"/>
          </a:p>
        </p:txBody>
      </p:sp>
      <p:sp>
        <p:nvSpPr>
          <p:cNvPr id="10" name="矩形 9"/>
          <p:cNvSpPr/>
          <p:nvPr/>
        </p:nvSpPr>
        <p:spPr>
          <a:xfrm>
            <a:off x="829440" y="6051166"/>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4" name="矩形 3"/>
          <p:cNvSpPr/>
          <p:nvPr/>
        </p:nvSpPr>
        <p:spPr>
          <a:xfrm>
            <a:off x="4571999" y="1276350"/>
            <a:ext cx="3943350" cy="4711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747016" y="3221075"/>
            <a:ext cx="3769504" cy="1384995"/>
          </a:xfrm>
          <a:prstGeom prst="rect">
            <a:avLst/>
          </a:prstGeom>
        </p:spPr>
        <p:txBody>
          <a:bodyPr wrap="square">
            <a:spAutoFit/>
          </a:bodyPr>
          <a:lstStyle/>
          <a:p>
            <a:r>
              <a:rPr lang="en-US" altLang="zh-TW" sz="2800" dirty="0">
                <a:solidFill>
                  <a:srgbClr val="0000FF"/>
                </a:solidFill>
              </a:rPr>
              <a:t>Not surprised, more parameters, better performance </a:t>
            </a:r>
            <a:endParaRPr lang="zh-TW" altLang="en-US" sz="2800" dirty="0">
              <a:solidFill>
                <a:srgbClr val="0000FF"/>
              </a:solidFill>
            </a:endParaRPr>
          </a:p>
        </p:txBody>
      </p:sp>
      <p:sp>
        <p:nvSpPr>
          <p:cNvPr id="11" name="矩形 10"/>
          <p:cNvSpPr/>
          <p:nvPr/>
        </p:nvSpPr>
        <p:spPr>
          <a:xfrm>
            <a:off x="927699" y="1901893"/>
            <a:ext cx="3644299" cy="40233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76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Ups and downs of Deep Learning</a:t>
            </a:r>
            <a:endParaRPr lang="zh-TW" altLang="en-US" dirty="0"/>
          </a:p>
        </p:txBody>
      </p:sp>
      <p:sp>
        <p:nvSpPr>
          <p:cNvPr id="3" name="內容版面配置區 2"/>
          <p:cNvSpPr>
            <a:spLocks noGrp="1"/>
          </p:cNvSpPr>
          <p:nvPr>
            <p:ph idx="1"/>
          </p:nvPr>
        </p:nvSpPr>
        <p:spPr>
          <a:xfrm>
            <a:off x="844096" y="1676175"/>
            <a:ext cx="7455807" cy="4860925"/>
          </a:xfrm>
        </p:spPr>
        <p:txBody>
          <a:bodyPr>
            <a:normAutofit/>
          </a:bodyPr>
          <a:lstStyle/>
          <a:p>
            <a:r>
              <a:rPr lang="en-US" altLang="zh-TW" sz="2400" dirty="0">
                <a:solidFill>
                  <a:srgbClr val="0000FF"/>
                </a:solidFill>
              </a:rPr>
              <a:t>1958: Perceptron (linear model</a:t>
            </a:r>
            <a:r>
              <a:rPr lang="zh-CN" altLang="en-US" sz="2400" dirty="0">
                <a:solidFill>
                  <a:srgbClr val="0000FF"/>
                </a:solidFill>
              </a:rPr>
              <a:t> </a:t>
            </a:r>
            <a:r>
              <a:rPr lang="en-US" altLang="zh-CN" sz="2400" dirty="0">
                <a:solidFill>
                  <a:srgbClr val="0000FF"/>
                </a:solidFill>
              </a:rPr>
              <a:t>without sigmoid</a:t>
            </a:r>
            <a:r>
              <a:rPr lang="en-US" altLang="zh-TW" sz="2400" dirty="0">
                <a:solidFill>
                  <a:srgbClr val="0000FF"/>
                </a:solidFill>
              </a:rPr>
              <a:t>)</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 why deep?</a:t>
            </a:r>
          </a:p>
          <a:p>
            <a:r>
              <a:rPr lang="en-US" altLang="zh-TW" sz="2400" dirty="0">
                <a:solidFill>
                  <a:srgbClr val="0000FF"/>
                </a:solidFill>
              </a:rPr>
              <a:t>2006: RBM initialization (breakthrough) </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pPr marL="0" indent="0">
              <a:buNone/>
            </a:pPr>
            <a:endParaRPr lang="zh-TW" altLang="en-US" sz="2400" dirty="0"/>
          </a:p>
        </p:txBody>
      </p:sp>
    </p:spTree>
    <p:extLst>
      <p:ext uri="{BB962C8B-B14F-4D97-AF65-F5344CB8AC3E}">
        <p14:creationId xmlns:p14="http://schemas.microsoft.com/office/powerpoint/2010/main" val="12512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4"/>
          <a:stretch>
            <a:fillRect/>
          </a:stretch>
        </p:blipFill>
        <p:spPr>
          <a:xfrm rot="16200000">
            <a:off x="5507376" y="1631048"/>
            <a:ext cx="2689840" cy="2809123"/>
          </a:xfrm>
          <a:prstGeom prst="rect">
            <a:avLst/>
          </a:prstGeom>
        </p:spPr>
      </p:pic>
      <p:sp>
        <p:nvSpPr>
          <p:cNvPr id="2" name="標題 1"/>
          <p:cNvSpPr>
            <a:spLocks noGrp="1"/>
          </p:cNvSpPr>
          <p:nvPr>
            <p:ph type="title"/>
          </p:nvPr>
        </p:nvSpPr>
        <p:spPr/>
        <p:txBody>
          <a:bodyPr/>
          <a:lstStyle/>
          <a:p>
            <a:r>
              <a:rPr lang="en-US" altLang="zh-TW" dirty="0"/>
              <a:t>Universality Theorem</a:t>
            </a:r>
            <a:endParaRPr lang="zh-TW" altLang="en-US" dirty="0"/>
          </a:p>
        </p:txBody>
      </p:sp>
      <p:sp>
        <p:nvSpPr>
          <p:cNvPr id="4" name="矩形 3"/>
          <p:cNvSpPr/>
          <p:nvPr/>
        </p:nvSpPr>
        <p:spPr>
          <a:xfrm>
            <a:off x="5326190" y="4404313"/>
            <a:ext cx="2930667" cy="923330"/>
          </a:xfrm>
          <a:prstGeom prst="rect">
            <a:avLst/>
          </a:prstGeom>
        </p:spPr>
        <p:txBody>
          <a:bodyPr wrap="square">
            <a:spAutoFit/>
          </a:bodyPr>
          <a:lstStyle/>
          <a:p>
            <a:r>
              <a:rPr lang="en-US" altLang="zh-TW" dirty="0">
                <a:solidFill>
                  <a:srgbClr val="0000FF"/>
                </a:solidFill>
              </a:rPr>
              <a:t>Reference</a:t>
            </a:r>
            <a:r>
              <a:rPr lang="zh-TW" altLang="en-US" dirty="0">
                <a:solidFill>
                  <a:srgbClr val="0000FF"/>
                </a:solidFill>
              </a:rPr>
              <a:t> </a:t>
            </a:r>
            <a:r>
              <a:rPr lang="en-US" altLang="zh-TW" dirty="0">
                <a:solidFill>
                  <a:srgbClr val="0000FF"/>
                </a:solidFill>
              </a:rPr>
              <a:t>for the reason: </a:t>
            </a:r>
            <a:r>
              <a:rPr lang="zh-TW" altLang="en-US" u="sng" dirty="0"/>
              <a:t>http://neuralnetworksanddeeplearning.com/chap4.html</a:t>
            </a:r>
          </a:p>
        </p:txBody>
      </p:sp>
      <p:sp>
        <p:nvSpPr>
          <p:cNvPr id="7" name="文字方塊 6"/>
          <p:cNvSpPr txBox="1"/>
          <p:nvPr/>
        </p:nvSpPr>
        <p:spPr>
          <a:xfrm>
            <a:off x="935342" y="1893033"/>
            <a:ext cx="4390847" cy="523220"/>
          </a:xfrm>
          <a:prstGeom prst="rect">
            <a:avLst/>
          </a:prstGeom>
          <a:noFill/>
        </p:spPr>
        <p:txBody>
          <a:bodyPr wrap="square" rtlCol="0">
            <a:spAutoFit/>
          </a:bodyPr>
          <a:lstStyle/>
          <a:p>
            <a:r>
              <a:rPr lang="en-US" altLang="zh-TW" sz="2800" dirty="0"/>
              <a:t>Any continuous function f</a:t>
            </a:r>
            <a:endParaRPr lang="zh-TW" altLang="en-US" sz="2800" dirty="0"/>
          </a:p>
        </p:txBody>
      </p:sp>
      <p:graphicFrame>
        <p:nvGraphicFramePr>
          <p:cNvPr id="8" name="Object 12"/>
          <p:cNvGraphicFramePr>
            <a:graphicFrameLocks noChangeAspect="1"/>
          </p:cNvGraphicFramePr>
          <p:nvPr/>
        </p:nvGraphicFramePr>
        <p:xfrm>
          <a:off x="1805231" y="2579752"/>
          <a:ext cx="2342046" cy="630000"/>
        </p:xfrm>
        <a:graphic>
          <a:graphicData uri="http://schemas.openxmlformats.org/presentationml/2006/ole">
            <mc:AlternateContent xmlns:mc="http://schemas.openxmlformats.org/markup-compatibility/2006">
              <mc:Choice xmlns:v="urn:schemas-microsoft-com:vml" Requires="v">
                <p:oleObj spid="_x0000_s16396" name="方程式" r:id="rId5" imgW="850680" imgH="228600" progId="Equation.3">
                  <p:embed/>
                </p:oleObj>
              </mc:Choice>
              <mc:Fallback>
                <p:oleObj name="方程式" r:id="rId5" imgW="850680" imgH="228600" progId="Equation.3">
                  <p:embed/>
                  <p:pic>
                    <p:nvPicPr>
                      <p:cNvPr id="8" name="Object 12"/>
                      <p:cNvPicPr>
                        <a:picLocks noChangeAspect="1" noChangeArrowheads="1"/>
                      </p:cNvPicPr>
                      <p:nvPr/>
                    </p:nvPicPr>
                    <p:blipFill>
                      <a:blip r:embed="rId6"/>
                      <a:srcRect/>
                      <a:stretch>
                        <a:fillRect/>
                      </a:stretch>
                    </p:blipFill>
                    <p:spPr bwMode="auto">
                      <a:xfrm>
                        <a:off x="1805231" y="2579752"/>
                        <a:ext cx="2342046" cy="63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字方塊 8"/>
          <p:cNvSpPr txBox="1"/>
          <p:nvPr/>
        </p:nvSpPr>
        <p:spPr>
          <a:xfrm>
            <a:off x="874966" y="3364330"/>
            <a:ext cx="4390847" cy="954107"/>
          </a:xfrm>
          <a:prstGeom prst="rect">
            <a:avLst/>
          </a:prstGeom>
          <a:noFill/>
        </p:spPr>
        <p:txBody>
          <a:bodyPr wrap="square" rtlCol="0">
            <a:spAutoFit/>
          </a:bodyPr>
          <a:lstStyle/>
          <a:p>
            <a:r>
              <a:rPr lang="en-US" altLang="zh-TW" sz="2800" dirty="0"/>
              <a:t>Can be realized by a network with one hidden layer</a:t>
            </a:r>
            <a:endParaRPr lang="zh-TW" altLang="en-US" sz="2800" dirty="0"/>
          </a:p>
        </p:txBody>
      </p:sp>
      <p:sp>
        <p:nvSpPr>
          <p:cNvPr id="10" name="文字方塊 9"/>
          <p:cNvSpPr txBox="1"/>
          <p:nvPr/>
        </p:nvSpPr>
        <p:spPr>
          <a:xfrm>
            <a:off x="865786" y="4430840"/>
            <a:ext cx="4220936" cy="954107"/>
          </a:xfrm>
          <a:prstGeom prst="rect">
            <a:avLst/>
          </a:prstGeom>
          <a:noFill/>
        </p:spPr>
        <p:txBody>
          <a:bodyPr wrap="square" rtlCol="0">
            <a:spAutoFit/>
          </a:bodyPr>
          <a:lstStyle/>
          <a:p>
            <a:r>
              <a:rPr lang="en-US" altLang="zh-TW" sz="2800" dirty="0"/>
              <a:t>(given </a:t>
            </a:r>
            <a:r>
              <a:rPr lang="en-US" altLang="zh-TW" sz="2800" b="1" dirty="0"/>
              <a:t>enough</a:t>
            </a:r>
            <a:r>
              <a:rPr lang="en-US" altLang="zh-TW" sz="2800" dirty="0"/>
              <a:t> hidden neurons)</a:t>
            </a:r>
            <a:endParaRPr lang="zh-TW" altLang="en-US" sz="2800" dirty="0"/>
          </a:p>
        </p:txBody>
      </p:sp>
      <p:sp>
        <p:nvSpPr>
          <p:cNvPr id="11" name="矩形 10"/>
          <p:cNvSpPr/>
          <p:nvPr/>
        </p:nvSpPr>
        <p:spPr>
          <a:xfrm>
            <a:off x="510547" y="5661766"/>
            <a:ext cx="8122905" cy="523220"/>
          </a:xfrm>
          <a:prstGeom prst="rect">
            <a:avLst/>
          </a:prstGeom>
        </p:spPr>
        <p:txBody>
          <a:bodyPr wrap="square">
            <a:spAutoFit/>
          </a:bodyPr>
          <a:lstStyle/>
          <a:p>
            <a:pPr algn="ctr"/>
            <a:r>
              <a:rPr lang="en-US" altLang="zh-TW" sz="2800" dirty="0">
                <a:solidFill>
                  <a:srgbClr val="0000FF"/>
                </a:solidFill>
              </a:rPr>
              <a:t>Why “Deep” neural network not “Fat” neural network?</a:t>
            </a:r>
            <a:endParaRPr lang="zh-TW" altLang="en-US" sz="2800" dirty="0">
              <a:solidFill>
                <a:srgbClr val="0000FF"/>
              </a:solidFill>
            </a:endParaRPr>
          </a:p>
        </p:txBody>
      </p:sp>
      <p:sp>
        <p:nvSpPr>
          <p:cNvPr id="3" name="文字方塊 2"/>
          <p:cNvSpPr txBox="1"/>
          <p:nvPr/>
        </p:nvSpPr>
        <p:spPr>
          <a:xfrm>
            <a:off x="6791523" y="6092473"/>
            <a:ext cx="2017486" cy="369332"/>
          </a:xfrm>
          <a:prstGeom prst="rect">
            <a:avLst/>
          </a:prstGeom>
          <a:noFill/>
        </p:spPr>
        <p:txBody>
          <a:bodyPr wrap="square" rtlCol="0">
            <a:spAutoFit/>
          </a:bodyPr>
          <a:lstStyle/>
          <a:p>
            <a:pPr algn="ctr"/>
            <a:r>
              <a:rPr lang="en-US" altLang="zh-TW" dirty="0"/>
              <a:t>(next lecture)</a:t>
            </a:r>
            <a:endParaRPr lang="zh-TW" altLang="en-US" dirty="0"/>
          </a:p>
        </p:txBody>
      </p:sp>
    </p:spTree>
    <p:extLst>
      <p:ext uri="{BB962C8B-B14F-4D97-AF65-F5344CB8AC3E}">
        <p14:creationId xmlns:p14="http://schemas.microsoft.com/office/powerpoint/2010/main" val="36581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深度學習深度學習</a:t>
            </a:r>
            <a:r>
              <a:rPr lang="en-US" altLang="zh-TW" dirty="0"/>
              <a:t>” </a:t>
            </a:r>
            <a:endParaRPr lang="zh-TW" altLang="en-US" dirty="0"/>
          </a:p>
        </p:txBody>
      </p:sp>
      <p:sp>
        <p:nvSpPr>
          <p:cNvPr id="3" name="內容版面配置區 2"/>
          <p:cNvSpPr>
            <a:spLocks noGrp="1"/>
          </p:cNvSpPr>
          <p:nvPr>
            <p:ph idx="1"/>
          </p:nvPr>
        </p:nvSpPr>
        <p:spPr>
          <a:xfrm>
            <a:off x="628650" y="1825625"/>
            <a:ext cx="7886700" cy="4811150"/>
          </a:xfrm>
        </p:spPr>
        <p:txBody>
          <a:bodyPr>
            <a:normAutofit fontScale="92500" lnSpcReduction="10000"/>
          </a:bodyPr>
          <a:lstStyle/>
          <a:p>
            <a:r>
              <a:rPr lang="en-US" altLang="zh-TW" sz="2600" dirty="0">
                <a:latin typeface="Times New Roman" panose="02020603050405020304" pitchFamily="18" charset="0"/>
                <a:cs typeface="Times New Roman" panose="02020603050405020304" pitchFamily="18" charset="0"/>
              </a:rPr>
              <a:t>My Course: Machine learning and having it deep and structured</a:t>
            </a:r>
          </a:p>
          <a:p>
            <a:pPr lvl="1"/>
            <a:r>
              <a:rPr lang="en-US" altLang="zh-TW" sz="2600" dirty="0">
                <a:latin typeface="Times New Roman" panose="02020603050405020304" pitchFamily="18" charset="0"/>
                <a:cs typeface="Times New Roman" panose="02020603050405020304" pitchFamily="18" charset="0"/>
              </a:rPr>
              <a:t>http://speech.ee.ntu.edu.tw/~tlkagk/courses_MLSD15_2.html</a:t>
            </a:r>
          </a:p>
          <a:p>
            <a:pPr lvl="1"/>
            <a:r>
              <a:rPr lang="en-US" altLang="zh-TW" sz="2600" dirty="0">
                <a:latin typeface="Times New Roman" panose="02020603050405020304" pitchFamily="18" charset="0"/>
                <a:cs typeface="Times New Roman" panose="02020603050405020304" pitchFamily="18" charset="0"/>
              </a:rPr>
              <a:t>6 hour version: http://www.slideshare.net/tw_dsconf/ss-62245351</a:t>
            </a:r>
          </a:p>
          <a:p>
            <a:r>
              <a:rPr lang="en-US" altLang="zh-TW" sz="2600" dirty="0">
                <a:latin typeface="Times New Roman" panose="02020603050405020304" pitchFamily="18" charset="0"/>
                <a:cs typeface="Times New Roman" panose="02020603050405020304" pitchFamily="18" charset="0"/>
              </a:rPr>
              <a:t>“Neural Networks and Deep Learning”</a:t>
            </a:r>
          </a:p>
          <a:p>
            <a:pPr lvl="1"/>
            <a:r>
              <a:rPr lang="en-US" altLang="zh-TW" sz="2600" dirty="0">
                <a:latin typeface="Times New Roman" panose="02020603050405020304" pitchFamily="18" charset="0"/>
                <a:cs typeface="Times New Roman" panose="02020603050405020304" pitchFamily="18" charset="0"/>
              </a:rPr>
              <a:t>written by Michael Nielsen</a:t>
            </a:r>
          </a:p>
          <a:p>
            <a:pPr lvl="1"/>
            <a:r>
              <a:rPr lang="en-US" altLang="zh-TW" sz="2600" dirty="0">
                <a:latin typeface="Times New Roman" panose="02020603050405020304" pitchFamily="18" charset="0"/>
                <a:cs typeface="Times New Roman" panose="02020603050405020304" pitchFamily="18" charset="0"/>
              </a:rPr>
              <a:t>http://neuralnetworksanddeeplearning.com/</a:t>
            </a:r>
          </a:p>
          <a:p>
            <a:r>
              <a:rPr lang="en-US" altLang="zh-TW" sz="2600" dirty="0">
                <a:latin typeface="Times New Roman" panose="02020603050405020304" pitchFamily="18" charset="0"/>
                <a:cs typeface="Times New Roman" panose="02020603050405020304" pitchFamily="18" charset="0"/>
              </a:rPr>
              <a:t>“Deep Learning” </a:t>
            </a:r>
          </a:p>
          <a:p>
            <a:pPr lvl="1"/>
            <a:r>
              <a:rPr lang="en-US" altLang="zh-TW" sz="2600" dirty="0">
                <a:latin typeface="Times New Roman" panose="02020603050405020304" pitchFamily="18" charset="0"/>
                <a:cs typeface="Times New Roman" panose="02020603050405020304" pitchFamily="18" charset="0"/>
              </a:rPr>
              <a:t>written by </a:t>
            </a:r>
            <a:r>
              <a:rPr lang="zh-TW" altLang="zh-TW" sz="2600" dirty="0">
                <a:latin typeface="Times New Roman" panose="02020603050405020304" pitchFamily="18" charset="0"/>
                <a:cs typeface="Times New Roman" panose="02020603050405020304" pitchFamily="18" charset="0"/>
              </a:rPr>
              <a:t>Yoshua Bengio</a:t>
            </a:r>
            <a:r>
              <a:rPr lang="en-US" altLang="zh-TW" sz="2600" dirty="0">
                <a:latin typeface="Times New Roman" panose="02020603050405020304" pitchFamily="18" charset="0"/>
                <a:cs typeface="Times New Roman" panose="02020603050405020304" pitchFamily="18" charset="0"/>
              </a:rPr>
              <a:t>, </a:t>
            </a:r>
            <a:r>
              <a:rPr lang="zh-TW" altLang="zh-TW" sz="2600" dirty="0">
                <a:latin typeface="Times New Roman" panose="02020603050405020304" pitchFamily="18" charset="0"/>
                <a:cs typeface="Times New Roman" panose="02020603050405020304" pitchFamily="18" charset="0"/>
              </a:rPr>
              <a:t>Ian J. Goodfellow and Aaron Courville </a:t>
            </a:r>
            <a:endParaRPr lang="en-US" altLang="zh-TW" sz="2600" dirty="0">
              <a:latin typeface="Times New Roman" panose="02020603050405020304" pitchFamily="18" charset="0"/>
              <a:cs typeface="Times New Roman" panose="02020603050405020304" pitchFamily="18" charset="0"/>
            </a:endParaRPr>
          </a:p>
          <a:p>
            <a:pPr lvl="1"/>
            <a:r>
              <a:rPr lang="en-US" altLang="zh-TW" sz="2600" dirty="0">
                <a:latin typeface="Times New Roman" panose="02020603050405020304" pitchFamily="18" charset="0"/>
                <a:cs typeface="Times New Roman" panose="02020603050405020304" pitchFamily="18" charset="0"/>
              </a:rPr>
              <a:t>http://www.deeplearningbook.org</a:t>
            </a:r>
            <a:endParaRPr lang="zh-TW" altLang="en-US" sz="2600" dirty="0">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415554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21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endParaRPr lang="zh-TW" altLang="en-US" sz="1400" dirty="0"/>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70"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71"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72"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73"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74"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75"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76"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77"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9" name="矩形 8"/>
          <p:cNvSpPr/>
          <p:nvPr/>
        </p:nvSpPr>
        <p:spPr>
          <a:xfrm>
            <a:off x="2575300" y="5320216"/>
            <a:ext cx="6176591" cy="830997"/>
          </a:xfrm>
          <a:prstGeom prst="rect">
            <a:avLst/>
          </a:prstGeom>
        </p:spPr>
        <p:txBody>
          <a:bodyPr wrap="square">
            <a:spAutoFit/>
          </a:bodyPr>
          <a:lstStyle/>
          <a:p>
            <a:pPr>
              <a:defRPr/>
            </a:pPr>
            <a:r>
              <a:rPr lang="en-US" altLang="zh-TW" sz="2400" dirty="0"/>
              <a:t>Different connection leads to different network structures</a:t>
            </a:r>
            <a:endParaRPr lang="zh-TW" altLang="en-US" sz="2400" dirty="0"/>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2575300" y="4836191"/>
            <a:ext cx="2884267" cy="523220"/>
          </a:xfrm>
          <a:prstGeom prst="rect">
            <a:avLst/>
          </a:prstGeom>
        </p:spPr>
        <p:txBody>
          <a:bodyPr wrap="square">
            <a:spAutoFit/>
          </a:bodyPr>
          <a:lstStyle/>
          <a:p>
            <a:pPr>
              <a:defRPr/>
            </a:pPr>
            <a:r>
              <a:rPr lang="en-US" altLang="zh-TW" sz="2800" b="1" i="1" u="sng" dirty="0"/>
              <a:t>Neural Network</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algn="ctr"/>
                <a:r>
                  <a:rPr lang="en-US" altLang="zh-TW" sz="2400" dirty="0"/>
                  <a:t>Network parameter </a:t>
                </a:r>
                <a14:m>
                  <m:oMath xmlns:m="http://schemas.openxmlformats.org/officeDocument/2006/math">
                    <m:r>
                      <a:rPr lang="zh-TW" altLang="en-US" sz="2400" i="1" smtClean="0">
                        <a:latin typeface="Cambria Math" panose="02040503050406030204" pitchFamily="18" charset="0"/>
                      </a:rPr>
                      <m:t>𝜃</m:t>
                    </m:r>
                  </m:oMath>
                </a14:m>
                <a:r>
                  <a:rPr lang="en-US" altLang="zh-TW" sz="2400" dirty="0"/>
                  <a:t>:</a:t>
                </a:r>
                <a:r>
                  <a:rPr lang="zh-TW" altLang="en-US" sz="2400" dirty="0"/>
                  <a:t> </a:t>
                </a:r>
                <a:r>
                  <a:rPr lang="en-US" altLang="zh-TW" sz="2400" dirty="0"/>
                  <a:t>all the weights and biases in the “neurons” </a:t>
                </a:r>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3302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4128"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p:spPr>
                      </p:pic>
                    </p:oleObj>
                  </mc:Fallback>
                </mc:AlternateContent>
              </a:graphicData>
            </a:graphic>
          </p:graphicFrame>
          <p:graphicFrame>
            <p:nvGraphicFramePr>
              <p:cNvPr id="7" name="Object 12"/>
              <p:cNvGraphicFramePr>
                <a:graphicFrameLocks noChangeAspect="1"/>
              </p:cNvGraphicFramePr>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4129"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p:spPr>
                      </p:pic>
                    </p:oleObj>
                  </mc:Fallback>
                </mc:AlternateContent>
              </a:graphicData>
            </a:graphic>
          </p:graphicFrame>
        </p:grpSp>
        <p:graphicFrame>
          <p:nvGraphicFramePr>
            <p:cNvPr id="79" name="Object 12"/>
            <p:cNvGraphicFramePr>
              <a:graphicFrameLocks noChangeAspect="1"/>
            </p:cNvGraphicFramePr>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4130"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9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15077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Given network structure, define </a:t>
            </a:r>
            <a:r>
              <a:rPr lang="en-US" altLang="zh-TW" sz="2800" b="1" i="1" u="sng" dirty="0"/>
              <a:t>a function set</a:t>
            </a:r>
            <a:endParaRPr lang="zh-TW" altLang="en-US" sz="2800" b="1" i="1" u="sng"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760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3204296658"/>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158"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983921309"/>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159"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85532797"/>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160"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70769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50591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77215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TotalTime>
  <Words>2432</Words>
  <Application>Microsoft Macintosh PowerPoint</Application>
  <PresentationFormat>On-screen Show (4:3)</PresentationFormat>
  <Paragraphs>655</Paragraphs>
  <Slides>31</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Arial</vt:lpstr>
      <vt:lpstr>Calibri</vt:lpstr>
      <vt:lpstr>Calibri Light</vt:lpstr>
      <vt:lpstr>Cambria Math</vt:lpstr>
      <vt:lpstr>Helvetica Neue</vt:lpstr>
      <vt:lpstr>Times New Roman</vt:lpstr>
      <vt:lpstr>Office 佈景主題</vt:lpstr>
      <vt:lpstr>方程式</vt:lpstr>
      <vt:lpstr>Deep Learning</vt:lpstr>
      <vt:lpstr>Deep learning  attracts lots of attention.</vt:lpstr>
      <vt:lpstr>Ups and downs of Deep Learning</vt:lpstr>
      <vt:lpstr>Three Steps for Deep Learning</vt:lpstr>
      <vt:lpstr>Neural Network </vt:lpstr>
      <vt:lpstr>Fully Connect Feedforward Network</vt:lpstr>
      <vt:lpstr>Fully Connect Feedforward Network</vt:lpstr>
      <vt:lpstr>Fully Connect Feedforward Network</vt:lpstr>
      <vt:lpstr>Fully Connect Feedforward Network</vt:lpstr>
      <vt:lpstr>PowerPoint Presentation</vt:lpstr>
      <vt:lpstr>PowerPoint Presentation</vt:lpstr>
      <vt:lpstr>Matrix Operation</vt:lpstr>
      <vt:lpstr>Neural Network </vt:lpstr>
      <vt:lpstr>Neural Network </vt:lpstr>
      <vt:lpstr>Output Layer </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lpstr>Concluding Remarks</vt:lpstr>
      <vt:lpstr>Deeper is Better?</vt:lpstr>
      <vt:lpstr>Universality Theorem</vt:lpstr>
      <vt:lpstr>“深度學習深度學習”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Microsoft Office User</cp:lastModifiedBy>
  <cp:revision>21</cp:revision>
  <dcterms:created xsi:type="dcterms:W3CDTF">2016-10-09T14:12:16Z</dcterms:created>
  <dcterms:modified xsi:type="dcterms:W3CDTF">2022-11-30T13:09:58Z</dcterms:modified>
</cp:coreProperties>
</file>