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7" r:id="rId9"/>
    <p:sldId id="260" r:id="rId10"/>
    <p:sldId id="261" r:id="rId11"/>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A309A6D-C09C-4548-B29A-6CF363A7E532}" type="datetimeFigureOut">
              <a:rPr lang="fr-FR" smtClean="0"/>
              <a:pPr/>
              <a:t>06/01/2020</a:t>
            </a:fld>
            <a:endParaRPr lang="fr-BE"/>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A309A6D-C09C-4548-B29A-6CF363A7E532}" type="datetimeFigureOut">
              <a:rPr lang="fr-FR" smtClean="0"/>
              <a:pPr/>
              <a:t>06/01/2020</a:t>
            </a:fld>
            <a:endParaRPr lang="fr-BE"/>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A309A6D-C09C-4548-B29A-6CF363A7E532}" type="datetimeFigureOut">
              <a:rPr lang="fr-FR" smtClean="0"/>
              <a:pPr/>
              <a:t>06/01/2020</a:t>
            </a:fld>
            <a:endParaRPr lang="fr-BE"/>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A309A6D-C09C-4548-B29A-6CF363A7E532}" type="datetimeFigureOut">
              <a:rPr lang="fr-FR" smtClean="0"/>
              <a:pPr/>
              <a:t>06/01/2020</a:t>
            </a:fld>
            <a:endParaRPr lang="fr-BE"/>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A309A6D-C09C-4548-B29A-6CF363A7E532}" type="datetimeFigureOut">
              <a:rPr lang="fr-FR" smtClean="0"/>
              <a:pPr/>
              <a:t>06/01/2020</a:t>
            </a:fld>
            <a:endParaRPr lang="fr-BE"/>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a:xfrm>
            <a:off x="457200" y="6356350"/>
            <a:ext cx="2133600" cy="365125"/>
          </a:xfrm>
          <a:prstGeom prst="rect">
            <a:avLst/>
          </a:prstGeom>
        </p:spPr>
        <p:txBody>
          <a:bodyPr/>
          <a:lstStyle/>
          <a:p>
            <a:fld id="{AA309A6D-C09C-4548-B29A-6CF363A7E532}" type="datetimeFigureOut">
              <a:rPr lang="fr-FR" smtClean="0"/>
              <a:pPr/>
              <a:t>06/01/2020</a:t>
            </a:fld>
            <a:endParaRPr lang="fr-BE"/>
          </a:p>
        </p:txBody>
      </p:sp>
      <p:sp>
        <p:nvSpPr>
          <p:cNvPr id="8" name="Espace réservé du pied de page 7"/>
          <p:cNvSpPr>
            <a:spLocks noGrp="1"/>
          </p:cNvSpPr>
          <p:nvPr>
            <p:ph type="ftr" sz="quarter" idx="11"/>
          </p:nvPr>
        </p:nvSpPr>
        <p:spPr>
          <a:xfrm>
            <a:off x="3124200" y="6356350"/>
            <a:ext cx="2895600" cy="365125"/>
          </a:xfrm>
          <a:prstGeom prst="rect">
            <a:avLst/>
          </a:prstGeom>
        </p:spPr>
        <p:txBody>
          <a:bodyPr/>
          <a:lstStyle/>
          <a:p>
            <a:endParaRPr lang="fr-BE"/>
          </a:p>
        </p:txBody>
      </p:sp>
      <p:sp>
        <p:nvSpPr>
          <p:cNvPr id="9" name="Espace réservé du numéro de diapositive 8"/>
          <p:cNvSpPr>
            <a:spLocks noGrp="1"/>
          </p:cNvSpPr>
          <p:nvPr>
            <p:ph type="sldNum" sz="quarter" idx="12"/>
          </p:nvPr>
        </p:nvSpPr>
        <p:spPr>
          <a:xfrm>
            <a:off x="6553200" y="6356350"/>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AA309A6D-C09C-4548-B29A-6CF363A7E532}" type="datetimeFigureOut">
              <a:rPr lang="fr-FR" smtClean="0"/>
              <a:pPr/>
              <a:t>06/01/2020</a:t>
            </a:fld>
            <a:endParaRPr lang="fr-BE"/>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fr-BE"/>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fld id="{AA309A6D-C09C-4548-B29A-6CF363A7E532}" type="datetimeFigureOut">
              <a:rPr lang="fr-FR" smtClean="0"/>
              <a:pPr/>
              <a:t>06/01/2020</a:t>
            </a:fld>
            <a:endParaRPr lang="fr-BE"/>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p>
            <a:endParaRPr lang="fr-BE"/>
          </a:p>
        </p:txBody>
      </p:sp>
      <p:sp>
        <p:nvSpPr>
          <p:cNvPr id="4" name="Espace réservé du numéro de diapositive 3"/>
          <p:cNvSpPr>
            <a:spLocks noGrp="1"/>
          </p:cNvSpPr>
          <p:nvPr>
            <p:ph type="sldNum" sz="quarter" idx="12"/>
          </p:nvPr>
        </p:nvSpPr>
        <p:spPr>
          <a:xfrm>
            <a:off x="6553200" y="6356350"/>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A309A6D-C09C-4548-B29A-6CF363A7E532}" type="datetimeFigureOut">
              <a:rPr lang="fr-FR" smtClean="0"/>
              <a:pPr/>
              <a:t>06/01/2020</a:t>
            </a:fld>
            <a:endParaRPr lang="fr-BE"/>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A309A6D-C09C-4548-B29A-6CF363A7E532}" type="datetimeFigureOut">
              <a:rPr lang="fr-FR" smtClean="0"/>
              <a:pPr/>
              <a:t>06/01/2020</a:t>
            </a:fld>
            <a:endParaRPr lang="fr-BE"/>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 3" descr="pl5754921-o_sistema_autom_tico_do_estacionamento_de_ve_culo_do_cart_o_da_proximidade_com_rs485_carparking_loteia_a_solu_o.jpg"/>
          <p:cNvPicPr>
            <a:picLocks noChangeAspect="1"/>
          </p:cNvPicPr>
          <p:nvPr userDrawn="1"/>
        </p:nvPicPr>
        <p:blipFill>
          <a:blip r:embed="rId13"/>
          <a:stretch>
            <a:fillRect/>
          </a:stretch>
        </p:blipFill>
        <p:spPr>
          <a:xfrm>
            <a:off x="0" y="0"/>
            <a:ext cx="9144000" cy="6858000"/>
          </a:xfrm>
          <a:prstGeom prst="rect">
            <a:avLst/>
          </a:prstGeom>
        </p:spPr>
      </p:pic>
      <p:sp>
        <p:nvSpPr>
          <p:cNvPr id="7" name="Rectangle à coins arrondis 6"/>
          <p:cNvSpPr/>
          <p:nvPr userDrawn="1"/>
        </p:nvSpPr>
        <p:spPr>
          <a:xfrm>
            <a:off x="177614" y="142852"/>
            <a:ext cx="8786874" cy="357190"/>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2">
                    <a:lumMod val="60000"/>
                    <a:lumOff val="40000"/>
                  </a:schemeClr>
                </a:solidFill>
              </a:rPr>
              <a:t>Banc de test d'une barrière de parking</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à coins arrondis 8"/>
          <p:cNvSpPr/>
          <p:nvPr/>
        </p:nvSpPr>
        <p:spPr>
          <a:xfrm>
            <a:off x="4643438" y="4429132"/>
            <a:ext cx="4429156" cy="2278036"/>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dirty="0" smtClean="0">
                <a:solidFill>
                  <a:schemeClr val="tx2">
                    <a:lumMod val="60000"/>
                    <a:lumOff val="40000"/>
                  </a:schemeClr>
                </a:solidFill>
              </a:rPr>
              <a:t>Banc de test pédagogique permettant d'analyser l'évolution du couple moteur en fonction des mouvements de la barrière. Suivi et interprétation des </a:t>
            </a:r>
            <a:r>
              <a:rPr lang="fr-FR" sz="2000" smtClean="0">
                <a:solidFill>
                  <a:schemeClr val="tx2">
                    <a:lumMod val="60000"/>
                    <a:lumOff val="40000"/>
                  </a:schemeClr>
                </a:solidFill>
              </a:rPr>
              <a:t>messages MODBUS en </a:t>
            </a:r>
            <a:r>
              <a:rPr lang="fr-FR" sz="2000" dirty="0" smtClean="0">
                <a:solidFill>
                  <a:schemeClr val="tx2">
                    <a:lumMod val="60000"/>
                    <a:lumOff val="40000"/>
                  </a:schemeClr>
                </a:solidFill>
              </a:rPr>
              <a:t>vue de l’étude du protocole.</a:t>
            </a:r>
            <a:endParaRPr lang="fr-FR" sz="2000" dirty="0">
              <a:solidFill>
                <a:schemeClr val="tx2">
                  <a:lumMod val="60000"/>
                  <a:lumOff val="40000"/>
                </a:schemeClr>
              </a:solidFill>
            </a:endParaRPr>
          </a:p>
        </p:txBody>
      </p:sp>
      <p:pic>
        <p:nvPicPr>
          <p:cNvPr id="1026" name="Picture 2" descr="C:\Users\David\Desktop\parkingDEC2020\images\Torque-angle-characteristic-during-LLLG-SC-circuit-followed-by-OC.png"/>
          <p:cNvPicPr>
            <a:picLocks noChangeAspect="1" noChangeArrowheads="1"/>
          </p:cNvPicPr>
          <p:nvPr/>
        </p:nvPicPr>
        <p:blipFill>
          <a:blip r:embed="rId2"/>
          <a:stretch>
            <a:fillRect/>
          </a:stretch>
        </p:blipFill>
        <p:spPr bwMode="auto">
          <a:xfrm>
            <a:off x="6715140" y="785794"/>
            <a:ext cx="2225568" cy="1361524"/>
          </a:xfrm>
          <a:prstGeom prst="rect">
            <a:avLst/>
          </a:prstGeom>
          <a:solidFill>
            <a:schemeClr val="bg1"/>
          </a:solidFill>
          <a:ln w="50800">
            <a:solidFill>
              <a:schemeClr val="tx2">
                <a:lumMod val="60000"/>
                <a:lumOff val="40000"/>
              </a:schemeClr>
            </a:solidFill>
          </a:ln>
        </p:spPr>
      </p:pic>
      <p:pic>
        <p:nvPicPr>
          <p:cNvPr id="1027" name="Picture 3" descr="C:\Users\David\Desktop\parkingDEC2020\images\app304.png"/>
          <p:cNvPicPr>
            <a:picLocks noChangeAspect="1" noChangeArrowheads="1"/>
          </p:cNvPicPr>
          <p:nvPr/>
        </p:nvPicPr>
        <p:blipFill>
          <a:blip r:embed="rId3"/>
          <a:srcRect/>
          <a:stretch>
            <a:fillRect/>
          </a:stretch>
        </p:blipFill>
        <p:spPr bwMode="auto">
          <a:xfrm>
            <a:off x="214282" y="785794"/>
            <a:ext cx="4318000" cy="5929354"/>
          </a:xfrm>
          <a:prstGeom prst="rect">
            <a:avLst/>
          </a:prstGeom>
          <a:solidFill>
            <a:schemeClr val="bg1"/>
          </a:solidFill>
          <a:ln w="50800">
            <a:solidFill>
              <a:schemeClr val="tx2">
                <a:lumMod val="60000"/>
                <a:lumOff val="40000"/>
              </a:schemeClr>
            </a:solid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à coins arrondis 11"/>
          <p:cNvSpPr/>
          <p:nvPr/>
        </p:nvSpPr>
        <p:spPr>
          <a:xfrm>
            <a:off x="142844" y="642918"/>
            <a:ext cx="8858312" cy="6072230"/>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2"/>
          <p:cNvSpPr/>
          <p:nvPr/>
        </p:nvSpPr>
        <p:spPr>
          <a:xfrm>
            <a:off x="142844" y="642918"/>
            <a:ext cx="8858312" cy="6072230"/>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sz="1600" dirty="0" smtClean="0">
              <a:solidFill>
                <a:schemeClr val="tx2">
                  <a:lumMod val="60000"/>
                  <a:lumOff val="40000"/>
                </a:schemeClr>
              </a:solidFill>
            </a:endParaRPr>
          </a:p>
          <a:p>
            <a:pPr algn="just"/>
            <a:r>
              <a:rPr lang="fr-FR" sz="1600" dirty="0" smtClean="0">
                <a:solidFill>
                  <a:schemeClr val="tx2">
                    <a:lumMod val="60000"/>
                    <a:lumOff val="40000"/>
                  </a:schemeClr>
                </a:solidFill>
              </a:rPr>
              <a:t>La société DEC Industrie, spécialisée dans la conception de systèmes industriels </a:t>
            </a:r>
            <a:r>
              <a:rPr lang="fr-FR" sz="1600" dirty="0" err="1" smtClean="0">
                <a:solidFill>
                  <a:schemeClr val="tx2">
                    <a:lumMod val="60000"/>
                    <a:lumOff val="40000"/>
                  </a:schemeClr>
                </a:solidFill>
              </a:rPr>
              <a:t>didactisés</a:t>
            </a:r>
            <a:r>
              <a:rPr lang="fr-FR" sz="1600" dirty="0" smtClean="0">
                <a:solidFill>
                  <a:schemeClr val="tx2">
                    <a:lumMod val="60000"/>
                    <a:lumOff val="40000"/>
                  </a:schemeClr>
                </a:solidFill>
              </a:rPr>
              <a:t> destinés à l’enseignement, propose dans son catalogue le système de gestion d’accès de parking DECMA-PARK, ainsi que la maquette DECMA-REP.</a:t>
            </a:r>
          </a:p>
          <a:p>
            <a:pPr algn="just"/>
            <a:r>
              <a:rPr lang="fr-FR" sz="1600" dirty="0" smtClean="0">
                <a:solidFill>
                  <a:schemeClr val="tx2">
                    <a:lumMod val="60000"/>
                    <a:lumOff val="40000"/>
                  </a:schemeClr>
                </a:solidFill>
              </a:rPr>
              <a:t> </a:t>
            </a:r>
          </a:p>
          <a:p>
            <a:pPr algn="just"/>
            <a:r>
              <a:rPr lang="fr-FR" sz="1600" dirty="0" smtClean="0">
                <a:solidFill>
                  <a:schemeClr val="tx2">
                    <a:lumMod val="60000"/>
                    <a:lumOff val="40000"/>
                  </a:schemeClr>
                </a:solidFill>
              </a:rPr>
              <a:t>Ces systèmes permettent de concrétiser les travaux de câblage, d’installation, de configuration et de programmation des élèves. Ils permettent également d’étudier les caractéristiques mécaniques et physiques des parties opératives ainsi que les protocoles de communications mis en œuvres.</a:t>
            </a:r>
          </a:p>
          <a:p>
            <a:pPr algn="just"/>
            <a:endParaRPr lang="fr-FR" sz="1600" dirty="0" smtClean="0">
              <a:solidFill>
                <a:schemeClr val="tx2">
                  <a:lumMod val="60000"/>
                  <a:lumOff val="40000"/>
                </a:schemeClr>
              </a:solidFill>
            </a:endParaRPr>
          </a:p>
          <a:p>
            <a:pPr algn="just"/>
            <a:r>
              <a:rPr lang="fr-FR" sz="1600" dirty="0" smtClean="0">
                <a:solidFill>
                  <a:schemeClr val="tx2">
                    <a:lumMod val="60000"/>
                    <a:lumOff val="40000"/>
                  </a:schemeClr>
                </a:solidFill>
              </a:rPr>
              <a:t>La maquette est désormais fonctionnelle et a été modernisée dans le cadre d'un projet de BTS SNEC en 2018 et 2019. La maquette à été enrichie d’un capteur de couple MODBUS dans le cadre de projets en BTS Electrotechnique.</a:t>
            </a:r>
          </a:p>
          <a:p>
            <a:pPr algn="just"/>
            <a:endParaRPr lang="fr-FR" sz="1600" dirty="0" smtClean="0">
              <a:solidFill>
                <a:schemeClr val="tx2">
                  <a:lumMod val="60000"/>
                  <a:lumOff val="40000"/>
                </a:schemeClr>
              </a:solidFill>
            </a:endParaRPr>
          </a:p>
          <a:p>
            <a:pPr algn="just"/>
            <a:r>
              <a:rPr lang="fr-FR" sz="1600" dirty="0" smtClean="0">
                <a:solidFill>
                  <a:schemeClr val="tx2">
                    <a:lumMod val="60000"/>
                    <a:lumOff val="40000"/>
                  </a:schemeClr>
                </a:solidFill>
              </a:rPr>
              <a:t>L'entreprise DEC nous demande de concevoir un banc de test pédagogique permettant d'analyser l'évolution du couple moteur en fonction des mouvements de la barrière. </a:t>
            </a:r>
          </a:p>
          <a:p>
            <a:pPr algn="just"/>
            <a:endParaRPr lang="fr-FR" sz="1600" dirty="0" smtClean="0">
              <a:solidFill>
                <a:schemeClr val="tx2">
                  <a:lumMod val="60000"/>
                  <a:lumOff val="40000"/>
                </a:schemeClr>
              </a:solidFill>
            </a:endParaRPr>
          </a:p>
          <a:p>
            <a:pPr algn="just"/>
            <a:r>
              <a:rPr lang="fr-FR" sz="1600" dirty="0" smtClean="0">
                <a:solidFill>
                  <a:schemeClr val="tx2">
                    <a:lumMod val="60000"/>
                    <a:lumOff val="40000"/>
                  </a:schemeClr>
                </a:solidFill>
              </a:rPr>
              <a:t>Le variateur MODBUS doit être commandé directement via un module USB/RS485. Le logiciel doit permettre de créer des scénarios de test, puis de tracer l'évolution du couple en fonction du temps ou de l'angle de la barrière. Les mesures seront enregistrées dans des fichiers texte. La maquette pédagogique permettra également d'étudier la communication MODBUS : les messages doivent être affichés dans une interface graphique, puis analysés automatiquement. Une animation permettra de visualiser les effets et la signification de chaque message.</a:t>
            </a:r>
          </a:p>
          <a:p>
            <a:pPr algn="just"/>
            <a:endParaRPr lang="fr-FR" sz="1600" dirty="0" smtClean="0">
              <a:solidFill>
                <a:schemeClr val="tx2">
                  <a:lumMod val="60000"/>
                  <a:lumOff val="40000"/>
                </a:schemeClr>
              </a:solidFill>
            </a:endParaRPr>
          </a:p>
          <a:p>
            <a:pPr algn="ctr"/>
            <a:r>
              <a:rPr lang="fr-FR" sz="1200" dirty="0" smtClean="0">
                <a:solidFill>
                  <a:schemeClr val="tx2">
                    <a:lumMod val="60000"/>
                    <a:lumOff val="40000"/>
                  </a:schemeClr>
                </a:solidFill>
              </a:rPr>
              <a:t>DEC Industrie, ZAC du </a:t>
            </a:r>
            <a:r>
              <a:rPr lang="fr-FR" sz="1200" dirty="0" err="1" smtClean="0">
                <a:solidFill>
                  <a:schemeClr val="tx2">
                    <a:lumMod val="60000"/>
                    <a:lumOff val="40000"/>
                  </a:schemeClr>
                </a:solidFill>
              </a:rPr>
              <a:t>Monné</a:t>
            </a:r>
            <a:r>
              <a:rPr lang="fr-FR" sz="1200" dirty="0" smtClean="0">
                <a:solidFill>
                  <a:schemeClr val="tx2">
                    <a:lumMod val="60000"/>
                    <a:lumOff val="40000"/>
                  </a:schemeClr>
                </a:solidFill>
              </a:rPr>
              <a:t> 3 rue du champ du Verger 72700 ALLONNES http://dec-industrie.com/</a:t>
            </a:r>
          </a:p>
          <a:p>
            <a:pPr algn="just"/>
            <a:endParaRPr lang="fr-FR" sz="1600" dirty="0" smtClean="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à coins arrondis 9"/>
          <p:cNvSpPr/>
          <p:nvPr/>
        </p:nvSpPr>
        <p:spPr>
          <a:xfrm>
            <a:off x="142844" y="714356"/>
            <a:ext cx="8358246" cy="6000792"/>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2">
                    <a:lumMod val="60000"/>
                    <a:lumOff val="40000"/>
                  </a:schemeClr>
                </a:solidFill>
              </a:rPr>
              <a:t>Les 4 activités :</a:t>
            </a:r>
          </a:p>
          <a:p>
            <a:pPr algn="just"/>
            <a:endParaRPr lang="fr-FR" dirty="0" smtClean="0">
              <a:solidFill>
                <a:schemeClr val="tx2">
                  <a:lumMod val="60000"/>
                  <a:lumOff val="40000"/>
                </a:schemeClr>
              </a:solidFill>
            </a:endParaRPr>
          </a:p>
          <a:p>
            <a:pPr algn="just"/>
            <a:r>
              <a:rPr lang="fr-FR" dirty="0" smtClean="0">
                <a:solidFill>
                  <a:schemeClr val="tx2">
                    <a:lumMod val="60000"/>
                    <a:lumOff val="40000"/>
                  </a:schemeClr>
                </a:solidFill>
              </a:rPr>
              <a:t>1] Prise de photo (scan du billet), analyse et envoi du QR code.</a:t>
            </a:r>
          </a:p>
          <a:p>
            <a:pPr algn="just"/>
            <a:endParaRPr lang="fr-FR" dirty="0" smtClean="0">
              <a:solidFill>
                <a:schemeClr val="tx2">
                  <a:lumMod val="60000"/>
                  <a:lumOff val="40000"/>
                </a:schemeClr>
              </a:solidFill>
            </a:endParaRPr>
          </a:p>
          <a:p>
            <a:pPr algn="just"/>
            <a:r>
              <a:rPr lang="fr-FR" dirty="0" smtClean="0">
                <a:solidFill>
                  <a:schemeClr val="tx2">
                    <a:lumMod val="60000"/>
                    <a:lumOff val="40000"/>
                  </a:schemeClr>
                </a:solidFill>
              </a:rPr>
              <a:t>2] Réception du code, fléchage sur journal lumineux et affichage du prénom (ou du pseudo ou du numéro) du spectateur , configuration de plusieurs types de flèches (gestion des pixels de l'afficheur et des couleurs) : lecture de la BDD.</a:t>
            </a:r>
          </a:p>
          <a:p>
            <a:pPr algn="just"/>
            <a:endParaRPr lang="fr-FR" dirty="0" smtClean="0">
              <a:solidFill>
                <a:schemeClr val="tx2">
                  <a:lumMod val="60000"/>
                  <a:lumOff val="40000"/>
                </a:schemeClr>
              </a:solidFill>
            </a:endParaRPr>
          </a:p>
          <a:p>
            <a:pPr algn="just"/>
            <a:r>
              <a:rPr lang="fr-FR" dirty="0" smtClean="0">
                <a:solidFill>
                  <a:schemeClr val="tx2">
                    <a:lumMod val="60000"/>
                    <a:lumOff val="40000"/>
                  </a:schemeClr>
                </a:solidFill>
              </a:rPr>
              <a:t>3] Génération des billets et des QR codes : enregistrement du billet et de l'identité du spectateur dans la BDD.</a:t>
            </a:r>
          </a:p>
          <a:p>
            <a:pPr algn="just"/>
            <a:endParaRPr lang="fr-FR" dirty="0" smtClean="0">
              <a:solidFill>
                <a:schemeClr val="tx2">
                  <a:lumMod val="60000"/>
                  <a:lumOff val="40000"/>
                </a:schemeClr>
              </a:solidFill>
            </a:endParaRPr>
          </a:p>
          <a:p>
            <a:pPr algn="just"/>
            <a:r>
              <a:rPr lang="fr-FR" dirty="0" smtClean="0">
                <a:solidFill>
                  <a:schemeClr val="tx2">
                    <a:lumMod val="60000"/>
                    <a:lumOff val="40000"/>
                  </a:schemeClr>
                </a:solidFill>
              </a:rPr>
              <a:t>4] Réservation de concert en ligne, vérification des places disponibles : gestion de la BDD. Impression du billet papier et transfert sur support mobile (téléphone, tablette).</a:t>
            </a:r>
          </a:p>
          <a:p>
            <a:pPr algn="just"/>
            <a:endParaRPr lang="fr-FR" dirty="0" smtClean="0">
              <a:solidFill>
                <a:schemeClr val="tx2">
                  <a:lumMod val="60000"/>
                  <a:lumOff val="40000"/>
                </a:schemeClr>
              </a:solidFill>
            </a:endParaRPr>
          </a:p>
          <a:p>
            <a:pPr algn="just"/>
            <a:endParaRPr lang="fr-FR" dirty="0">
              <a:solidFill>
                <a:schemeClr val="tx2">
                  <a:lumMod val="60000"/>
                  <a:lumOff val="40000"/>
                </a:schemeClr>
              </a:solidFill>
            </a:endParaRPr>
          </a:p>
        </p:txBody>
      </p:sp>
      <p:sp>
        <p:nvSpPr>
          <p:cNvPr id="11" name="Rectangle à coins arrondis 10"/>
          <p:cNvSpPr/>
          <p:nvPr/>
        </p:nvSpPr>
        <p:spPr>
          <a:xfrm>
            <a:off x="142844" y="642918"/>
            <a:ext cx="8858312" cy="6072230"/>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u="sng" dirty="0" smtClean="0">
                <a:solidFill>
                  <a:schemeClr val="tx2">
                    <a:lumMod val="75000"/>
                  </a:schemeClr>
                </a:solidFill>
              </a:rPr>
              <a:t>Les 3 activités :</a:t>
            </a:r>
          </a:p>
          <a:p>
            <a:pPr algn="just"/>
            <a:endParaRPr lang="fr-FR" dirty="0" smtClean="0">
              <a:solidFill>
                <a:schemeClr val="tx2">
                  <a:lumMod val="60000"/>
                  <a:lumOff val="40000"/>
                </a:schemeClr>
              </a:solidFill>
            </a:endParaRPr>
          </a:p>
          <a:p>
            <a:pPr algn="just"/>
            <a:r>
              <a:rPr lang="fr-FR" dirty="0" smtClean="0">
                <a:solidFill>
                  <a:schemeClr val="tx2">
                    <a:lumMod val="75000"/>
                  </a:schemeClr>
                </a:solidFill>
              </a:rPr>
              <a:t>1] </a:t>
            </a:r>
            <a:r>
              <a:rPr lang="fr-FR" dirty="0" smtClean="0">
                <a:solidFill>
                  <a:schemeClr val="tx2">
                    <a:lumMod val="60000"/>
                    <a:lumOff val="40000"/>
                  </a:schemeClr>
                </a:solidFill>
              </a:rPr>
              <a:t>IHM de pilotage direct de la barrière en RS485 (module USB/RS485). Scénarios de test.</a:t>
            </a:r>
          </a:p>
          <a:p>
            <a:pPr algn="just"/>
            <a:endParaRPr lang="fr-FR" dirty="0" smtClean="0">
              <a:solidFill>
                <a:schemeClr val="tx2">
                  <a:lumMod val="75000"/>
                </a:schemeClr>
              </a:solidFill>
            </a:endParaRPr>
          </a:p>
          <a:p>
            <a:pPr algn="just"/>
            <a:r>
              <a:rPr lang="fr-FR" dirty="0" smtClean="0">
                <a:solidFill>
                  <a:schemeClr val="tx2">
                    <a:lumMod val="75000"/>
                  </a:schemeClr>
                </a:solidFill>
              </a:rPr>
              <a:t>2] </a:t>
            </a:r>
            <a:r>
              <a:rPr lang="fr-FR" dirty="0" smtClean="0">
                <a:solidFill>
                  <a:schemeClr val="tx2">
                    <a:lumMod val="60000"/>
                    <a:lumOff val="40000"/>
                  </a:schemeClr>
                </a:solidFill>
              </a:rPr>
              <a:t>IHM de supervision : suivi et analyse des messages </a:t>
            </a:r>
            <a:r>
              <a:rPr lang="fr-FR" dirty="0" err="1" smtClean="0">
                <a:solidFill>
                  <a:schemeClr val="tx2">
                    <a:lumMod val="60000"/>
                    <a:lumOff val="40000"/>
                  </a:schemeClr>
                </a:solidFill>
              </a:rPr>
              <a:t>Modbus</a:t>
            </a:r>
            <a:r>
              <a:rPr lang="fr-FR" dirty="0" smtClean="0">
                <a:solidFill>
                  <a:schemeClr val="tx2">
                    <a:lumMod val="60000"/>
                    <a:lumOff val="40000"/>
                  </a:schemeClr>
                </a:solidFill>
              </a:rPr>
              <a:t>. Chef d'équipe.</a:t>
            </a:r>
            <a:endParaRPr lang="fr-FR" dirty="0" smtClean="0">
              <a:solidFill>
                <a:srgbClr val="C00000"/>
              </a:solidFill>
            </a:endParaRPr>
          </a:p>
          <a:p>
            <a:pPr algn="just"/>
            <a:endParaRPr lang="fr-FR" dirty="0" smtClean="0">
              <a:solidFill>
                <a:schemeClr val="tx2">
                  <a:lumMod val="60000"/>
                  <a:lumOff val="40000"/>
                </a:schemeClr>
              </a:solidFill>
            </a:endParaRPr>
          </a:p>
          <a:p>
            <a:pPr algn="just"/>
            <a:r>
              <a:rPr lang="fr-FR" dirty="0" smtClean="0">
                <a:solidFill>
                  <a:schemeClr val="tx2">
                    <a:lumMod val="75000"/>
                  </a:schemeClr>
                </a:solidFill>
              </a:rPr>
              <a:t>3] </a:t>
            </a:r>
            <a:r>
              <a:rPr lang="fr-FR" dirty="0" smtClean="0">
                <a:solidFill>
                  <a:schemeClr val="tx2">
                    <a:lumMod val="60000"/>
                    <a:lumOff val="40000"/>
                  </a:schemeClr>
                </a:solidFill>
              </a:rPr>
              <a:t>IHM de suivi du couple moteur. Tracé des courbes. Synchronisation avec les scénarios de tests (TCP/IP).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457200" y="1600200"/>
            <a:ext cx="8229600" cy="4525963"/>
          </a:xfrm>
        </p:spPr>
        <p:txBody>
          <a:bodyPr/>
          <a:lstStyle/>
          <a:p>
            <a:endParaRPr lang="fr-FR"/>
          </a:p>
        </p:txBody>
      </p:sp>
      <p:sp>
        <p:nvSpPr>
          <p:cNvPr id="12" name="Rectangle à coins arrondis 11"/>
          <p:cNvSpPr/>
          <p:nvPr/>
        </p:nvSpPr>
        <p:spPr>
          <a:xfrm>
            <a:off x="142844" y="642918"/>
            <a:ext cx="8858312" cy="6072230"/>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600" u="sng" dirty="0" smtClean="0">
                <a:solidFill>
                  <a:schemeClr val="tx2">
                    <a:lumMod val="75000"/>
                  </a:schemeClr>
                </a:solidFill>
              </a:rPr>
              <a:t>Contraintes logicielles :</a:t>
            </a:r>
          </a:p>
          <a:p>
            <a:pPr algn="just"/>
            <a:r>
              <a:rPr lang="fr-FR" sz="1600" dirty="0" smtClean="0">
                <a:solidFill>
                  <a:schemeClr val="tx2">
                    <a:lumMod val="60000"/>
                    <a:lumOff val="40000"/>
                  </a:schemeClr>
                </a:solidFill>
              </a:rPr>
              <a:t>C++ </a:t>
            </a:r>
            <a:r>
              <a:rPr lang="fr-FR" sz="1600" dirty="0" err="1" smtClean="0">
                <a:solidFill>
                  <a:schemeClr val="tx2">
                    <a:lumMod val="60000"/>
                    <a:lumOff val="40000"/>
                  </a:schemeClr>
                </a:solidFill>
              </a:rPr>
              <a:t>Builder</a:t>
            </a:r>
            <a:endParaRPr lang="fr-FR" sz="1600" dirty="0" smtClean="0">
              <a:solidFill>
                <a:schemeClr val="tx2">
                  <a:lumMod val="60000"/>
                  <a:lumOff val="40000"/>
                </a:schemeClr>
              </a:solidFill>
            </a:endParaRPr>
          </a:p>
          <a:p>
            <a:pPr algn="just"/>
            <a:r>
              <a:rPr lang="fr-FR" sz="1600" dirty="0" smtClean="0">
                <a:solidFill>
                  <a:schemeClr val="tx2">
                    <a:lumMod val="60000"/>
                    <a:lumOff val="40000"/>
                  </a:schemeClr>
                </a:solidFill>
              </a:rPr>
              <a:t>Tous les programmes doivent être simples robustes et léger, ils doivent être indépendants de la machine utilisée. Les configurations doivent être facilement reproductibles : toutes les configurations seront stockées dans des fichiers textes.</a:t>
            </a:r>
          </a:p>
          <a:p>
            <a:pPr algn="just"/>
            <a:endParaRPr lang="fr-FR" sz="1600" dirty="0" smtClean="0">
              <a:solidFill>
                <a:schemeClr val="tx2">
                  <a:lumMod val="60000"/>
                  <a:lumOff val="40000"/>
                </a:schemeClr>
              </a:solidFill>
            </a:endParaRPr>
          </a:p>
          <a:p>
            <a:pPr algn="just"/>
            <a:r>
              <a:rPr lang="fr-FR" sz="1600" u="sng" dirty="0" smtClean="0">
                <a:solidFill>
                  <a:schemeClr val="tx2">
                    <a:lumMod val="75000"/>
                  </a:schemeClr>
                </a:solidFill>
              </a:rPr>
              <a:t>Contraintes matérielles :</a:t>
            </a:r>
          </a:p>
          <a:p>
            <a:r>
              <a:rPr lang="fr-FR" sz="1600" dirty="0" smtClean="0">
                <a:solidFill>
                  <a:schemeClr val="tx2">
                    <a:lumMod val="60000"/>
                    <a:lumOff val="40000"/>
                  </a:schemeClr>
                </a:solidFill>
              </a:rPr>
              <a:t>Barrière DECMA-PARK avec variateur MODBUS, capteur de couple MODBUS</a:t>
            </a:r>
          </a:p>
          <a:p>
            <a:r>
              <a:rPr lang="fr-FR" sz="1600" dirty="0" smtClean="0">
                <a:solidFill>
                  <a:schemeClr val="tx2">
                    <a:lumMod val="60000"/>
                    <a:lumOff val="40000"/>
                  </a:schemeClr>
                </a:solidFill>
              </a:rPr>
              <a:t>Module USB/RS485</a:t>
            </a:r>
          </a:p>
          <a:p>
            <a:endParaRPr lang="fr-FR" sz="1600" dirty="0" smtClean="0">
              <a:solidFill>
                <a:schemeClr val="tx2">
                  <a:lumMod val="60000"/>
                  <a:lumOff val="40000"/>
                </a:schemeClr>
              </a:solidFill>
            </a:endParaRPr>
          </a:p>
          <a:p>
            <a:pPr algn="just"/>
            <a:r>
              <a:rPr lang="fr-FR" sz="1600" u="sng" dirty="0" smtClean="0">
                <a:solidFill>
                  <a:schemeClr val="tx2">
                    <a:lumMod val="75000"/>
                  </a:schemeClr>
                </a:solidFill>
              </a:rPr>
              <a:t>Liste des tâches collectives dont il faudra fournir la documentation :</a:t>
            </a:r>
          </a:p>
          <a:p>
            <a:pPr algn="just"/>
            <a:r>
              <a:rPr lang="fr-FR" sz="1600" dirty="0" smtClean="0">
                <a:solidFill>
                  <a:schemeClr val="accent1"/>
                </a:solidFill>
              </a:rPr>
              <a:t>	0.1	Cas d'utilisation</a:t>
            </a:r>
          </a:p>
          <a:p>
            <a:pPr algn="just"/>
            <a:r>
              <a:rPr lang="fr-FR" sz="1600" dirty="0" smtClean="0">
                <a:solidFill>
                  <a:schemeClr val="accent1"/>
                </a:solidFill>
              </a:rPr>
              <a:t>	0.2	Déploiement</a:t>
            </a:r>
          </a:p>
          <a:p>
            <a:pPr algn="just"/>
            <a:r>
              <a:rPr lang="fr-FR" sz="1600" dirty="0" smtClean="0">
                <a:solidFill>
                  <a:schemeClr val="accent1"/>
                </a:solidFill>
              </a:rPr>
              <a:t>	0.3	Séquence</a:t>
            </a:r>
          </a:p>
          <a:p>
            <a:pPr algn="just"/>
            <a:r>
              <a:rPr lang="fr-FR" sz="1600" dirty="0" smtClean="0">
                <a:solidFill>
                  <a:schemeClr val="accent1"/>
                </a:solidFill>
              </a:rPr>
              <a:t>	0.4	Analyse des documents constructeur (variateur, </a:t>
            </a:r>
            <a:r>
              <a:rPr lang="fr-FR" sz="1600" dirty="0" err="1" smtClean="0">
                <a:solidFill>
                  <a:schemeClr val="accent1"/>
                </a:solidFill>
              </a:rPr>
              <a:t>couplemètre</a:t>
            </a:r>
            <a:r>
              <a:rPr lang="fr-FR" sz="1600" dirty="0" smtClean="0">
                <a:solidFill>
                  <a:schemeClr val="accent1"/>
                </a:solidFill>
              </a:rPr>
              <a:t>)</a:t>
            </a:r>
          </a:p>
          <a:p>
            <a:pPr algn="just"/>
            <a:r>
              <a:rPr lang="fr-FR" sz="1600" dirty="0" smtClean="0">
                <a:solidFill>
                  <a:schemeClr val="accent1"/>
                </a:solidFill>
              </a:rPr>
              <a:t>	0.5	Etude de la barrière DECMA-PARK : étude de la messagerie MODBUS</a:t>
            </a:r>
          </a:p>
          <a:p>
            <a:pPr algn="just"/>
            <a:r>
              <a:rPr lang="fr-FR" sz="1600" dirty="0" smtClean="0">
                <a:solidFill>
                  <a:schemeClr val="accent1"/>
                </a:solidFill>
              </a:rPr>
              <a:t>	0.6	Format des fichiers texte scénarios et historique</a:t>
            </a:r>
          </a:p>
          <a:p>
            <a:pPr algn="just"/>
            <a:r>
              <a:rPr lang="fr-FR" sz="1600" dirty="0" smtClean="0">
                <a:solidFill>
                  <a:schemeClr val="accent1"/>
                </a:solidFill>
              </a:rPr>
              <a:t>	0.7	Format des messages TCP/IP</a:t>
            </a:r>
          </a:p>
          <a:p>
            <a:pPr algn="just"/>
            <a:r>
              <a:rPr lang="fr-FR" sz="1600" dirty="0" smtClean="0">
                <a:solidFill>
                  <a:schemeClr val="accent1"/>
                </a:solidFill>
              </a:rPr>
              <a:t>	0.8	Documentation et notice d'utilisation</a:t>
            </a:r>
            <a:endParaRPr lang="fr-FR" sz="1600"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457200" y="1600200"/>
            <a:ext cx="8229600" cy="4525963"/>
          </a:xfrm>
        </p:spPr>
        <p:txBody>
          <a:bodyPr/>
          <a:lstStyle/>
          <a:p>
            <a:endParaRPr lang="fr-FR"/>
          </a:p>
        </p:txBody>
      </p:sp>
      <p:sp>
        <p:nvSpPr>
          <p:cNvPr id="12" name="Rectangle à coins arrondis 11"/>
          <p:cNvSpPr/>
          <p:nvPr/>
        </p:nvSpPr>
        <p:spPr>
          <a:xfrm>
            <a:off x="142844" y="642918"/>
            <a:ext cx="8858312" cy="6072230"/>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600" u="sng" dirty="0" smtClean="0">
                <a:solidFill>
                  <a:schemeClr val="tx2">
                    <a:lumMod val="75000"/>
                  </a:schemeClr>
                </a:solidFill>
              </a:rPr>
              <a:t>Candidat 1, liste des tâches unitaires dont il faudra fournir le code et/ou la documentation : </a:t>
            </a:r>
          </a:p>
          <a:p>
            <a:pPr algn="just"/>
            <a:endParaRPr lang="fr-FR" sz="1600" dirty="0" smtClean="0">
              <a:solidFill>
                <a:schemeClr val="tx2">
                  <a:lumMod val="75000"/>
                </a:schemeClr>
              </a:solidFill>
            </a:endParaRPr>
          </a:p>
          <a:p>
            <a:pPr algn="just"/>
            <a:r>
              <a:rPr lang="fr-FR" sz="1600" dirty="0" smtClean="0">
                <a:solidFill>
                  <a:schemeClr val="accent1"/>
                </a:solidFill>
              </a:rPr>
              <a:t>IHM de pilotage direct de la barrière en RS485 (module USB/RS485). Scénarios de test.</a:t>
            </a:r>
          </a:p>
          <a:p>
            <a:pPr algn="just"/>
            <a:endParaRPr lang="fr-FR" sz="1600" dirty="0" smtClean="0">
              <a:solidFill>
                <a:schemeClr val="accent1"/>
              </a:solidFill>
            </a:endParaRPr>
          </a:p>
          <a:p>
            <a:pPr algn="just"/>
            <a:r>
              <a:rPr lang="fr-FR" sz="1600" dirty="0" smtClean="0">
                <a:solidFill>
                  <a:schemeClr val="accent1"/>
                </a:solidFill>
              </a:rPr>
              <a:t>1.1	Prise en main du module USB/RS485 et de son API</a:t>
            </a:r>
          </a:p>
          <a:p>
            <a:pPr algn="just"/>
            <a:r>
              <a:rPr lang="fr-FR" sz="1600" dirty="0" smtClean="0">
                <a:solidFill>
                  <a:schemeClr val="accent1"/>
                </a:solidFill>
              </a:rPr>
              <a:t>1.2	Mise en mouvement de la barrière (écriture MODBUS)</a:t>
            </a:r>
          </a:p>
          <a:p>
            <a:pPr algn="just"/>
            <a:r>
              <a:rPr lang="fr-FR" sz="1600" dirty="0" smtClean="0">
                <a:solidFill>
                  <a:schemeClr val="accent1"/>
                </a:solidFill>
              </a:rPr>
              <a:t>1.3	Lecture (MODBUS) des capteurs tout ou rien (présence véhicule, butées haute et basse)</a:t>
            </a:r>
          </a:p>
          <a:p>
            <a:pPr algn="just"/>
            <a:r>
              <a:rPr lang="fr-FR" sz="1600" dirty="0" smtClean="0">
                <a:solidFill>
                  <a:schemeClr val="accent1"/>
                </a:solidFill>
              </a:rPr>
              <a:t>1.4	Enregistrement et modification de scénarios de tests préprogrammés simples : utilisation de fichiers textes</a:t>
            </a:r>
          </a:p>
          <a:p>
            <a:pPr algn="just"/>
            <a:r>
              <a:rPr lang="fr-FR" sz="1600" dirty="0" smtClean="0">
                <a:solidFill>
                  <a:schemeClr val="accent1"/>
                </a:solidFill>
              </a:rPr>
              <a:t>1.5	Serveur TCP permettant le suivi distant du scénario de tests (utilisation d’un client de test)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457200" y="1600200"/>
            <a:ext cx="8229600" cy="4525963"/>
          </a:xfrm>
        </p:spPr>
        <p:txBody>
          <a:bodyPr/>
          <a:lstStyle/>
          <a:p>
            <a:endParaRPr lang="fr-FR"/>
          </a:p>
        </p:txBody>
      </p:sp>
      <p:sp>
        <p:nvSpPr>
          <p:cNvPr id="12" name="Rectangle à coins arrondis 11"/>
          <p:cNvSpPr/>
          <p:nvPr/>
        </p:nvSpPr>
        <p:spPr>
          <a:xfrm>
            <a:off x="142844" y="642918"/>
            <a:ext cx="8858312" cy="6072230"/>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600" u="sng" dirty="0" smtClean="0">
                <a:solidFill>
                  <a:schemeClr val="tx2">
                    <a:lumMod val="75000"/>
                  </a:schemeClr>
                </a:solidFill>
              </a:rPr>
              <a:t>Candidat 2, liste des tâches unitaires dont il faudra fournir le code et/ou la documentation : </a:t>
            </a:r>
          </a:p>
          <a:p>
            <a:pPr algn="just"/>
            <a:endParaRPr lang="fr-FR" sz="1600" dirty="0" smtClean="0">
              <a:solidFill>
                <a:schemeClr val="tx2">
                  <a:lumMod val="75000"/>
                </a:schemeClr>
              </a:solidFill>
            </a:endParaRPr>
          </a:p>
          <a:p>
            <a:pPr algn="just"/>
            <a:r>
              <a:rPr lang="fr-FR" sz="1600" dirty="0" smtClean="0">
                <a:solidFill>
                  <a:schemeClr val="accent1"/>
                </a:solidFill>
              </a:rPr>
              <a:t>IHM de supervision : suivi et analyse des messages </a:t>
            </a:r>
            <a:r>
              <a:rPr lang="fr-FR" sz="1600" dirty="0" err="1" smtClean="0">
                <a:solidFill>
                  <a:schemeClr val="accent1"/>
                </a:solidFill>
              </a:rPr>
              <a:t>Modbus</a:t>
            </a:r>
            <a:r>
              <a:rPr lang="fr-FR" sz="1600" dirty="0" smtClean="0">
                <a:solidFill>
                  <a:schemeClr val="accent1"/>
                </a:solidFill>
              </a:rPr>
              <a:t>. Chef d'équipe.</a:t>
            </a:r>
          </a:p>
          <a:p>
            <a:pPr algn="just"/>
            <a:endParaRPr lang="fr-FR" sz="1600" dirty="0" smtClean="0">
              <a:solidFill>
                <a:schemeClr val="accent1"/>
              </a:solidFill>
            </a:endParaRPr>
          </a:p>
          <a:p>
            <a:pPr algn="just"/>
            <a:r>
              <a:rPr lang="fr-FR" sz="1600" dirty="0" smtClean="0">
                <a:solidFill>
                  <a:schemeClr val="accent1"/>
                </a:solidFill>
              </a:rPr>
              <a:t>2.1	Prise en main du module USB/RS485 et de son API</a:t>
            </a:r>
          </a:p>
          <a:p>
            <a:pPr algn="just"/>
            <a:r>
              <a:rPr lang="fr-FR" sz="1600" dirty="0" smtClean="0">
                <a:solidFill>
                  <a:schemeClr val="accent1"/>
                </a:solidFill>
              </a:rPr>
              <a:t>2.2	Suivi des messages MODBUS en lecture seulement : affichage des messages en temps réel</a:t>
            </a:r>
          </a:p>
          <a:p>
            <a:pPr algn="just"/>
            <a:r>
              <a:rPr lang="fr-FR" sz="1600" dirty="0" smtClean="0">
                <a:solidFill>
                  <a:schemeClr val="accent1"/>
                </a:solidFill>
              </a:rPr>
              <a:t>2.3	Analyse automatique des messages</a:t>
            </a:r>
          </a:p>
          <a:p>
            <a:pPr algn="just"/>
            <a:r>
              <a:rPr lang="fr-FR" sz="1600" dirty="0" smtClean="0">
                <a:solidFill>
                  <a:schemeClr val="accent1"/>
                </a:solidFill>
              </a:rPr>
              <a:t>2.4	Animation permettant de visualiser la signification des messages</a:t>
            </a:r>
          </a:p>
          <a:p>
            <a:pPr algn="just"/>
            <a:r>
              <a:rPr lang="fr-FR" sz="1600" dirty="0" smtClean="0">
                <a:solidFill>
                  <a:schemeClr val="accent1"/>
                </a:solidFill>
              </a:rPr>
              <a:t>2.5	Rassemblement des codes de l’équipe et rédaction d'une documentation globale</a:t>
            </a:r>
          </a:p>
          <a:p>
            <a:pPr algn="just"/>
            <a:endParaRPr lang="fr-FR" sz="1600" dirty="0" smtClean="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457200" y="1600200"/>
            <a:ext cx="8229600" cy="4525963"/>
          </a:xfrm>
        </p:spPr>
        <p:txBody>
          <a:bodyPr/>
          <a:lstStyle/>
          <a:p>
            <a:endParaRPr lang="fr-FR"/>
          </a:p>
        </p:txBody>
      </p:sp>
      <p:sp>
        <p:nvSpPr>
          <p:cNvPr id="12" name="Rectangle à coins arrondis 11"/>
          <p:cNvSpPr/>
          <p:nvPr/>
        </p:nvSpPr>
        <p:spPr>
          <a:xfrm>
            <a:off x="142844" y="642918"/>
            <a:ext cx="8858312" cy="6072230"/>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600" u="sng" dirty="0" smtClean="0">
                <a:solidFill>
                  <a:schemeClr val="tx2">
                    <a:lumMod val="75000"/>
                  </a:schemeClr>
                </a:solidFill>
              </a:rPr>
              <a:t>Candidat 3, liste des tâches unitaires dont il faudra fournir le code et/ou la documentation : </a:t>
            </a:r>
          </a:p>
          <a:p>
            <a:pPr algn="just"/>
            <a:endParaRPr lang="fr-FR" sz="1600" dirty="0" smtClean="0">
              <a:solidFill>
                <a:schemeClr val="tx2">
                  <a:lumMod val="75000"/>
                </a:schemeClr>
              </a:solidFill>
            </a:endParaRPr>
          </a:p>
          <a:p>
            <a:pPr algn="just"/>
            <a:r>
              <a:rPr lang="fr-FR" sz="1600" dirty="0" smtClean="0">
                <a:solidFill>
                  <a:schemeClr val="accent1"/>
                </a:solidFill>
              </a:rPr>
              <a:t>IHM de suivi du couple moteur. Tracé des courbes. Synchronisation avec les scénarios de tests (TCP/IP).</a:t>
            </a:r>
          </a:p>
          <a:p>
            <a:pPr algn="just"/>
            <a:endParaRPr lang="fr-FR" sz="1600" dirty="0" smtClean="0">
              <a:solidFill>
                <a:schemeClr val="accent1"/>
              </a:solidFill>
            </a:endParaRPr>
          </a:p>
          <a:p>
            <a:pPr algn="just"/>
            <a:r>
              <a:rPr lang="fr-FR" sz="1600" dirty="0" smtClean="0">
                <a:solidFill>
                  <a:schemeClr val="accent1"/>
                </a:solidFill>
              </a:rPr>
              <a:t>3.1	Prise en main du module USB/RS485 et de son API</a:t>
            </a:r>
          </a:p>
          <a:p>
            <a:pPr algn="just"/>
            <a:r>
              <a:rPr lang="fr-FR" sz="1600" dirty="0" smtClean="0">
                <a:solidFill>
                  <a:schemeClr val="accent1"/>
                </a:solidFill>
              </a:rPr>
              <a:t>3.2	Mesure de l'angle sur le variateur : lecture MODBUS</a:t>
            </a:r>
          </a:p>
          <a:p>
            <a:pPr algn="just"/>
            <a:r>
              <a:rPr lang="fr-FR" sz="1600" dirty="0" smtClean="0">
                <a:solidFill>
                  <a:schemeClr val="accent1"/>
                </a:solidFill>
              </a:rPr>
              <a:t>3.3	Mesure du capteur de couple MODBUS</a:t>
            </a:r>
          </a:p>
          <a:p>
            <a:pPr algn="just"/>
            <a:r>
              <a:rPr lang="fr-FR" sz="1600" dirty="0" smtClean="0">
                <a:solidFill>
                  <a:schemeClr val="accent1"/>
                </a:solidFill>
              </a:rPr>
              <a:t>3.4	Tracé automatique des courbes : couple=f(t) angle=f(t) couple=f(angle)</a:t>
            </a:r>
          </a:p>
          <a:p>
            <a:pPr algn="just"/>
            <a:r>
              <a:rPr lang="fr-FR" sz="1600" dirty="0" smtClean="0">
                <a:solidFill>
                  <a:schemeClr val="accent1"/>
                </a:solidFill>
              </a:rPr>
              <a:t>3.5	Synchronisation avec les cycles de tests préprogrammés (codage d’un client TCP), afin de commenter les graphs en fonction de la commande de la barrière</a:t>
            </a:r>
          </a:p>
          <a:p>
            <a:pPr algn="just"/>
            <a:r>
              <a:rPr lang="fr-FR" sz="1600" dirty="0" smtClean="0">
                <a:solidFill>
                  <a:schemeClr val="accent1"/>
                </a:solidFill>
              </a:rPr>
              <a:t>3.6	Historique des tests : fichiers textes des mesures datées</a:t>
            </a:r>
          </a:p>
          <a:p>
            <a:pPr algn="just"/>
            <a:endParaRPr lang="fr-FR" sz="1600"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à coins arrondis 11"/>
          <p:cNvSpPr/>
          <p:nvPr/>
        </p:nvSpPr>
        <p:spPr>
          <a:xfrm>
            <a:off x="142844" y="642918"/>
            <a:ext cx="8858312" cy="6072230"/>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2">
                  <a:lumMod val="60000"/>
                  <a:lumOff val="40000"/>
                </a:schemeClr>
              </a:solidFill>
            </a:endParaRPr>
          </a:p>
        </p:txBody>
      </p:sp>
      <p:pic>
        <p:nvPicPr>
          <p:cNvPr id="1027" name="Picture 3" descr="C:\Users\David\Desktop\parkingDEC2020\GanttMesures.png"/>
          <p:cNvPicPr>
            <a:picLocks noChangeAspect="1" noChangeArrowheads="1"/>
          </p:cNvPicPr>
          <p:nvPr/>
        </p:nvPicPr>
        <p:blipFill>
          <a:blip r:embed="rId2"/>
          <a:srcRect/>
          <a:stretch>
            <a:fillRect/>
          </a:stretch>
        </p:blipFill>
        <p:spPr bwMode="auto">
          <a:xfrm>
            <a:off x="285719" y="1285860"/>
            <a:ext cx="8578943" cy="485778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à coins arrondis 11"/>
          <p:cNvSpPr/>
          <p:nvPr/>
        </p:nvSpPr>
        <p:spPr>
          <a:xfrm>
            <a:off x="142844" y="642918"/>
            <a:ext cx="8858312" cy="6072230"/>
          </a:xfrm>
          <a:prstGeom prst="roundRect">
            <a:avLst/>
          </a:prstGeom>
          <a:solidFill>
            <a:schemeClr val="bg1"/>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dirty="0">
              <a:solidFill>
                <a:schemeClr val="tx2">
                  <a:lumMod val="60000"/>
                  <a:lumOff val="40000"/>
                </a:schemeClr>
              </a:solidFill>
            </a:endParaRP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50800">
          <a:solidFill>
            <a:schemeClr val="tx2">
              <a:lumMod val="60000"/>
              <a:lumOff val="40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1250</TotalTime>
  <Words>637</Words>
  <Application>Microsoft Office PowerPoint</Application>
  <PresentationFormat>Affichage à l'écran (4:3)</PresentationFormat>
  <Paragraphs>74</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cp:lastModifiedBy>IERVESE DAVID</cp:lastModifiedBy>
  <cp:revision>130</cp:revision>
  <dcterms:modified xsi:type="dcterms:W3CDTF">2020-01-06T13:31:52Z</dcterms:modified>
</cp:coreProperties>
</file>