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505" r:id="rId3"/>
    <p:sldId id="848" r:id="rId4"/>
    <p:sldId id="541" r:id="rId5"/>
    <p:sldId id="542" r:id="rId6"/>
    <p:sldId id="543" r:id="rId7"/>
    <p:sldId id="544" r:id="rId8"/>
    <p:sldId id="846" r:id="rId9"/>
    <p:sldId id="847" r:id="rId10"/>
    <p:sldId id="849" r:id="rId11"/>
    <p:sldId id="508" r:id="rId12"/>
    <p:sldId id="548" r:id="rId13"/>
    <p:sldId id="801" r:id="rId14"/>
    <p:sldId id="493" r:id="rId15"/>
    <p:sldId id="836" r:id="rId16"/>
    <p:sldId id="494" r:id="rId17"/>
    <p:sldId id="495" r:id="rId18"/>
    <p:sldId id="850" r:id="rId19"/>
    <p:sldId id="840" r:id="rId20"/>
    <p:sldId id="839" r:id="rId21"/>
    <p:sldId id="851" r:id="rId22"/>
    <p:sldId id="842" r:id="rId23"/>
    <p:sldId id="852" r:id="rId24"/>
    <p:sldId id="843" r:id="rId25"/>
    <p:sldId id="454" r:id="rId26"/>
  </p:sldIdLst>
  <p:sldSz cx="9144000" cy="6858000" type="screen4x3"/>
  <p:notesSz cx="6797675" cy="99282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9pPr>
  </p:defaultTextStyle>
  <p:extLst>
    <p:ext uri="{EFAFB233-063F-42B5-8137-9DF3F51BA10A}">
      <p15:sldGuideLst xmlns:p15="http://schemas.microsoft.com/office/powerpoint/2012/main">
        <p15:guide id="1" orient="horz" pos="213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3E"/>
    <a:srgbClr val="F78843"/>
    <a:srgbClr val="1EE84E"/>
    <a:srgbClr val="4F81BD"/>
    <a:srgbClr val="62A5E8"/>
    <a:srgbClr val="A8CDF2"/>
    <a:srgbClr val="A8CD8E"/>
    <a:srgbClr val="882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77" autoAdjust="0"/>
    <p:restoredTop sz="82280" autoAdjust="0"/>
  </p:normalViewPr>
  <p:slideViewPr>
    <p:cSldViewPr snapToGrid="0" showGuides="1">
      <p:cViewPr varScale="1">
        <p:scale>
          <a:sx n="103" d="100"/>
          <a:sy n="103" d="100"/>
        </p:scale>
        <p:origin x="2040" y="176"/>
      </p:cViewPr>
      <p:guideLst>
        <p:guide orient="horz" pos="213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475BF-69D9-B74A-9280-3D18425CF904}"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zh-CN" altLang="en-US"/>
        </a:p>
      </dgm:t>
    </dgm:pt>
    <dgm:pt modelId="{72BF16D5-8217-374C-991B-068635068A75}">
      <dgm:prSet phldrT="[文本]"/>
      <dgm:spPr/>
      <dgm:t>
        <a:bodyPr/>
        <a:lstStyle/>
        <a:p>
          <a:r>
            <a:rPr lang="en-US" altLang="zh-CN" dirty="0"/>
            <a:t>Part</a:t>
          </a:r>
          <a:r>
            <a:rPr lang="zh-CN" altLang="en-US" dirty="0"/>
            <a:t> </a:t>
          </a:r>
          <a:r>
            <a:rPr lang="en-US" altLang="zh-CN" dirty="0"/>
            <a:t>I</a:t>
          </a:r>
          <a:endParaRPr lang="zh-CN" altLang="en-US" dirty="0"/>
        </a:p>
      </dgm:t>
    </dgm:pt>
    <dgm:pt modelId="{D9A0ADDE-73CC-C844-8A88-D4C3068F77DD}" type="parTrans" cxnId="{1882C82E-EBEE-3245-9FA1-5DC03E7691B7}">
      <dgm:prSet/>
      <dgm:spPr/>
      <dgm:t>
        <a:bodyPr/>
        <a:lstStyle/>
        <a:p>
          <a:endParaRPr lang="zh-CN" altLang="en-US"/>
        </a:p>
      </dgm:t>
    </dgm:pt>
    <dgm:pt modelId="{66FAC716-F1EF-3E42-B499-B21BEFC4BF27}" type="sibTrans" cxnId="{1882C82E-EBEE-3245-9FA1-5DC03E7691B7}">
      <dgm:prSet/>
      <dgm:spPr/>
      <dgm:t>
        <a:bodyPr/>
        <a:lstStyle/>
        <a:p>
          <a:endParaRPr lang="zh-CN" altLang="en-US"/>
        </a:p>
      </dgm:t>
    </dgm:pt>
    <dgm:pt modelId="{A94EB2E7-4CDC-C446-8FDA-68349EB51ADE}">
      <dgm:prSet phldrT="[文本]"/>
      <dgm:spPr/>
      <dgm:t>
        <a:bodyPr/>
        <a:lstStyle/>
        <a:p>
          <a:r>
            <a:rPr lang="en" b="0" i="0" dirty="0">
              <a:latin typeface="Segoe UI Symbol" panose="020B0502040204020203" pitchFamily="34" charset="0"/>
              <a:ea typeface="Segoe UI Symbol" panose="020B0502040204020203" pitchFamily="34" charset="0"/>
              <a:cs typeface="Al Bayan Plain" pitchFamily="2" charset="-78"/>
            </a:rPr>
            <a:t>Pretrained network</a:t>
          </a:r>
          <a:r>
            <a:rPr lang="en-US" altLang="zh-CN" b="0" i="0" dirty="0">
              <a:latin typeface="Segoe UI Symbol" panose="020B0502040204020203" pitchFamily="34" charset="0"/>
              <a:ea typeface="Segoe UI Symbol" panose="020B0502040204020203" pitchFamily="34" charset="0"/>
              <a:cs typeface="Al Bayan Plain" pitchFamily="2" charset="-78"/>
            </a:rPr>
            <a:t>s</a:t>
          </a:r>
          <a:endParaRPr lang="zh-CN" altLang="en-US" b="0" i="0" dirty="0">
            <a:latin typeface="Segoe UI Symbol" panose="020B0502040204020203" pitchFamily="34" charset="0"/>
            <a:cs typeface="Al Bayan Plain" pitchFamily="2" charset="-78"/>
          </a:endParaRPr>
        </a:p>
      </dgm:t>
    </dgm:pt>
    <dgm:pt modelId="{EFE0AC38-B19D-A749-8B0D-20FCC4C698CF}" type="parTrans" cxnId="{0E33E37F-A569-514F-8417-7B2F2728CA6F}">
      <dgm:prSet/>
      <dgm:spPr/>
      <dgm:t>
        <a:bodyPr/>
        <a:lstStyle/>
        <a:p>
          <a:endParaRPr lang="zh-CN" altLang="en-US"/>
        </a:p>
      </dgm:t>
    </dgm:pt>
    <dgm:pt modelId="{001DBF56-0F27-E34A-9742-55B26AB238BB}" type="sibTrans" cxnId="{0E33E37F-A569-514F-8417-7B2F2728CA6F}">
      <dgm:prSet/>
      <dgm:spPr/>
      <dgm:t>
        <a:bodyPr/>
        <a:lstStyle/>
        <a:p>
          <a:endParaRPr lang="zh-CN" altLang="en-US"/>
        </a:p>
      </dgm:t>
    </dgm:pt>
    <dgm:pt modelId="{D35D6420-811B-C141-A6C2-915D713845AD}">
      <dgm:prSet phldrT="[文本]"/>
      <dgm:spPr/>
      <dgm:t>
        <a:bodyPr/>
        <a:lstStyle/>
        <a:p>
          <a:r>
            <a:rPr lang="en-US" altLang="zh-CN" dirty="0"/>
            <a:t>Part</a:t>
          </a:r>
          <a:r>
            <a:rPr lang="zh-CN" altLang="en-US" dirty="0"/>
            <a:t> </a:t>
          </a:r>
          <a:r>
            <a:rPr lang="en-US" altLang="zh-CN" dirty="0"/>
            <a:t>III</a:t>
          </a:r>
          <a:endParaRPr lang="zh-CN" altLang="en-US" dirty="0"/>
        </a:p>
      </dgm:t>
    </dgm:pt>
    <dgm:pt modelId="{31BDB2E6-0DB5-B440-9155-E56DF21658B6}" type="parTrans" cxnId="{5C06667A-A665-4442-B09C-CACEC0E46003}">
      <dgm:prSet/>
      <dgm:spPr/>
      <dgm:t>
        <a:bodyPr/>
        <a:lstStyle/>
        <a:p>
          <a:endParaRPr lang="zh-CN" altLang="en-US"/>
        </a:p>
      </dgm:t>
    </dgm:pt>
    <dgm:pt modelId="{4F70CEF5-EDE3-6640-871A-55EE0ED4A18E}" type="sibTrans" cxnId="{5C06667A-A665-4442-B09C-CACEC0E46003}">
      <dgm:prSet/>
      <dgm:spPr/>
      <dgm:t>
        <a:bodyPr/>
        <a:lstStyle/>
        <a:p>
          <a:endParaRPr lang="zh-CN" altLang="en-US"/>
        </a:p>
      </dgm:t>
    </dgm:pt>
    <dgm:pt modelId="{3D4C42D7-7BA7-7148-8F3E-0B386FFE6CC2}">
      <dgm:prSet phldrT="[文本]"/>
      <dgm:spPr/>
      <dgm:t>
        <a:bodyPr/>
        <a:lstStyle/>
        <a:p>
          <a:r>
            <a:rPr lang="en-US" altLang="zh-CN" dirty="0"/>
            <a:t>NeuralTalk2</a:t>
          </a:r>
          <a:endParaRPr lang="zh-CN" altLang="en-US" dirty="0"/>
        </a:p>
      </dgm:t>
    </dgm:pt>
    <dgm:pt modelId="{E12A6AD9-5953-4D4F-A518-B54ED4DBED3A}" type="parTrans" cxnId="{B15F0E61-EC70-3845-AAA9-CF9C7097BBDC}">
      <dgm:prSet/>
      <dgm:spPr/>
      <dgm:t>
        <a:bodyPr/>
        <a:lstStyle/>
        <a:p>
          <a:endParaRPr lang="zh-CN" altLang="en-US"/>
        </a:p>
      </dgm:t>
    </dgm:pt>
    <dgm:pt modelId="{07E9B7D7-C669-644F-81A7-4D4FC6E2EB49}" type="sibTrans" cxnId="{B15F0E61-EC70-3845-AAA9-CF9C7097BBDC}">
      <dgm:prSet/>
      <dgm:spPr/>
      <dgm:t>
        <a:bodyPr/>
        <a:lstStyle/>
        <a:p>
          <a:endParaRPr lang="zh-CN" altLang="en-US"/>
        </a:p>
      </dgm:t>
    </dgm:pt>
    <dgm:pt modelId="{631FAC21-850D-B847-997F-BBB35E63DDF2}">
      <dgm:prSet phldrT="[文本]"/>
      <dgm:spPr/>
      <dgm:t>
        <a:bodyPr/>
        <a:lstStyle/>
        <a:p>
          <a:r>
            <a:rPr lang="en-US" altLang="zh-CN" dirty="0"/>
            <a:t>Part</a:t>
          </a:r>
          <a:r>
            <a:rPr lang="zh-CN" altLang="en-US" dirty="0"/>
            <a:t> </a:t>
          </a:r>
          <a:r>
            <a:rPr lang="en-US" altLang="zh-CN" dirty="0"/>
            <a:t>IV</a:t>
          </a:r>
          <a:endParaRPr lang="zh-CN" altLang="en-US" dirty="0"/>
        </a:p>
      </dgm:t>
    </dgm:pt>
    <dgm:pt modelId="{8FCAD9E6-8712-B548-9941-8F68D62A42E7}" type="parTrans" cxnId="{AC07148A-591A-8E41-BD99-93793412F19D}">
      <dgm:prSet/>
      <dgm:spPr/>
      <dgm:t>
        <a:bodyPr/>
        <a:lstStyle/>
        <a:p>
          <a:endParaRPr lang="zh-CN" altLang="en-US"/>
        </a:p>
      </dgm:t>
    </dgm:pt>
    <dgm:pt modelId="{B901CB10-9F4A-AD48-8920-492551D68D5C}" type="sibTrans" cxnId="{AC07148A-591A-8E41-BD99-93793412F19D}">
      <dgm:prSet/>
      <dgm:spPr/>
      <dgm:t>
        <a:bodyPr/>
        <a:lstStyle/>
        <a:p>
          <a:endParaRPr lang="zh-CN" altLang="en-US"/>
        </a:p>
      </dgm:t>
    </dgm:pt>
    <dgm:pt modelId="{AABC19A8-5BF4-4D40-B29D-BEA4D6271969}">
      <dgm:prSet phldrT="[文本]"/>
      <dgm:spPr/>
      <dgm:t>
        <a:bodyPr/>
        <a:lstStyle/>
        <a:p>
          <a:r>
            <a:rPr lang="en-US" altLang="zh-CN" dirty="0"/>
            <a:t>Torch</a:t>
          </a:r>
          <a:r>
            <a:rPr lang="zh-CN" altLang="en-US" dirty="0"/>
            <a:t> </a:t>
          </a:r>
          <a:r>
            <a:rPr lang="en-US" altLang="zh-CN" dirty="0"/>
            <a:t>Hub</a:t>
          </a:r>
          <a:endParaRPr lang="zh-CN" altLang="en-US" dirty="0"/>
        </a:p>
      </dgm:t>
    </dgm:pt>
    <dgm:pt modelId="{45CE127E-5B8F-9648-AFE7-D08AE0CF0540}" type="parTrans" cxnId="{A0F53AAE-5919-454E-A8CB-C0CEAA890AF1}">
      <dgm:prSet/>
      <dgm:spPr/>
      <dgm:t>
        <a:bodyPr/>
        <a:lstStyle/>
        <a:p>
          <a:endParaRPr lang="zh-CN" altLang="en-US"/>
        </a:p>
      </dgm:t>
    </dgm:pt>
    <dgm:pt modelId="{3894E0F1-135A-7E4A-BE9A-E9F1171E68FA}" type="sibTrans" cxnId="{A0F53AAE-5919-454E-A8CB-C0CEAA890AF1}">
      <dgm:prSet/>
      <dgm:spPr/>
      <dgm:t>
        <a:bodyPr/>
        <a:lstStyle/>
        <a:p>
          <a:endParaRPr lang="zh-CN" altLang="en-US"/>
        </a:p>
      </dgm:t>
    </dgm:pt>
    <dgm:pt modelId="{7206DD00-4916-A242-8D65-D4F0FE51DDA3}">
      <dgm:prSet/>
      <dgm:spPr/>
      <dgm:t>
        <a:bodyPr/>
        <a:lstStyle/>
        <a:p>
          <a:r>
            <a:rPr lang="en-US" altLang="zh-CN" dirty="0"/>
            <a:t>Part</a:t>
          </a:r>
          <a:r>
            <a:rPr lang="zh-CN" altLang="en-US" dirty="0"/>
            <a:t> </a:t>
          </a:r>
          <a:r>
            <a:rPr lang="en-US" altLang="zh-CN" dirty="0"/>
            <a:t>II</a:t>
          </a:r>
          <a:endParaRPr lang="zh-CN" altLang="en-US" dirty="0"/>
        </a:p>
      </dgm:t>
    </dgm:pt>
    <dgm:pt modelId="{E9538D4F-6434-F54D-B49F-516170F853E6}" type="parTrans" cxnId="{B0A3CAA0-7652-704B-A052-F171B86CE39F}">
      <dgm:prSet/>
      <dgm:spPr/>
      <dgm:t>
        <a:bodyPr/>
        <a:lstStyle/>
        <a:p>
          <a:endParaRPr lang="zh-CN" altLang="en-US"/>
        </a:p>
      </dgm:t>
    </dgm:pt>
    <dgm:pt modelId="{88F1DFD3-A509-794C-8000-C2828665511D}" type="sibTrans" cxnId="{B0A3CAA0-7652-704B-A052-F171B86CE39F}">
      <dgm:prSet/>
      <dgm:spPr/>
      <dgm:t>
        <a:bodyPr/>
        <a:lstStyle/>
        <a:p>
          <a:endParaRPr lang="zh-CN" altLang="en-US"/>
        </a:p>
      </dgm:t>
    </dgm:pt>
    <dgm:pt modelId="{DF3B26E5-5378-574D-8ED0-DC34B870D13A}">
      <dgm:prSet/>
      <dgm:spPr/>
      <dgm:t>
        <a:bodyPr/>
        <a:lstStyle/>
        <a:p>
          <a:r>
            <a:rPr lang="en-US" altLang="zh-CN" dirty="0"/>
            <a:t>GAN</a:t>
          </a:r>
          <a:endParaRPr lang="zh-CN" altLang="en-US" dirty="0"/>
        </a:p>
      </dgm:t>
    </dgm:pt>
    <dgm:pt modelId="{2A8EE146-631C-CE40-8320-49491464A37E}" type="parTrans" cxnId="{4ED899FE-D55F-D84A-B21F-8398C5C6F1B3}">
      <dgm:prSet/>
      <dgm:spPr/>
      <dgm:t>
        <a:bodyPr/>
        <a:lstStyle/>
        <a:p>
          <a:endParaRPr lang="zh-CN" altLang="en-US"/>
        </a:p>
      </dgm:t>
    </dgm:pt>
    <dgm:pt modelId="{A6F69DA7-17D3-4247-AB1E-F47C382B8639}" type="sibTrans" cxnId="{4ED899FE-D55F-D84A-B21F-8398C5C6F1B3}">
      <dgm:prSet/>
      <dgm:spPr/>
      <dgm:t>
        <a:bodyPr/>
        <a:lstStyle/>
        <a:p>
          <a:endParaRPr lang="zh-CN" altLang="en-US"/>
        </a:p>
      </dgm:t>
    </dgm:pt>
    <dgm:pt modelId="{35506D20-4E23-C349-BA8E-AA12C5A81008}">
      <dgm:prSet/>
      <dgm:spPr/>
      <dgm:t>
        <a:bodyPr/>
        <a:lstStyle/>
        <a:p>
          <a:r>
            <a:rPr lang="en-US" altLang="zh-CN" dirty="0"/>
            <a:t>Part</a:t>
          </a:r>
          <a:r>
            <a:rPr lang="zh-CN" altLang="en-US" dirty="0"/>
            <a:t> </a:t>
          </a:r>
          <a:r>
            <a:rPr lang="en-US" altLang="zh-CN" dirty="0"/>
            <a:t>V</a:t>
          </a:r>
          <a:endParaRPr lang="zh-CN" altLang="en-US" dirty="0"/>
        </a:p>
      </dgm:t>
    </dgm:pt>
    <dgm:pt modelId="{9D099E56-08C9-D549-9869-CCE96CE4664B}" type="parTrans" cxnId="{43EB0F4E-8910-624F-924F-B8AFFBE571A8}">
      <dgm:prSet/>
      <dgm:spPr/>
      <dgm:t>
        <a:bodyPr/>
        <a:lstStyle/>
        <a:p>
          <a:endParaRPr lang="zh-CN" altLang="en-US"/>
        </a:p>
      </dgm:t>
    </dgm:pt>
    <dgm:pt modelId="{6D93A51A-30EE-B24A-B71A-C87CF98099DA}" type="sibTrans" cxnId="{43EB0F4E-8910-624F-924F-B8AFFBE571A8}">
      <dgm:prSet/>
      <dgm:spPr/>
      <dgm:t>
        <a:bodyPr/>
        <a:lstStyle/>
        <a:p>
          <a:endParaRPr lang="zh-CN" altLang="en-US"/>
        </a:p>
      </dgm:t>
    </dgm:pt>
    <dgm:pt modelId="{D50821CC-BE0B-0B4F-9E50-E0293C230407}">
      <dgm:prSet/>
      <dgm:spPr/>
      <dgm:t>
        <a:bodyPr/>
        <a:lstStyle/>
        <a:p>
          <a:r>
            <a:rPr lang="en-US" altLang="zh-CN" dirty="0"/>
            <a:t>Summary</a:t>
          </a:r>
          <a:endParaRPr lang="zh-CN" altLang="en-US" dirty="0"/>
        </a:p>
      </dgm:t>
    </dgm:pt>
    <dgm:pt modelId="{B18F3381-EBF4-4C49-B520-4A2FD262C8AB}" type="parTrans" cxnId="{810E0ADE-6F56-BC49-BBA8-0CED1D4993C6}">
      <dgm:prSet/>
      <dgm:spPr/>
      <dgm:t>
        <a:bodyPr/>
        <a:lstStyle/>
        <a:p>
          <a:endParaRPr lang="zh-CN" altLang="en-US"/>
        </a:p>
      </dgm:t>
    </dgm:pt>
    <dgm:pt modelId="{BE840B93-34F8-DE4D-9744-F1D8B6A57541}" type="sibTrans" cxnId="{810E0ADE-6F56-BC49-BBA8-0CED1D4993C6}">
      <dgm:prSet/>
      <dgm:spPr/>
      <dgm:t>
        <a:bodyPr/>
        <a:lstStyle/>
        <a:p>
          <a:endParaRPr lang="zh-CN" altLang="en-US"/>
        </a:p>
      </dgm:t>
    </dgm:pt>
    <dgm:pt modelId="{E87BB19D-98F1-614F-8649-776735002909}" type="pres">
      <dgm:prSet presAssocID="{252475BF-69D9-B74A-9280-3D18425CF904}" presName="Name0" presStyleCnt="0">
        <dgm:presLayoutVars>
          <dgm:dir/>
          <dgm:animLvl val="lvl"/>
          <dgm:resizeHandles val="exact"/>
        </dgm:presLayoutVars>
      </dgm:prSet>
      <dgm:spPr/>
    </dgm:pt>
    <dgm:pt modelId="{91187864-E38D-644B-AA6B-7E6155DDBCF3}" type="pres">
      <dgm:prSet presAssocID="{72BF16D5-8217-374C-991B-068635068A75}" presName="linNode" presStyleCnt="0"/>
      <dgm:spPr/>
    </dgm:pt>
    <dgm:pt modelId="{530B44B6-7F80-954D-8FEC-39E6A9DEFF51}" type="pres">
      <dgm:prSet presAssocID="{72BF16D5-8217-374C-991B-068635068A75}" presName="parentText" presStyleLbl="node1" presStyleIdx="0" presStyleCnt="5">
        <dgm:presLayoutVars>
          <dgm:chMax val="1"/>
          <dgm:bulletEnabled val="1"/>
        </dgm:presLayoutVars>
      </dgm:prSet>
      <dgm:spPr/>
    </dgm:pt>
    <dgm:pt modelId="{5D4DF398-E037-CD4E-9B5F-A31C2C51B485}" type="pres">
      <dgm:prSet presAssocID="{72BF16D5-8217-374C-991B-068635068A75}" presName="descendantText" presStyleLbl="alignAccFollowNode1" presStyleIdx="0" presStyleCnt="5">
        <dgm:presLayoutVars>
          <dgm:bulletEnabled val="1"/>
        </dgm:presLayoutVars>
      </dgm:prSet>
      <dgm:spPr/>
    </dgm:pt>
    <dgm:pt modelId="{08895FE5-B18B-1E41-95D0-ECE65F2E5175}" type="pres">
      <dgm:prSet presAssocID="{66FAC716-F1EF-3E42-B499-B21BEFC4BF27}" presName="sp" presStyleCnt="0"/>
      <dgm:spPr/>
    </dgm:pt>
    <dgm:pt modelId="{3ABC4F30-183D-2540-9B94-C2AC1EDF4D98}" type="pres">
      <dgm:prSet presAssocID="{7206DD00-4916-A242-8D65-D4F0FE51DDA3}" presName="linNode" presStyleCnt="0"/>
      <dgm:spPr/>
    </dgm:pt>
    <dgm:pt modelId="{03E1C96F-2E54-DC44-A22B-72671DC99E4B}" type="pres">
      <dgm:prSet presAssocID="{7206DD00-4916-A242-8D65-D4F0FE51DDA3}" presName="parentText" presStyleLbl="node1" presStyleIdx="1" presStyleCnt="5">
        <dgm:presLayoutVars>
          <dgm:chMax val="1"/>
          <dgm:bulletEnabled val="1"/>
        </dgm:presLayoutVars>
      </dgm:prSet>
      <dgm:spPr/>
    </dgm:pt>
    <dgm:pt modelId="{84A560F7-C83F-794C-B7CA-7E68082CBFF1}" type="pres">
      <dgm:prSet presAssocID="{7206DD00-4916-A242-8D65-D4F0FE51DDA3}" presName="descendantText" presStyleLbl="alignAccFollowNode1" presStyleIdx="1" presStyleCnt="5">
        <dgm:presLayoutVars>
          <dgm:bulletEnabled val="1"/>
        </dgm:presLayoutVars>
      </dgm:prSet>
      <dgm:spPr/>
    </dgm:pt>
    <dgm:pt modelId="{F43D3B3C-694D-C441-A57B-E9E9E234966E}" type="pres">
      <dgm:prSet presAssocID="{88F1DFD3-A509-794C-8000-C2828665511D}" presName="sp" presStyleCnt="0"/>
      <dgm:spPr/>
    </dgm:pt>
    <dgm:pt modelId="{6F4ED521-5001-534E-854D-3432B50C154B}" type="pres">
      <dgm:prSet presAssocID="{D35D6420-811B-C141-A6C2-915D713845AD}" presName="linNode" presStyleCnt="0"/>
      <dgm:spPr/>
    </dgm:pt>
    <dgm:pt modelId="{F74116C8-CA94-7F4C-8AD6-DA7D6FC8FFA4}" type="pres">
      <dgm:prSet presAssocID="{D35D6420-811B-C141-A6C2-915D713845AD}" presName="parentText" presStyleLbl="node1" presStyleIdx="2" presStyleCnt="5">
        <dgm:presLayoutVars>
          <dgm:chMax val="1"/>
          <dgm:bulletEnabled val="1"/>
        </dgm:presLayoutVars>
      </dgm:prSet>
      <dgm:spPr/>
    </dgm:pt>
    <dgm:pt modelId="{B8E27241-FBCE-6A4D-814A-9C14E41CB5BF}" type="pres">
      <dgm:prSet presAssocID="{D35D6420-811B-C141-A6C2-915D713845AD}" presName="descendantText" presStyleLbl="alignAccFollowNode1" presStyleIdx="2" presStyleCnt="5">
        <dgm:presLayoutVars>
          <dgm:bulletEnabled val="1"/>
        </dgm:presLayoutVars>
      </dgm:prSet>
      <dgm:spPr/>
    </dgm:pt>
    <dgm:pt modelId="{3A70D90A-1512-A747-821B-6A9BD8E01E1F}" type="pres">
      <dgm:prSet presAssocID="{4F70CEF5-EDE3-6640-871A-55EE0ED4A18E}" presName="sp" presStyleCnt="0"/>
      <dgm:spPr/>
    </dgm:pt>
    <dgm:pt modelId="{65B39983-2E65-8F46-A0B0-24A062B068FA}" type="pres">
      <dgm:prSet presAssocID="{631FAC21-850D-B847-997F-BBB35E63DDF2}" presName="linNode" presStyleCnt="0"/>
      <dgm:spPr/>
    </dgm:pt>
    <dgm:pt modelId="{74125D0A-CFA6-0D4B-80AC-27717404B169}" type="pres">
      <dgm:prSet presAssocID="{631FAC21-850D-B847-997F-BBB35E63DDF2}" presName="parentText" presStyleLbl="node1" presStyleIdx="3" presStyleCnt="5">
        <dgm:presLayoutVars>
          <dgm:chMax val="1"/>
          <dgm:bulletEnabled val="1"/>
        </dgm:presLayoutVars>
      </dgm:prSet>
      <dgm:spPr/>
    </dgm:pt>
    <dgm:pt modelId="{73B16D49-D7A3-5A48-97DF-5866E23EE810}" type="pres">
      <dgm:prSet presAssocID="{631FAC21-850D-B847-997F-BBB35E63DDF2}" presName="descendantText" presStyleLbl="alignAccFollowNode1" presStyleIdx="3" presStyleCnt="5">
        <dgm:presLayoutVars>
          <dgm:bulletEnabled val="1"/>
        </dgm:presLayoutVars>
      </dgm:prSet>
      <dgm:spPr/>
    </dgm:pt>
    <dgm:pt modelId="{4A94B4AC-4D20-5B4F-84B8-04260F69882B}" type="pres">
      <dgm:prSet presAssocID="{B901CB10-9F4A-AD48-8920-492551D68D5C}" presName="sp" presStyleCnt="0"/>
      <dgm:spPr/>
    </dgm:pt>
    <dgm:pt modelId="{A0886A19-3725-0B4D-A62A-D53728F86388}" type="pres">
      <dgm:prSet presAssocID="{35506D20-4E23-C349-BA8E-AA12C5A81008}" presName="linNode" presStyleCnt="0"/>
      <dgm:spPr/>
    </dgm:pt>
    <dgm:pt modelId="{98595650-B990-064F-A744-51EC4658D8C1}" type="pres">
      <dgm:prSet presAssocID="{35506D20-4E23-C349-BA8E-AA12C5A81008}" presName="parentText" presStyleLbl="node1" presStyleIdx="4" presStyleCnt="5">
        <dgm:presLayoutVars>
          <dgm:chMax val="1"/>
          <dgm:bulletEnabled val="1"/>
        </dgm:presLayoutVars>
      </dgm:prSet>
      <dgm:spPr/>
    </dgm:pt>
    <dgm:pt modelId="{0D8361C1-FD22-784D-B811-A8C157F1174A}" type="pres">
      <dgm:prSet presAssocID="{35506D20-4E23-C349-BA8E-AA12C5A81008}" presName="descendantText" presStyleLbl="alignAccFollowNode1" presStyleIdx="4" presStyleCnt="5">
        <dgm:presLayoutVars>
          <dgm:bulletEnabled val="1"/>
        </dgm:presLayoutVars>
      </dgm:prSet>
      <dgm:spPr/>
    </dgm:pt>
  </dgm:ptLst>
  <dgm:cxnLst>
    <dgm:cxn modelId="{E1AA7E0D-B239-C84D-803B-F67807E96FF6}" type="presOf" srcId="{D35D6420-811B-C141-A6C2-915D713845AD}" destId="{F74116C8-CA94-7F4C-8AD6-DA7D6FC8FFA4}" srcOrd="0" destOrd="0" presId="urn:microsoft.com/office/officeart/2005/8/layout/vList5"/>
    <dgm:cxn modelId="{1882C82E-EBEE-3245-9FA1-5DC03E7691B7}" srcId="{252475BF-69D9-B74A-9280-3D18425CF904}" destId="{72BF16D5-8217-374C-991B-068635068A75}" srcOrd="0" destOrd="0" parTransId="{D9A0ADDE-73CC-C844-8A88-D4C3068F77DD}" sibTransId="{66FAC716-F1EF-3E42-B499-B21BEFC4BF27}"/>
    <dgm:cxn modelId="{827F4F40-5C7E-1B4A-BA6D-BB42A5E01563}" type="presOf" srcId="{7206DD00-4916-A242-8D65-D4F0FE51DDA3}" destId="{03E1C96F-2E54-DC44-A22B-72671DC99E4B}" srcOrd="0" destOrd="0" presId="urn:microsoft.com/office/officeart/2005/8/layout/vList5"/>
    <dgm:cxn modelId="{77305A4B-D0F1-8C49-9938-40CF845141AC}" type="presOf" srcId="{3D4C42D7-7BA7-7148-8F3E-0B386FFE6CC2}" destId="{B8E27241-FBCE-6A4D-814A-9C14E41CB5BF}" srcOrd="0" destOrd="0" presId="urn:microsoft.com/office/officeart/2005/8/layout/vList5"/>
    <dgm:cxn modelId="{43EB0F4E-8910-624F-924F-B8AFFBE571A8}" srcId="{252475BF-69D9-B74A-9280-3D18425CF904}" destId="{35506D20-4E23-C349-BA8E-AA12C5A81008}" srcOrd="4" destOrd="0" parTransId="{9D099E56-08C9-D549-9869-CCE96CE4664B}" sibTransId="{6D93A51A-30EE-B24A-B71A-C87CF98099DA}"/>
    <dgm:cxn modelId="{7CDDDB52-CB5F-BC4F-8C61-65B20C94AC1A}" type="presOf" srcId="{72BF16D5-8217-374C-991B-068635068A75}" destId="{530B44B6-7F80-954D-8FEC-39E6A9DEFF51}" srcOrd="0" destOrd="0" presId="urn:microsoft.com/office/officeart/2005/8/layout/vList5"/>
    <dgm:cxn modelId="{B15F0E61-EC70-3845-AAA9-CF9C7097BBDC}" srcId="{D35D6420-811B-C141-A6C2-915D713845AD}" destId="{3D4C42D7-7BA7-7148-8F3E-0B386FFE6CC2}" srcOrd="0" destOrd="0" parTransId="{E12A6AD9-5953-4D4F-A518-B54ED4DBED3A}" sibTransId="{07E9B7D7-C669-644F-81A7-4D4FC6E2EB49}"/>
    <dgm:cxn modelId="{5C06667A-A665-4442-B09C-CACEC0E46003}" srcId="{252475BF-69D9-B74A-9280-3D18425CF904}" destId="{D35D6420-811B-C141-A6C2-915D713845AD}" srcOrd="2" destOrd="0" parTransId="{31BDB2E6-0DB5-B440-9155-E56DF21658B6}" sibTransId="{4F70CEF5-EDE3-6640-871A-55EE0ED4A18E}"/>
    <dgm:cxn modelId="{F55ADC7B-B092-204E-B926-D3F40E56F31D}" type="presOf" srcId="{DF3B26E5-5378-574D-8ED0-DC34B870D13A}" destId="{84A560F7-C83F-794C-B7CA-7E68082CBFF1}" srcOrd="0" destOrd="0" presId="urn:microsoft.com/office/officeart/2005/8/layout/vList5"/>
    <dgm:cxn modelId="{0E33E37F-A569-514F-8417-7B2F2728CA6F}" srcId="{72BF16D5-8217-374C-991B-068635068A75}" destId="{A94EB2E7-4CDC-C446-8FDA-68349EB51ADE}" srcOrd="0" destOrd="0" parTransId="{EFE0AC38-B19D-A749-8B0D-20FCC4C698CF}" sibTransId="{001DBF56-0F27-E34A-9742-55B26AB238BB}"/>
    <dgm:cxn modelId="{AC07148A-591A-8E41-BD99-93793412F19D}" srcId="{252475BF-69D9-B74A-9280-3D18425CF904}" destId="{631FAC21-850D-B847-997F-BBB35E63DDF2}" srcOrd="3" destOrd="0" parTransId="{8FCAD9E6-8712-B548-9941-8F68D62A42E7}" sibTransId="{B901CB10-9F4A-AD48-8920-492551D68D5C}"/>
    <dgm:cxn modelId="{968AB090-ED16-0041-8B28-03B4B2E89A11}" type="presOf" srcId="{631FAC21-850D-B847-997F-BBB35E63DDF2}" destId="{74125D0A-CFA6-0D4B-80AC-27717404B169}" srcOrd="0" destOrd="0" presId="urn:microsoft.com/office/officeart/2005/8/layout/vList5"/>
    <dgm:cxn modelId="{59BFDC99-0560-1F47-B536-2FF984E563FD}" type="presOf" srcId="{252475BF-69D9-B74A-9280-3D18425CF904}" destId="{E87BB19D-98F1-614F-8649-776735002909}" srcOrd="0" destOrd="0" presId="urn:microsoft.com/office/officeart/2005/8/layout/vList5"/>
    <dgm:cxn modelId="{B0A3CAA0-7652-704B-A052-F171B86CE39F}" srcId="{252475BF-69D9-B74A-9280-3D18425CF904}" destId="{7206DD00-4916-A242-8D65-D4F0FE51DDA3}" srcOrd="1" destOrd="0" parTransId="{E9538D4F-6434-F54D-B49F-516170F853E6}" sibTransId="{88F1DFD3-A509-794C-8000-C2828665511D}"/>
    <dgm:cxn modelId="{A0F53AAE-5919-454E-A8CB-C0CEAA890AF1}" srcId="{631FAC21-850D-B847-997F-BBB35E63DDF2}" destId="{AABC19A8-5BF4-4D40-B29D-BEA4D6271969}" srcOrd="0" destOrd="0" parTransId="{45CE127E-5B8F-9648-AFE7-D08AE0CF0540}" sibTransId="{3894E0F1-135A-7E4A-BE9A-E9F1171E68FA}"/>
    <dgm:cxn modelId="{36C9E1CF-7AE2-964D-B04F-171E0D03B48D}" type="presOf" srcId="{35506D20-4E23-C349-BA8E-AA12C5A81008}" destId="{98595650-B990-064F-A744-51EC4658D8C1}" srcOrd="0" destOrd="0" presId="urn:microsoft.com/office/officeart/2005/8/layout/vList5"/>
    <dgm:cxn modelId="{E42AFDD5-FBDE-064B-A446-EF13A2A1DBD1}" type="presOf" srcId="{D50821CC-BE0B-0B4F-9E50-E0293C230407}" destId="{0D8361C1-FD22-784D-B811-A8C157F1174A}" srcOrd="0" destOrd="0" presId="urn:microsoft.com/office/officeart/2005/8/layout/vList5"/>
    <dgm:cxn modelId="{810E0ADE-6F56-BC49-BBA8-0CED1D4993C6}" srcId="{35506D20-4E23-C349-BA8E-AA12C5A81008}" destId="{D50821CC-BE0B-0B4F-9E50-E0293C230407}" srcOrd="0" destOrd="0" parTransId="{B18F3381-EBF4-4C49-B520-4A2FD262C8AB}" sibTransId="{BE840B93-34F8-DE4D-9744-F1D8B6A57541}"/>
    <dgm:cxn modelId="{F45B85E5-5BE7-A648-8EB6-D688AD1F709C}" type="presOf" srcId="{AABC19A8-5BF4-4D40-B29D-BEA4D6271969}" destId="{73B16D49-D7A3-5A48-97DF-5866E23EE810}" srcOrd="0" destOrd="0" presId="urn:microsoft.com/office/officeart/2005/8/layout/vList5"/>
    <dgm:cxn modelId="{FA5D41F3-3ADF-9342-9BE8-BD057F65984E}" type="presOf" srcId="{A94EB2E7-4CDC-C446-8FDA-68349EB51ADE}" destId="{5D4DF398-E037-CD4E-9B5F-A31C2C51B485}" srcOrd="0" destOrd="0" presId="urn:microsoft.com/office/officeart/2005/8/layout/vList5"/>
    <dgm:cxn modelId="{4ED899FE-D55F-D84A-B21F-8398C5C6F1B3}" srcId="{7206DD00-4916-A242-8D65-D4F0FE51DDA3}" destId="{DF3B26E5-5378-574D-8ED0-DC34B870D13A}" srcOrd="0" destOrd="0" parTransId="{2A8EE146-631C-CE40-8320-49491464A37E}" sibTransId="{A6F69DA7-17D3-4247-AB1E-F47C382B8639}"/>
    <dgm:cxn modelId="{F4D5A833-295F-434D-8A36-8570D454F9CD}" type="presParOf" srcId="{E87BB19D-98F1-614F-8649-776735002909}" destId="{91187864-E38D-644B-AA6B-7E6155DDBCF3}" srcOrd="0" destOrd="0" presId="urn:microsoft.com/office/officeart/2005/8/layout/vList5"/>
    <dgm:cxn modelId="{E15DD1DA-0D86-0A41-AFD1-67E9E8E6D29D}" type="presParOf" srcId="{91187864-E38D-644B-AA6B-7E6155DDBCF3}" destId="{530B44B6-7F80-954D-8FEC-39E6A9DEFF51}" srcOrd="0" destOrd="0" presId="urn:microsoft.com/office/officeart/2005/8/layout/vList5"/>
    <dgm:cxn modelId="{E69CD84D-DFC3-3640-8137-956F642CE681}" type="presParOf" srcId="{91187864-E38D-644B-AA6B-7E6155DDBCF3}" destId="{5D4DF398-E037-CD4E-9B5F-A31C2C51B485}" srcOrd="1" destOrd="0" presId="urn:microsoft.com/office/officeart/2005/8/layout/vList5"/>
    <dgm:cxn modelId="{E1E413A6-3B2E-644B-86BE-210D21C0CF25}" type="presParOf" srcId="{E87BB19D-98F1-614F-8649-776735002909}" destId="{08895FE5-B18B-1E41-95D0-ECE65F2E5175}" srcOrd="1" destOrd="0" presId="urn:microsoft.com/office/officeart/2005/8/layout/vList5"/>
    <dgm:cxn modelId="{F610320F-FC51-0F42-838E-C1B09774F317}" type="presParOf" srcId="{E87BB19D-98F1-614F-8649-776735002909}" destId="{3ABC4F30-183D-2540-9B94-C2AC1EDF4D98}" srcOrd="2" destOrd="0" presId="urn:microsoft.com/office/officeart/2005/8/layout/vList5"/>
    <dgm:cxn modelId="{9E9A0590-6B85-E14C-9A9A-926C0D4BF9FA}" type="presParOf" srcId="{3ABC4F30-183D-2540-9B94-C2AC1EDF4D98}" destId="{03E1C96F-2E54-DC44-A22B-72671DC99E4B}" srcOrd="0" destOrd="0" presId="urn:microsoft.com/office/officeart/2005/8/layout/vList5"/>
    <dgm:cxn modelId="{566F194B-CBFD-F149-A6FC-1F80AEA5346E}" type="presParOf" srcId="{3ABC4F30-183D-2540-9B94-C2AC1EDF4D98}" destId="{84A560F7-C83F-794C-B7CA-7E68082CBFF1}" srcOrd="1" destOrd="0" presId="urn:microsoft.com/office/officeart/2005/8/layout/vList5"/>
    <dgm:cxn modelId="{9D390E32-9532-F34C-8CC9-61EC625FAF22}" type="presParOf" srcId="{E87BB19D-98F1-614F-8649-776735002909}" destId="{F43D3B3C-694D-C441-A57B-E9E9E234966E}" srcOrd="3" destOrd="0" presId="urn:microsoft.com/office/officeart/2005/8/layout/vList5"/>
    <dgm:cxn modelId="{9E619D99-5AA7-F746-A5D9-9C80FAE5D1D7}" type="presParOf" srcId="{E87BB19D-98F1-614F-8649-776735002909}" destId="{6F4ED521-5001-534E-854D-3432B50C154B}" srcOrd="4" destOrd="0" presId="urn:microsoft.com/office/officeart/2005/8/layout/vList5"/>
    <dgm:cxn modelId="{3776B644-E4F4-C94B-BBF1-343BB2E3185C}" type="presParOf" srcId="{6F4ED521-5001-534E-854D-3432B50C154B}" destId="{F74116C8-CA94-7F4C-8AD6-DA7D6FC8FFA4}" srcOrd="0" destOrd="0" presId="urn:microsoft.com/office/officeart/2005/8/layout/vList5"/>
    <dgm:cxn modelId="{3CEBD6F5-9617-D74C-B765-A776370176C4}" type="presParOf" srcId="{6F4ED521-5001-534E-854D-3432B50C154B}" destId="{B8E27241-FBCE-6A4D-814A-9C14E41CB5BF}" srcOrd="1" destOrd="0" presId="urn:microsoft.com/office/officeart/2005/8/layout/vList5"/>
    <dgm:cxn modelId="{B7AFB9D7-176A-3044-B238-B25FF1B8D80C}" type="presParOf" srcId="{E87BB19D-98F1-614F-8649-776735002909}" destId="{3A70D90A-1512-A747-821B-6A9BD8E01E1F}" srcOrd="5" destOrd="0" presId="urn:microsoft.com/office/officeart/2005/8/layout/vList5"/>
    <dgm:cxn modelId="{54F4454D-91A0-4E4C-9483-B10083EC2448}" type="presParOf" srcId="{E87BB19D-98F1-614F-8649-776735002909}" destId="{65B39983-2E65-8F46-A0B0-24A062B068FA}" srcOrd="6" destOrd="0" presId="urn:microsoft.com/office/officeart/2005/8/layout/vList5"/>
    <dgm:cxn modelId="{AAC5238F-9274-F54E-822C-28C4367F42B3}" type="presParOf" srcId="{65B39983-2E65-8F46-A0B0-24A062B068FA}" destId="{74125D0A-CFA6-0D4B-80AC-27717404B169}" srcOrd="0" destOrd="0" presId="urn:microsoft.com/office/officeart/2005/8/layout/vList5"/>
    <dgm:cxn modelId="{2B510672-332D-4044-BECE-76C64D809393}" type="presParOf" srcId="{65B39983-2E65-8F46-A0B0-24A062B068FA}" destId="{73B16D49-D7A3-5A48-97DF-5866E23EE810}" srcOrd="1" destOrd="0" presId="urn:microsoft.com/office/officeart/2005/8/layout/vList5"/>
    <dgm:cxn modelId="{5A073798-E36C-B24C-AEA4-AA8C38ECAB03}" type="presParOf" srcId="{E87BB19D-98F1-614F-8649-776735002909}" destId="{4A94B4AC-4D20-5B4F-84B8-04260F69882B}" srcOrd="7" destOrd="0" presId="urn:microsoft.com/office/officeart/2005/8/layout/vList5"/>
    <dgm:cxn modelId="{999BA772-CF77-9E45-96CE-913B8281F860}" type="presParOf" srcId="{E87BB19D-98F1-614F-8649-776735002909}" destId="{A0886A19-3725-0B4D-A62A-D53728F86388}" srcOrd="8" destOrd="0" presId="urn:microsoft.com/office/officeart/2005/8/layout/vList5"/>
    <dgm:cxn modelId="{FBBE6F49-FE57-3A47-B41F-B380E328F4E9}" type="presParOf" srcId="{A0886A19-3725-0B4D-A62A-D53728F86388}" destId="{98595650-B990-064F-A744-51EC4658D8C1}" srcOrd="0" destOrd="0" presId="urn:microsoft.com/office/officeart/2005/8/layout/vList5"/>
    <dgm:cxn modelId="{DE6C477F-F9A4-CD48-8B9C-83986DB5DCCC}" type="presParOf" srcId="{A0886A19-3725-0B4D-A62A-D53728F86388}" destId="{0D8361C1-FD22-784D-B811-A8C157F1174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DF398-E037-CD4E-9B5F-A31C2C51B485}">
      <dsp:nvSpPr>
        <dsp:cNvPr id="0" name=""/>
        <dsp:cNvSpPr/>
      </dsp:nvSpPr>
      <dsp:spPr>
        <a:xfrm rot="5400000">
          <a:off x="3832939" y="-155850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 sz="2900" b="0" i="0" kern="12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2900" b="0" i="0" kern="1200" dirty="0">
              <a:latin typeface="Segoe UI Symbol" panose="020B0502040204020203" pitchFamily="34" charset="0"/>
              <a:ea typeface="Segoe UI Symbol" panose="020B0502040204020203" pitchFamily="34" charset="0"/>
              <a:cs typeface="Al Bayan Plain" pitchFamily="2" charset="-78"/>
            </a:rPr>
            <a:t>s</a:t>
          </a:r>
          <a:endParaRPr lang="zh-CN" altLang="en-US" sz="2900" b="0" i="0" kern="1200" dirty="0">
            <a:latin typeface="Segoe UI Symbol" panose="020B0502040204020203" pitchFamily="34" charset="0"/>
            <a:cs typeface="Al Bayan Plain" pitchFamily="2" charset="-78"/>
          </a:endParaRPr>
        </a:p>
      </dsp:txBody>
      <dsp:txXfrm rot="-5400000">
        <a:off x="2194560" y="110365"/>
        <a:ext cx="3870946" cy="563693"/>
      </dsp:txXfrm>
    </dsp:sp>
    <dsp:sp modelId="{530B44B6-7F80-954D-8FEC-39E6A9DEFF51}">
      <dsp:nvSpPr>
        <dsp:cNvPr id="0" name=""/>
        <dsp:cNvSpPr/>
      </dsp:nvSpPr>
      <dsp:spPr>
        <a:xfrm>
          <a:off x="0" y="1785"/>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a:t>
          </a:r>
          <a:endParaRPr lang="zh-CN" altLang="en-US" sz="3900" kern="1200" dirty="0"/>
        </a:p>
      </dsp:txBody>
      <dsp:txXfrm>
        <a:off x="38118" y="39903"/>
        <a:ext cx="2118324" cy="704615"/>
      </dsp:txXfrm>
    </dsp:sp>
    <dsp:sp modelId="{84A560F7-C83F-794C-B7CA-7E68082CBFF1}">
      <dsp:nvSpPr>
        <dsp:cNvPr id="0" name=""/>
        <dsp:cNvSpPr/>
      </dsp:nvSpPr>
      <dsp:spPr>
        <a:xfrm rot="5400000">
          <a:off x="3832939" y="-73861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GAN</a:t>
          </a:r>
          <a:endParaRPr lang="zh-CN" altLang="en-US" sz="2900" kern="1200" dirty="0"/>
        </a:p>
      </dsp:txBody>
      <dsp:txXfrm rot="-5400000">
        <a:off x="2194560" y="930259"/>
        <a:ext cx="3870946" cy="563693"/>
      </dsp:txXfrm>
    </dsp:sp>
    <dsp:sp modelId="{03E1C96F-2E54-DC44-A22B-72671DC99E4B}">
      <dsp:nvSpPr>
        <dsp:cNvPr id="0" name=""/>
        <dsp:cNvSpPr/>
      </dsp:nvSpPr>
      <dsp:spPr>
        <a:xfrm>
          <a:off x="0" y="821680"/>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II</a:t>
          </a:r>
          <a:endParaRPr lang="zh-CN" altLang="en-US" sz="3900" kern="1200" dirty="0"/>
        </a:p>
      </dsp:txBody>
      <dsp:txXfrm>
        <a:off x="38118" y="859798"/>
        <a:ext cx="2118324" cy="704615"/>
      </dsp:txXfrm>
    </dsp:sp>
    <dsp:sp modelId="{B8E27241-FBCE-6A4D-814A-9C14E41CB5BF}">
      <dsp:nvSpPr>
        <dsp:cNvPr id="0" name=""/>
        <dsp:cNvSpPr/>
      </dsp:nvSpPr>
      <dsp:spPr>
        <a:xfrm rot="5400000">
          <a:off x="3832939" y="81279"/>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NeuralTalk2</a:t>
          </a:r>
          <a:endParaRPr lang="zh-CN" altLang="en-US" sz="2900" kern="1200" dirty="0"/>
        </a:p>
      </dsp:txBody>
      <dsp:txXfrm rot="-5400000">
        <a:off x="2194560" y="1750152"/>
        <a:ext cx="3870946" cy="563693"/>
      </dsp:txXfrm>
    </dsp:sp>
    <dsp:sp modelId="{F74116C8-CA94-7F4C-8AD6-DA7D6FC8FFA4}">
      <dsp:nvSpPr>
        <dsp:cNvPr id="0" name=""/>
        <dsp:cNvSpPr/>
      </dsp:nvSpPr>
      <dsp:spPr>
        <a:xfrm>
          <a:off x="0" y="1641574"/>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III</a:t>
          </a:r>
          <a:endParaRPr lang="zh-CN" altLang="en-US" sz="3900" kern="1200" dirty="0"/>
        </a:p>
      </dsp:txBody>
      <dsp:txXfrm>
        <a:off x="38118" y="1679692"/>
        <a:ext cx="2118324" cy="704615"/>
      </dsp:txXfrm>
    </dsp:sp>
    <dsp:sp modelId="{73B16D49-D7A3-5A48-97DF-5866E23EE810}">
      <dsp:nvSpPr>
        <dsp:cNvPr id="0" name=""/>
        <dsp:cNvSpPr/>
      </dsp:nvSpPr>
      <dsp:spPr>
        <a:xfrm rot="5400000">
          <a:off x="3832939" y="90117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Torch</a:t>
          </a:r>
          <a:r>
            <a:rPr lang="zh-CN" altLang="en-US" sz="2900" kern="1200" dirty="0"/>
            <a:t> </a:t>
          </a:r>
          <a:r>
            <a:rPr lang="en-US" altLang="zh-CN" sz="2900" kern="1200" dirty="0"/>
            <a:t>Hub</a:t>
          </a:r>
          <a:endParaRPr lang="zh-CN" altLang="en-US" sz="2900" kern="1200" dirty="0"/>
        </a:p>
      </dsp:txBody>
      <dsp:txXfrm rot="-5400000">
        <a:off x="2194560" y="2570047"/>
        <a:ext cx="3870946" cy="563693"/>
      </dsp:txXfrm>
    </dsp:sp>
    <dsp:sp modelId="{74125D0A-CFA6-0D4B-80AC-27717404B169}">
      <dsp:nvSpPr>
        <dsp:cNvPr id="0" name=""/>
        <dsp:cNvSpPr/>
      </dsp:nvSpPr>
      <dsp:spPr>
        <a:xfrm>
          <a:off x="0" y="2461468"/>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IV</a:t>
          </a:r>
          <a:endParaRPr lang="zh-CN" altLang="en-US" sz="3900" kern="1200" dirty="0"/>
        </a:p>
      </dsp:txBody>
      <dsp:txXfrm>
        <a:off x="38118" y="2499586"/>
        <a:ext cx="2118324" cy="704615"/>
      </dsp:txXfrm>
    </dsp:sp>
    <dsp:sp modelId="{0D8361C1-FD22-784D-B811-A8C157F1174A}">
      <dsp:nvSpPr>
        <dsp:cNvPr id="0" name=""/>
        <dsp:cNvSpPr/>
      </dsp:nvSpPr>
      <dsp:spPr>
        <a:xfrm rot="5400000">
          <a:off x="3832939" y="172106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Summary</a:t>
          </a:r>
          <a:endParaRPr lang="zh-CN" altLang="en-US" sz="2900" kern="1200" dirty="0"/>
        </a:p>
      </dsp:txBody>
      <dsp:txXfrm rot="-5400000">
        <a:off x="2194560" y="3389941"/>
        <a:ext cx="3870946" cy="563693"/>
      </dsp:txXfrm>
    </dsp:sp>
    <dsp:sp modelId="{98595650-B990-064F-A744-51EC4658D8C1}">
      <dsp:nvSpPr>
        <dsp:cNvPr id="0" name=""/>
        <dsp:cNvSpPr/>
      </dsp:nvSpPr>
      <dsp:spPr>
        <a:xfrm>
          <a:off x="0" y="3281362"/>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V</a:t>
          </a:r>
          <a:endParaRPr lang="zh-CN" altLang="en-US" sz="3900" kern="1200" dirty="0"/>
        </a:p>
      </dsp:txBody>
      <dsp:txXfrm>
        <a:off x="38118" y="3319480"/>
        <a:ext cx="2118324" cy="7046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896304D3-50B0-4373-AD33-577CB530A62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2020/7/22</a:t>
            </a:fld>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CC7AA23D-163F-4868-B376-2696DD28787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96108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93DFB0BC-FEA4-45A2-9C56-557D666D0A8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2020/7/22</a:t>
            </a:fld>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460" name="Rectangle 4"/>
          <p:cNvSpPr>
            <a:spLocks noGrp="1" noRot="1" noChangeAspect="1" noTextEdit="1"/>
          </p:cNvSpPr>
          <p:nvPr>
            <p:ph type="sldImg" idx="2"/>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3104" tIns="46552" rIns="93104" bIns="46552"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B182292A-811B-4C88-91B3-21F2276BDFE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7622377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07686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9539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727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4510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landscape photo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Van Gogh</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Transform an object from one domain to another </a:t>
            </a:r>
            <a:r>
              <a:rPr lang="en-US" altLang="zh-TW" sz="1200" b="1" i="1" u="sng" dirty="0"/>
              <a:t>without paired data </a:t>
            </a:r>
            <a:endParaRPr lang="zh-TW" altLang="en-US" sz="1200" b="1" i="1" u="sng" dirty="0"/>
          </a:p>
          <a:p>
            <a:endParaRPr lang="zh-TW" altLang="en-US" dirty="0"/>
          </a:p>
        </p:txBody>
      </p:sp>
      <p:sp>
        <p:nvSpPr>
          <p:cNvPr id="4" name="投影片編號版面配置區 3"/>
          <p:cNvSpPr>
            <a:spLocks noGrp="1"/>
          </p:cNvSpPr>
          <p:nvPr>
            <p:ph type="sldNum" sz="quarter" idx="10"/>
          </p:nvPr>
        </p:nvSpPr>
        <p:spPr/>
        <p:txBody>
          <a:bodyPr/>
          <a:lstStyle/>
          <a:p>
            <a:fld id="{099147F0-B7C4-4202-B910-DF59561D49D3}" type="slidenum">
              <a:rPr lang="zh-TW" altLang="en-US" smtClean="0"/>
              <a:t>13</a:t>
            </a:fld>
            <a:endParaRPr lang="zh-TW" altLang="en-US"/>
          </a:p>
        </p:txBody>
      </p:sp>
    </p:spTree>
    <p:extLst>
      <p:ext uri="{BB962C8B-B14F-4D97-AF65-F5344CB8AC3E}">
        <p14:creationId xmlns:p14="http://schemas.microsoft.com/office/powerpoint/2010/main" val="2539386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https://arxiv.org/abs/1703.10593</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https://junyanz.github.io/CycleGAN/</a:t>
            </a:r>
          </a:p>
          <a:p>
            <a:endParaRPr lang="en-US" altLang="zh-TW" sz="1200" b="0" i="0" u="none" strike="noStrike" kern="1200" baseline="0" dirty="0">
              <a:solidFill>
                <a:schemeClr val="tx1"/>
              </a:solidFill>
              <a:latin typeface="+mn-lt"/>
              <a:ea typeface="+mn-ea"/>
              <a:cs typeface="+mn-cs"/>
            </a:endParaRP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Berkeley AI Research (BAIR) laboratory, UC Berkeley</a:t>
            </a:r>
            <a:endParaRPr lang="zh-TW" altLang="en-US" dirty="0"/>
          </a:p>
        </p:txBody>
      </p:sp>
      <p:sp>
        <p:nvSpPr>
          <p:cNvPr id="4" name="投影片編號版面配置區 3"/>
          <p:cNvSpPr>
            <a:spLocks noGrp="1"/>
          </p:cNvSpPr>
          <p:nvPr>
            <p:ph type="sldNum" sz="quarter" idx="10"/>
          </p:nvPr>
        </p:nvSpPr>
        <p:spPr/>
        <p:txBody>
          <a:bodyPr/>
          <a:lstStyle/>
          <a:p>
            <a:fld id="{4ACCD3A6-38CC-4046-9170-53F7549E255A}" type="slidenum">
              <a:rPr lang="zh-TW" altLang="en-US" smtClean="0"/>
              <a:t>14</a:t>
            </a:fld>
            <a:endParaRPr lang="zh-TW" altLang="en-US"/>
          </a:p>
        </p:txBody>
      </p:sp>
    </p:spTree>
    <p:extLst>
      <p:ext uri="{BB962C8B-B14F-4D97-AF65-F5344CB8AC3E}">
        <p14:creationId xmlns:p14="http://schemas.microsoft.com/office/powerpoint/2010/main" val="1396082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https://arxiv.org/abs/1703.10593</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https://junyanz.github.io/CycleGAN/</a:t>
            </a:r>
          </a:p>
          <a:p>
            <a:endParaRPr lang="en-US" altLang="zh-TW" sz="1200" b="0" i="0" u="none" strike="noStrike" kern="1200" baseline="0" dirty="0">
              <a:solidFill>
                <a:schemeClr val="tx1"/>
              </a:solidFill>
              <a:latin typeface="+mn-lt"/>
              <a:ea typeface="+mn-ea"/>
              <a:cs typeface="+mn-cs"/>
            </a:endParaRP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Berkeley AI Research (BAIR) laboratory, UC Berkeley</a:t>
            </a:r>
            <a:endParaRPr lang="zh-TW" altLang="en-US" dirty="0"/>
          </a:p>
        </p:txBody>
      </p:sp>
      <p:sp>
        <p:nvSpPr>
          <p:cNvPr id="4" name="投影片編號版面配置區 3"/>
          <p:cNvSpPr>
            <a:spLocks noGrp="1"/>
          </p:cNvSpPr>
          <p:nvPr>
            <p:ph type="sldNum" sz="quarter" idx="10"/>
          </p:nvPr>
        </p:nvSpPr>
        <p:spPr/>
        <p:txBody>
          <a:bodyPr/>
          <a:lstStyle/>
          <a:p>
            <a:fld id="{4ACCD3A6-38CC-4046-9170-53F7549E255A}" type="slidenum">
              <a:rPr lang="zh-TW" altLang="en-US" smtClean="0"/>
              <a:t>15</a:t>
            </a:fld>
            <a:endParaRPr lang="zh-TW" altLang="en-US"/>
          </a:p>
        </p:txBody>
      </p:sp>
    </p:spTree>
    <p:extLst>
      <p:ext uri="{BB962C8B-B14F-4D97-AF65-F5344CB8AC3E}">
        <p14:creationId xmlns:p14="http://schemas.microsoft.com/office/powerpoint/2010/main" val="164435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http://sunreader1309.pixnet.net/blog/post/394665458-%E6%94%9D%E5%BD%B1%E8%88%87%E7%95%AB%E4%BD%9C%EF%BC%8C%E6%A2%B5%E8%B0%B7%E8%87%AA%E7%95%AB%E5%83%8F%E7%9A%84%E7%9C%9F%E9%9D%A2%E7%9B%AE%3F--------------</a:t>
            </a:r>
          </a:p>
          <a:p>
            <a:endParaRPr lang="zh-TW" altLang="en-US" dirty="0"/>
          </a:p>
        </p:txBody>
      </p:sp>
      <p:sp>
        <p:nvSpPr>
          <p:cNvPr id="4" name="投影片編號版面配置區 3"/>
          <p:cNvSpPr>
            <a:spLocks noGrp="1"/>
          </p:cNvSpPr>
          <p:nvPr>
            <p:ph type="sldNum" sz="quarter" idx="10"/>
          </p:nvPr>
        </p:nvSpPr>
        <p:spPr/>
        <p:txBody>
          <a:bodyPr/>
          <a:lstStyle/>
          <a:p>
            <a:fld id="{4ACCD3A6-38CC-4046-9170-53F7549E255A}" type="slidenum">
              <a:rPr lang="zh-TW" altLang="en-US" smtClean="0"/>
              <a:t>17</a:t>
            </a:fld>
            <a:endParaRPr lang="zh-TW" altLang="en-US"/>
          </a:p>
        </p:txBody>
      </p:sp>
    </p:spTree>
    <p:extLst>
      <p:ext uri="{BB962C8B-B14F-4D97-AF65-F5344CB8AC3E}">
        <p14:creationId xmlns:p14="http://schemas.microsoft.com/office/powerpoint/2010/main" val="1291629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00203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8201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3131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4879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40221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43076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254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4380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189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023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7952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2915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691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357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084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88330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583859A-4E12-45AA-833C-AB4B4907B80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BC29BAFC-6EB4-4D39-B4FC-3DB6B4D758A3}"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5125" name="Group 54"/>
          <p:cNvGrpSpPr/>
          <p:nvPr/>
        </p:nvGrpSpPr>
        <p:grpSpPr>
          <a:xfrm>
            <a:off x="1828800" y="1752600"/>
            <a:ext cx="5329238" cy="665163"/>
            <a:chOff x="1152" y="1104"/>
            <a:chExt cx="3357" cy="419"/>
          </a:xfrm>
        </p:grpSpPr>
        <p:grpSp>
          <p:nvGrpSpPr>
            <p:cNvPr id="5149" name="Group 3"/>
            <p:cNvGrpSpPr/>
            <p:nvPr/>
          </p:nvGrpSpPr>
          <p:grpSpPr>
            <a:xfrm>
              <a:off x="1152" y="1104"/>
              <a:ext cx="480" cy="419"/>
              <a:chOff x="1110" y="2656"/>
              <a:chExt cx="1549" cy="1351"/>
            </a:xfrm>
          </p:grpSpPr>
          <p:sp>
            <p:nvSpPr>
              <p:cNvPr id="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50" name="Line 11"/>
            <p:cNvSpPr/>
            <p:nvPr/>
          </p:nvSpPr>
          <p:spPr>
            <a:xfrm>
              <a:off x="1536" y="1488"/>
              <a:ext cx="2973" cy="1"/>
            </a:xfrm>
            <a:prstGeom prst="line">
              <a:avLst/>
            </a:prstGeom>
            <a:ln w="25400" cap="flat" cmpd="sng">
              <a:solidFill>
                <a:srgbClr val="C0C0C0"/>
              </a:solidFill>
              <a:prstDash val="sysDot"/>
              <a:headEnd type="none" w="med" len="med"/>
              <a:tailEnd type="oval" w="med" len="med"/>
            </a:ln>
          </p:spPr>
        </p:sp>
        <p:sp>
          <p:nvSpPr>
            <p:cNvPr id="14"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a:t>
              </a:r>
            </a:p>
          </p:txBody>
        </p:sp>
      </p:grpSp>
      <p:grpSp>
        <p:nvGrpSpPr>
          <p:cNvPr id="5126" name="Group 55"/>
          <p:cNvGrpSpPr/>
          <p:nvPr/>
        </p:nvGrpSpPr>
        <p:grpSpPr>
          <a:xfrm>
            <a:off x="1828800" y="2667000"/>
            <a:ext cx="5329238" cy="665163"/>
            <a:chOff x="1152" y="1680"/>
            <a:chExt cx="3357" cy="419"/>
          </a:xfrm>
        </p:grpSpPr>
        <p:grpSp>
          <p:nvGrpSpPr>
            <p:cNvPr id="5143" name="Group 7"/>
            <p:cNvGrpSpPr/>
            <p:nvPr/>
          </p:nvGrpSpPr>
          <p:grpSpPr>
            <a:xfrm>
              <a:off x="1152" y="1680"/>
              <a:ext cx="480" cy="419"/>
              <a:chOff x="3174" y="2656"/>
              <a:chExt cx="1549" cy="1351"/>
            </a:xfrm>
          </p:grpSpPr>
          <p:sp>
            <p:nvSpPr>
              <p:cNvPr id="2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44" name="Line 14"/>
            <p:cNvSpPr/>
            <p:nvPr/>
          </p:nvSpPr>
          <p:spPr>
            <a:xfrm>
              <a:off x="1536" y="2064"/>
              <a:ext cx="2973" cy="1"/>
            </a:xfrm>
            <a:prstGeom prst="line">
              <a:avLst/>
            </a:prstGeom>
            <a:ln w="25400" cap="flat" cmpd="sng">
              <a:solidFill>
                <a:srgbClr val="C0C0C0"/>
              </a:solidFill>
              <a:prstDash val="sysDot"/>
              <a:headEnd type="none" w="med" len="med"/>
              <a:tailEnd type="oval" w="med" len="med"/>
            </a:ln>
          </p:spPr>
        </p:sp>
        <p:sp>
          <p:nvSpPr>
            <p:cNvPr id="21"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grpSp>
      <p:grpSp>
        <p:nvGrpSpPr>
          <p:cNvPr id="5127" name="Group 56"/>
          <p:cNvGrpSpPr/>
          <p:nvPr/>
        </p:nvGrpSpPr>
        <p:grpSpPr>
          <a:xfrm>
            <a:off x="1828800" y="3559175"/>
            <a:ext cx="5329238" cy="665163"/>
            <a:chOff x="1152" y="2242"/>
            <a:chExt cx="3357" cy="419"/>
          </a:xfrm>
        </p:grpSpPr>
        <p:grpSp>
          <p:nvGrpSpPr>
            <p:cNvPr id="5137" name="Group 17"/>
            <p:cNvGrpSpPr/>
            <p:nvPr/>
          </p:nvGrpSpPr>
          <p:grpSpPr>
            <a:xfrm>
              <a:off x="1152" y="2242"/>
              <a:ext cx="480" cy="419"/>
              <a:chOff x="1110" y="2656"/>
              <a:chExt cx="1549" cy="1351"/>
            </a:xfrm>
          </p:grpSpPr>
          <p:sp>
            <p:nvSpPr>
              <p:cNvPr id="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8" name="Line 25"/>
            <p:cNvSpPr/>
            <p:nvPr/>
          </p:nvSpPr>
          <p:spPr>
            <a:xfrm>
              <a:off x="1536" y="2626"/>
              <a:ext cx="2973" cy="1"/>
            </a:xfrm>
            <a:prstGeom prst="line">
              <a:avLst/>
            </a:prstGeom>
            <a:ln w="25400" cap="flat" cmpd="sng">
              <a:solidFill>
                <a:srgbClr val="C0C0C0"/>
              </a:solidFill>
              <a:prstDash val="sysDot"/>
              <a:headEnd type="none" w="med" len="med"/>
              <a:tailEnd type="oval" w="med" len="med"/>
            </a:ln>
          </p:spPr>
        </p:sp>
        <p:sp>
          <p:nvSpPr>
            <p:cNvPr id="28"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grpSp>
      <p:grpSp>
        <p:nvGrpSpPr>
          <p:cNvPr id="5128" name="Group 57"/>
          <p:cNvGrpSpPr/>
          <p:nvPr/>
        </p:nvGrpSpPr>
        <p:grpSpPr>
          <a:xfrm>
            <a:off x="1828800" y="4473575"/>
            <a:ext cx="5329238" cy="665163"/>
            <a:chOff x="1152" y="2818"/>
            <a:chExt cx="3357" cy="419"/>
          </a:xfrm>
        </p:grpSpPr>
        <p:grpSp>
          <p:nvGrpSpPr>
            <p:cNvPr id="5131" name="Group 21"/>
            <p:cNvGrpSpPr/>
            <p:nvPr/>
          </p:nvGrpSpPr>
          <p:grpSpPr>
            <a:xfrm>
              <a:off x="1152" y="2818"/>
              <a:ext cx="480" cy="419"/>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2" name="Line 28"/>
            <p:cNvSpPr/>
            <p:nvPr/>
          </p:nvSpPr>
          <p:spPr>
            <a:xfrm>
              <a:off x="1536" y="3202"/>
              <a:ext cx="2973" cy="1"/>
            </a:xfrm>
            <a:prstGeom prst="line">
              <a:avLst/>
            </a:prstGeom>
            <a:ln w="25400" cap="flat" cmpd="sng">
              <a:solidFill>
                <a:srgbClr val="C0C0C0"/>
              </a:solidFill>
              <a:prstDash val="sysDot"/>
              <a:headEnd type="none" w="med" len="med"/>
              <a:tailEnd type="oval" w="med" len="med"/>
            </a:ln>
          </p:spPr>
        </p:sp>
        <p:sp>
          <p:nvSpPr>
            <p:cNvPr id="35"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7D64C99-99DE-468B-AECF-D19B5029915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ECD09A97-B8D0-402F-BDC8-9CC51947E67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6149" name="Group 3"/>
          <p:cNvGrpSpPr/>
          <p:nvPr/>
        </p:nvGrpSpPr>
        <p:grpSpPr>
          <a:xfrm>
            <a:off x="595313" y="1577975"/>
            <a:ext cx="8139112" cy="4398963"/>
            <a:chOff x="559" y="1296"/>
            <a:chExt cx="4529" cy="2448"/>
          </a:xfrm>
        </p:grpSpPr>
        <p:sp>
          <p:nvSpPr>
            <p:cNvPr id="6152" name="Freeform 4"/>
            <p:cNvSpPr>
              <a:spLocks noEditPoints="1"/>
            </p:cNvSpPr>
            <p:nvPr/>
          </p:nvSpPr>
          <p:spPr>
            <a:xfrm rot="-1358056">
              <a:off x="877" y="1765"/>
              <a:ext cx="3839" cy="1527"/>
            </a:xfrm>
            <a:custGeom>
              <a:avLst/>
              <a:gdLst/>
              <a:ahLst/>
              <a:cxnLst>
                <a:cxn ang="0">
                  <a:pos x="332" y="2"/>
                </a:cxn>
                <a:cxn ang="0">
                  <a:pos x="241" y="2"/>
                </a:cxn>
                <a:cxn ang="0">
                  <a:pos x="162" y="2"/>
                </a:cxn>
                <a:cxn ang="0">
                  <a:pos x="95" y="2"/>
                </a:cxn>
                <a:cxn ang="0">
                  <a:pos x="45" y="2"/>
                </a:cxn>
                <a:cxn ang="0">
                  <a:pos x="10" y="2"/>
                </a:cxn>
                <a:cxn ang="0">
                  <a:pos x="0" y="2"/>
                </a:cxn>
                <a:cxn ang="0">
                  <a:pos x="10" y="2"/>
                </a:cxn>
                <a:cxn ang="0">
                  <a:pos x="45" y="2"/>
                </a:cxn>
                <a:cxn ang="0">
                  <a:pos x="95" y="2"/>
                </a:cxn>
                <a:cxn ang="0">
                  <a:pos x="162" y="2"/>
                </a:cxn>
                <a:cxn ang="0">
                  <a:pos x="241" y="2"/>
                </a:cxn>
                <a:cxn ang="0">
                  <a:pos x="332" y="2"/>
                </a:cxn>
                <a:cxn ang="0">
                  <a:pos x="428" y="2"/>
                </a:cxn>
                <a:cxn ang="0">
                  <a:pos x="519" y="2"/>
                </a:cxn>
                <a:cxn ang="0">
                  <a:pos x="602" y="2"/>
                </a:cxn>
                <a:cxn ang="0">
                  <a:pos x="674" y="2"/>
                </a:cxn>
                <a:cxn ang="0">
                  <a:pos x="730" y="2"/>
                </a:cxn>
                <a:cxn ang="0">
                  <a:pos x="768" y="2"/>
                </a:cxn>
                <a:cxn ang="0">
                  <a:pos x="790" y="2"/>
                </a:cxn>
                <a:cxn ang="0">
                  <a:pos x="783" y="2"/>
                </a:cxn>
                <a:cxn ang="0">
                  <a:pos x="757" y="2"/>
                </a:cxn>
                <a:cxn ang="0">
                  <a:pos x="715" y="2"/>
                </a:cxn>
                <a:cxn ang="0">
                  <a:pos x="650" y="2"/>
                </a:cxn>
                <a:cxn ang="0">
                  <a:pos x="575" y="2"/>
                </a:cxn>
                <a:cxn ang="0">
                  <a:pos x="488" y="2"/>
                </a:cxn>
                <a:cxn ang="0">
                  <a:pos x="395" y="0"/>
                </a:cxn>
                <a:cxn ang="0">
                  <a:pos x="315" y="2"/>
                </a:cxn>
                <a:cxn ang="0">
                  <a:pos x="227" y="2"/>
                </a:cxn>
                <a:cxn ang="0">
                  <a:pos x="152" y="2"/>
                </a:cxn>
                <a:cxn ang="0">
                  <a:pos x="88" y="2"/>
                </a:cxn>
                <a:cxn ang="0">
                  <a:pos x="44" y="2"/>
                </a:cxn>
                <a:cxn ang="0">
                  <a:pos x="19" y="2"/>
                </a:cxn>
                <a:cxn ang="0">
                  <a:pos x="14" y="2"/>
                </a:cxn>
                <a:cxn ang="0">
                  <a:pos x="33" y="2"/>
                </a:cxn>
                <a:cxn ang="0">
                  <a:pos x="72" y="2"/>
                </a:cxn>
                <a:cxn ang="0">
                  <a:pos x="129" y="2"/>
                </a:cxn>
                <a:cxn ang="0">
                  <a:pos x="200" y="2"/>
                </a:cxn>
                <a:cxn ang="0">
                  <a:pos x="285" y="2"/>
                </a:cxn>
                <a:cxn ang="0">
                  <a:pos x="375" y="2"/>
                </a:cxn>
                <a:cxn ang="0">
                  <a:pos x="467" y="2"/>
                </a:cxn>
                <a:cxn ang="0">
                  <a:pos x="551" y="2"/>
                </a:cxn>
                <a:cxn ang="0">
                  <a:pos x="621" y="2"/>
                </a:cxn>
                <a:cxn ang="0">
                  <a:pos x="680" y="2"/>
                </a:cxn>
                <a:cxn ang="0">
                  <a:pos x="717" y="2"/>
                </a:cxn>
                <a:cxn ang="0">
                  <a:pos x="738" y="2"/>
                </a:cxn>
                <a:cxn ang="0">
                  <a:pos x="734" y="2"/>
                </a:cxn>
                <a:cxn ang="0">
                  <a:pos x="705" y="2"/>
                </a:cxn>
                <a:cxn ang="0">
                  <a:pos x="662" y="2"/>
                </a:cxn>
                <a:cxn ang="0">
                  <a:pos x="599" y="2"/>
                </a:cxn>
                <a:cxn ang="0">
                  <a:pos x="525" y="2"/>
                </a:cxn>
                <a:cxn ang="0">
                  <a:pos x="438"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alpha val="100000"/>
                  </a:srgbClr>
                </a:gs>
              </a:gsLst>
              <a:lin ang="0" scaled="1"/>
              <a:tileRect/>
            </a:gradFill>
            <a:ln w="0">
              <a:noFill/>
            </a:ln>
          </p:spPr>
          <p:txBody>
            <a:bodyPr/>
            <a:lstStyle/>
            <a:p>
              <a:endParaRPr lang="zh-CN" altLang="en-US"/>
            </a:p>
          </p:txBody>
        </p:sp>
        <p:sp>
          <p:nvSpPr>
            <p:cNvPr id="13"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163" name="Line 21"/>
            <p:cNvSpPr/>
            <p:nvPr/>
          </p:nvSpPr>
          <p:spPr>
            <a:xfrm>
              <a:off x="1639" y="1545"/>
              <a:ext cx="1025" cy="788"/>
            </a:xfrm>
            <a:prstGeom prst="line">
              <a:avLst/>
            </a:prstGeom>
            <a:ln w="9525" cap="flat" cmpd="sng">
              <a:solidFill>
                <a:srgbClr val="000000"/>
              </a:solidFill>
              <a:prstDash val="solid"/>
              <a:headEnd type="none" w="med" len="med"/>
              <a:tailEnd type="triangle" w="med" len="med"/>
            </a:ln>
          </p:spPr>
        </p:sp>
        <p:cxnSp>
          <p:nvCxnSpPr>
            <p:cNvPr id="6164" name="AutoShape 22"/>
            <p:cNvCxnSpPr/>
            <p:nvPr/>
          </p:nvCxnSpPr>
          <p:spPr>
            <a:xfrm flipH="1">
              <a:off x="559" y="1545"/>
              <a:ext cx="1087" cy="0"/>
            </a:xfrm>
            <a:prstGeom prst="straightConnector1">
              <a:avLst/>
            </a:prstGeom>
            <a:ln w="9525" cap="flat" cmpd="sng">
              <a:solidFill>
                <a:srgbClr val="000000"/>
              </a:solidFill>
              <a:prstDash val="solid"/>
              <a:headEnd type="none" w="med" len="med"/>
              <a:tailEnd type="none" w="med" len="med"/>
            </a:ln>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085A0B5-E7E2-4023-8690-3B866D1A90D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22B6016-D1F9-48F0-B223-FA1588978CF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7173" name="Group 3"/>
          <p:cNvGrpSpPr/>
          <p:nvPr/>
        </p:nvGrpSpPr>
        <p:grpSpPr>
          <a:xfrm>
            <a:off x="914400" y="1741488"/>
            <a:ext cx="7239000" cy="3733800"/>
            <a:chOff x="168" y="960"/>
            <a:chExt cx="5367" cy="2792"/>
          </a:xfrm>
        </p:grpSpPr>
        <p:sp>
          <p:nvSpPr>
            <p:cNvPr id="7176" name="Freeform 4"/>
            <p:cNvSpPr/>
            <p:nvPr/>
          </p:nvSpPr>
          <p:spPr>
            <a:xfrm>
              <a:off x="5089" y="960"/>
              <a:ext cx="441" cy="705"/>
            </a:xfrm>
            <a:custGeom>
              <a:avLst/>
              <a:gdLst/>
              <a:ahLst/>
              <a:cxnLst>
                <a:cxn ang="0">
                  <a:pos x="29943625" y="320365989"/>
                </a:cxn>
                <a:cxn ang="0">
                  <a:pos x="0" y="1183387811"/>
                </a:cxn>
                <a:cxn ang="0">
                  <a:pos x="0" y="762476259"/>
                </a:cxn>
                <a:cxn ang="0">
                  <a:pos x="29943625" y="0"/>
                </a:cxn>
                <a:cxn ang="0">
                  <a:pos x="29943625" y="320365989"/>
                </a:cxn>
              </a:cxnLst>
              <a:rect l="0" t="0" r="0" b="0"/>
              <a:pathLst>
                <a:path w="308" h="444">
                  <a:moveTo>
                    <a:pt x="308" y="120"/>
                  </a:moveTo>
                  <a:lnTo>
                    <a:pt x="0" y="444"/>
                  </a:lnTo>
                  <a:lnTo>
                    <a:pt x="0" y="286"/>
                  </a:lnTo>
                  <a:lnTo>
                    <a:pt x="308" y="0"/>
                  </a:lnTo>
                  <a:lnTo>
                    <a:pt x="308" y="120"/>
                  </a:lnTo>
                  <a:close/>
                </a:path>
              </a:pathLst>
            </a:custGeom>
            <a:gradFill rotWithShape="1">
              <a:gsLst>
                <a:gs pos="0">
                  <a:srgbClr val="00281D">
                    <a:alpha val="100000"/>
                  </a:srgbClr>
                </a:gs>
                <a:gs pos="50000">
                  <a:srgbClr val="00563F">
                    <a:alpha val="100000"/>
                  </a:srgbClr>
                </a:gs>
                <a:gs pos="100000">
                  <a:srgbClr val="00281D">
                    <a:alpha val="100000"/>
                  </a:srgbClr>
                </a:gs>
              </a:gsLst>
              <a:lin ang="2700000" scaled="1"/>
              <a:tileRect/>
            </a:gradFill>
            <a:ln w="0">
              <a:noFill/>
            </a:ln>
          </p:spPr>
          <p:txBody>
            <a:bodyPr/>
            <a:lstStyle/>
            <a:p>
              <a:endParaRPr lang="zh-CN" altLang="en-US"/>
            </a:p>
          </p:txBody>
        </p:sp>
        <p:sp>
          <p:nvSpPr>
            <p:cNvPr id="7177" name="Freeform 5"/>
            <p:cNvSpPr/>
            <p:nvPr/>
          </p:nvSpPr>
          <p:spPr>
            <a:xfrm>
              <a:off x="2976" y="960"/>
              <a:ext cx="2559" cy="451"/>
            </a:xfrm>
            <a:custGeom>
              <a:avLst/>
              <a:gdLst/>
              <a:ahLst/>
              <a:cxnLst>
                <a:cxn ang="0">
                  <a:pos x="147182990" y="759874971"/>
                </a:cxn>
                <a:cxn ang="0">
                  <a:pos x="0" y="759874971"/>
                </a:cxn>
                <a:cxn ang="0">
                  <a:pos x="44417420" y="0"/>
                </a:cxn>
                <a:cxn ang="0">
                  <a:pos x="177813178" y="0"/>
                </a:cxn>
                <a:cxn ang="0">
                  <a:pos x="147182990" y="759874971"/>
                </a:cxn>
              </a:cxnLst>
              <a:rect l="0" t="0" r="0" b="0"/>
              <a:pathLst>
                <a:path w="1786" h="284">
                  <a:moveTo>
                    <a:pt x="1478" y="284"/>
                  </a:moveTo>
                  <a:lnTo>
                    <a:pt x="0" y="284"/>
                  </a:lnTo>
                  <a:lnTo>
                    <a:pt x="446" y="0"/>
                  </a:lnTo>
                  <a:lnTo>
                    <a:pt x="1786" y="0"/>
                  </a:lnTo>
                  <a:lnTo>
                    <a:pt x="1478" y="284"/>
                  </a:lnTo>
                  <a:close/>
                </a:path>
              </a:pathLst>
            </a:custGeom>
            <a:solidFill>
              <a:srgbClr val="00CC99">
                <a:alpha val="100000"/>
              </a:srgbClr>
            </a:solidFill>
            <a:ln w="0">
              <a:noFill/>
            </a:ln>
          </p:spPr>
          <p:txBody>
            <a:bodyPr/>
            <a:lstStyle/>
            <a:p>
              <a:endParaRPr lang="zh-CN" altLang="en-US"/>
            </a:p>
          </p:txBody>
        </p:sp>
        <p:sp>
          <p:nvSpPr>
            <p:cNvPr id="7178" name="Freeform 6"/>
            <p:cNvSpPr/>
            <p:nvPr/>
          </p:nvSpPr>
          <p:spPr>
            <a:xfrm>
              <a:off x="4645" y="1660"/>
              <a:ext cx="441" cy="699"/>
            </a:xfrm>
            <a:custGeom>
              <a:avLst/>
              <a:gdLst/>
              <a:ahLst/>
              <a:cxnLst>
                <a:cxn ang="0">
                  <a:pos x="29943625" y="280975066"/>
                </a:cxn>
                <a:cxn ang="0">
                  <a:pos x="0" y="1035409789"/>
                </a:cxn>
                <a:cxn ang="0">
                  <a:pos x="0" y="670062630"/>
                </a:cxn>
                <a:cxn ang="0">
                  <a:pos x="29943625" y="0"/>
                </a:cxn>
                <a:cxn ang="0">
                  <a:pos x="29943625" y="280975066"/>
                </a:cxn>
              </a:cxnLst>
              <a:rect l="0" t="0" r="0" b="0"/>
              <a:pathLst>
                <a:path w="308" h="442">
                  <a:moveTo>
                    <a:pt x="308" y="120"/>
                  </a:moveTo>
                  <a:lnTo>
                    <a:pt x="0" y="442"/>
                  </a:lnTo>
                  <a:lnTo>
                    <a:pt x="0" y="286"/>
                  </a:lnTo>
                  <a:lnTo>
                    <a:pt x="308" y="0"/>
                  </a:lnTo>
                  <a:lnTo>
                    <a:pt x="308" y="120"/>
                  </a:lnTo>
                  <a:close/>
                </a:path>
              </a:pathLst>
            </a:custGeom>
            <a:gradFill rotWithShape="1">
              <a:gsLst>
                <a:gs pos="0">
                  <a:srgbClr val="230744">
                    <a:alpha val="100000"/>
                  </a:srgbClr>
                </a:gs>
                <a:gs pos="50000">
                  <a:srgbClr val="4B1092">
                    <a:alpha val="100000"/>
                  </a:srgbClr>
                </a:gs>
                <a:gs pos="100000">
                  <a:srgbClr val="230744">
                    <a:alpha val="100000"/>
                  </a:srgbClr>
                </a:gs>
              </a:gsLst>
              <a:lin ang="2700000" scaled="1"/>
              <a:tileRect/>
            </a:gradFill>
            <a:ln w="0">
              <a:noFill/>
            </a:ln>
          </p:spPr>
          <p:txBody>
            <a:bodyPr/>
            <a:lstStyle/>
            <a:p>
              <a:endParaRPr lang="zh-CN" altLang="en-US"/>
            </a:p>
          </p:txBody>
        </p:sp>
        <p:sp>
          <p:nvSpPr>
            <p:cNvPr id="7179" name="Freeform 7"/>
            <p:cNvSpPr/>
            <p:nvPr/>
          </p:nvSpPr>
          <p:spPr>
            <a:xfrm>
              <a:off x="2340" y="1660"/>
              <a:ext cx="2753" cy="450"/>
            </a:xfrm>
            <a:custGeom>
              <a:avLst/>
              <a:gdLst/>
              <a:ahLst/>
              <a:cxnLst>
                <a:cxn ang="0">
                  <a:pos x="164264385" y="707760700"/>
                </a:cxn>
                <a:cxn ang="0">
                  <a:pos x="0" y="707760700"/>
                </a:cxn>
                <a:cxn ang="0">
                  <a:pos x="45389477" y="0"/>
                </a:cxn>
                <a:cxn ang="0">
                  <a:pos x="195590680" y="0"/>
                </a:cxn>
                <a:cxn ang="0">
                  <a:pos x="164264385" y="707760700"/>
                </a:cxn>
              </a:cxnLst>
              <a:rect l="0" t="0" r="0" b="0"/>
              <a:pathLst>
                <a:path w="1920" h="284">
                  <a:moveTo>
                    <a:pt x="1612" y="284"/>
                  </a:moveTo>
                  <a:lnTo>
                    <a:pt x="0" y="284"/>
                  </a:lnTo>
                  <a:lnTo>
                    <a:pt x="446" y="0"/>
                  </a:lnTo>
                  <a:lnTo>
                    <a:pt x="1920" y="0"/>
                  </a:lnTo>
                  <a:lnTo>
                    <a:pt x="1612" y="284"/>
                  </a:lnTo>
                  <a:close/>
                </a:path>
              </a:pathLst>
            </a:custGeom>
            <a:solidFill>
              <a:srgbClr val="A77BFF">
                <a:alpha val="100000"/>
              </a:srgbClr>
            </a:solidFill>
            <a:ln w="0">
              <a:noFill/>
            </a:ln>
          </p:spPr>
          <p:txBody>
            <a:bodyPr/>
            <a:lstStyle/>
            <a:p>
              <a:endParaRPr lang="zh-CN" altLang="en-US"/>
            </a:p>
          </p:txBody>
        </p:sp>
        <p:sp>
          <p:nvSpPr>
            <p:cNvPr id="7180" name="Freeform 8"/>
            <p:cNvSpPr/>
            <p:nvPr/>
          </p:nvSpPr>
          <p:spPr>
            <a:xfrm>
              <a:off x="4200" y="2352"/>
              <a:ext cx="439" cy="705"/>
            </a:xfrm>
            <a:custGeom>
              <a:avLst/>
              <a:gdLst/>
              <a:ahLst/>
              <a:cxnLst>
                <a:cxn ang="0">
                  <a:pos x="31752019" y="325349105"/>
                </a:cxn>
                <a:cxn ang="0">
                  <a:pos x="0" y="1183387811"/>
                </a:cxn>
                <a:cxn ang="0">
                  <a:pos x="0" y="762476259"/>
                </a:cxn>
                <a:cxn ang="0">
                  <a:pos x="31752019" y="0"/>
                </a:cxn>
                <a:cxn ang="0">
                  <a:pos x="31752019" y="325349105"/>
                </a:cxn>
              </a:cxnLst>
              <a:rect l="0" t="0" r="0" b="0"/>
              <a:pathLst>
                <a:path w="306" h="444">
                  <a:moveTo>
                    <a:pt x="306" y="122"/>
                  </a:moveTo>
                  <a:lnTo>
                    <a:pt x="0" y="444"/>
                  </a:lnTo>
                  <a:lnTo>
                    <a:pt x="0" y="286"/>
                  </a:lnTo>
                  <a:lnTo>
                    <a:pt x="306" y="0"/>
                  </a:lnTo>
                  <a:lnTo>
                    <a:pt x="306" y="122"/>
                  </a:lnTo>
                  <a:close/>
                </a:path>
              </a:pathLst>
            </a:custGeom>
            <a:gradFill rotWithShape="1">
              <a:gsLst>
                <a:gs pos="0">
                  <a:srgbClr val="431805">
                    <a:alpha val="100000"/>
                  </a:srgbClr>
                </a:gs>
                <a:gs pos="50000">
                  <a:srgbClr val="90330A">
                    <a:alpha val="100000"/>
                  </a:srgbClr>
                </a:gs>
                <a:gs pos="100000">
                  <a:srgbClr val="431805">
                    <a:alpha val="100000"/>
                  </a:srgbClr>
                </a:gs>
              </a:gsLst>
              <a:lin ang="2700000" scaled="1"/>
              <a:tileRect/>
            </a:gradFill>
            <a:ln w="0">
              <a:noFill/>
            </a:ln>
          </p:spPr>
          <p:txBody>
            <a:bodyPr/>
            <a:lstStyle/>
            <a:p>
              <a:endParaRPr lang="zh-CN" altLang="en-US"/>
            </a:p>
          </p:txBody>
        </p:sp>
        <p:sp>
          <p:nvSpPr>
            <p:cNvPr id="7181" name="Freeform 9"/>
            <p:cNvSpPr/>
            <p:nvPr/>
          </p:nvSpPr>
          <p:spPr>
            <a:xfrm>
              <a:off x="3758" y="3047"/>
              <a:ext cx="444" cy="705"/>
            </a:xfrm>
            <a:custGeom>
              <a:avLst/>
              <a:gdLst/>
              <a:ahLst/>
              <a:cxnLst>
                <a:cxn ang="0">
                  <a:pos x="37275954" y="325349105"/>
                </a:cxn>
                <a:cxn ang="0">
                  <a:pos x="0" y="1183387811"/>
                </a:cxn>
                <a:cxn ang="0">
                  <a:pos x="0" y="762476259"/>
                </a:cxn>
                <a:cxn ang="0">
                  <a:pos x="37275954" y="0"/>
                </a:cxn>
                <a:cxn ang="0">
                  <a:pos x="37275954" y="325349105"/>
                </a:cxn>
              </a:cxnLst>
              <a:rect l="0" t="0" r="0" b="0"/>
              <a:pathLst>
                <a:path w="308" h="444">
                  <a:moveTo>
                    <a:pt x="308" y="122"/>
                  </a:moveTo>
                  <a:lnTo>
                    <a:pt x="0" y="444"/>
                  </a:lnTo>
                  <a:lnTo>
                    <a:pt x="0" y="286"/>
                  </a:lnTo>
                  <a:lnTo>
                    <a:pt x="308" y="0"/>
                  </a:lnTo>
                  <a:lnTo>
                    <a:pt x="308" y="122"/>
                  </a:lnTo>
                  <a:close/>
                </a:path>
              </a:pathLst>
            </a:custGeom>
            <a:gradFill rotWithShape="1">
              <a:gsLst>
                <a:gs pos="0">
                  <a:srgbClr val="433206">
                    <a:alpha val="100000"/>
                  </a:srgbClr>
                </a:gs>
                <a:gs pos="50000">
                  <a:srgbClr val="906B0E">
                    <a:alpha val="100000"/>
                  </a:srgbClr>
                </a:gs>
                <a:gs pos="100000">
                  <a:srgbClr val="433206">
                    <a:alpha val="100000"/>
                  </a:srgbClr>
                </a:gs>
              </a:gsLst>
              <a:lin ang="2700000" scaled="1"/>
              <a:tileRect/>
            </a:gradFill>
            <a:ln w="0">
              <a:noFill/>
            </a:ln>
          </p:spPr>
          <p:txBody>
            <a:bodyPr/>
            <a:lstStyle/>
            <a:p>
              <a:endParaRPr lang="zh-CN" altLang="en-US"/>
            </a:p>
          </p:txBody>
        </p:sp>
        <p:sp>
          <p:nvSpPr>
            <p:cNvPr id="7182" name="Freeform 10"/>
            <p:cNvSpPr/>
            <p:nvPr/>
          </p:nvSpPr>
          <p:spPr>
            <a:xfrm>
              <a:off x="1075" y="3050"/>
              <a:ext cx="3125" cy="451"/>
            </a:xfrm>
            <a:custGeom>
              <a:avLst/>
              <a:gdLst/>
              <a:ahLst/>
              <a:cxnLst>
                <a:cxn ang="0">
                  <a:pos x="189156610" y="759874971"/>
                </a:cxn>
                <a:cxn ang="0">
                  <a:pos x="0" y="759874971"/>
                </a:cxn>
                <a:cxn ang="0">
                  <a:pos x="45058849" y="0"/>
                </a:cxn>
                <a:cxn ang="0">
                  <a:pos x="220352906" y="0"/>
                </a:cxn>
                <a:cxn ang="0">
                  <a:pos x="189156610" y="759874971"/>
                </a:cxn>
              </a:cxnLst>
              <a:rect l="0" t="0" r="0" b="0"/>
              <a:pathLst>
                <a:path w="2180" h="284">
                  <a:moveTo>
                    <a:pt x="1872" y="284"/>
                  </a:moveTo>
                  <a:lnTo>
                    <a:pt x="0" y="284"/>
                  </a:lnTo>
                  <a:lnTo>
                    <a:pt x="446" y="0"/>
                  </a:lnTo>
                  <a:lnTo>
                    <a:pt x="2180" y="0"/>
                  </a:lnTo>
                  <a:lnTo>
                    <a:pt x="1872" y="284"/>
                  </a:lnTo>
                  <a:close/>
                </a:path>
              </a:pathLst>
            </a:custGeom>
            <a:solidFill>
              <a:srgbClr val="F2E160">
                <a:alpha val="100000"/>
              </a:srgbClr>
            </a:solidFill>
            <a:ln w="0">
              <a:noFill/>
            </a:ln>
          </p:spPr>
          <p:txBody>
            <a:bodyPr/>
            <a:lstStyle/>
            <a:p>
              <a:endParaRPr lang="zh-CN" altLang="en-US"/>
            </a:p>
          </p:txBody>
        </p:sp>
        <p:sp>
          <p:nvSpPr>
            <p:cNvPr id="7183" name="Line 11"/>
            <p:cNvSpPr/>
            <p:nvPr/>
          </p:nvSpPr>
          <p:spPr>
            <a:xfrm flipH="1">
              <a:off x="168" y="3747"/>
              <a:ext cx="907" cy="0"/>
            </a:xfrm>
            <a:prstGeom prst="line">
              <a:avLst/>
            </a:prstGeom>
            <a:ln w="9525" cap="flat" cmpd="sng">
              <a:solidFill>
                <a:schemeClr val="tx1"/>
              </a:solidFill>
              <a:prstDash val="solid"/>
              <a:headEnd type="none" w="med" len="med"/>
              <a:tailEnd type="none" w="med" len="med"/>
            </a:ln>
          </p:spPr>
        </p:sp>
        <p:sp>
          <p:nvSpPr>
            <p:cNvPr id="7184" name="Line 12"/>
            <p:cNvSpPr/>
            <p:nvPr/>
          </p:nvSpPr>
          <p:spPr>
            <a:xfrm flipH="1">
              <a:off x="168" y="3047"/>
              <a:ext cx="1543" cy="0"/>
            </a:xfrm>
            <a:prstGeom prst="line">
              <a:avLst/>
            </a:prstGeom>
            <a:ln w="9525" cap="flat" cmpd="sng">
              <a:solidFill>
                <a:schemeClr val="tx1"/>
              </a:solidFill>
              <a:prstDash val="solid"/>
              <a:headEnd type="none" w="med" len="med"/>
              <a:tailEnd type="none" w="med" len="med"/>
            </a:ln>
          </p:spPr>
        </p:sp>
        <p:sp>
          <p:nvSpPr>
            <p:cNvPr id="7185" name="Line 13"/>
            <p:cNvSpPr/>
            <p:nvPr/>
          </p:nvSpPr>
          <p:spPr>
            <a:xfrm flipH="1">
              <a:off x="168" y="2356"/>
              <a:ext cx="2179" cy="0"/>
            </a:xfrm>
            <a:prstGeom prst="line">
              <a:avLst/>
            </a:prstGeom>
            <a:ln w="9525" cap="flat" cmpd="sng">
              <a:solidFill>
                <a:schemeClr val="tx1"/>
              </a:solidFill>
              <a:prstDash val="solid"/>
              <a:headEnd type="none" w="med" len="med"/>
              <a:tailEnd type="none" w="med" len="med"/>
            </a:ln>
          </p:spPr>
        </p:sp>
        <p:sp>
          <p:nvSpPr>
            <p:cNvPr id="7186" name="Line 14"/>
            <p:cNvSpPr/>
            <p:nvPr/>
          </p:nvSpPr>
          <p:spPr>
            <a:xfrm flipH="1">
              <a:off x="168" y="1666"/>
              <a:ext cx="2813" cy="0"/>
            </a:xfrm>
            <a:prstGeom prst="line">
              <a:avLst/>
            </a:prstGeom>
            <a:ln w="9525" cap="flat" cmpd="sng">
              <a:solidFill>
                <a:schemeClr val="tx1"/>
              </a:solidFill>
              <a:prstDash val="solid"/>
              <a:headEnd type="none" w="med" len="med"/>
              <a:tailEnd type="none" w="med" len="med"/>
            </a:ln>
          </p:spPr>
        </p:sp>
        <p:sp>
          <p:nvSpPr>
            <p:cNvPr id="7187" name="Line 15"/>
            <p:cNvSpPr/>
            <p:nvPr/>
          </p:nvSpPr>
          <p:spPr>
            <a:xfrm flipH="1">
              <a:off x="168" y="965"/>
              <a:ext cx="3449" cy="0"/>
            </a:xfrm>
            <a:prstGeom prst="line">
              <a:avLst/>
            </a:prstGeom>
            <a:ln w="9525" cap="flat" cmpd="sng">
              <a:solidFill>
                <a:schemeClr val="tx1"/>
              </a:solidFill>
              <a:prstDash val="solid"/>
              <a:headEnd type="none" w="med" len="med"/>
              <a:tailEnd type="none" w="med" len="med"/>
            </a:ln>
          </p:spPr>
        </p:sp>
        <p:sp>
          <p:nvSpPr>
            <p:cNvPr id="7188" name="Line 16"/>
            <p:cNvSpPr/>
            <p:nvPr/>
          </p:nvSpPr>
          <p:spPr>
            <a:xfrm>
              <a:off x="305" y="960"/>
              <a:ext cx="0" cy="726"/>
            </a:xfrm>
            <a:prstGeom prst="line">
              <a:avLst/>
            </a:prstGeom>
            <a:ln w="9525" cap="flat" cmpd="sng">
              <a:solidFill>
                <a:schemeClr val="tx1"/>
              </a:solidFill>
              <a:prstDash val="solid"/>
              <a:headEnd type="triangle" w="med" len="med"/>
              <a:tailEnd type="triangle" w="med" len="med"/>
            </a:ln>
          </p:spPr>
        </p:sp>
        <p:sp>
          <p:nvSpPr>
            <p:cNvPr id="7189" name="Line 17"/>
            <p:cNvSpPr/>
            <p:nvPr/>
          </p:nvSpPr>
          <p:spPr>
            <a:xfrm>
              <a:off x="305" y="1686"/>
              <a:ext cx="0" cy="679"/>
            </a:xfrm>
            <a:prstGeom prst="line">
              <a:avLst/>
            </a:prstGeom>
            <a:ln w="9525" cap="flat" cmpd="sng">
              <a:solidFill>
                <a:schemeClr val="tx1"/>
              </a:solidFill>
              <a:prstDash val="solid"/>
              <a:headEnd type="triangle" w="med" len="med"/>
              <a:tailEnd type="triangle" w="med" len="med"/>
            </a:ln>
          </p:spPr>
        </p:sp>
        <p:sp>
          <p:nvSpPr>
            <p:cNvPr id="7190" name="Line 18"/>
            <p:cNvSpPr/>
            <p:nvPr/>
          </p:nvSpPr>
          <p:spPr>
            <a:xfrm>
              <a:off x="305" y="2365"/>
              <a:ext cx="0" cy="679"/>
            </a:xfrm>
            <a:prstGeom prst="line">
              <a:avLst/>
            </a:prstGeom>
            <a:ln w="9525" cap="flat" cmpd="sng">
              <a:solidFill>
                <a:schemeClr val="tx1"/>
              </a:solidFill>
              <a:prstDash val="solid"/>
              <a:headEnd type="triangle" w="med" len="med"/>
              <a:tailEnd type="triangle" w="med" len="med"/>
            </a:ln>
          </p:spPr>
        </p:sp>
        <p:sp>
          <p:nvSpPr>
            <p:cNvPr id="7191" name="Line 19"/>
            <p:cNvSpPr/>
            <p:nvPr/>
          </p:nvSpPr>
          <p:spPr>
            <a:xfrm>
              <a:off x="305" y="3047"/>
              <a:ext cx="0" cy="680"/>
            </a:xfrm>
            <a:prstGeom prst="line">
              <a:avLst/>
            </a:prstGeom>
            <a:ln w="9525" cap="flat" cmpd="sng">
              <a:solidFill>
                <a:schemeClr val="tx1"/>
              </a:solidFill>
              <a:prstDash val="solid"/>
              <a:headEnd type="triangle" w="med" len="med"/>
              <a:tailEnd type="triangle" w="med" len="med"/>
            </a:ln>
          </p:spPr>
        </p:sp>
        <p:sp>
          <p:nvSpPr>
            <p:cNvPr id="7192" name="Freeform 20"/>
            <p:cNvSpPr/>
            <p:nvPr/>
          </p:nvSpPr>
          <p:spPr>
            <a:xfrm>
              <a:off x="1529" y="1097"/>
              <a:ext cx="1409" cy="2267"/>
            </a:xfrm>
            <a:custGeom>
              <a:avLst/>
              <a:gdLst/>
              <a:ahLst/>
              <a:cxnLst>
                <a:cxn ang="0">
                  <a:pos x="2" y="17"/>
                </a:cxn>
                <a:cxn ang="0">
                  <a:pos x="2" y="15"/>
                </a:cxn>
                <a:cxn ang="0">
                  <a:pos x="2" y="13"/>
                </a:cxn>
                <a:cxn ang="0">
                  <a:pos x="2" y="11"/>
                </a:cxn>
                <a:cxn ang="0">
                  <a:pos x="2" y="9"/>
                </a:cxn>
                <a:cxn ang="0">
                  <a:pos x="2" y="7"/>
                </a:cxn>
                <a:cxn ang="0">
                  <a:pos x="2" y="6"/>
                </a:cxn>
                <a:cxn ang="0">
                  <a:pos x="2" y="5"/>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4"/>
                </a:cxn>
                <a:cxn ang="0">
                  <a:pos x="2" y="5"/>
                </a:cxn>
                <a:cxn ang="0">
                  <a:pos x="2" y="6"/>
                </a:cxn>
                <a:cxn ang="0">
                  <a:pos x="2" y="8"/>
                </a:cxn>
                <a:cxn ang="0">
                  <a:pos x="2" y="9"/>
                </a:cxn>
                <a:cxn ang="0">
                  <a:pos x="2" y="11"/>
                </a:cxn>
                <a:cxn ang="0">
                  <a:pos x="2" y="13"/>
                </a:cxn>
                <a:cxn ang="0">
                  <a:pos x="2" y="15"/>
                </a:cxn>
                <a:cxn ang="0">
                  <a:pos x="2" y="17"/>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100000"/>
                  </a:srgbClr>
                </a:gs>
                <a:gs pos="100000">
                  <a:srgbClr val="61092E">
                    <a:alpha val="100000"/>
                  </a:srgbClr>
                </a:gs>
              </a:gsLst>
              <a:lin ang="5400000" scaled="1"/>
              <a:tileRect/>
            </a:gradFill>
            <a:ln w="0">
              <a:noFill/>
            </a:ln>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95" name="Freeform 23"/>
            <p:cNvSpPr/>
            <p:nvPr/>
          </p:nvSpPr>
          <p:spPr>
            <a:xfrm>
              <a:off x="1709" y="2352"/>
              <a:ext cx="2935" cy="455"/>
            </a:xfrm>
            <a:custGeom>
              <a:avLst/>
              <a:gdLst/>
              <a:ahLst/>
              <a:cxnLst>
                <a:cxn ang="0">
                  <a:pos x="174529540" y="811332351"/>
                </a:cxn>
                <a:cxn ang="0">
                  <a:pos x="0" y="811332351"/>
                </a:cxn>
                <a:cxn ang="0">
                  <a:pos x="44708917" y="0"/>
                </a:cxn>
                <a:cxn ang="0">
                  <a:pos x="205244374" y="0"/>
                </a:cxn>
                <a:cxn ang="0">
                  <a:pos x="174529540" y="811332351"/>
                </a:cxn>
              </a:cxnLst>
              <a:rect l="0" t="0" r="0" b="0"/>
              <a:pathLst>
                <a:path w="2048" h="286">
                  <a:moveTo>
                    <a:pt x="1742" y="286"/>
                  </a:moveTo>
                  <a:lnTo>
                    <a:pt x="0" y="286"/>
                  </a:lnTo>
                  <a:lnTo>
                    <a:pt x="446" y="0"/>
                  </a:lnTo>
                  <a:lnTo>
                    <a:pt x="2048" y="0"/>
                  </a:lnTo>
                  <a:lnTo>
                    <a:pt x="1742" y="286"/>
                  </a:lnTo>
                  <a:close/>
                </a:path>
              </a:pathLst>
            </a:custGeom>
            <a:solidFill>
              <a:srgbClr val="FF9966">
                <a:alpha val="100000"/>
              </a:srgbClr>
            </a:solidFill>
            <a:ln w="0">
              <a:noFill/>
            </a:ln>
          </p:spPr>
          <p:txBody>
            <a:bodyPr/>
            <a:lstStyle/>
            <a:p>
              <a:endParaRPr lang="zh-CN" altLang="en-US"/>
            </a:p>
          </p:txBody>
        </p:sp>
        <p:sp>
          <p:nvSpPr>
            <p:cNvPr id="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8C36808-18EC-432A-9136-EE1B7F8551B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115CAE8-375D-4BBB-B8AF-9DD574C8C90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A76E08B-B661-429B-B35A-891F3D970274}"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D72DB3E-7BC2-4C3E-BF4B-6423AB7483F1}"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9221" name="Group 41"/>
          <p:cNvGrpSpPr/>
          <p:nvPr/>
        </p:nvGrpSpPr>
        <p:grpSpPr>
          <a:xfrm>
            <a:off x="914400" y="2209800"/>
            <a:ext cx="7162800" cy="2895600"/>
            <a:chOff x="476" y="1388"/>
            <a:chExt cx="4808" cy="1924"/>
          </a:xfrm>
        </p:grpSpPr>
        <p:sp>
          <p:nvSpPr>
            <p:cNvPr id="12"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5"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7"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9"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0"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1"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2"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3"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36" name="Group 15"/>
            <p:cNvGrpSpPr/>
            <p:nvPr/>
          </p:nvGrpSpPr>
          <p:grpSpPr>
            <a:xfrm>
              <a:off x="639" y="1551"/>
              <a:ext cx="1029" cy="1034"/>
              <a:chOff x="4166" y="1705"/>
              <a:chExt cx="1250" cy="1255"/>
            </a:xfrm>
          </p:grpSpPr>
          <p:sp>
            <p:nvSpPr>
              <p:cNvPr id="43" name="Oval 16"/>
              <p:cNvSpPr>
                <a:spLocks noChangeArrowheads="1"/>
              </p:cNvSpPr>
              <p:nvPr/>
            </p:nvSpPr>
            <p:spPr bwMode="gray">
              <a:xfrm>
                <a:off x="4166" y="1708"/>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4" name="Oval 1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5" name="Oval 18"/>
              <p:cNvSpPr>
                <a:spLocks noChangeArrowheads="1"/>
              </p:cNvSpPr>
              <p:nvPr/>
            </p:nvSpPr>
            <p:spPr bwMode="gray">
              <a:xfrm>
                <a:off x="4195"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6" name="Oval 19"/>
              <p:cNvSpPr>
                <a:spLocks noChangeArrowheads="1"/>
              </p:cNvSpPr>
              <p:nvPr/>
            </p:nvSpPr>
            <p:spPr bwMode="gray">
              <a:xfrm>
                <a:off x="4263" y="1758"/>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5"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6"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7"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8"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9"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42" name="Group 25"/>
            <p:cNvGrpSpPr/>
            <p:nvPr/>
          </p:nvGrpSpPr>
          <p:grpSpPr>
            <a:xfrm>
              <a:off x="2362" y="1551"/>
              <a:ext cx="1028" cy="1034"/>
              <a:chOff x="4166" y="1705"/>
              <a:chExt cx="1249" cy="1255"/>
            </a:xfrm>
          </p:grpSpPr>
          <p:sp>
            <p:nvSpPr>
              <p:cNvPr id="39" name="Oval 26"/>
              <p:cNvSpPr>
                <a:spLocks noChangeArrowheads="1"/>
              </p:cNvSpPr>
              <p:nvPr/>
            </p:nvSpPr>
            <p:spPr bwMode="gray">
              <a:xfrm>
                <a:off x="4166" y="1708"/>
                <a:ext cx="1249"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0" name="Oval 2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28"/>
              <p:cNvSpPr>
                <a:spLocks noChangeArrowheads="1"/>
              </p:cNvSpPr>
              <p:nvPr/>
            </p:nvSpPr>
            <p:spPr bwMode="gray">
              <a:xfrm>
                <a:off x="4195" y="1726"/>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29"/>
              <p:cNvSpPr>
                <a:spLocks noChangeArrowheads="1"/>
              </p:cNvSpPr>
              <p:nvPr/>
            </p:nvSpPr>
            <p:spPr bwMode="gray">
              <a:xfrm>
                <a:off x="4263" y="1758"/>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9243" name="Group 30"/>
            <p:cNvGrpSpPr/>
            <p:nvPr/>
          </p:nvGrpSpPr>
          <p:grpSpPr>
            <a:xfrm>
              <a:off x="4096" y="1551"/>
              <a:ext cx="1032" cy="1034"/>
              <a:chOff x="4166" y="1705"/>
              <a:chExt cx="1253" cy="1255"/>
            </a:xfrm>
          </p:grpSpPr>
          <p:sp>
            <p:nvSpPr>
              <p:cNvPr id="35" name="Oval 31"/>
              <p:cNvSpPr>
                <a:spLocks noChangeArrowheads="1"/>
              </p:cNvSpPr>
              <p:nvPr/>
            </p:nvSpPr>
            <p:spPr bwMode="gray">
              <a:xfrm>
                <a:off x="4166" y="1708"/>
                <a:ext cx="1256"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6" name="Oval 32"/>
              <p:cNvSpPr>
                <a:spLocks noChangeArrowheads="1"/>
              </p:cNvSpPr>
              <p:nvPr/>
            </p:nvSpPr>
            <p:spPr bwMode="gray">
              <a:xfrm>
                <a:off x="4181"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33"/>
              <p:cNvSpPr>
                <a:spLocks noChangeArrowheads="1"/>
              </p:cNvSpPr>
              <p:nvPr/>
            </p:nvSpPr>
            <p:spPr bwMode="gray">
              <a:xfrm>
                <a:off x="4194"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34"/>
              <p:cNvSpPr>
                <a:spLocks noChangeArrowheads="1"/>
              </p:cNvSpPr>
              <p:nvPr/>
            </p:nvSpPr>
            <p:spPr bwMode="gray">
              <a:xfrm>
                <a:off x="4263" y="1758"/>
                <a:ext cx="1035"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32"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3"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4"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C24FCD-F8B0-4055-B116-1C15D400543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48125DB-EC73-4328-AF5F-53A9E152F3FA}"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0245" name="Group 64"/>
          <p:cNvGrpSpPr/>
          <p:nvPr/>
        </p:nvGrpSpPr>
        <p:grpSpPr>
          <a:xfrm>
            <a:off x="990600" y="1455738"/>
            <a:ext cx="5943600" cy="4495800"/>
            <a:chOff x="624" y="720"/>
            <a:chExt cx="3744" cy="2832"/>
          </a:xfrm>
        </p:grpSpPr>
        <p:sp>
          <p:nvSpPr>
            <p:cNvPr id="10248" name="Freeform 4"/>
            <p:cNvSpPr>
              <a:spLocks noEditPoints="1"/>
            </p:cNvSpPr>
            <p:nvPr/>
          </p:nvSpPr>
          <p:spPr>
            <a:xfrm>
              <a:off x="624" y="1008"/>
              <a:ext cx="3744" cy="2544"/>
            </a:xfrm>
            <a:custGeom>
              <a:avLst/>
              <a:gdLst/>
              <a:ahLst/>
              <a:cxnLst>
                <a:cxn ang="0">
                  <a:pos x="9485798" y="3"/>
                </a:cxn>
                <a:cxn ang="0">
                  <a:pos x="7133284" y="3"/>
                </a:cxn>
                <a:cxn ang="0">
                  <a:pos x="5162324" y="3"/>
                </a:cxn>
                <a:cxn ang="0">
                  <a:pos x="3528859" y="6"/>
                </a:cxn>
                <a:cxn ang="0">
                  <a:pos x="2198830" y="8"/>
                </a:cxn>
                <a:cxn ang="0">
                  <a:pos x="1216212" y="10"/>
                </a:cxn>
                <a:cxn ang="0">
                  <a:pos x="521860" y="12"/>
                </a:cxn>
                <a:cxn ang="0">
                  <a:pos x="121681" y="15"/>
                </a:cxn>
                <a:cxn ang="0">
                  <a:pos x="0" y="17"/>
                </a:cxn>
                <a:cxn ang="0">
                  <a:pos x="155809" y="20"/>
                </a:cxn>
                <a:cxn ang="0">
                  <a:pos x="556556" y="22"/>
                </a:cxn>
                <a:cxn ang="0">
                  <a:pos x="1200049" y="24"/>
                </a:cxn>
                <a:cxn ang="0">
                  <a:pos x="2070573" y="26"/>
                </a:cxn>
                <a:cxn ang="0">
                  <a:pos x="3157476" y="28"/>
                </a:cxn>
                <a:cxn ang="0">
                  <a:pos x="4451394" y="30"/>
                </a:cxn>
                <a:cxn ang="0">
                  <a:pos x="5943803" y="31"/>
                </a:cxn>
                <a:cxn ang="0">
                  <a:pos x="7589457" y="34"/>
                </a:cxn>
                <a:cxn ang="0">
                  <a:pos x="9433174" y="34"/>
                </a:cxn>
                <a:cxn ang="0">
                  <a:pos x="11416612" y="34"/>
                </a:cxn>
                <a:cxn ang="0">
                  <a:pos x="13531486" y="35"/>
                </a:cxn>
                <a:cxn ang="0">
                  <a:pos x="15790891" y="35"/>
                </a:cxn>
                <a:cxn ang="0">
                  <a:pos x="18153939" y="34"/>
                </a:cxn>
                <a:cxn ang="0">
                  <a:pos x="20618228" y="34"/>
                </a:cxn>
                <a:cxn ang="0">
                  <a:pos x="22098015" y="39"/>
                </a:cxn>
                <a:cxn ang="0">
                  <a:pos x="16226554" y="21"/>
                </a:cxn>
                <a:cxn ang="0">
                  <a:pos x="16991180" y="26"/>
                </a:cxn>
                <a:cxn ang="0">
                  <a:pos x="15529755" y="26"/>
                </a:cxn>
                <a:cxn ang="0">
                  <a:pos x="14032272" y="26"/>
                </a:cxn>
                <a:cxn ang="0">
                  <a:pos x="12524044" y="26"/>
                </a:cxn>
                <a:cxn ang="0">
                  <a:pos x="11046120" y="25"/>
                </a:cxn>
                <a:cxn ang="0">
                  <a:pos x="9624670" y="24"/>
                </a:cxn>
                <a:cxn ang="0">
                  <a:pos x="8268195" y="23"/>
                </a:cxn>
                <a:cxn ang="0">
                  <a:pos x="7031552" y="22"/>
                </a:cxn>
                <a:cxn ang="0">
                  <a:pos x="5943803" y="20"/>
                </a:cxn>
                <a:cxn ang="0">
                  <a:pos x="5016988" y="19"/>
                </a:cxn>
                <a:cxn ang="0">
                  <a:pos x="4291458" y="17"/>
                </a:cxn>
                <a:cxn ang="0">
                  <a:pos x="3805576" y="15"/>
                </a:cxn>
                <a:cxn ang="0">
                  <a:pos x="3558413" y="14"/>
                </a:cxn>
                <a:cxn ang="0">
                  <a:pos x="3611052" y="11"/>
                </a:cxn>
                <a:cxn ang="0">
                  <a:pos x="3998167" y="10"/>
                </a:cxn>
                <a:cxn ang="0">
                  <a:pos x="4724361" y="8"/>
                </a:cxn>
                <a:cxn ang="0">
                  <a:pos x="5822936" y="6"/>
                </a:cxn>
                <a:cxn ang="0">
                  <a:pos x="7331565" y="3"/>
                </a:cxn>
                <a:cxn ang="0">
                  <a:pos x="9297974" y="3"/>
                </a:cxn>
                <a:cxn ang="0">
                  <a:pos x="11712894" y="3"/>
                </a:cxn>
                <a:cxn ang="0">
                  <a:pos x="10807481" y="0"/>
                </a:cxn>
                <a:cxn ang="0">
                  <a:pos x="24494578" y="26"/>
                </a:cxn>
                <a:cxn ang="0">
                  <a:pos x="24494578" y="26"/>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alpha val="100000"/>
                  </a:srgbClr>
                </a:gs>
                <a:gs pos="100000">
                  <a:srgbClr val="4987E3">
                    <a:alpha val="100000"/>
                  </a:srgbClr>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10249" name="Group 60"/>
            <p:cNvGrpSpPr/>
            <p:nvPr/>
          </p:nvGrpSpPr>
          <p:grpSpPr>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0" name="Group 61"/>
            <p:cNvGrpSpPr/>
            <p:nvPr/>
          </p:nvGrpSpPr>
          <p:grpSpPr>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0264" name="Group 42"/>
              <p:cNvGrpSpPr/>
              <p:nvPr/>
            </p:nvGrpSpPr>
            <p:grpSpPr>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0251" name="Group 62"/>
            <p:cNvGrpSpPr/>
            <p:nvPr/>
          </p:nvGrpSpPr>
          <p:grpSpPr>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2" name="Group 63"/>
            <p:cNvGrpSpPr/>
            <p:nvPr/>
          </p:nvGrpSpPr>
          <p:grpSpPr>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9473E8B-200B-411F-A783-B59CD0992C96}"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AB23A0E-D538-47EF-9021-092CE76C9E29}"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1269" name="Group 33"/>
          <p:cNvGrpSpPr/>
          <p:nvPr/>
        </p:nvGrpSpPr>
        <p:grpSpPr>
          <a:xfrm>
            <a:off x="2552700" y="1744663"/>
            <a:ext cx="4038600" cy="3744912"/>
            <a:chOff x="1608" y="976"/>
            <a:chExt cx="2544" cy="2359"/>
          </a:xfrm>
        </p:grpSpPr>
        <p:sp>
          <p:nvSpPr>
            <p:cNvPr id="12" name="AutoShape 3"/>
            <p:cNvSpPr>
              <a:spLocks noChangeArrowheads="1"/>
            </p:cNvSpPr>
            <p:nvPr/>
          </p:nvSpPr>
          <p:spPr bwMode="gray">
            <a:xfrm rot="-3626814">
              <a:off x="3033" y="137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rot="3465783">
              <a:off x="3028"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5"/>
            <p:cNvSpPr>
              <a:spLocks noChangeArrowheads="1"/>
            </p:cNvSpPr>
            <p:nvPr/>
          </p:nvSpPr>
          <p:spPr bwMode="gray">
            <a:xfrm rot="-7230978">
              <a:off x="2297" y="138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AutoShape 6"/>
            <p:cNvSpPr>
              <a:spLocks noChangeArrowheads="1"/>
            </p:cNvSpPr>
            <p:nvPr/>
          </p:nvSpPr>
          <p:spPr bwMode="gray">
            <a:xfrm rot="7535209">
              <a:off x="2238"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8"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1290" name="Group 27"/>
            <p:cNvGrpSpPr/>
            <p:nvPr/>
          </p:nvGrpSpPr>
          <p:grpSpPr>
            <a:xfrm>
              <a:off x="2483" y="1753"/>
              <a:ext cx="813" cy="805"/>
              <a:chOff x="4166" y="1706"/>
              <a:chExt cx="1252" cy="1252"/>
            </a:xfrm>
          </p:grpSpPr>
          <p:sp>
            <p:nvSpPr>
              <p:cNvPr id="3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2"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3"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99A5420-2010-4CAB-AF45-80FD910106D8}"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46389C92-48D0-4CB7-8454-45A72017C7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297" name="Group 7"/>
          <p:cNvGrpSpPr/>
          <p:nvPr/>
        </p:nvGrpSpPr>
        <p:grpSpPr>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1" name="Group 9"/>
            <p:cNvGrpSpPr/>
            <p:nvPr/>
          </p:nvGrpSpPr>
          <p:grpSpPr>
            <a:xfrm>
              <a:off x="1292" y="1264"/>
              <a:ext cx="623" cy="92"/>
              <a:chOff x="2003" y="3441"/>
              <a:chExt cx="468" cy="240"/>
            </a:xfrm>
          </p:grpSpPr>
          <p:sp>
            <p:nvSpPr>
              <p:cNvPr id="31" name="Oval 10"/>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Rectangle 11"/>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2"/>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3"/>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3" name="Group 15"/>
            <p:cNvGrpSpPr/>
            <p:nvPr/>
          </p:nvGrpSpPr>
          <p:grpSpPr>
            <a:xfrm>
              <a:off x="2444" y="1264"/>
              <a:ext cx="623" cy="92"/>
              <a:chOff x="2003" y="3441"/>
              <a:chExt cx="468" cy="240"/>
            </a:xfrm>
          </p:grpSpPr>
          <p:sp>
            <p:nvSpPr>
              <p:cNvPr id="27" name="Oval 16"/>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Rectangle 17"/>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8"/>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9"/>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0" name="Rectangle 20"/>
            <p:cNvSpPr>
              <a:spLocks noChangeArrowheads="1"/>
            </p:cNvSpPr>
            <p:nvPr/>
          </p:nvSpPr>
          <p:spPr bwMode="gray">
            <a:xfrm rot="3419336">
              <a:off x="2880" y="1149"/>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5" name="Group 21"/>
            <p:cNvGrpSpPr/>
            <p:nvPr/>
          </p:nvGrpSpPr>
          <p:grpSpPr>
            <a:xfrm>
              <a:off x="3605" y="1264"/>
              <a:ext cx="817" cy="92"/>
              <a:chOff x="2003" y="3441"/>
              <a:chExt cx="468" cy="240"/>
            </a:xfrm>
          </p:grpSpPr>
          <p:sp>
            <p:nvSpPr>
              <p:cNvPr id="23" name="Oval 22"/>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Rectangle 23"/>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24"/>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25"/>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BF879D-A279-4736-B160-9BCF8EBBEDFD}"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927218AF-47A4-4D82-90BC-5D4D040A91FC}"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3317" name="Group 2"/>
          <p:cNvGrpSpPr/>
          <p:nvPr/>
        </p:nvGrpSpPr>
        <p:grpSpPr>
          <a:xfrm>
            <a:off x="1397000" y="1868488"/>
            <a:ext cx="6329363" cy="3711575"/>
            <a:chOff x="864" y="1310"/>
            <a:chExt cx="3987" cy="2338"/>
          </a:xfrm>
        </p:grpSpPr>
        <p:sp>
          <p:nvSpPr>
            <p:cNvPr id="12"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23"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alpha val="100000"/>
                  </a:srgbClr>
                </a:gs>
                <a:gs pos="100000">
                  <a:srgbClr val="7FC3D1">
                    <a:alpha val="100000"/>
                  </a:srgbClr>
                </a:gs>
              </a:gsLst>
              <a:lin ang="5400000" scaled="1"/>
              <a:tileRect/>
            </a:gradFill>
            <a:ln w="12700">
              <a:noFill/>
            </a:ln>
          </p:spPr>
          <p:txBody>
            <a:bodyPr/>
            <a:lstStyle/>
            <a:p>
              <a:endParaRPr lang="zh-CN" altLang="en-US"/>
            </a:p>
          </p:txBody>
        </p:sp>
        <p:sp>
          <p:nvSpPr>
            <p:cNvPr id="13324"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alpha val="100000"/>
                  </a:srgbClr>
                </a:gs>
                <a:gs pos="100000">
                  <a:srgbClr val="4987E3">
                    <a:alpha val="100000"/>
                  </a:srgbClr>
                </a:gs>
              </a:gsLst>
              <a:lin ang="2700000" scaled="1"/>
              <a:tileRect/>
            </a:gradFill>
            <a:ln w="12700">
              <a:noFill/>
            </a:ln>
          </p:spPr>
          <p:txBody>
            <a:bodyPr/>
            <a:lstStyle/>
            <a:p>
              <a:endParaRPr lang="zh-CN" altLang="en-US"/>
            </a:p>
          </p:txBody>
        </p:sp>
        <p:sp>
          <p:nvSpPr>
            <p:cNvPr id="13325"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alpha val="100000"/>
                  </a:srgbClr>
                </a:gs>
                <a:gs pos="100000">
                  <a:srgbClr val="277584">
                    <a:alpha val="100000"/>
                  </a:srgbClr>
                </a:gs>
              </a:gsLst>
              <a:lin ang="2700000" scaled="1"/>
              <a:tileRect/>
            </a:gradFill>
            <a:ln w="12700">
              <a:noFill/>
            </a:ln>
          </p:spPr>
          <p:txBody>
            <a:bodyPr/>
            <a:lstStyle/>
            <a:p>
              <a:endParaRPr lang="zh-CN" altLang="en-US"/>
            </a:p>
          </p:txBody>
        </p:sp>
        <p:sp>
          <p:nvSpPr>
            <p:cNvPr id="13326"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alpha val="100000"/>
                  </a:srgbClr>
                </a:gs>
                <a:gs pos="100000">
                  <a:srgbClr val="642607">
                    <a:alpha val="100000"/>
                  </a:srgbClr>
                </a:gs>
              </a:gsLst>
              <a:lin ang="2700000" scaled="1"/>
              <a:tileRect/>
            </a:gradFill>
            <a:ln w="12700">
              <a:noFill/>
            </a:ln>
          </p:spPr>
          <p:txBody>
            <a:bodyPr/>
            <a:lstStyle/>
            <a:p>
              <a:endParaRPr lang="zh-CN" altLang="en-US"/>
            </a:p>
          </p:txBody>
        </p:sp>
        <p:sp>
          <p:nvSpPr>
            <p:cNvPr id="13327"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alpha val="100000"/>
                  </a:srgbClr>
                </a:gs>
                <a:gs pos="100000">
                  <a:srgbClr val="9CC769">
                    <a:alpha val="100000"/>
                  </a:srgbClr>
                </a:gs>
              </a:gsLst>
              <a:lin ang="0" scaled="1"/>
              <a:tileRect/>
            </a:gradFill>
            <a:ln w="9525">
              <a:noFill/>
            </a:ln>
          </p:spPr>
          <p:txBody>
            <a:bodyPr/>
            <a:lstStyle/>
            <a:p>
              <a:endParaRPr lang="zh-CN" altLang="en-US"/>
            </a:p>
          </p:txBody>
        </p:sp>
        <p:sp>
          <p:nvSpPr>
            <p:cNvPr id="13328"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alpha val="100000"/>
                  </a:srgbClr>
                </a:gs>
                <a:gs pos="100000">
                  <a:srgbClr val="9CC769">
                    <a:alpha val="100000"/>
                  </a:srgbClr>
                </a:gs>
              </a:gsLst>
              <a:lin ang="2700000" scaled="1"/>
              <a:tileRect/>
            </a:gradFill>
            <a:ln w="12700">
              <a:noFill/>
            </a:ln>
          </p:spPr>
          <p:txBody>
            <a:bodyPr/>
            <a:lstStyle/>
            <a:p>
              <a:endParaRPr lang="zh-CN" altLang="en-US"/>
            </a:p>
          </p:txBody>
        </p:sp>
        <p:sp>
          <p:nvSpPr>
            <p:cNvPr id="13329"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alpha val="100000"/>
                  </a:srgbClr>
                </a:gs>
                <a:gs pos="100000">
                  <a:srgbClr val="9CC769">
                    <a:alpha val="100000"/>
                  </a:srgbClr>
                </a:gs>
              </a:gsLst>
              <a:lin ang="2700000" scaled="1"/>
              <a:tileRect/>
            </a:gradFill>
            <a:ln w="9525">
              <a:noFill/>
            </a:ln>
          </p:spPr>
          <p:txBody>
            <a:bodyPr/>
            <a:lstStyle/>
            <a:p>
              <a:endParaRPr lang="zh-CN" altLang="en-US"/>
            </a:p>
          </p:txBody>
        </p:sp>
        <p:sp>
          <p:nvSpPr>
            <p:cNvPr id="22"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31"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alpha val="100000"/>
                  </a:srgbClr>
                </a:gs>
              </a:gsLst>
              <a:lin ang="5400000" scaled="1"/>
              <a:tileRect/>
            </a:gradFill>
            <a:ln w="9525">
              <a:noFill/>
            </a:ln>
          </p:spPr>
          <p:txBody>
            <a:bodyPr/>
            <a:lstStyle/>
            <a:p>
              <a:endParaRPr lang="zh-CN" altLang="en-US"/>
            </a:p>
          </p:txBody>
        </p:sp>
        <p:sp>
          <p:nvSpPr>
            <p:cNvPr id="3"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84486F5-3615-4B88-8517-B944E6D90DD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DA71DA7-6588-48A5-81BC-94CD12893F66}"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4341" name="Group 29"/>
          <p:cNvGrpSpPr/>
          <p:nvPr/>
        </p:nvGrpSpPr>
        <p:grpSpPr>
          <a:xfrm>
            <a:off x="876300" y="1624013"/>
            <a:ext cx="7391400" cy="4156075"/>
            <a:chOff x="576" y="768"/>
            <a:chExt cx="4656" cy="2618"/>
          </a:xfrm>
        </p:grpSpPr>
        <p:sp>
          <p:nvSpPr>
            <p:cNvPr id="12"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4346" name="Group 7"/>
            <p:cNvGrpSpPr/>
            <p:nvPr/>
          </p:nvGrpSpPr>
          <p:grpSpPr>
            <a:xfrm>
              <a:off x="576" y="2428"/>
              <a:ext cx="936" cy="954"/>
              <a:chOff x="2016" y="1920"/>
              <a:chExt cx="1680" cy="1680"/>
            </a:xfrm>
          </p:grpSpPr>
          <p:sp>
            <p:nvSpPr>
              <p:cNvPr id="24"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7" name="Freeform 9"/>
              <p:cNvSpPr/>
              <p:nvPr/>
            </p:nvSpPr>
            <p:spPr>
              <a:xfrm>
                <a:off x="2208" y="1948"/>
                <a:ext cx="1296" cy="634"/>
              </a:xfrm>
              <a:custGeom>
                <a:avLst/>
                <a:gdLst/>
                <a:ahLst/>
                <a:cxnLst>
                  <a:cxn ang="0">
                    <a:pos x="706" y="10"/>
                  </a:cxn>
                  <a:cxn ang="0">
                    <a:pos x="715" y="11"/>
                  </a:cxn>
                  <a:cxn ang="0">
                    <a:pos x="717" y="11"/>
                  </a:cxn>
                  <a:cxn ang="0">
                    <a:pos x="713" y="12"/>
                  </a:cxn>
                  <a:cxn ang="0">
                    <a:pos x="704" y="13"/>
                  </a:cxn>
                  <a:cxn ang="0">
                    <a:pos x="690" y="14"/>
                  </a:cxn>
                  <a:cxn ang="0">
                    <a:pos x="672" y="14"/>
                  </a:cxn>
                  <a:cxn ang="0">
                    <a:pos x="648" y="15"/>
                  </a:cxn>
                  <a:cxn ang="0">
                    <a:pos x="623" y="16"/>
                  </a:cxn>
                  <a:cxn ang="0">
                    <a:pos x="592" y="16"/>
                  </a:cxn>
                  <a:cxn ang="0">
                    <a:pos x="559" y="16"/>
                  </a:cxn>
                  <a:cxn ang="0">
                    <a:pos x="525" y="17"/>
                  </a:cxn>
                  <a:cxn ang="0">
                    <a:pos x="486" y="17"/>
                  </a:cxn>
                  <a:cxn ang="0">
                    <a:pos x="447" y="17"/>
                  </a:cxn>
                  <a:cxn ang="0">
                    <a:pos x="432" y="18"/>
                  </a:cxn>
                  <a:cxn ang="0">
                    <a:pos x="259" y="18"/>
                  </a:cxn>
                  <a:cxn ang="0">
                    <a:pos x="256" y="18"/>
                  </a:cxn>
                  <a:cxn ang="0">
                    <a:pos x="222" y="17"/>
                  </a:cxn>
                  <a:cxn ang="0">
                    <a:pos x="189" y="17"/>
                  </a:cxn>
                  <a:cxn ang="0">
                    <a:pos x="159" y="17"/>
                  </a:cxn>
                  <a:cxn ang="0">
                    <a:pos x="128" y="16"/>
                  </a:cxn>
                  <a:cxn ang="0">
                    <a:pos x="103" y="16"/>
                  </a:cxn>
                  <a:cxn ang="0">
                    <a:pos x="76" y="16"/>
                  </a:cxn>
                  <a:cxn ang="0">
                    <a:pos x="58" y="16"/>
                  </a:cxn>
                  <a:cxn ang="0">
                    <a:pos x="35" y="15"/>
                  </a:cxn>
                  <a:cxn ang="0">
                    <a:pos x="26" y="14"/>
                  </a:cxn>
                  <a:cxn ang="0">
                    <a:pos x="18" y="14"/>
                  </a:cxn>
                  <a:cxn ang="0">
                    <a:pos x="6" y="13"/>
                  </a:cxn>
                  <a:cxn ang="0">
                    <a:pos x="0" y="12"/>
                  </a:cxn>
                  <a:cxn ang="0">
                    <a:pos x="0" y="12"/>
                  </a:cxn>
                  <a:cxn ang="0">
                    <a:pos x="4" y="11"/>
                  </a:cxn>
                  <a:cxn ang="0">
                    <a:pos x="16" y="11"/>
                  </a:cxn>
                  <a:cxn ang="0">
                    <a:pos x="26" y="9"/>
                  </a:cxn>
                  <a:cxn ang="0">
                    <a:pos x="54" y="7"/>
                  </a:cxn>
                  <a:cxn ang="0">
                    <a:pos x="78" y="5"/>
                  </a:cxn>
                  <a:cxn ang="0">
                    <a:pos x="112" y="4"/>
                  </a:cxn>
                  <a:cxn ang="0">
                    <a:pos x="147" y="4"/>
                  </a:cxn>
                  <a:cxn ang="0">
                    <a:pos x="185" y="4"/>
                  </a:cxn>
                  <a:cxn ang="0">
                    <a:pos x="225" y="4"/>
                  </a:cxn>
                  <a:cxn ang="0">
                    <a:pos x="270" y="4"/>
                  </a:cxn>
                  <a:cxn ang="0">
                    <a:pos x="316" y="4"/>
                  </a:cxn>
                  <a:cxn ang="0">
                    <a:pos x="363" y="0"/>
                  </a:cxn>
                  <a:cxn ang="0">
                    <a:pos x="363" y="0"/>
                  </a:cxn>
                  <a:cxn ang="0">
                    <a:pos x="412" y="4"/>
                  </a:cxn>
                  <a:cxn ang="0">
                    <a:pos x="459" y="4"/>
                  </a:cxn>
                  <a:cxn ang="0">
                    <a:pos x="505" y="4"/>
                  </a:cxn>
                  <a:cxn ang="0">
                    <a:pos x="548" y="4"/>
                  </a:cxn>
                  <a:cxn ang="0">
                    <a:pos x="587" y="4"/>
                  </a:cxn>
                  <a:cxn ang="0">
                    <a:pos x="624" y="4"/>
                  </a:cxn>
                  <a:cxn ang="0">
                    <a:pos x="655" y="6"/>
                  </a:cxn>
                  <a:cxn ang="0">
                    <a:pos x="683" y="8"/>
                  </a:cxn>
                  <a:cxn ang="0">
                    <a:pos x="706" y="10"/>
                  </a:cxn>
                  <a:cxn ang="0">
                    <a:pos x="706"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D9520F">
                      <a:alpha val="100000"/>
                    </a:srgbClr>
                  </a:gs>
                </a:gsLst>
                <a:lin ang="5400000" scaled="1"/>
                <a:tileRect/>
              </a:gradFill>
              <a:ln w="0">
                <a:noFill/>
              </a:ln>
            </p:spPr>
            <p:txBody>
              <a:bodyPr/>
              <a:lstStyle/>
              <a:p>
                <a:endParaRPr lang="zh-CN" altLang="en-US"/>
              </a:p>
            </p:txBody>
          </p:sp>
        </p:grpSp>
        <p:grpSp>
          <p:nvGrpSpPr>
            <p:cNvPr id="14347" name="Group 13"/>
            <p:cNvGrpSpPr/>
            <p:nvPr/>
          </p:nvGrpSpPr>
          <p:grpSpPr>
            <a:xfrm>
              <a:off x="4272" y="2400"/>
              <a:ext cx="960" cy="965"/>
              <a:chOff x="2016" y="1920"/>
              <a:chExt cx="1680" cy="1680"/>
            </a:xfrm>
          </p:grpSpPr>
          <p:sp>
            <p:nvSpPr>
              <p:cNvPr id="22"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5" name="Freeform 15"/>
              <p:cNvSpPr/>
              <p:nvPr/>
            </p:nvSpPr>
            <p:spPr>
              <a:xfrm>
                <a:off x="2209" y="1948"/>
                <a:ext cx="1295" cy="634"/>
              </a:xfrm>
              <a:custGeom>
                <a:avLst/>
                <a:gdLst/>
                <a:ahLst/>
                <a:cxnLst>
                  <a:cxn ang="0">
                    <a:pos x="687" y="10"/>
                  </a:cxn>
                  <a:cxn ang="0">
                    <a:pos x="698" y="11"/>
                  </a:cxn>
                  <a:cxn ang="0">
                    <a:pos x="699" y="11"/>
                  </a:cxn>
                  <a:cxn ang="0">
                    <a:pos x="697" y="12"/>
                  </a:cxn>
                  <a:cxn ang="0">
                    <a:pos x="686" y="13"/>
                  </a:cxn>
                  <a:cxn ang="0">
                    <a:pos x="672" y="14"/>
                  </a:cxn>
                  <a:cxn ang="0">
                    <a:pos x="657" y="14"/>
                  </a:cxn>
                  <a:cxn ang="0">
                    <a:pos x="633" y="15"/>
                  </a:cxn>
                  <a:cxn ang="0">
                    <a:pos x="608" y="16"/>
                  </a:cxn>
                  <a:cxn ang="0">
                    <a:pos x="578" y="16"/>
                  </a:cxn>
                  <a:cxn ang="0">
                    <a:pos x="546" y="16"/>
                  </a:cxn>
                  <a:cxn ang="0">
                    <a:pos x="511" y="17"/>
                  </a:cxn>
                  <a:cxn ang="0">
                    <a:pos x="473" y="17"/>
                  </a:cxn>
                  <a:cxn ang="0">
                    <a:pos x="436" y="17"/>
                  </a:cxn>
                  <a:cxn ang="0">
                    <a:pos x="420" y="18"/>
                  </a:cxn>
                  <a:cxn ang="0">
                    <a:pos x="253" y="18"/>
                  </a:cxn>
                  <a:cxn ang="0">
                    <a:pos x="251" y="18"/>
                  </a:cxn>
                  <a:cxn ang="0">
                    <a:pos x="216" y="17"/>
                  </a:cxn>
                  <a:cxn ang="0">
                    <a:pos x="184" y="17"/>
                  </a:cxn>
                  <a:cxn ang="0">
                    <a:pos x="155" y="17"/>
                  </a:cxn>
                  <a:cxn ang="0">
                    <a:pos x="124" y="16"/>
                  </a:cxn>
                  <a:cxn ang="0">
                    <a:pos x="100" y="16"/>
                  </a:cxn>
                  <a:cxn ang="0">
                    <a:pos x="74" y="16"/>
                  </a:cxn>
                  <a:cxn ang="0">
                    <a:pos x="57" y="16"/>
                  </a:cxn>
                  <a:cxn ang="0">
                    <a:pos x="35" y="15"/>
                  </a:cxn>
                  <a:cxn ang="0">
                    <a:pos x="25" y="14"/>
                  </a:cxn>
                  <a:cxn ang="0">
                    <a:pos x="18" y="14"/>
                  </a:cxn>
                  <a:cxn ang="0">
                    <a:pos x="6" y="13"/>
                  </a:cxn>
                  <a:cxn ang="0">
                    <a:pos x="0" y="12"/>
                  </a:cxn>
                  <a:cxn ang="0">
                    <a:pos x="0" y="12"/>
                  </a:cxn>
                  <a:cxn ang="0">
                    <a:pos x="4" y="11"/>
                  </a:cxn>
                  <a:cxn ang="0">
                    <a:pos x="16" y="11"/>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10"/>
                  </a:cxn>
                  <a:cxn ang="0">
                    <a:pos x="687"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9CC769">
                      <a:alpha val="100000"/>
                    </a:srgbClr>
                  </a:gs>
                </a:gsLst>
                <a:lin ang="5400000" scaled="1"/>
                <a:tileRect/>
              </a:gradFill>
              <a:ln w="0">
                <a:noFill/>
              </a:ln>
            </p:spPr>
            <p:txBody>
              <a:bodyPr/>
              <a:lstStyle/>
              <a:p>
                <a:endParaRPr lang="zh-CN" altLang="en-US"/>
              </a:p>
            </p:txBody>
          </p:sp>
        </p:grpSp>
        <p:grpSp>
          <p:nvGrpSpPr>
            <p:cNvPr id="14348" name="Group 18"/>
            <p:cNvGrpSpPr/>
            <p:nvPr/>
          </p:nvGrpSpPr>
          <p:grpSpPr>
            <a:xfrm>
              <a:off x="1776" y="2428"/>
              <a:ext cx="960" cy="958"/>
              <a:chOff x="2016" y="1920"/>
              <a:chExt cx="1680" cy="1680"/>
            </a:xfrm>
          </p:grpSpPr>
          <p:sp>
            <p:nvSpPr>
              <p:cNvPr id="20"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3" name="Freeform 20"/>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36A1B6">
                      <a:alpha val="100000"/>
                    </a:srgbClr>
                  </a:gs>
                </a:gsLst>
                <a:lin ang="5400000" scaled="1"/>
                <a:tileRect/>
              </a:gradFill>
              <a:ln w="0">
                <a:noFill/>
              </a:ln>
            </p:spPr>
            <p:txBody>
              <a:bodyPr/>
              <a:lstStyle/>
              <a:p>
                <a:endParaRPr lang="zh-CN" altLang="en-US"/>
              </a:p>
            </p:txBody>
          </p:sp>
        </p:grpSp>
        <p:grpSp>
          <p:nvGrpSpPr>
            <p:cNvPr id="14349" name="Group 24"/>
            <p:cNvGrpSpPr/>
            <p:nvPr/>
          </p:nvGrpSpPr>
          <p:grpSpPr>
            <a:xfrm>
              <a:off x="3072" y="2400"/>
              <a:ext cx="960" cy="958"/>
              <a:chOff x="2016" y="1920"/>
              <a:chExt cx="1680" cy="1680"/>
            </a:xfrm>
          </p:grpSpPr>
          <p:sp>
            <p:nvSpPr>
              <p:cNvPr id="18"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1" name="Freeform 26"/>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4987E3">
                      <a:alpha val="100000"/>
                    </a:srgbClr>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CBCEC1B-503A-4FE9-8D7F-7E7A2912BD9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2583F9B-2CD3-4B71-8F47-969C23D9470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5365" name="Group 91"/>
          <p:cNvGrpSpPr/>
          <p:nvPr/>
        </p:nvGrpSpPr>
        <p:grpSpPr>
          <a:xfrm>
            <a:off x="1182688" y="2173288"/>
            <a:ext cx="2163762" cy="3160712"/>
            <a:chOff x="745" y="1369"/>
            <a:chExt cx="1363" cy="1991"/>
          </a:xfrm>
        </p:grpSpPr>
        <p:sp>
          <p:nvSpPr>
            <p:cNvPr id="1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95" name="Group 96"/>
            <p:cNvGrpSpPr/>
            <p:nvPr/>
          </p:nvGrpSpPr>
          <p:grpSpPr>
            <a:xfrm>
              <a:off x="1214" y="1369"/>
              <a:ext cx="405" cy="392"/>
              <a:chOff x="1289" y="587"/>
              <a:chExt cx="668" cy="647"/>
            </a:xfrm>
          </p:grpSpPr>
          <p:sp>
            <p:nvSpPr>
              <p:cNvPr id="18"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p>
          </p:txBody>
        </p:sp>
      </p:grpSp>
      <p:grpSp>
        <p:nvGrpSpPr>
          <p:cNvPr id="15366" name="Group 104"/>
          <p:cNvGrpSpPr/>
          <p:nvPr/>
        </p:nvGrpSpPr>
        <p:grpSpPr>
          <a:xfrm>
            <a:off x="5913438" y="2170113"/>
            <a:ext cx="2163762" cy="3160712"/>
            <a:chOff x="3725" y="1367"/>
            <a:chExt cx="1363" cy="1991"/>
          </a:xfrm>
        </p:grpSpPr>
        <p:sp>
          <p:nvSpPr>
            <p:cNvPr id="24"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84" name="Group 109"/>
            <p:cNvGrpSpPr/>
            <p:nvPr/>
          </p:nvGrpSpPr>
          <p:grpSpPr>
            <a:xfrm>
              <a:off x="4194" y="1367"/>
              <a:ext cx="405" cy="392"/>
              <a:chOff x="1289" y="587"/>
              <a:chExt cx="668" cy="647"/>
            </a:xfrm>
          </p:grpSpPr>
          <p:sp>
            <p:nvSpPr>
              <p:cNvPr id="30"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9"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p>
          </p:txBody>
        </p:sp>
      </p:grpSp>
      <p:grpSp>
        <p:nvGrpSpPr>
          <p:cNvPr id="15367" name="Group 117"/>
          <p:cNvGrpSpPr/>
          <p:nvPr/>
        </p:nvGrpSpPr>
        <p:grpSpPr>
          <a:xfrm>
            <a:off x="3544888" y="2173288"/>
            <a:ext cx="2163762" cy="3160712"/>
            <a:chOff x="2256" y="1157"/>
            <a:chExt cx="1363" cy="1991"/>
          </a:xfrm>
        </p:grpSpPr>
        <p:sp>
          <p:nvSpPr>
            <p:cNvPr id="36"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5"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BAEA89-528D-4E03-8DED-E18FCCEF7577}"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F8744FD0-2409-4F76-87E0-EDCFA8F873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0" name="Freeform 8"/>
          <p:cNvSpPr/>
          <p:nvPr/>
        </p:nvSpPr>
        <p:spPr>
          <a:xfrm>
            <a:off x="3181350" y="3135313"/>
            <a:ext cx="850900"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alpha val="100000"/>
                </a:srgbClr>
              </a:gs>
              <a:gs pos="100000">
                <a:srgbClr val="F3C8B3">
                  <a:alpha val="100000"/>
                </a:srgbClr>
              </a:gs>
            </a:gsLst>
            <a:lin ang="0" scaled="1"/>
            <a:tileRect/>
          </a:gradFill>
          <a:ln w="0">
            <a:noFill/>
          </a:ln>
        </p:spPr>
        <p:txBody>
          <a:bodyPr/>
          <a:lstStyle/>
          <a:p>
            <a:endParaRPr lang="zh-CN" altLang="en-US"/>
          </a:p>
        </p:txBody>
      </p:sp>
      <p:sp>
        <p:nvSpPr>
          <p:cNvPr id="16391" name="AutoShape 9"/>
          <p:cNvSpPr>
            <a:spLocks noChangeAspect="1" noTextEdit="1"/>
          </p:cNvSpPr>
          <p:nvPr/>
        </p:nvSpPr>
        <p:spPr>
          <a:xfrm flipH="1">
            <a:off x="4733925" y="3132138"/>
            <a:ext cx="857250" cy="1189037"/>
          </a:xfrm>
          <a:prstGeom prst="rect">
            <a:avLst/>
          </a:prstGeom>
          <a:noFill/>
          <a:ln w="9525">
            <a:noFill/>
          </a:ln>
        </p:spPr>
        <p:txBody>
          <a:bodyPr/>
          <a:lstStyle/>
          <a:p>
            <a:endParaRPr lang="zh-CN" altLang="en-US"/>
          </a:p>
        </p:txBody>
      </p:sp>
      <p:grpSp>
        <p:nvGrpSpPr>
          <p:cNvPr id="16392" name="Group 11"/>
          <p:cNvGrpSpPr/>
          <p:nvPr/>
        </p:nvGrpSpPr>
        <p:grpSpPr>
          <a:xfrm>
            <a:off x="3016250" y="1582738"/>
            <a:ext cx="2827338" cy="1528762"/>
            <a:chOff x="1997" y="1314"/>
            <a:chExt cx="1889" cy="1009"/>
          </a:xfrm>
        </p:grpSpPr>
        <p:grpSp>
          <p:nvGrpSpPr>
            <p:cNvPr id="16397" name="Group 12"/>
            <p:cNvGrpSpPr/>
            <p:nvPr/>
          </p:nvGrpSpPr>
          <p:grpSpPr>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4" name="Freeform 10"/>
          <p:cNvSpPr/>
          <p:nvPr/>
        </p:nvSpPr>
        <p:spPr>
          <a:xfrm flipH="1">
            <a:off x="4738688" y="3135313"/>
            <a:ext cx="852487"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alpha val="100000"/>
                </a:srgbClr>
              </a:gs>
              <a:gs pos="100000">
                <a:srgbClr val="C5D9F6">
                  <a:alpha val="100000"/>
                </a:srgbClr>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F598288-4ED2-4C50-B8CA-BACA48F82BDF}"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8D04547E-2A37-4291-97EA-0362806C352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7413" name="Group 97"/>
          <p:cNvGrpSpPr/>
          <p:nvPr/>
        </p:nvGrpSpPr>
        <p:grpSpPr>
          <a:xfrm>
            <a:off x="0" y="2320925"/>
            <a:ext cx="9144000" cy="3325813"/>
            <a:chOff x="0" y="1355"/>
            <a:chExt cx="5760" cy="2095"/>
          </a:xfrm>
        </p:grpSpPr>
        <p:grpSp>
          <p:nvGrpSpPr>
            <p:cNvPr id="17416" name="Group 92"/>
            <p:cNvGrpSpPr/>
            <p:nvPr/>
          </p:nvGrpSpPr>
          <p:grpSpPr>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7417" name="Group 93"/>
            <p:cNvGrpSpPr/>
            <p:nvPr/>
          </p:nvGrpSpPr>
          <p:grpSpPr>
            <a:xfrm>
              <a:off x="605" y="1444"/>
              <a:ext cx="1090" cy="1962"/>
              <a:chOff x="605" y="1444"/>
              <a:chExt cx="1090" cy="1962"/>
            </a:xfrm>
          </p:grpSpPr>
          <p:grpSp>
            <p:nvGrpSpPr>
              <p:cNvPr id="17474" name="Group 58"/>
              <p:cNvGrpSpPr/>
              <p:nvPr/>
            </p:nvGrpSpPr>
            <p:grpSpPr>
              <a:xfrm rot="3877067">
                <a:off x="724" y="2435"/>
                <a:ext cx="1404" cy="538"/>
                <a:chOff x="2287" y="2725"/>
                <a:chExt cx="1832" cy="711"/>
              </a:xfrm>
            </p:grpSpPr>
            <p:grpSp>
              <p:nvGrpSpPr>
                <p:cNvPr id="17486" name="Group 59"/>
                <p:cNvGrpSpPr/>
                <p:nvPr/>
              </p:nvGrpSpPr>
              <p:grpSpPr>
                <a:xfrm>
                  <a:off x="2287" y="3028"/>
                  <a:ext cx="1832" cy="408"/>
                  <a:chOff x="2287" y="3028"/>
                  <a:chExt cx="1832" cy="408"/>
                </a:xfrm>
              </p:grpSpPr>
              <p:sp>
                <p:nvSpPr>
                  <p:cNvPr id="17490" name="Freeform 60"/>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91" name="Freeform 61"/>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87" name="Group 62"/>
                <p:cNvGrpSpPr/>
                <p:nvPr/>
              </p:nvGrpSpPr>
              <p:grpSpPr>
                <a:xfrm flipV="1">
                  <a:off x="2287" y="2725"/>
                  <a:ext cx="1406" cy="314"/>
                  <a:chOff x="2286" y="3027"/>
                  <a:chExt cx="1832" cy="409"/>
                </a:xfrm>
              </p:grpSpPr>
              <p:sp>
                <p:nvSpPr>
                  <p:cNvPr id="17488" name="Freeform 63"/>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89" name="Freeform 64"/>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75" name="Group 65"/>
              <p:cNvGrpSpPr/>
              <p:nvPr/>
            </p:nvGrpSpPr>
            <p:grpSpPr>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81" name="Group 71"/>
                <p:cNvGrpSpPr/>
                <p:nvPr/>
              </p:nvGrpSpPr>
              <p:grpSpPr>
                <a:xfrm>
                  <a:off x="2901" y="1735"/>
                  <a:ext cx="688" cy="688"/>
                  <a:chOff x="4166" y="1706"/>
                  <a:chExt cx="1253" cy="1252"/>
                </a:xfrm>
              </p:grpSpPr>
              <p:sp>
                <p:nvSpPr>
                  <p:cNvPr id="78"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9" name="Oval 73"/>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8" name="Group 94"/>
            <p:cNvGrpSpPr/>
            <p:nvPr/>
          </p:nvGrpSpPr>
          <p:grpSpPr>
            <a:xfrm>
              <a:off x="1708" y="1444"/>
              <a:ext cx="1090" cy="1962"/>
              <a:chOff x="1708" y="1444"/>
              <a:chExt cx="1090" cy="1962"/>
            </a:xfrm>
          </p:grpSpPr>
          <p:grpSp>
            <p:nvGrpSpPr>
              <p:cNvPr id="17456" name="Group 40"/>
              <p:cNvGrpSpPr/>
              <p:nvPr/>
            </p:nvGrpSpPr>
            <p:grpSpPr>
              <a:xfrm rot="3877067">
                <a:off x="1827" y="2435"/>
                <a:ext cx="1404" cy="538"/>
                <a:chOff x="2287" y="2725"/>
                <a:chExt cx="1832" cy="711"/>
              </a:xfrm>
            </p:grpSpPr>
            <p:grpSp>
              <p:nvGrpSpPr>
                <p:cNvPr id="17468" name="Group 41"/>
                <p:cNvGrpSpPr/>
                <p:nvPr/>
              </p:nvGrpSpPr>
              <p:grpSpPr>
                <a:xfrm>
                  <a:off x="2287" y="3028"/>
                  <a:ext cx="1832" cy="408"/>
                  <a:chOff x="2287" y="3028"/>
                  <a:chExt cx="1832" cy="408"/>
                </a:xfrm>
              </p:grpSpPr>
              <p:sp>
                <p:nvSpPr>
                  <p:cNvPr id="17472" name="Freeform 42"/>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73" name="Freeform 43"/>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69" name="Group 44"/>
                <p:cNvGrpSpPr/>
                <p:nvPr/>
              </p:nvGrpSpPr>
              <p:grpSpPr>
                <a:xfrm flipV="1">
                  <a:off x="2287" y="2725"/>
                  <a:ext cx="1406" cy="314"/>
                  <a:chOff x="2286" y="3027"/>
                  <a:chExt cx="1832" cy="409"/>
                </a:xfrm>
              </p:grpSpPr>
              <p:sp>
                <p:nvSpPr>
                  <p:cNvPr id="17470" name="Freeform 45"/>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71" name="Freeform 46"/>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57" name="Group 47"/>
              <p:cNvGrpSpPr/>
              <p:nvPr/>
            </p:nvGrpSpPr>
            <p:grpSpPr>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63" name="Group 53"/>
                <p:cNvGrpSpPr/>
                <p:nvPr/>
              </p:nvGrpSpPr>
              <p:grpSpPr>
                <a:xfrm>
                  <a:off x="2901" y="1735"/>
                  <a:ext cx="688" cy="688"/>
                  <a:chOff x="4166" y="1706"/>
                  <a:chExt cx="1253" cy="1252"/>
                </a:xfrm>
              </p:grpSpPr>
              <p:sp>
                <p:nvSpPr>
                  <p:cNvPr id="60"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1" name="Oval 55"/>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9" name="Group 95"/>
            <p:cNvGrpSpPr/>
            <p:nvPr/>
          </p:nvGrpSpPr>
          <p:grpSpPr>
            <a:xfrm>
              <a:off x="2848" y="1444"/>
              <a:ext cx="1078" cy="1963"/>
              <a:chOff x="2848" y="1444"/>
              <a:chExt cx="1078" cy="1963"/>
            </a:xfrm>
          </p:grpSpPr>
          <p:grpSp>
            <p:nvGrpSpPr>
              <p:cNvPr id="17438" name="Group 5"/>
              <p:cNvGrpSpPr/>
              <p:nvPr/>
            </p:nvGrpSpPr>
            <p:grpSpPr>
              <a:xfrm rot="3877067">
                <a:off x="2955" y="2436"/>
                <a:ext cx="1405" cy="536"/>
                <a:chOff x="2285" y="2733"/>
                <a:chExt cx="1833" cy="705"/>
              </a:xfrm>
            </p:grpSpPr>
            <p:grpSp>
              <p:nvGrpSpPr>
                <p:cNvPr id="17450" name="Group 6"/>
                <p:cNvGrpSpPr/>
                <p:nvPr/>
              </p:nvGrpSpPr>
              <p:grpSpPr>
                <a:xfrm>
                  <a:off x="2286" y="3030"/>
                  <a:ext cx="1832" cy="408"/>
                  <a:chOff x="2286" y="3030"/>
                  <a:chExt cx="1832" cy="408"/>
                </a:xfrm>
              </p:grpSpPr>
              <p:sp>
                <p:nvSpPr>
                  <p:cNvPr id="17454" name="Freeform 7"/>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55" name="Freeform 8"/>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51" name="Group 9"/>
                <p:cNvGrpSpPr/>
                <p:nvPr/>
              </p:nvGrpSpPr>
              <p:grpSpPr>
                <a:xfrm flipV="1">
                  <a:off x="2285" y="2733"/>
                  <a:ext cx="1407" cy="312"/>
                  <a:chOff x="2284" y="3024"/>
                  <a:chExt cx="1833" cy="407"/>
                </a:xfrm>
              </p:grpSpPr>
              <p:sp>
                <p:nvSpPr>
                  <p:cNvPr id="17452" name="Freeform 10"/>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53" name="Freeform 11"/>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39" name="Group 12"/>
              <p:cNvGrpSpPr/>
              <p:nvPr/>
            </p:nvGrpSpPr>
            <p:grpSpPr>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45" name="Group 18"/>
                <p:cNvGrpSpPr/>
                <p:nvPr/>
              </p:nvGrpSpPr>
              <p:grpSpPr>
                <a:xfrm>
                  <a:off x="2901" y="1735"/>
                  <a:ext cx="688" cy="688"/>
                  <a:chOff x="4166" y="1706"/>
                  <a:chExt cx="1253" cy="1252"/>
                </a:xfrm>
              </p:grpSpPr>
              <p:sp>
                <p:nvSpPr>
                  <p:cNvPr id="42"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3" name="Oval 20"/>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20" name="Group 96"/>
            <p:cNvGrpSpPr/>
            <p:nvPr/>
          </p:nvGrpSpPr>
          <p:grpSpPr>
            <a:xfrm>
              <a:off x="3969" y="1355"/>
              <a:ext cx="1199" cy="2093"/>
              <a:chOff x="3969" y="1355"/>
              <a:chExt cx="1199" cy="2093"/>
            </a:xfrm>
          </p:grpSpPr>
          <p:grpSp>
            <p:nvGrpSpPr>
              <p:cNvPr id="17421" name="Group 23"/>
              <p:cNvGrpSpPr/>
              <p:nvPr/>
            </p:nvGrpSpPr>
            <p:grpSpPr>
              <a:xfrm rot="3877067">
                <a:off x="4197" y="2477"/>
                <a:ext cx="1405" cy="536"/>
                <a:chOff x="2285" y="2733"/>
                <a:chExt cx="1833" cy="705"/>
              </a:xfrm>
            </p:grpSpPr>
            <p:grpSp>
              <p:nvGrpSpPr>
                <p:cNvPr id="17432" name="Group 24"/>
                <p:cNvGrpSpPr/>
                <p:nvPr/>
              </p:nvGrpSpPr>
              <p:grpSpPr>
                <a:xfrm>
                  <a:off x="2286" y="3030"/>
                  <a:ext cx="1832" cy="408"/>
                  <a:chOff x="2286" y="3030"/>
                  <a:chExt cx="1832" cy="408"/>
                </a:xfrm>
              </p:grpSpPr>
              <p:sp>
                <p:nvSpPr>
                  <p:cNvPr id="17436" name="Freeform 25"/>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alpha val="100000"/>
                    </a:srgbClr>
                  </a:solidFill>
                  <a:ln w="0">
                    <a:noFill/>
                  </a:ln>
                </p:spPr>
                <p:txBody>
                  <a:bodyPr/>
                  <a:lstStyle/>
                  <a:p>
                    <a:endParaRPr lang="zh-CN" altLang="en-US"/>
                  </a:p>
                </p:txBody>
              </p:sp>
              <p:sp>
                <p:nvSpPr>
                  <p:cNvPr id="17437" name="Freeform 26"/>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33" name="Group 27"/>
                <p:cNvGrpSpPr/>
                <p:nvPr/>
              </p:nvGrpSpPr>
              <p:grpSpPr>
                <a:xfrm flipV="1">
                  <a:off x="2285" y="2733"/>
                  <a:ext cx="1407" cy="312"/>
                  <a:chOff x="2284" y="3024"/>
                  <a:chExt cx="1833" cy="407"/>
                </a:xfrm>
              </p:grpSpPr>
              <p:sp>
                <p:nvSpPr>
                  <p:cNvPr id="17434" name="Freeform 28"/>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alpha val="100000"/>
                    </a:srgbClr>
                  </a:solidFill>
                  <a:ln w="0">
                    <a:noFill/>
                  </a:ln>
                </p:spPr>
                <p:txBody>
                  <a:bodyPr/>
                  <a:lstStyle/>
                  <a:p>
                    <a:endParaRPr lang="zh-CN" altLang="en-US"/>
                  </a:p>
                </p:txBody>
              </p:sp>
              <p:sp>
                <p:nvSpPr>
                  <p:cNvPr id="17435" name="Freeform 29"/>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27" name="Group 35"/>
              <p:cNvGrpSpPr/>
              <p:nvPr/>
            </p:nvGrpSpPr>
            <p:grpSpPr>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032506" y="2758327"/>
            <a:ext cx="3993401" cy="156966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表格占位符 2"/>
          <p:cNvSpPr>
            <a:spLocks noGrp="1"/>
          </p:cNvSpPr>
          <p:nvPr>
            <p:ph type="tbl" idx="1"/>
          </p:nvPr>
        </p:nvSpPr>
        <p:spPr>
          <a:xfrm>
            <a:off x="228600" y="1333500"/>
            <a:ext cx="8661400" cy="4902200"/>
          </a:xfrm>
        </p:spPr>
        <p:txBody>
          <a:bodyPr vert="horz" wrap="square" lIns="91440" tIns="45720" rIns="91440" bIns="45720" numCol="1" anchor="t" anchorCtr="0" compatLnSpc="1"/>
          <a:lstStyle/>
          <a:p>
            <a:pPr marL="354330" marR="0" lvl="0" indent="-35433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FDA3067-46C3-4AD8-A486-9B6EAA826229}"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73ED0FD9-3E81-4060-B5B6-A55C266D9E4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425DBFA-91E5-4215-812F-13642A0E81A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1DA309D-B7FD-4C13-92A4-5E901F20C2D8}"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8"/>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358775" y="192088"/>
            <a:ext cx="5389563" cy="7016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idx="1"/>
          </p:nvPr>
        </p:nvSpPr>
        <p:spPr>
          <a:xfrm>
            <a:off x="228600" y="1333500"/>
            <a:ext cx="8661400" cy="4902200"/>
          </a:xfrm>
          <a:prstGeom prst="rect">
            <a:avLst/>
          </a:prstGeom>
          <a:noFill/>
          <a:ln w="9525">
            <a:noFill/>
          </a:ln>
        </p:spPr>
        <p:txBody>
          <a:bodyPr/>
          <a:lstStyle/>
          <a:p>
            <a:pPr lvl="0"/>
            <a:r>
              <a:rPr lang="zh-CN" altLang="en-US" dirty="0"/>
              <a:t>第一层</a:t>
            </a:r>
            <a:endParaRPr lang="en-US" altLang="zh-CN" dirty="0"/>
          </a:p>
          <a:p>
            <a:pPr lvl="1"/>
            <a:r>
              <a:rPr lang="zh-CN" altLang="en-US" dirty="0"/>
              <a:t>第二层</a:t>
            </a:r>
            <a:r>
              <a:rPr lang="en-US" altLang="zh-CN" dirty="0"/>
              <a:t> </a:t>
            </a:r>
          </a:p>
          <a:p>
            <a:pPr lvl="2"/>
            <a:r>
              <a:rPr lang="zh-CN" altLang="en-US" dirty="0"/>
              <a:t>第三层</a:t>
            </a:r>
            <a:r>
              <a:rPr lang="en-US" altLang="zh-CN" dirty="0"/>
              <a:t> </a:t>
            </a:r>
          </a:p>
          <a:p>
            <a:pPr lvl="3"/>
            <a:r>
              <a:rPr lang="zh-CN" altLang="en-US" dirty="0"/>
              <a:t>第四层</a:t>
            </a:r>
            <a:endParaRPr lang="en-US" altLang="zh-CN" dirty="0"/>
          </a:p>
          <a:p>
            <a:pPr lvl="4"/>
            <a:r>
              <a:rPr lang="zh-CN" altLang="en-US" dirty="0"/>
              <a:t>第五层</a:t>
            </a:r>
            <a:endParaRPr lang="en-US" altLang="zh-CN" dirty="0"/>
          </a:p>
          <a:p>
            <a:pPr lvl="0"/>
            <a:endParaRPr lang="en-US" altLang="zh-CN" dirty="0"/>
          </a:p>
        </p:txBody>
      </p:sp>
      <p:sp>
        <p:nvSpPr>
          <p:cNvPr id="1028" name="矩形 17"/>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136F4F1-0B9C-4DAF-AB3C-50F08929B5D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9" name="矩形 19"/>
          <p:cNvSpPr>
            <a:spLocks noChangeArrowheads="1"/>
          </p:cNvSpPr>
          <p:nvPr/>
        </p:nvSpPr>
        <p:spPr bwMode="auto">
          <a:xfrm>
            <a:off x="7972425" y="6491288"/>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56A4FE77-0677-4461-9712-5511D431882B}"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2020/7/22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7m/6y0l1x7n6ll_5sd57hf79mr4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060.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070.png"/><Relationship Id="rId4" Type="http://schemas.openxmlformats.org/officeDocument/2006/relationships/image" Target="../media/image1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4.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16.jpe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75" y="3429000"/>
            <a:ext cx="7134911" cy="1754326"/>
          </a:xfrm>
        </p:spPr>
        <p:txBody>
          <a:bodyPr vert="horz" wrap="square" lIns="91440" tIns="45720" rIns="91440" bIns="45720" numCol="1" anchor="ctr" anchorCtr="0" compatLnSpc="1">
            <a:spAutoFit/>
          </a:bodyPr>
          <a:lstStyle/>
          <a:p>
            <a:pPr eaLnBrk="1" hangingPunct="1">
              <a:defRPr/>
            </a:pPr>
            <a:r>
              <a:rPr lang="en-US" altLang="zh-CN" dirty="0">
                <a:effectLst>
                  <a:outerShdw blurRad="38100" dist="38100" dir="2700000" algn="tl">
                    <a:srgbClr val="C0C0C0"/>
                  </a:outerShdw>
                </a:effectLst>
                <a:cs typeface="Times New Roman" panose="02020603050405020304" pitchFamily="18" charset="0"/>
              </a:rPr>
              <a:t>Deep</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Learning</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with</a:t>
            </a:r>
            <a:r>
              <a:rPr lang="zh-CN" altLang="en-US" dirty="0">
                <a:effectLst>
                  <a:outerShdw blurRad="38100" dist="38100" dir="2700000" algn="tl">
                    <a:srgbClr val="C0C0C0"/>
                  </a:outerShdw>
                </a:effectLst>
                <a:cs typeface="Times New Roman" panose="02020603050405020304" pitchFamily="18" charset="0"/>
              </a:rPr>
              <a:t> </a:t>
            </a:r>
            <a:r>
              <a:rPr lang="en-US" altLang="zh-CN" dirty="0" err="1">
                <a:effectLst>
                  <a:outerShdw blurRad="38100" dist="38100" dir="2700000" algn="tl">
                    <a:srgbClr val="C0C0C0"/>
                  </a:outerShdw>
                </a:effectLst>
                <a:cs typeface="Times New Roman" panose="02020603050405020304" pitchFamily="18" charset="0"/>
              </a:rPr>
              <a:t>PyTorch</a:t>
            </a:r>
            <a:r>
              <a:rPr lang="en-US" altLang="zh-CN" dirty="0">
                <a:effectLst>
                  <a:outerShdw blurRad="38100" dist="38100" dir="2700000" algn="tl">
                    <a:srgbClr val="C0C0C0"/>
                  </a:outerShdw>
                </a:effectLst>
                <a:cs typeface="Times New Roman" panose="02020603050405020304" pitchFamily="18" charset="0"/>
              </a:rPr>
              <a:t>--Pretrained networks </a:t>
            </a:r>
            <a:br>
              <a:rPr lang="en-US" altLang="zh-CN" dirty="0">
                <a:effectLst>
                  <a:outerShdw blurRad="38100" dist="38100" dir="2700000" algn="tl">
                    <a:srgbClr val="C0C0C0"/>
                  </a:outerShdw>
                </a:effectLst>
                <a:cs typeface="Times New Roman" panose="02020603050405020304" pitchFamily="18" charset="0"/>
              </a:rPr>
            </a:br>
            <a:endParaRPr kumimoji="0" lang="zh-CN" altLang="zh-CN" b="1" i="0" u="none" strike="noStrike" kern="0" cap="none" spc="0" normalizeH="0" baseline="0" noProof="0" dirty="0">
              <a:ln>
                <a:noFill/>
              </a:ln>
              <a:solidFill>
                <a:srgbClr val="0070AF"/>
              </a:solidFill>
              <a:effectLst>
                <a:outerShdw blurRad="38100" dist="38100" dir="2700000" algn="tl">
                  <a:srgbClr val="C0C0C0"/>
                </a:outerShdw>
              </a:effectLst>
              <a:uLnTx/>
              <a:uFillTx/>
              <a:cs typeface="Times New Roman" panose="02020603050405020304" pitchFamily="18" charset="0"/>
            </a:endParaRPr>
          </a:p>
        </p:txBody>
      </p:sp>
      <p:sp>
        <p:nvSpPr>
          <p:cNvPr id="3" name="AutoShape 2" descr="https://mmbiz.qpic.cn/mmbiz_png/VBcD02jFhgleUicAfvHnlPvn4iac4MujKTR3ktP2ic32nHnHn6cIvHofTXBuXY40o036ryTBkqKfgOrMAPXzQyJVQ/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bwMode="gray">
          <a:xfrm>
            <a:off x="6475412" y="5612439"/>
            <a:ext cx="1918263" cy="830997"/>
          </a:xfrm>
          <a:prstGeom prst="rect">
            <a:avLst/>
          </a:prstGeom>
          <a:noFill/>
          <a:ln w="9525">
            <a:noFill/>
            <a:miter lim="800000"/>
          </a:ln>
        </p:spPr>
        <p:txBody>
          <a:bodyPr wrap="square" rtlCol="0">
            <a:spAutoFit/>
          </a:bodyPr>
          <a:lstStyle/>
          <a:p>
            <a:pPr algn="ctr" eaLnBrk="0" hangingPunct="0">
              <a:buFontTx/>
              <a:buNone/>
            </a:pPr>
            <a:r>
              <a:rPr lang="zh-CN" altLang="en-US" sz="2400" dirty="0">
                <a:latin typeface="微软雅黑" panose="020B0503020204020204" pitchFamily="34" charset="-122"/>
                <a:ea typeface="微软雅黑" panose="020B0503020204020204" pitchFamily="34" charset="-122"/>
              </a:rPr>
              <a:t>张新昀</a:t>
            </a:r>
            <a:endParaRPr lang="en-US" altLang="zh-CN" sz="2400" dirty="0">
              <a:latin typeface="微软雅黑" panose="020B0503020204020204" pitchFamily="34" charset="-122"/>
              <a:ea typeface="微软雅黑" panose="020B0503020204020204" pitchFamily="34" charset="-122"/>
            </a:endParaRPr>
          </a:p>
          <a:p>
            <a:pPr algn="ctr" eaLnBrk="0" hangingPunct="0">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2020.07.22</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AE3168DF-FCFB-C54C-858D-290E402B80A3}"/>
              </a:ext>
            </a:extLst>
          </p:cNvPr>
          <p:cNvPicPr>
            <a:picLocks noChangeAspect="1"/>
          </p:cNvPicPr>
          <p:nvPr/>
        </p:nvPicPr>
        <p:blipFill>
          <a:blip r:link="rId3"/>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id="{AFFAC248-2332-B34F-84AA-A36D5DD55F14}"/>
              </a:ext>
            </a:extLst>
          </p:cNvPr>
          <p:cNvPicPr>
            <a:picLocks noChangeAspect="1"/>
          </p:cNvPicPr>
          <p:nvPr/>
        </p:nvPicPr>
        <p:blipFill>
          <a:blip r:link="rId3"/>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04DA3359-6F74-7344-B46E-CA27DE61936A}"/>
              </a:ext>
            </a:extLst>
          </p:cNvPr>
          <p:cNvPicPr>
            <a:picLocks noChangeAspect="1"/>
          </p:cNvPicPr>
          <p:nvPr/>
        </p:nvPicPr>
        <p:blipFill>
          <a:blip r:link="rId3"/>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id="{77C35FD2-0B26-3044-839E-E7E3E444BF1E}"/>
              </a:ext>
            </a:extLst>
          </p:cNvPr>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a:extLst>
              <a:ext uri="{FF2B5EF4-FFF2-40B4-BE49-F238E27FC236}">
                <a16:creationId xmlns:a16="http://schemas.microsoft.com/office/drawing/2014/main" id="{875AC2B6-6E5C-8E4C-BE85-266CFAD36769}"/>
              </a:ext>
            </a:extLst>
          </p:cNvPr>
          <p:cNvSpPr>
            <a:spLocks noGrp="1"/>
          </p:cNvSpPr>
          <p:nvPr>
            <p:ph type="title"/>
          </p:nvPr>
        </p:nvSpPr>
        <p:spPr>
          <a:xfrm>
            <a:off x="685800" y="3125726"/>
            <a:ext cx="7772400" cy="707886"/>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II</a:t>
            </a:r>
            <a:r>
              <a:rPr lang="zh-CN" altLang="en-US" sz="4000" b="1" dirty="0">
                <a:solidFill>
                  <a:schemeClr val="accent6"/>
                </a:solidFill>
              </a:rPr>
              <a:t>   </a:t>
            </a:r>
            <a:r>
              <a:rPr lang="en-US" altLang="zh-CN" sz="4000" b="1" dirty="0">
                <a:solidFill>
                  <a:schemeClr val="accent6"/>
                </a:solidFill>
              </a:rPr>
              <a:t>GAN</a:t>
            </a:r>
            <a:endParaRPr lang="zh-CN" altLang="en-US" b="1" dirty="0">
              <a:solidFill>
                <a:schemeClr val="accent6"/>
              </a:solidFill>
            </a:endParaRPr>
          </a:p>
        </p:txBody>
      </p:sp>
    </p:spTree>
    <p:extLst>
      <p:ext uri="{BB962C8B-B14F-4D97-AF65-F5344CB8AC3E}">
        <p14:creationId xmlns:p14="http://schemas.microsoft.com/office/powerpoint/2010/main" val="263127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US" altLang="zh-CN" sz="3600" dirty="0"/>
              <a:t>GAN</a:t>
            </a:r>
            <a:endParaRPr lang="zh-CN" altLang="en-US" sz="3600" dirty="0"/>
          </a:p>
        </p:txBody>
      </p:sp>
      <p:pic>
        <p:nvPicPr>
          <p:cNvPr id="8" name="图片 7">
            <a:extLst>
              <a:ext uri="{FF2B5EF4-FFF2-40B4-BE49-F238E27FC236}">
                <a16:creationId xmlns:a16="http://schemas.microsoft.com/office/drawing/2014/main" id="{0760EC16-6E73-7B49-9EE7-55308C25A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902" y="1352550"/>
            <a:ext cx="6054193" cy="3041650"/>
          </a:xfrm>
          <a:prstGeom prst="rect">
            <a:avLst/>
          </a:prstGeom>
        </p:spPr>
      </p:pic>
      <p:sp>
        <p:nvSpPr>
          <p:cNvPr id="9" name="矩形 8">
            <a:extLst>
              <a:ext uri="{FF2B5EF4-FFF2-40B4-BE49-F238E27FC236}">
                <a16:creationId xmlns:a16="http://schemas.microsoft.com/office/drawing/2014/main" id="{5E8428F3-0E8E-4D40-B079-01B1F1F76D61}"/>
              </a:ext>
            </a:extLst>
          </p:cNvPr>
          <p:cNvSpPr/>
          <p:nvPr/>
        </p:nvSpPr>
        <p:spPr>
          <a:xfrm>
            <a:off x="444499" y="4394200"/>
            <a:ext cx="8255000" cy="1200329"/>
          </a:xfrm>
          <a:prstGeom prst="rect">
            <a:avLst/>
          </a:prstGeom>
        </p:spPr>
        <p:txBody>
          <a:bodyPr wrap="square">
            <a:spAutoFit/>
          </a:bodyPr>
          <a:lstStyle/>
          <a:p>
            <a:r>
              <a:rPr lang="en" altLang="zh-CN" dirty="0"/>
              <a:t>A generative adversarial network (GAN) is a class of machine learning frameworks</a:t>
            </a:r>
            <a:r>
              <a:rPr lang="en-US" altLang="zh-CN" dirty="0"/>
              <a:t>.</a:t>
            </a:r>
            <a:r>
              <a:rPr lang="zh-CN" altLang="en-US" dirty="0"/>
              <a:t> </a:t>
            </a:r>
            <a:r>
              <a:rPr lang="en" altLang="zh-CN" dirty="0"/>
              <a:t>Two neural networks contest with each other in a game (in the sense of game theory, often but not always in the form of a zero-sum game). Given a training set, this technique learns to generate new data with the same statistics as the training set.</a:t>
            </a:r>
            <a:endParaRPr lang="zh-CN" altLang="en-US" dirty="0"/>
          </a:p>
        </p:txBody>
      </p:sp>
    </p:spTree>
    <p:extLst>
      <p:ext uri="{BB962C8B-B14F-4D97-AF65-F5344CB8AC3E}">
        <p14:creationId xmlns:p14="http://schemas.microsoft.com/office/powerpoint/2010/main" val="425406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US" altLang="zh-CN" sz="3600" dirty="0" err="1"/>
              <a:t>CycleGAN</a:t>
            </a:r>
            <a:endParaRPr lang="zh-CN" altLang="en-US" sz="3600" dirty="0"/>
          </a:p>
        </p:txBody>
      </p:sp>
      <p:sp>
        <p:nvSpPr>
          <p:cNvPr id="9" name="矩形 8">
            <a:extLst>
              <a:ext uri="{FF2B5EF4-FFF2-40B4-BE49-F238E27FC236}">
                <a16:creationId xmlns:a16="http://schemas.microsoft.com/office/drawing/2014/main" id="{5E8428F3-0E8E-4D40-B079-01B1F1F76D61}"/>
              </a:ext>
            </a:extLst>
          </p:cNvPr>
          <p:cNvSpPr/>
          <p:nvPr/>
        </p:nvSpPr>
        <p:spPr>
          <a:xfrm>
            <a:off x="444498" y="4572000"/>
            <a:ext cx="8255000" cy="923330"/>
          </a:xfrm>
          <a:prstGeom prst="rect">
            <a:avLst/>
          </a:prstGeom>
        </p:spPr>
        <p:txBody>
          <a:bodyPr wrap="square">
            <a:spAutoFit/>
          </a:bodyPr>
          <a:lstStyle/>
          <a:p>
            <a:r>
              <a:rPr lang="en" altLang="zh-CN" dirty="0"/>
              <a:t>An interesting evolution of this concept is the </a:t>
            </a:r>
            <a:r>
              <a:rPr lang="en" altLang="zh-CN" dirty="0" err="1"/>
              <a:t>CycleGAN</a:t>
            </a:r>
            <a:r>
              <a:rPr lang="en" altLang="zh-CN" dirty="0"/>
              <a:t>. A </a:t>
            </a:r>
            <a:r>
              <a:rPr lang="en" altLang="zh-CN" dirty="0" err="1"/>
              <a:t>CycleGAN</a:t>
            </a:r>
            <a:r>
              <a:rPr lang="en" altLang="zh-CN" dirty="0"/>
              <a:t> can turn images of one domain into images of another domain (and back), </a:t>
            </a:r>
            <a:r>
              <a:rPr lang="en" altLang="zh-CN" dirty="0">
                <a:solidFill>
                  <a:srgbClr val="F78843"/>
                </a:solidFill>
              </a:rPr>
              <a:t>without the need for us to explicitly provide matching pairs in the training set</a:t>
            </a:r>
            <a:r>
              <a:rPr lang="en" altLang="zh-CN" dirty="0"/>
              <a:t>. </a:t>
            </a:r>
          </a:p>
        </p:txBody>
      </p:sp>
      <p:pic>
        <p:nvPicPr>
          <p:cNvPr id="4" name="图片 3">
            <a:extLst>
              <a:ext uri="{FF2B5EF4-FFF2-40B4-BE49-F238E27FC236}">
                <a16:creationId xmlns:a16="http://schemas.microsoft.com/office/drawing/2014/main" id="{AF8B3854-FC18-6046-A90F-4A3DB25E3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249" y="1466850"/>
            <a:ext cx="5651499" cy="2825750"/>
          </a:xfrm>
          <a:prstGeom prst="rect">
            <a:avLst/>
          </a:prstGeom>
        </p:spPr>
      </p:pic>
    </p:spTree>
    <p:extLst>
      <p:ext uri="{BB962C8B-B14F-4D97-AF65-F5344CB8AC3E}">
        <p14:creationId xmlns:p14="http://schemas.microsoft.com/office/powerpoint/2010/main" val="242159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E5AF6B50-38BA-42D6-B7E4-9BB37F7B8FDA}"/>
              </a:ext>
            </a:extLst>
          </p:cNvPr>
          <p:cNvSpPr txBox="1"/>
          <p:nvPr/>
        </p:nvSpPr>
        <p:spPr>
          <a:xfrm>
            <a:off x="1421268" y="3165968"/>
            <a:ext cx="1781175" cy="523220"/>
          </a:xfrm>
          <a:prstGeom prst="rect">
            <a:avLst/>
          </a:prstGeom>
          <a:noFill/>
        </p:spPr>
        <p:txBody>
          <a:bodyPr wrap="square" rtlCol="0">
            <a:spAutoFit/>
          </a:bodyPr>
          <a:lstStyle/>
          <a:p>
            <a:pPr algn="ctr"/>
            <a:r>
              <a:rPr lang="en-US" altLang="zh-TW" sz="2800" dirty="0"/>
              <a:t>Domain X</a:t>
            </a:r>
            <a:endParaRPr lang="zh-TW" altLang="en-US" sz="2800" dirty="0"/>
          </a:p>
        </p:txBody>
      </p:sp>
      <p:sp>
        <p:nvSpPr>
          <p:cNvPr id="32" name="文字方塊 31">
            <a:extLst>
              <a:ext uri="{FF2B5EF4-FFF2-40B4-BE49-F238E27FC236}">
                <a16:creationId xmlns:a16="http://schemas.microsoft.com/office/drawing/2014/main" id="{989850E6-B815-4A66-995F-5B96639BB8C7}"/>
              </a:ext>
            </a:extLst>
          </p:cNvPr>
          <p:cNvSpPr txBox="1"/>
          <p:nvPr/>
        </p:nvSpPr>
        <p:spPr>
          <a:xfrm>
            <a:off x="5709561" y="3150466"/>
            <a:ext cx="1781175" cy="523220"/>
          </a:xfrm>
          <a:prstGeom prst="rect">
            <a:avLst/>
          </a:prstGeom>
          <a:noFill/>
        </p:spPr>
        <p:txBody>
          <a:bodyPr wrap="square" rtlCol="0">
            <a:spAutoFit/>
          </a:bodyPr>
          <a:lstStyle/>
          <a:p>
            <a:pPr algn="ctr"/>
            <a:r>
              <a:rPr lang="en-US" altLang="zh-TW" sz="2800" dirty="0"/>
              <a:t>Domain Y</a:t>
            </a:r>
            <a:endParaRPr lang="zh-TW" altLang="en-US" sz="2800" dirty="0"/>
          </a:p>
        </p:txBody>
      </p:sp>
      <p:sp>
        <p:nvSpPr>
          <p:cNvPr id="38" name="箭號: 左-右雙向 37">
            <a:extLst>
              <a:ext uri="{FF2B5EF4-FFF2-40B4-BE49-F238E27FC236}">
                <a16:creationId xmlns:a16="http://schemas.microsoft.com/office/drawing/2014/main" id="{8DBCF64F-6340-43D5-92DD-D76C6A8BD574}"/>
              </a:ext>
            </a:extLst>
          </p:cNvPr>
          <p:cNvSpPr/>
          <p:nvPr/>
        </p:nvSpPr>
        <p:spPr>
          <a:xfrm>
            <a:off x="3922171" y="5274083"/>
            <a:ext cx="1392296" cy="442451"/>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216454F3-0893-4A50-AB7A-1011D15A2892}"/>
              </a:ext>
            </a:extLst>
          </p:cNvPr>
          <p:cNvGrpSpPr/>
          <p:nvPr/>
        </p:nvGrpSpPr>
        <p:grpSpPr>
          <a:xfrm>
            <a:off x="1320666" y="3644603"/>
            <a:ext cx="6340821" cy="1142130"/>
            <a:chOff x="1671255" y="3999480"/>
            <a:chExt cx="6340821" cy="1142130"/>
          </a:xfrm>
        </p:grpSpPr>
        <p:sp>
          <p:nvSpPr>
            <p:cNvPr id="37" name="箭號: 左-右雙向 36">
              <a:extLst>
                <a:ext uri="{FF2B5EF4-FFF2-40B4-BE49-F238E27FC236}">
                  <a16:creationId xmlns:a16="http://schemas.microsoft.com/office/drawing/2014/main" id="{8AA44312-3DA4-41C9-A148-52613E54E9D5}"/>
                </a:ext>
              </a:extLst>
            </p:cNvPr>
            <p:cNvSpPr/>
            <p:nvPr/>
          </p:nvSpPr>
          <p:spPr>
            <a:xfrm>
              <a:off x="4206127" y="4275413"/>
              <a:ext cx="1392296" cy="442451"/>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0DB246A0-9831-48C7-94F8-AB2F21CC0232}"/>
                </a:ext>
              </a:extLst>
            </p:cNvPr>
            <p:cNvGrpSpPr/>
            <p:nvPr/>
          </p:nvGrpSpPr>
          <p:grpSpPr>
            <a:xfrm>
              <a:off x="1671255" y="4141160"/>
              <a:ext cx="2015136" cy="604094"/>
              <a:chOff x="4005606" y="5533027"/>
              <a:chExt cx="1757324" cy="929291"/>
            </a:xfrm>
          </p:grpSpPr>
          <p:pic>
            <p:nvPicPr>
              <p:cNvPr id="40" name="Picture 2">
                <a:extLst>
                  <a:ext uri="{FF2B5EF4-FFF2-40B4-BE49-F238E27FC236}">
                    <a16:creationId xmlns:a16="http://schemas.microsoft.com/office/drawing/2014/main" id="{41E234C6-7B37-433E-A55E-26F16EA4DDC7}"/>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5606" y="5533027"/>
                <a:ext cx="677862"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a:extLst>
                  <a:ext uri="{FF2B5EF4-FFF2-40B4-BE49-F238E27FC236}">
                    <a16:creationId xmlns:a16="http://schemas.microsoft.com/office/drawing/2014/main" id="{FCD40C9C-CD6D-4556-ACE6-17C205B7F01B}"/>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13630" y="5533631"/>
                <a:ext cx="7493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
                <a:extLst>
                  <a:ext uri="{FF2B5EF4-FFF2-40B4-BE49-F238E27FC236}">
                    <a16:creationId xmlns:a16="http://schemas.microsoft.com/office/drawing/2014/main" id="{B7279F05-C898-44C7-9F9C-5EEA441142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4560422" y="5533251"/>
                <a:ext cx="749266" cy="92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群組 42">
              <a:extLst>
                <a:ext uri="{FF2B5EF4-FFF2-40B4-BE49-F238E27FC236}">
                  <a16:creationId xmlns:a16="http://schemas.microsoft.com/office/drawing/2014/main" id="{62877826-81F7-41F5-A979-434C0E302806}"/>
                </a:ext>
              </a:extLst>
            </p:cNvPr>
            <p:cNvGrpSpPr/>
            <p:nvPr/>
          </p:nvGrpSpPr>
          <p:grpSpPr>
            <a:xfrm>
              <a:off x="5996940" y="3999480"/>
              <a:ext cx="2015136" cy="885025"/>
              <a:chOff x="4005606" y="5533027"/>
              <a:chExt cx="1757324" cy="929291"/>
            </a:xfrm>
          </p:grpSpPr>
          <p:pic>
            <p:nvPicPr>
              <p:cNvPr id="44" name="Picture 2">
                <a:extLst>
                  <a:ext uri="{FF2B5EF4-FFF2-40B4-BE49-F238E27FC236}">
                    <a16:creationId xmlns:a16="http://schemas.microsoft.com/office/drawing/2014/main" id="{250E1A03-4D2D-415D-AF1C-026B8E26D42F}"/>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5606" y="5533027"/>
                <a:ext cx="677862"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a:extLst>
                  <a:ext uri="{FF2B5EF4-FFF2-40B4-BE49-F238E27FC236}">
                    <a16:creationId xmlns:a16="http://schemas.microsoft.com/office/drawing/2014/main" id="{4E2FEE80-7A59-4509-89A1-56FF099F6BE6}"/>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13630" y="5533631"/>
                <a:ext cx="7493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a:extLst>
                  <a:ext uri="{FF2B5EF4-FFF2-40B4-BE49-F238E27FC236}">
                    <a16:creationId xmlns:a16="http://schemas.microsoft.com/office/drawing/2014/main" id="{A4A6EAF1-9AB7-45B0-B9D9-E9A9CC9E69F3}"/>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4560422" y="5533251"/>
                <a:ext cx="749266" cy="92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文字方塊 46">
              <a:extLst>
                <a:ext uri="{FF2B5EF4-FFF2-40B4-BE49-F238E27FC236}">
                  <a16:creationId xmlns:a16="http://schemas.microsoft.com/office/drawing/2014/main" id="{5E6B6BA9-EF1D-42C0-BD9D-50FE77F0ECCD}"/>
                </a:ext>
              </a:extLst>
            </p:cNvPr>
            <p:cNvSpPr txBox="1"/>
            <p:nvPr/>
          </p:nvSpPr>
          <p:spPr>
            <a:xfrm>
              <a:off x="2109072" y="4633639"/>
              <a:ext cx="1106746" cy="461665"/>
            </a:xfrm>
            <a:prstGeom prst="rect">
              <a:avLst/>
            </a:prstGeom>
            <a:noFill/>
          </p:spPr>
          <p:txBody>
            <a:bodyPr wrap="square" rtlCol="0">
              <a:spAutoFit/>
            </a:bodyPr>
            <a:lstStyle/>
            <a:p>
              <a:pPr algn="ctr"/>
              <a:r>
                <a:rPr lang="en-US" altLang="zh-TW" sz="2400" dirty="0"/>
                <a:t>male</a:t>
              </a:r>
              <a:endParaRPr lang="zh-TW" altLang="en-US" sz="2400" dirty="0"/>
            </a:p>
          </p:txBody>
        </p:sp>
        <p:sp>
          <p:nvSpPr>
            <p:cNvPr id="50" name="文字方塊 49">
              <a:extLst>
                <a:ext uri="{FF2B5EF4-FFF2-40B4-BE49-F238E27FC236}">
                  <a16:creationId xmlns:a16="http://schemas.microsoft.com/office/drawing/2014/main" id="{AA3BA92C-64B4-4053-96AA-C0A61F0900B0}"/>
                </a:ext>
              </a:extLst>
            </p:cNvPr>
            <p:cNvSpPr txBox="1"/>
            <p:nvPr/>
          </p:nvSpPr>
          <p:spPr>
            <a:xfrm>
              <a:off x="6246726" y="4679945"/>
              <a:ext cx="1378925" cy="461665"/>
            </a:xfrm>
            <a:prstGeom prst="rect">
              <a:avLst/>
            </a:prstGeom>
            <a:noFill/>
          </p:spPr>
          <p:txBody>
            <a:bodyPr wrap="square" rtlCol="0">
              <a:spAutoFit/>
            </a:bodyPr>
            <a:lstStyle/>
            <a:p>
              <a:pPr algn="ctr"/>
              <a:r>
                <a:rPr lang="en-US" altLang="zh-TW" sz="2400" dirty="0"/>
                <a:t>female</a:t>
              </a:r>
              <a:endParaRPr lang="zh-TW" altLang="en-US" sz="2400" dirty="0"/>
            </a:p>
          </p:txBody>
        </p:sp>
      </p:grpSp>
      <p:grpSp>
        <p:nvGrpSpPr>
          <p:cNvPr id="51" name="群組 50">
            <a:extLst>
              <a:ext uri="{FF2B5EF4-FFF2-40B4-BE49-F238E27FC236}">
                <a16:creationId xmlns:a16="http://schemas.microsoft.com/office/drawing/2014/main" id="{546D0C36-019B-4128-9D7A-9ECE715765F3}"/>
              </a:ext>
            </a:extLst>
          </p:cNvPr>
          <p:cNvGrpSpPr/>
          <p:nvPr/>
        </p:nvGrpSpPr>
        <p:grpSpPr>
          <a:xfrm>
            <a:off x="898648" y="4828753"/>
            <a:ext cx="2928712" cy="1294868"/>
            <a:chOff x="1017935" y="4573712"/>
            <a:chExt cx="2928712" cy="1294868"/>
          </a:xfrm>
        </p:grpSpPr>
        <p:sp>
          <p:nvSpPr>
            <p:cNvPr id="70" name="矩形 69">
              <a:extLst>
                <a:ext uri="{FF2B5EF4-FFF2-40B4-BE49-F238E27FC236}">
                  <a16:creationId xmlns:a16="http://schemas.microsoft.com/office/drawing/2014/main" id="{8932CCBE-53CA-47E0-AB76-359CAFED9D0C}"/>
                </a:ext>
              </a:extLst>
            </p:cNvPr>
            <p:cNvSpPr/>
            <p:nvPr/>
          </p:nvSpPr>
          <p:spPr>
            <a:xfrm>
              <a:off x="1032327" y="4594808"/>
              <a:ext cx="2847379" cy="12737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099E7843-086B-4E27-BE57-FB057AED564F}"/>
                </a:ext>
              </a:extLst>
            </p:cNvPr>
            <p:cNvSpPr txBox="1"/>
            <p:nvPr/>
          </p:nvSpPr>
          <p:spPr>
            <a:xfrm>
              <a:off x="1120878" y="4573712"/>
              <a:ext cx="1659979" cy="461665"/>
            </a:xfrm>
            <a:prstGeom prst="rect">
              <a:avLst/>
            </a:prstGeom>
            <a:noFill/>
          </p:spPr>
          <p:txBody>
            <a:bodyPr wrap="square" rtlCol="0">
              <a:spAutoFit/>
            </a:bodyPr>
            <a:lstStyle/>
            <a:p>
              <a:r>
                <a:rPr lang="en-US" altLang="zh-TW" sz="2400" dirty="0"/>
                <a:t>It is good.</a:t>
              </a:r>
              <a:endParaRPr lang="zh-TW" altLang="en-US" sz="2400" dirty="0"/>
            </a:p>
          </p:txBody>
        </p:sp>
        <p:sp>
          <p:nvSpPr>
            <p:cNvPr id="73" name="文字方塊 72">
              <a:extLst>
                <a:ext uri="{FF2B5EF4-FFF2-40B4-BE49-F238E27FC236}">
                  <a16:creationId xmlns:a16="http://schemas.microsoft.com/office/drawing/2014/main" id="{5C1B65D5-EFCA-4A0F-86EF-37EB1B2659BA}"/>
                </a:ext>
              </a:extLst>
            </p:cNvPr>
            <p:cNvSpPr txBox="1"/>
            <p:nvPr/>
          </p:nvSpPr>
          <p:spPr>
            <a:xfrm>
              <a:off x="1847630" y="4996019"/>
              <a:ext cx="2099017" cy="461665"/>
            </a:xfrm>
            <a:prstGeom prst="rect">
              <a:avLst/>
            </a:prstGeom>
            <a:noFill/>
          </p:spPr>
          <p:txBody>
            <a:bodyPr wrap="square" rtlCol="0">
              <a:spAutoFit/>
            </a:bodyPr>
            <a:lstStyle/>
            <a:p>
              <a:r>
                <a:rPr lang="en-US" altLang="zh-TW" sz="2400" dirty="0"/>
                <a:t>It’s a good day.</a:t>
              </a:r>
              <a:endParaRPr lang="zh-TW" altLang="en-US" sz="2400" dirty="0"/>
            </a:p>
          </p:txBody>
        </p:sp>
        <p:sp>
          <p:nvSpPr>
            <p:cNvPr id="74" name="文字方塊 73">
              <a:extLst>
                <a:ext uri="{FF2B5EF4-FFF2-40B4-BE49-F238E27FC236}">
                  <a16:creationId xmlns:a16="http://schemas.microsoft.com/office/drawing/2014/main" id="{CD42AA79-21AB-4113-95B2-F0FA0D31CB48}"/>
                </a:ext>
              </a:extLst>
            </p:cNvPr>
            <p:cNvSpPr txBox="1"/>
            <p:nvPr/>
          </p:nvSpPr>
          <p:spPr>
            <a:xfrm>
              <a:off x="1017935" y="5385819"/>
              <a:ext cx="2099017" cy="461665"/>
            </a:xfrm>
            <a:prstGeom prst="rect">
              <a:avLst/>
            </a:prstGeom>
            <a:noFill/>
          </p:spPr>
          <p:txBody>
            <a:bodyPr wrap="square" rtlCol="0">
              <a:spAutoFit/>
            </a:bodyPr>
            <a:lstStyle/>
            <a:p>
              <a:r>
                <a:rPr lang="en-US" altLang="zh-TW" sz="2400" dirty="0"/>
                <a:t>I love you.</a:t>
              </a:r>
              <a:endParaRPr lang="zh-TW" altLang="en-US" sz="2400" dirty="0"/>
            </a:p>
          </p:txBody>
        </p:sp>
      </p:grpSp>
      <p:grpSp>
        <p:nvGrpSpPr>
          <p:cNvPr id="75" name="群組 74">
            <a:extLst>
              <a:ext uri="{FF2B5EF4-FFF2-40B4-BE49-F238E27FC236}">
                <a16:creationId xmlns:a16="http://schemas.microsoft.com/office/drawing/2014/main" id="{CDC6F993-7E24-41DA-97E7-3F70187A5BA0}"/>
              </a:ext>
            </a:extLst>
          </p:cNvPr>
          <p:cNvGrpSpPr/>
          <p:nvPr/>
        </p:nvGrpSpPr>
        <p:grpSpPr>
          <a:xfrm>
            <a:off x="5381408" y="4849849"/>
            <a:ext cx="3118335" cy="1316519"/>
            <a:chOff x="5590309" y="4587138"/>
            <a:chExt cx="3118335" cy="1316519"/>
          </a:xfrm>
        </p:grpSpPr>
        <p:sp>
          <p:nvSpPr>
            <p:cNvPr id="76" name="矩形 75">
              <a:extLst>
                <a:ext uri="{FF2B5EF4-FFF2-40B4-BE49-F238E27FC236}">
                  <a16:creationId xmlns:a16="http://schemas.microsoft.com/office/drawing/2014/main" id="{C0E6E71D-3D76-48ED-BF22-C74F6E683086}"/>
                </a:ext>
              </a:extLst>
            </p:cNvPr>
            <p:cNvSpPr/>
            <p:nvPr/>
          </p:nvSpPr>
          <p:spPr>
            <a:xfrm>
              <a:off x="5590309" y="4587138"/>
              <a:ext cx="2847379" cy="12737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文字方塊 76">
              <a:extLst>
                <a:ext uri="{FF2B5EF4-FFF2-40B4-BE49-F238E27FC236}">
                  <a16:creationId xmlns:a16="http://schemas.microsoft.com/office/drawing/2014/main" id="{1E1C776E-63F6-46E5-8236-A9B53B1424F7}"/>
                </a:ext>
              </a:extLst>
            </p:cNvPr>
            <p:cNvSpPr txBox="1"/>
            <p:nvPr/>
          </p:nvSpPr>
          <p:spPr>
            <a:xfrm>
              <a:off x="5882875" y="4629885"/>
              <a:ext cx="1659979" cy="461665"/>
            </a:xfrm>
            <a:prstGeom prst="rect">
              <a:avLst/>
            </a:prstGeom>
            <a:noFill/>
          </p:spPr>
          <p:txBody>
            <a:bodyPr wrap="square" rtlCol="0">
              <a:spAutoFit/>
            </a:bodyPr>
            <a:lstStyle/>
            <a:p>
              <a:r>
                <a:rPr lang="en-US" altLang="zh-TW" sz="2400" dirty="0"/>
                <a:t>It is bad.</a:t>
              </a:r>
              <a:endParaRPr lang="zh-TW" altLang="en-US" sz="2400" dirty="0"/>
            </a:p>
          </p:txBody>
        </p:sp>
        <p:sp>
          <p:nvSpPr>
            <p:cNvPr id="78" name="文字方塊 77">
              <a:extLst>
                <a:ext uri="{FF2B5EF4-FFF2-40B4-BE49-F238E27FC236}">
                  <a16:creationId xmlns:a16="http://schemas.microsoft.com/office/drawing/2014/main" id="{EAF137B6-674E-4AC4-B257-F82BB347DAC2}"/>
                </a:ext>
              </a:extLst>
            </p:cNvPr>
            <p:cNvSpPr txBox="1"/>
            <p:nvPr/>
          </p:nvSpPr>
          <p:spPr>
            <a:xfrm>
              <a:off x="6609627" y="5052192"/>
              <a:ext cx="2099017" cy="461665"/>
            </a:xfrm>
            <a:prstGeom prst="rect">
              <a:avLst/>
            </a:prstGeom>
            <a:noFill/>
          </p:spPr>
          <p:txBody>
            <a:bodyPr wrap="square" rtlCol="0">
              <a:spAutoFit/>
            </a:bodyPr>
            <a:lstStyle/>
            <a:p>
              <a:r>
                <a:rPr lang="en-US" altLang="zh-TW" sz="2400" dirty="0"/>
                <a:t>It’s a bad day.</a:t>
              </a:r>
              <a:endParaRPr lang="zh-TW" altLang="en-US" sz="2400" dirty="0"/>
            </a:p>
          </p:txBody>
        </p:sp>
        <p:sp>
          <p:nvSpPr>
            <p:cNvPr id="79" name="文字方塊 78">
              <a:extLst>
                <a:ext uri="{FF2B5EF4-FFF2-40B4-BE49-F238E27FC236}">
                  <a16:creationId xmlns:a16="http://schemas.microsoft.com/office/drawing/2014/main" id="{0049D3F1-2EA5-4D0E-9BE7-B97AD788C919}"/>
                </a:ext>
              </a:extLst>
            </p:cNvPr>
            <p:cNvSpPr txBox="1"/>
            <p:nvPr/>
          </p:nvSpPr>
          <p:spPr>
            <a:xfrm>
              <a:off x="5779932" y="5441992"/>
              <a:ext cx="2099017" cy="461665"/>
            </a:xfrm>
            <a:prstGeom prst="rect">
              <a:avLst/>
            </a:prstGeom>
            <a:noFill/>
          </p:spPr>
          <p:txBody>
            <a:bodyPr wrap="square" rtlCol="0">
              <a:spAutoFit/>
            </a:bodyPr>
            <a:lstStyle/>
            <a:p>
              <a:r>
                <a:rPr lang="en-US" altLang="zh-TW" sz="2400" dirty="0"/>
                <a:t>I don’t love you</a:t>
              </a:r>
              <a:endParaRPr lang="zh-TW" altLang="en-US" sz="2400" dirty="0"/>
            </a:p>
          </p:txBody>
        </p:sp>
      </p:grpSp>
      <p:sp>
        <p:nvSpPr>
          <p:cNvPr id="52" name="矩形 51">
            <a:extLst>
              <a:ext uri="{FF2B5EF4-FFF2-40B4-BE49-F238E27FC236}">
                <a16:creationId xmlns:a16="http://schemas.microsoft.com/office/drawing/2014/main" id="{6AFD4F67-2B25-4BEC-9958-4ABF8A899568}"/>
              </a:ext>
            </a:extLst>
          </p:cNvPr>
          <p:cNvSpPr/>
          <p:nvPr/>
        </p:nvSpPr>
        <p:spPr>
          <a:xfrm>
            <a:off x="3899217" y="1792978"/>
            <a:ext cx="135685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G</a:t>
            </a:r>
            <a:endParaRPr lang="zh-TW" altLang="en-US" sz="2800" dirty="0"/>
          </a:p>
        </p:txBody>
      </p:sp>
      <p:pic>
        <p:nvPicPr>
          <p:cNvPr id="55" name="圖片 54">
            <a:extLst>
              <a:ext uri="{FF2B5EF4-FFF2-40B4-BE49-F238E27FC236}">
                <a16:creationId xmlns:a16="http://schemas.microsoft.com/office/drawing/2014/main" id="{4451B6C2-D91A-4A87-8C50-C8852637315E}"/>
              </a:ext>
            </a:extLst>
          </p:cNvPr>
          <p:cNvPicPr>
            <a:picLocks noChangeAspect="1"/>
          </p:cNvPicPr>
          <p:nvPr/>
        </p:nvPicPr>
        <p:blipFill>
          <a:blip r:embed="rId5"/>
          <a:stretch>
            <a:fillRect/>
          </a:stretch>
        </p:blipFill>
        <p:spPr>
          <a:xfrm>
            <a:off x="1819022" y="1716000"/>
            <a:ext cx="1464885" cy="1118303"/>
          </a:xfrm>
          <a:prstGeom prst="rect">
            <a:avLst/>
          </a:prstGeom>
        </p:spPr>
      </p:pic>
      <p:pic>
        <p:nvPicPr>
          <p:cNvPr id="56" name="圖片 55">
            <a:extLst>
              <a:ext uri="{FF2B5EF4-FFF2-40B4-BE49-F238E27FC236}">
                <a16:creationId xmlns:a16="http://schemas.microsoft.com/office/drawing/2014/main" id="{6F316134-273D-4C77-B11B-F76E6049D3EC}"/>
              </a:ext>
            </a:extLst>
          </p:cNvPr>
          <p:cNvPicPr>
            <a:picLocks noChangeAspect="1"/>
          </p:cNvPicPr>
          <p:nvPr/>
        </p:nvPicPr>
        <p:blipFill>
          <a:blip r:embed="rId6"/>
          <a:stretch>
            <a:fillRect/>
          </a:stretch>
        </p:blipFill>
        <p:spPr>
          <a:xfrm>
            <a:off x="5830581" y="1702802"/>
            <a:ext cx="1494397" cy="1173832"/>
          </a:xfrm>
          <a:prstGeom prst="rect">
            <a:avLst/>
          </a:prstGeom>
        </p:spPr>
      </p:pic>
      <p:sp>
        <p:nvSpPr>
          <p:cNvPr id="57" name="文字方塊 56">
            <a:extLst>
              <a:ext uri="{FF2B5EF4-FFF2-40B4-BE49-F238E27FC236}">
                <a16:creationId xmlns:a16="http://schemas.microsoft.com/office/drawing/2014/main" id="{F85ED9FA-0398-4466-AA4B-DDD471BC3A5F}"/>
              </a:ext>
            </a:extLst>
          </p:cNvPr>
          <p:cNvSpPr txBox="1"/>
          <p:nvPr/>
        </p:nvSpPr>
        <p:spPr>
          <a:xfrm>
            <a:off x="-56000" y="2053697"/>
            <a:ext cx="1781175" cy="461665"/>
          </a:xfrm>
          <a:prstGeom prst="rect">
            <a:avLst/>
          </a:prstGeom>
          <a:noFill/>
        </p:spPr>
        <p:txBody>
          <a:bodyPr wrap="square" rtlCol="0">
            <a:spAutoFit/>
          </a:bodyPr>
          <a:lstStyle/>
          <a:p>
            <a:pPr algn="ctr"/>
            <a:r>
              <a:rPr lang="en-US" altLang="zh-TW" sz="2400" dirty="0"/>
              <a:t>Domain X</a:t>
            </a:r>
            <a:endParaRPr lang="zh-TW" altLang="en-US" sz="2400" dirty="0"/>
          </a:p>
        </p:txBody>
      </p:sp>
      <p:grpSp>
        <p:nvGrpSpPr>
          <p:cNvPr id="3" name="组合 2">
            <a:extLst>
              <a:ext uri="{FF2B5EF4-FFF2-40B4-BE49-F238E27FC236}">
                <a16:creationId xmlns:a16="http://schemas.microsoft.com/office/drawing/2014/main" id="{77AA2503-56DB-5747-9E94-3C06F7CD5BA8}"/>
              </a:ext>
            </a:extLst>
          </p:cNvPr>
          <p:cNvGrpSpPr/>
          <p:nvPr/>
        </p:nvGrpSpPr>
        <p:grpSpPr>
          <a:xfrm>
            <a:off x="3377754" y="2053697"/>
            <a:ext cx="5490041" cy="461665"/>
            <a:chOff x="3390282" y="1248633"/>
            <a:chExt cx="5490041" cy="461665"/>
          </a:xfrm>
        </p:grpSpPr>
        <p:sp>
          <p:nvSpPr>
            <p:cNvPr id="53" name="箭號: 向右 52">
              <a:extLst>
                <a:ext uri="{FF2B5EF4-FFF2-40B4-BE49-F238E27FC236}">
                  <a16:creationId xmlns:a16="http://schemas.microsoft.com/office/drawing/2014/main" id="{4935B9E1-F047-4DF6-AE67-29BCE8BFAED0}"/>
                </a:ext>
              </a:extLst>
            </p:cNvPr>
            <p:cNvSpPr/>
            <p:nvPr/>
          </p:nvSpPr>
          <p:spPr>
            <a:xfrm>
              <a:off x="3390282" y="1276402"/>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箭號: 向右 53">
              <a:extLst>
                <a:ext uri="{FF2B5EF4-FFF2-40B4-BE49-F238E27FC236}">
                  <a16:creationId xmlns:a16="http://schemas.microsoft.com/office/drawing/2014/main" id="{11BABD0F-5F10-4285-BAD9-6F549337AD21}"/>
                </a:ext>
              </a:extLst>
            </p:cNvPr>
            <p:cNvSpPr/>
            <p:nvPr/>
          </p:nvSpPr>
          <p:spPr>
            <a:xfrm>
              <a:off x="5308296" y="1276402"/>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3B3E4FA7-7AC2-4953-8F3B-F39F751428A5}"/>
                </a:ext>
              </a:extLst>
            </p:cNvPr>
            <p:cNvSpPr txBox="1"/>
            <p:nvPr/>
          </p:nvSpPr>
          <p:spPr>
            <a:xfrm>
              <a:off x="7099148" y="1248633"/>
              <a:ext cx="1781175" cy="461665"/>
            </a:xfrm>
            <a:prstGeom prst="rect">
              <a:avLst/>
            </a:prstGeom>
            <a:noFill/>
          </p:spPr>
          <p:txBody>
            <a:bodyPr wrap="square" rtlCol="0">
              <a:spAutoFit/>
            </a:bodyPr>
            <a:lstStyle/>
            <a:p>
              <a:pPr algn="ctr"/>
              <a:r>
                <a:rPr lang="en-US" altLang="zh-TW" sz="2400" dirty="0"/>
                <a:t>Domain Y</a:t>
              </a:r>
              <a:endParaRPr lang="zh-TW" altLang="en-US" sz="2400" dirty="0"/>
            </a:p>
          </p:txBody>
        </p:sp>
      </p:grpSp>
      <p:sp>
        <p:nvSpPr>
          <p:cNvPr id="48" name="标题 2">
            <a:extLst>
              <a:ext uri="{FF2B5EF4-FFF2-40B4-BE49-F238E27FC236}">
                <a16:creationId xmlns:a16="http://schemas.microsoft.com/office/drawing/2014/main" id="{325ECB55-913E-9144-BC76-A45F6AD0424E}"/>
              </a:ext>
            </a:extLst>
          </p:cNvPr>
          <p:cNvSpPr>
            <a:spLocks noGrp="1"/>
          </p:cNvSpPr>
          <p:nvPr>
            <p:ph type="title"/>
          </p:nvPr>
        </p:nvSpPr>
        <p:spPr>
          <a:xfrm>
            <a:off x="359230" y="219691"/>
            <a:ext cx="5388427" cy="646331"/>
          </a:xfrm>
        </p:spPr>
        <p:txBody>
          <a:bodyPr/>
          <a:lstStyle/>
          <a:p>
            <a:r>
              <a:rPr lang="en-US" altLang="zh-CN" sz="3600" dirty="0" err="1"/>
              <a:t>CycleGAN</a:t>
            </a:r>
            <a:endParaRPr lang="zh-CN" altLang="en-US" sz="3600" dirty="0"/>
          </a:p>
        </p:txBody>
      </p:sp>
    </p:spTree>
    <p:extLst>
      <p:ext uri="{BB962C8B-B14F-4D97-AF65-F5344CB8AC3E}">
        <p14:creationId xmlns:p14="http://schemas.microsoft.com/office/powerpoint/2010/main" val="365788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105630-B6CF-47E5-9050-E794D68B324F}"/>
              </a:ext>
            </a:extLst>
          </p:cNvPr>
          <p:cNvSpPr/>
          <p:nvPr/>
        </p:nvSpPr>
        <p:spPr>
          <a:xfrm>
            <a:off x="4376551" y="2585958"/>
            <a:ext cx="1473573" cy="106659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sz="2800" dirty="0">
                <a:solidFill>
                  <a:schemeClr val="tx1"/>
                </a:solidFill>
              </a:rPr>
              <a:t>?</a:t>
            </a:r>
            <a:endParaRPr lang="zh-TW" altLang="en-US" sz="2800" dirty="0">
              <a:solidFill>
                <a:schemeClr val="tx1"/>
              </a:solidFill>
            </a:endParaRPr>
          </a:p>
        </p:txBody>
      </p:sp>
      <mc:AlternateContent xmlns:mc="http://schemas.openxmlformats.org/markup-compatibility/2006" xmlns:a14="http://schemas.microsoft.com/office/drawing/2010/main">
        <mc:Choice Requires="a14">
          <p:sp>
            <p:nvSpPr>
              <p:cNvPr id="5" name="矩形 4"/>
              <p:cNvSpPr/>
              <p:nvPr/>
            </p:nvSpPr>
            <p:spPr>
              <a:xfrm>
                <a:off x="2423220" y="2651591"/>
                <a:ext cx="135685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sub>
                      </m:sSub>
                    </m:oMath>
                  </m:oMathPara>
                </a14:m>
                <a:endParaRPr lang="zh-TW"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2423220" y="2651591"/>
                <a:ext cx="1356852" cy="945685"/>
              </a:xfrm>
              <a:prstGeom prst="rect">
                <a:avLst/>
              </a:prstGeom>
              <a:blipFill>
                <a:blip r:embed="rId3"/>
                <a:stretch>
                  <a:fillRect/>
                </a:stretch>
              </a:blipFill>
            </p:spPr>
            <p:txBody>
              <a:bodyPr/>
              <a:lstStyle/>
              <a:p>
                <a:r>
                  <a:rPr lang="zh-TW" altLang="en-US">
                    <a:noFill/>
                  </a:rPr>
                  <a:t> </a:t>
                </a:r>
              </a:p>
            </p:txBody>
          </p:sp>
        </mc:Fallback>
      </mc:AlternateContent>
      <p:grpSp>
        <p:nvGrpSpPr>
          <p:cNvPr id="15" name="群組 14"/>
          <p:cNvGrpSpPr/>
          <p:nvPr/>
        </p:nvGrpSpPr>
        <p:grpSpPr>
          <a:xfrm>
            <a:off x="6372423" y="1745306"/>
            <a:ext cx="2536616" cy="610226"/>
            <a:chOff x="4250491" y="2646474"/>
            <a:chExt cx="2536616" cy="610226"/>
          </a:xfrm>
        </p:grpSpPr>
        <p:pic>
          <p:nvPicPr>
            <p:cNvPr id="16" name="圖片 15"/>
            <p:cNvPicPr>
              <a:picLocks noChangeAspect="1"/>
            </p:cNvPicPr>
            <p:nvPr/>
          </p:nvPicPr>
          <p:blipFill>
            <a:blip r:embed="rId4"/>
            <a:stretch>
              <a:fillRect/>
            </a:stretch>
          </p:blipFill>
          <p:spPr>
            <a:xfrm>
              <a:off x="4250491" y="2653163"/>
              <a:ext cx="867210" cy="588364"/>
            </a:xfrm>
            <a:prstGeom prst="rect">
              <a:avLst/>
            </a:prstGeom>
          </p:spPr>
        </p:pic>
        <p:pic>
          <p:nvPicPr>
            <p:cNvPr id="17" name="圖片 16"/>
            <p:cNvPicPr>
              <a:picLocks noChangeAspect="1"/>
            </p:cNvPicPr>
            <p:nvPr/>
          </p:nvPicPr>
          <p:blipFill>
            <a:blip r:embed="rId5"/>
            <a:stretch>
              <a:fillRect/>
            </a:stretch>
          </p:blipFill>
          <p:spPr>
            <a:xfrm>
              <a:off x="5117701" y="2651495"/>
              <a:ext cx="792769" cy="605205"/>
            </a:xfrm>
            <a:prstGeom prst="rect">
              <a:avLst/>
            </a:prstGeom>
          </p:spPr>
        </p:pic>
        <p:pic>
          <p:nvPicPr>
            <p:cNvPr id="18" name="圖片 17"/>
            <p:cNvPicPr>
              <a:picLocks noChangeAspect="1"/>
            </p:cNvPicPr>
            <p:nvPr/>
          </p:nvPicPr>
          <p:blipFill>
            <a:blip r:embed="rId6"/>
            <a:stretch>
              <a:fillRect/>
            </a:stretch>
          </p:blipFill>
          <p:spPr>
            <a:xfrm>
              <a:off x="5910470" y="2646474"/>
              <a:ext cx="876637" cy="604093"/>
            </a:xfrm>
            <a:prstGeom prst="rect">
              <a:avLst/>
            </a:prstGeom>
          </p:spPr>
        </p:pic>
      </p:grpSp>
      <p:sp>
        <p:nvSpPr>
          <p:cNvPr id="19" name="文字方塊 18"/>
          <p:cNvSpPr txBox="1"/>
          <p:nvPr/>
        </p:nvSpPr>
        <p:spPr>
          <a:xfrm>
            <a:off x="6745429" y="1143643"/>
            <a:ext cx="1781175" cy="461665"/>
          </a:xfrm>
          <a:prstGeom prst="rect">
            <a:avLst/>
          </a:prstGeom>
          <a:noFill/>
        </p:spPr>
        <p:txBody>
          <a:bodyPr wrap="square" rtlCol="0">
            <a:spAutoFit/>
          </a:bodyPr>
          <a:lstStyle/>
          <a:p>
            <a:pPr algn="ctr"/>
            <a:r>
              <a:rPr lang="en-US" altLang="zh-TW" sz="2400" dirty="0"/>
              <a:t>Domain X</a:t>
            </a:r>
            <a:endParaRPr lang="zh-TW" altLang="en-US" sz="2400" dirty="0"/>
          </a:p>
        </p:txBody>
      </p:sp>
      <p:grpSp>
        <p:nvGrpSpPr>
          <p:cNvPr id="3" name="群組 2">
            <a:extLst>
              <a:ext uri="{FF2B5EF4-FFF2-40B4-BE49-F238E27FC236}">
                <a16:creationId xmlns:a16="http://schemas.microsoft.com/office/drawing/2014/main" id="{837AEF2D-9333-48F7-AC5D-7B2669F6611D}"/>
              </a:ext>
            </a:extLst>
          </p:cNvPr>
          <p:cNvGrpSpPr/>
          <p:nvPr/>
        </p:nvGrpSpPr>
        <p:grpSpPr>
          <a:xfrm>
            <a:off x="6786122" y="2417565"/>
            <a:ext cx="1942862" cy="1110152"/>
            <a:chOff x="9123040" y="134547"/>
            <a:chExt cx="1942862" cy="1110152"/>
          </a:xfrm>
        </p:grpSpPr>
        <p:sp>
          <p:nvSpPr>
            <p:cNvPr id="20" name="文字方塊 19"/>
            <p:cNvSpPr txBox="1"/>
            <p:nvPr/>
          </p:nvSpPr>
          <p:spPr>
            <a:xfrm>
              <a:off x="9176966" y="134547"/>
              <a:ext cx="1781175" cy="461665"/>
            </a:xfrm>
            <a:prstGeom prst="rect">
              <a:avLst/>
            </a:prstGeom>
            <a:noFill/>
          </p:spPr>
          <p:txBody>
            <a:bodyPr wrap="square" rtlCol="0">
              <a:spAutoFit/>
            </a:bodyPr>
            <a:lstStyle/>
            <a:p>
              <a:pPr algn="ctr"/>
              <a:r>
                <a:rPr lang="en-US" altLang="zh-TW" sz="2400" dirty="0"/>
                <a:t>Domain Y</a:t>
              </a:r>
              <a:endParaRPr lang="zh-TW" altLang="en-US" sz="2400" dirty="0"/>
            </a:p>
          </p:txBody>
        </p:sp>
        <p:pic>
          <p:nvPicPr>
            <p:cNvPr id="21" name="圖片 20"/>
            <p:cNvPicPr>
              <a:picLocks noChangeAspect="1"/>
            </p:cNvPicPr>
            <p:nvPr/>
          </p:nvPicPr>
          <p:blipFill>
            <a:blip r:embed="rId7"/>
            <a:stretch>
              <a:fillRect/>
            </a:stretch>
          </p:blipFill>
          <p:spPr>
            <a:xfrm>
              <a:off x="9123040" y="564393"/>
              <a:ext cx="728892" cy="573318"/>
            </a:xfrm>
            <a:prstGeom prst="rect">
              <a:avLst/>
            </a:prstGeom>
          </p:spPr>
        </p:pic>
        <p:pic>
          <p:nvPicPr>
            <p:cNvPr id="22" name="Picture 6" descr="「梵谷」的圖片搜尋結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15809" y="567350"/>
              <a:ext cx="555873" cy="677349"/>
            </a:xfrm>
            <a:prstGeom prst="rect">
              <a:avLst/>
            </a:prstGeom>
            <a:noFill/>
            <a:extLst>
              <a:ext uri="{909E8E84-426E-40DD-AFC4-6F175D3DCCD1}">
                <a14:hiddenFill xmlns:a14="http://schemas.microsoft.com/office/drawing/2010/main">
                  <a:solidFill>
                    <a:srgbClr val="FFFFFF"/>
                  </a:solidFill>
                </a14:hiddenFill>
              </a:ext>
            </a:extLst>
          </p:spPr>
        </p:pic>
        <p:pic>
          <p:nvPicPr>
            <p:cNvPr id="23" name="圖片 22"/>
            <p:cNvPicPr>
              <a:picLocks noChangeAspect="1"/>
            </p:cNvPicPr>
            <p:nvPr/>
          </p:nvPicPr>
          <p:blipFill>
            <a:blip r:embed="rId9"/>
            <a:stretch>
              <a:fillRect/>
            </a:stretch>
          </p:blipFill>
          <p:spPr>
            <a:xfrm>
              <a:off x="10540343" y="537144"/>
              <a:ext cx="525559" cy="701648"/>
            </a:xfrm>
            <a:prstGeom prst="rect">
              <a:avLst/>
            </a:prstGeom>
          </p:spPr>
        </p:pic>
      </p:grpSp>
      <p:sp>
        <p:nvSpPr>
          <p:cNvPr id="25" name="箭號: 向右 24"/>
          <p:cNvSpPr/>
          <p:nvPr/>
        </p:nvSpPr>
        <p:spPr>
          <a:xfrm>
            <a:off x="1906665" y="288907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右 25"/>
          <p:cNvSpPr/>
          <p:nvPr/>
        </p:nvSpPr>
        <p:spPr>
          <a:xfrm>
            <a:off x="3824679" y="288907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5"/>
          <a:stretch>
            <a:fillRect/>
          </a:stretch>
        </p:blipFill>
        <p:spPr>
          <a:xfrm>
            <a:off x="392938" y="2538181"/>
            <a:ext cx="1464885" cy="1118303"/>
          </a:xfrm>
          <a:prstGeom prst="rect">
            <a:avLst/>
          </a:prstGeom>
        </p:spPr>
      </p:pic>
      <mc:AlternateContent xmlns:mc="http://schemas.openxmlformats.org/markup-compatibility/2006" xmlns:a14="http://schemas.microsoft.com/office/drawing/2010/main">
        <mc:Choice Requires="a14">
          <p:sp>
            <p:nvSpPr>
              <p:cNvPr id="30" name="矩形 29"/>
              <p:cNvSpPr/>
              <p:nvPr/>
            </p:nvSpPr>
            <p:spPr>
              <a:xfrm>
                <a:off x="6622770" y="3885359"/>
                <a:ext cx="859865" cy="829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𝑌</m:t>
                          </m:r>
                        </m:sub>
                      </m:sSub>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6622770" y="3885359"/>
                <a:ext cx="859865" cy="829578"/>
              </a:xfrm>
              <a:prstGeom prst="rect">
                <a:avLst/>
              </a:prstGeom>
              <a:blipFill>
                <a:blip r:embed="rId10"/>
                <a:stretch>
                  <a:fillRect/>
                </a:stretch>
              </a:blipFill>
            </p:spPr>
            <p:txBody>
              <a:bodyPr/>
              <a:lstStyle/>
              <a:p>
                <a:r>
                  <a:rPr lang="zh-TW" altLang="en-US">
                    <a:noFill/>
                  </a:rPr>
                  <a:t> </a:t>
                </a:r>
              </a:p>
            </p:txBody>
          </p:sp>
        </mc:Fallback>
      </mc:AlternateContent>
      <p:pic>
        <p:nvPicPr>
          <p:cNvPr id="31" name="圖片 30"/>
          <p:cNvPicPr>
            <a:picLocks noChangeAspect="1"/>
          </p:cNvPicPr>
          <p:nvPr/>
        </p:nvPicPr>
        <p:blipFill>
          <a:blip r:embed="rId7"/>
          <a:stretch>
            <a:fillRect/>
          </a:stretch>
        </p:blipFill>
        <p:spPr>
          <a:xfrm>
            <a:off x="2086991" y="4658241"/>
            <a:ext cx="1590893" cy="1251334"/>
          </a:xfrm>
          <a:prstGeom prst="rect">
            <a:avLst/>
          </a:prstGeom>
        </p:spPr>
      </p:pic>
      <p:pic>
        <p:nvPicPr>
          <p:cNvPr id="32" name="Picture 6" descr="「梵谷」的圖片搜尋結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828" y="4665317"/>
            <a:ext cx="1021113" cy="1244258"/>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p:cNvPicPr>
            <a:picLocks noChangeAspect="1"/>
          </p:cNvPicPr>
          <p:nvPr/>
        </p:nvPicPr>
        <p:blipFill>
          <a:blip r:embed="rId9"/>
          <a:stretch>
            <a:fillRect/>
          </a:stretch>
        </p:blipFill>
        <p:spPr>
          <a:xfrm>
            <a:off x="4918131" y="4665317"/>
            <a:ext cx="931993" cy="1244258"/>
          </a:xfrm>
          <a:prstGeom prst="rect">
            <a:avLst/>
          </a:prstGeom>
        </p:spPr>
      </p:pic>
      <p:pic>
        <p:nvPicPr>
          <p:cNvPr id="34" name="圖片 33"/>
          <p:cNvPicPr>
            <a:picLocks noChangeAspect="1"/>
          </p:cNvPicPr>
          <p:nvPr/>
        </p:nvPicPr>
        <p:blipFill>
          <a:blip r:embed="rId11"/>
          <a:stretch>
            <a:fillRect/>
          </a:stretch>
        </p:blipFill>
        <p:spPr>
          <a:xfrm>
            <a:off x="4355727" y="2532543"/>
            <a:ext cx="1494397" cy="1173832"/>
          </a:xfrm>
          <a:prstGeom prst="rect">
            <a:avLst/>
          </a:prstGeom>
        </p:spPr>
      </p:pic>
      <p:sp>
        <p:nvSpPr>
          <p:cNvPr id="35" name="文字方塊 34"/>
          <p:cNvSpPr txBox="1"/>
          <p:nvPr/>
        </p:nvSpPr>
        <p:spPr>
          <a:xfrm>
            <a:off x="3173620" y="5913214"/>
            <a:ext cx="1781175" cy="461665"/>
          </a:xfrm>
          <a:prstGeom prst="rect">
            <a:avLst/>
          </a:prstGeom>
          <a:noFill/>
        </p:spPr>
        <p:txBody>
          <a:bodyPr wrap="square" rtlCol="0">
            <a:spAutoFit/>
          </a:bodyPr>
          <a:lstStyle/>
          <a:p>
            <a:pPr algn="ctr"/>
            <a:r>
              <a:rPr lang="en-US" altLang="zh-TW" sz="2400" dirty="0"/>
              <a:t>Domain Y</a:t>
            </a:r>
            <a:endParaRPr lang="zh-TW" altLang="en-US" sz="2400" dirty="0"/>
          </a:p>
        </p:txBody>
      </p:sp>
      <p:sp>
        <p:nvSpPr>
          <p:cNvPr id="36" name="文字方塊 35"/>
          <p:cNvSpPr txBox="1"/>
          <p:nvPr/>
        </p:nvSpPr>
        <p:spPr>
          <a:xfrm>
            <a:off x="234792" y="2105304"/>
            <a:ext cx="1781175" cy="461665"/>
          </a:xfrm>
          <a:prstGeom prst="rect">
            <a:avLst/>
          </a:prstGeom>
          <a:noFill/>
        </p:spPr>
        <p:txBody>
          <a:bodyPr wrap="square" rtlCol="0">
            <a:spAutoFit/>
          </a:bodyPr>
          <a:lstStyle/>
          <a:p>
            <a:pPr algn="ctr"/>
            <a:r>
              <a:rPr lang="en-US" altLang="zh-TW" sz="2400" dirty="0"/>
              <a:t>Domain X</a:t>
            </a:r>
            <a:endParaRPr lang="zh-TW" altLang="en-US" sz="2400" dirty="0"/>
          </a:p>
        </p:txBody>
      </p:sp>
      <p:sp>
        <p:nvSpPr>
          <p:cNvPr id="37" name="文字方塊 36"/>
          <p:cNvSpPr txBox="1"/>
          <p:nvPr/>
        </p:nvSpPr>
        <p:spPr>
          <a:xfrm>
            <a:off x="8005321" y="4042080"/>
            <a:ext cx="903718" cy="461665"/>
          </a:xfrm>
          <a:prstGeom prst="rect">
            <a:avLst/>
          </a:prstGeom>
          <a:noFill/>
        </p:spPr>
        <p:txBody>
          <a:bodyPr wrap="square" rtlCol="0">
            <a:spAutoFit/>
          </a:bodyPr>
          <a:lstStyle/>
          <a:p>
            <a:r>
              <a:rPr lang="en-US" altLang="zh-TW" sz="2400" dirty="0"/>
              <a:t>scalar</a:t>
            </a:r>
            <a:endParaRPr lang="zh-TW" altLang="en-US" sz="2400" dirty="0"/>
          </a:p>
        </p:txBody>
      </p:sp>
      <p:sp>
        <p:nvSpPr>
          <p:cNvPr id="38" name="箭號: 向右 37"/>
          <p:cNvSpPr/>
          <p:nvPr/>
        </p:nvSpPr>
        <p:spPr>
          <a:xfrm>
            <a:off x="7576508" y="4088558"/>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箭號: 向右 38"/>
          <p:cNvSpPr/>
          <p:nvPr/>
        </p:nvSpPr>
        <p:spPr>
          <a:xfrm rot="1874375">
            <a:off x="6044558" y="348569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0" name="箭號: 向右 39"/>
          <p:cNvSpPr/>
          <p:nvPr/>
        </p:nvSpPr>
        <p:spPr>
          <a:xfrm rot="18957067">
            <a:off x="6044557" y="4805327"/>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文字方塊 40"/>
          <p:cNvSpPr txBox="1"/>
          <p:nvPr/>
        </p:nvSpPr>
        <p:spPr>
          <a:xfrm>
            <a:off x="6622770" y="4766178"/>
            <a:ext cx="2362469" cy="1200329"/>
          </a:xfrm>
          <a:prstGeom prst="rect">
            <a:avLst/>
          </a:prstGeom>
          <a:noFill/>
        </p:spPr>
        <p:txBody>
          <a:bodyPr wrap="square" rtlCol="0">
            <a:spAutoFit/>
          </a:bodyPr>
          <a:lstStyle/>
          <a:p>
            <a:r>
              <a:rPr lang="en-US" altLang="zh-TW" sz="2400" dirty="0"/>
              <a:t>Input image belongs to domain Y or not</a:t>
            </a:r>
            <a:endParaRPr lang="zh-TW" altLang="en-US" sz="2400" dirty="0"/>
          </a:p>
        </p:txBody>
      </p:sp>
      <p:sp>
        <p:nvSpPr>
          <p:cNvPr id="42" name="文字方塊 41"/>
          <p:cNvSpPr txBox="1"/>
          <p:nvPr/>
        </p:nvSpPr>
        <p:spPr>
          <a:xfrm>
            <a:off x="4267981" y="1752193"/>
            <a:ext cx="2354789" cy="830997"/>
          </a:xfrm>
          <a:prstGeom prst="rect">
            <a:avLst/>
          </a:prstGeom>
          <a:noFill/>
        </p:spPr>
        <p:txBody>
          <a:bodyPr wrap="square" rtlCol="0">
            <a:spAutoFit/>
          </a:bodyPr>
          <a:lstStyle/>
          <a:p>
            <a:r>
              <a:rPr lang="en-US" altLang="zh-TW" sz="2400" dirty="0">
                <a:solidFill>
                  <a:srgbClr val="0000FF"/>
                </a:solidFill>
              </a:rPr>
              <a:t>Become similar to domain Y</a:t>
            </a:r>
            <a:endParaRPr lang="zh-TW" altLang="en-US" sz="2400" dirty="0">
              <a:solidFill>
                <a:srgbClr val="0000FF"/>
              </a:solidFill>
            </a:endParaRPr>
          </a:p>
        </p:txBody>
      </p:sp>
      <p:sp>
        <p:nvSpPr>
          <p:cNvPr id="43" name="标题 2">
            <a:extLst>
              <a:ext uri="{FF2B5EF4-FFF2-40B4-BE49-F238E27FC236}">
                <a16:creationId xmlns:a16="http://schemas.microsoft.com/office/drawing/2014/main" id="{B0C78983-2059-CD45-8454-4B26C315A2B9}"/>
              </a:ext>
            </a:extLst>
          </p:cNvPr>
          <p:cNvSpPr>
            <a:spLocks noGrp="1"/>
          </p:cNvSpPr>
          <p:nvPr>
            <p:ph type="title"/>
          </p:nvPr>
        </p:nvSpPr>
        <p:spPr/>
        <p:txBody>
          <a:bodyPr/>
          <a:lstStyle/>
          <a:p>
            <a:r>
              <a:rPr lang="en-US" altLang="zh-CN" sz="3600" dirty="0" err="1"/>
              <a:t>CycleGAN</a:t>
            </a:r>
            <a:endParaRPr lang="zh-CN" altLang="en-US" sz="3600" dirty="0"/>
          </a:p>
        </p:txBody>
      </p:sp>
    </p:spTree>
    <p:extLst>
      <p:ext uri="{BB962C8B-B14F-4D97-AF65-F5344CB8AC3E}">
        <p14:creationId xmlns:p14="http://schemas.microsoft.com/office/powerpoint/2010/main" val="3914530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字方塊 34"/>
          <p:cNvSpPr txBox="1"/>
          <p:nvPr/>
        </p:nvSpPr>
        <p:spPr>
          <a:xfrm>
            <a:off x="3170149" y="5735674"/>
            <a:ext cx="1781175" cy="461665"/>
          </a:xfrm>
          <a:prstGeom prst="rect">
            <a:avLst/>
          </a:prstGeom>
          <a:noFill/>
        </p:spPr>
        <p:txBody>
          <a:bodyPr wrap="square" rtlCol="0">
            <a:spAutoFit/>
          </a:bodyPr>
          <a:lstStyle/>
          <a:p>
            <a:pPr algn="ctr"/>
            <a:r>
              <a:rPr lang="en-US" altLang="zh-TW" sz="2400" dirty="0"/>
              <a:t>Domain Y</a:t>
            </a:r>
            <a:endParaRPr lang="zh-TW" altLang="en-US" sz="2400" dirty="0"/>
          </a:p>
        </p:txBody>
      </p:sp>
      <p:sp>
        <p:nvSpPr>
          <p:cNvPr id="41" name="文字方塊 40"/>
          <p:cNvSpPr txBox="1"/>
          <p:nvPr/>
        </p:nvSpPr>
        <p:spPr>
          <a:xfrm>
            <a:off x="6622770" y="4766178"/>
            <a:ext cx="2362469" cy="1200329"/>
          </a:xfrm>
          <a:prstGeom prst="rect">
            <a:avLst/>
          </a:prstGeom>
          <a:noFill/>
        </p:spPr>
        <p:txBody>
          <a:bodyPr wrap="square" rtlCol="0">
            <a:spAutoFit/>
          </a:bodyPr>
          <a:lstStyle/>
          <a:p>
            <a:r>
              <a:rPr lang="en-US" altLang="zh-TW" sz="2400" dirty="0"/>
              <a:t>Input image belongs to domain Y or not</a:t>
            </a:r>
            <a:endParaRPr lang="zh-TW" altLang="en-US" sz="2400" dirty="0"/>
          </a:p>
        </p:txBody>
      </p:sp>
      <p:grpSp>
        <p:nvGrpSpPr>
          <p:cNvPr id="4" name="组合 3">
            <a:extLst>
              <a:ext uri="{FF2B5EF4-FFF2-40B4-BE49-F238E27FC236}">
                <a16:creationId xmlns:a16="http://schemas.microsoft.com/office/drawing/2014/main" id="{DF46836B-E45C-F443-B322-26122B884CB3}"/>
              </a:ext>
            </a:extLst>
          </p:cNvPr>
          <p:cNvGrpSpPr/>
          <p:nvPr/>
        </p:nvGrpSpPr>
        <p:grpSpPr>
          <a:xfrm>
            <a:off x="234876" y="1379654"/>
            <a:ext cx="8674247" cy="4157382"/>
            <a:chOff x="234792" y="1752193"/>
            <a:chExt cx="8674247" cy="4157382"/>
          </a:xfrm>
        </p:grpSpPr>
        <mc:AlternateContent xmlns:mc="http://schemas.openxmlformats.org/markup-compatibility/2006" xmlns:a14="http://schemas.microsoft.com/office/drawing/2010/main">
          <mc:Choice Requires="a14">
            <p:sp>
              <p:nvSpPr>
                <p:cNvPr id="5" name="矩形 4"/>
                <p:cNvSpPr/>
                <p:nvPr/>
              </p:nvSpPr>
              <p:spPr>
                <a:xfrm>
                  <a:off x="2423220" y="2651591"/>
                  <a:ext cx="135685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sub>
                        </m:sSub>
                      </m:oMath>
                    </m:oMathPara>
                  </a14:m>
                  <a:endParaRPr lang="zh-TW"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2423220" y="2651591"/>
                  <a:ext cx="1356852" cy="945685"/>
                </a:xfrm>
                <a:prstGeom prst="rect">
                  <a:avLst/>
                </a:prstGeom>
                <a:blipFill>
                  <a:blip r:embed="rId3"/>
                  <a:stretch>
                    <a:fillRect/>
                  </a:stretch>
                </a:blipFill>
              </p:spPr>
              <p:txBody>
                <a:bodyPr/>
                <a:lstStyle/>
                <a:p>
                  <a:r>
                    <a:rPr lang="zh-CN" altLang="en-US">
                      <a:noFill/>
                    </a:rPr>
                    <a:t> </a:t>
                  </a:r>
                </a:p>
              </p:txBody>
            </p:sp>
          </mc:Fallback>
        </mc:AlternateContent>
        <p:sp>
          <p:nvSpPr>
            <p:cNvPr id="25" name="箭號: 向右 24"/>
            <p:cNvSpPr/>
            <p:nvPr/>
          </p:nvSpPr>
          <p:spPr>
            <a:xfrm>
              <a:off x="1906665" y="288907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右 25"/>
            <p:cNvSpPr/>
            <p:nvPr/>
          </p:nvSpPr>
          <p:spPr>
            <a:xfrm>
              <a:off x="3824679" y="288907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4"/>
            <a:stretch>
              <a:fillRect/>
            </a:stretch>
          </p:blipFill>
          <p:spPr>
            <a:xfrm>
              <a:off x="392938" y="2538181"/>
              <a:ext cx="1464885" cy="1118303"/>
            </a:xfrm>
            <a:prstGeom prst="rect">
              <a:avLst/>
            </a:prstGeom>
          </p:spPr>
        </p:pic>
        <mc:AlternateContent xmlns:mc="http://schemas.openxmlformats.org/markup-compatibility/2006" xmlns:a14="http://schemas.microsoft.com/office/drawing/2010/main">
          <mc:Choice Requires="a14">
            <p:sp>
              <p:nvSpPr>
                <p:cNvPr id="30" name="矩形 29"/>
                <p:cNvSpPr/>
                <p:nvPr/>
              </p:nvSpPr>
              <p:spPr>
                <a:xfrm>
                  <a:off x="6622770" y="3885359"/>
                  <a:ext cx="859865" cy="829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𝑌</m:t>
                            </m:r>
                          </m:sub>
                        </m:sSub>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6622770" y="3885359"/>
                  <a:ext cx="859865" cy="829578"/>
                </a:xfrm>
                <a:prstGeom prst="rect">
                  <a:avLst/>
                </a:prstGeom>
                <a:blipFill>
                  <a:blip r:embed="rId5"/>
                  <a:stretch>
                    <a:fillRect/>
                  </a:stretch>
                </a:blipFill>
              </p:spPr>
              <p:txBody>
                <a:bodyPr/>
                <a:lstStyle/>
                <a:p>
                  <a:r>
                    <a:rPr lang="zh-CN" altLang="en-US">
                      <a:noFill/>
                    </a:rPr>
                    <a:t> </a:t>
                  </a:r>
                </a:p>
              </p:txBody>
            </p:sp>
          </mc:Fallback>
        </mc:AlternateContent>
        <p:pic>
          <p:nvPicPr>
            <p:cNvPr id="31" name="圖片 30"/>
            <p:cNvPicPr>
              <a:picLocks noChangeAspect="1"/>
            </p:cNvPicPr>
            <p:nvPr/>
          </p:nvPicPr>
          <p:blipFill>
            <a:blip r:embed="rId6"/>
            <a:stretch>
              <a:fillRect/>
            </a:stretch>
          </p:blipFill>
          <p:spPr>
            <a:xfrm>
              <a:off x="2086991" y="4658241"/>
              <a:ext cx="1590893" cy="1251334"/>
            </a:xfrm>
            <a:prstGeom prst="rect">
              <a:avLst/>
            </a:prstGeom>
          </p:spPr>
        </p:pic>
        <p:pic>
          <p:nvPicPr>
            <p:cNvPr id="32" name="Picture 6" descr="「梵谷」的圖片搜尋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1828" y="4665317"/>
              <a:ext cx="1021113" cy="1244258"/>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p:cNvPicPr>
              <a:picLocks noChangeAspect="1"/>
            </p:cNvPicPr>
            <p:nvPr/>
          </p:nvPicPr>
          <p:blipFill>
            <a:blip r:embed="rId8"/>
            <a:stretch>
              <a:fillRect/>
            </a:stretch>
          </p:blipFill>
          <p:spPr>
            <a:xfrm>
              <a:off x="4918131" y="4665317"/>
              <a:ext cx="931993" cy="1244258"/>
            </a:xfrm>
            <a:prstGeom prst="rect">
              <a:avLst/>
            </a:prstGeom>
          </p:spPr>
        </p:pic>
        <p:pic>
          <p:nvPicPr>
            <p:cNvPr id="34" name="圖片 33"/>
            <p:cNvPicPr>
              <a:picLocks noChangeAspect="1"/>
            </p:cNvPicPr>
            <p:nvPr/>
          </p:nvPicPr>
          <p:blipFill>
            <a:blip r:embed="rId9"/>
            <a:stretch>
              <a:fillRect/>
            </a:stretch>
          </p:blipFill>
          <p:spPr>
            <a:xfrm>
              <a:off x="4355727" y="2532543"/>
              <a:ext cx="1494397" cy="1173832"/>
            </a:xfrm>
            <a:prstGeom prst="rect">
              <a:avLst/>
            </a:prstGeom>
          </p:spPr>
        </p:pic>
        <p:sp>
          <p:nvSpPr>
            <p:cNvPr id="36" name="文字方塊 35"/>
            <p:cNvSpPr txBox="1"/>
            <p:nvPr/>
          </p:nvSpPr>
          <p:spPr>
            <a:xfrm>
              <a:off x="234792" y="2105304"/>
              <a:ext cx="1781175" cy="461665"/>
            </a:xfrm>
            <a:prstGeom prst="rect">
              <a:avLst/>
            </a:prstGeom>
            <a:noFill/>
          </p:spPr>
          <p:txBody>
            <a:bodyPr wrap="square" rtlCol="0">
              <a:spAutoFit/>
            </a:bodyPr>
            <a:lstStyle/>
            <a:p>
              <a:pPr algn="ctr"/>
              <a:r>
                <a:rPr lang="en-US" altLang="zh-TW" sz="2400" dirty="0"/>
                <a:t>Domain X</a:t>
              </a:r>
              <a:endParaRPr lang="zh-TW" altLang="en-US" sz="2400" dirty="0"/>
            </a:p>
          </p:txBody>
        </p:sp>
        <p:sp>
          <p:nvSpPr>
            <p:cNvPr id="37" name="文字方塊 36"/>
            <p:cNvSpPr txBox="1"/>
            <p:nvPr/>
          </p:nvSpPr>
          <p:spPr>
            <a:xfrm>
              <a:off x="8005321" y="4042080"/>
              <a:ext cx="903718" cy="461665"/>
            </a:xfrm>
            <a:prstGeom prst="rect">
              <a:avLst/>
            </a:prstGeom>
            <a:noFill/>
          </p:spPr>
          <p:txBody>
            <a:bodyPr wrap="square" rtlCol="0">
              <a:spAutoFit/>
            </a:bodyPr>
            <a:lstStyle/>
            <a:p>
              <a:r>
                <a:rPr lang="en-US" altLang="zh-TW" sz="2400" dirty="0"/>
                <a:t>scalar</a:t>
              </a:r>
              <a:endParaRPr lang="zh-TW" altLang="en-US" sz="2400" dirty="0"/>
            </a:p>
          </p:txBody>
        </p:sp>
        <p:sp>
          <p:nvSpPr>
            <p:cNvPr id="38" name="箭號: 向右 37"/>
            <p:cNvSpPr/>
            <p:nvPr/>
          </p:nvSpPr>
          <p:spPr>
            <a:xfrm>
              <a:off x="7576508" y="4088558"/>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箭號: 向右 38"/>
            <p:cNvSpPr/>
            <p:nvPr/>
          </p:nvSpPr>
          <p:spPr>
            <a:xfrm rot="1874375">
              <a:off x="6044558" y="348569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0" name="箭號: 向右 39"/>
            <p:cNvSpPr/>
            <p:nvPr/>
          </p:nvSpPr>
          <p:spPr>
            <a:xfrm rot="18957067">
              <a:off x="6044557" y="4805327"/>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文字方塊 41"/>
            <p:cNvSpPr txBox="1"/>
            <p:nvPr/>
          </p:nvSpPr>
          <p:spPr>
            <a:xfrm>
              <a:off x="4267981" y="1752193"/>
              <a:ext cx="2354789" cy="830997"/>
            </a:xfrm>
            <a:prstGeom prst="rect">
              <a:avLst/>
            </a:prstGeom>
            <a:noFill/>
          </p:spPr>
          <p:txBody>
            <a:bodyPr wrap="square" rtlCol="0">
              <a:spAutoFit/>
            </a:bodyPr>
            <a:lstStyle/>
            <a:p>
              <a:r>
                <a:rPr lang="en-US" altLang="zh-TW" sz="2400" dirty="0">
                  <a:solidFill>
                    <a:srgbClr val="0000FF"/>
                  </a:solidFill>
                </a:rPr>
                <a:t>Become similar to domain Y</a:t>
              </a:r>
              <a:endParaRPr lang="zh-TW" altLang="en-US" sz="2400" dirty="0">
                <a:solidFill>
                  <a:srgbClr val="0000FF"/>
                </a:solidFill>
              </a:endParaRPr>
            </a:p>
          </p:txBody>
        </p:sp>
        <p:pic>
          <p:nvPicPr>
            <p:cNvPr id="43" name="Picture 6" descr="「梵谷」的圖片搜尋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2117" y="2533669"/>
              <a:ext cx="1027930" cy="1252565"/>
            </a:xfrm>
            <a:prstGeom prst="rect">
              <a:avLst/>
            </a:prstGeom>
            <a:noFill/>
            <a:extLst>
              <a:ext uri="{909E8E84-426E-40DD-AFC4-6F175D3DCCD1}">
                <a14:hiddenFill xmlns:a14="http://schemas.microsoft.com/office/drawing/2010/main">
                  <a:solidFill>
                    <a:srgbClr val="FFFFFF"/>
                  </a:solidFill>
                </a14:hiddenFill>
              </a:ext>
            </a:extLst>
          </p:spPr>
        </p:pic>
        <p:sp>
          <p:nvSpPr>
            <p:cNvPr id="44" name="文字方塊 43"/>
            <p:cNvSpPr txBox="1"/>
            <p:nvPr/>
          </p:nvSpPr>
          <p:spPr>
            <a:xfrm>
              <a:off x="5995020" y="2877143"/>
              <a:ext cx="2785846" cy="461665"/>
            </a:xfrm>
            <a:prstGeom prst="rect">
              <a:avLst/>
            </a:prstGeom>
            <a:noFill/>
          </p:spPr>
          <p:txBody>
            <a:bodyPr wrap="square" rtlCol="0">
              <a:spAutoFit/>
            </a:bodyPr>
            <a:lstStyle/>
            <a:p>
              <a:r>
                <a:rPr lang="en-US" altLang="zh-TW" sz="2400" dirty="0">
                  <a:solidFill>
                    <a:srgbClr val="FF0000"/>
                  </a:solidFill>
                </a:rPr>
                <a:t>Not what we want!</a:t>
              </a:r>
              <a:endParaRPr lang="zh-TW" altLang="en-US" sz="2400" dirty="0">
                <a:solidFill>
                  <a:srgbClr val="FF0000"/>
                </a:solidFill>
              </a:endParaRPr>
            </a:p>
          </p:txBody>
        </p:sp>
        <p:sp>
          <p:nvSpPr>
            <p:cNvPr id="45" name="文字方塊 44"/>
            <p:cNvSpPr txBox="1"/>
            <p:nvPr/>
          </p:nvSpPr>
          <p:spPr>
            <a:xfrm>
              <a:off x="307217" y="3654526"/>
              <a:ext cx="1708750" cy="461665"/>
            </a:xfrm>
            <a:prstGeom prst="rect">
              <a:avLst/>
            </a:prstGeom>
            <a:noFill/>
          </p:spPr>
          <p:txBody>
            <a:bodyPr wrap="square" rtlCol="0">
              <a:spAutoFit/>
            </a:bodyPr>
            <a:lstStyle/>
            <a:p>
              <a:r>
                <a:rPr lang="en-US" altLang="zh-TW" sz="2400" dirty="0">
                  <a:solidFill>
                    <a:srgbClr val="FF0000"/>
                  </a:solidFill>
                </a:rPr>
                <a:t>ignore input</a:t>
              </a:r>
              <a:endParaRPr lang="zh-TW" altLang="en-US" sz="2400" dirty="0">
                <a:solidFill>
                  <a:srgbClr val="FF0000"/>
                </a:solidFill>
              </a:endParaRPr>
            </a:p>
          </p:txBody>
        </p:sp>
      </p:grpSp>
      <p:sp>
        <p:nvSpPr>
          <p:cNvPr id="46" name="标题 2">
            <a:extLst>
              <a:ext uri="{FF2B5EF4-FFF2-40B4-BE49-F238E27FC236}">
                <a16:creationId xmlns:a16="http://schemas.microsoft.com/office/drawing/2014/main" id="{9B33F0E4-1956-364F-B47B-4FA2A455804C}"/>
              </a:ext>
            </a:extLst>
          </p:cNvPr>
          <p:cNvSpPr>
            <a:spLocks noGrp="1"/>
          </p:cNvSpPr>
          <p:nvPr>
            <p:ph type="title"/>
          </p:nvPr>
        </p:nvSpPr>
        <p:spPr/>
        <p:txBody>
          <a:bodyPr/>
          <a:lstStyle/>
          <a:p>
            <a:r>
              <a:rPr lang="en-US" altLang="zh-CN" sz="3600" dirty="0" err="1"/>
              <a:t>CycleGAN</a:t>
            </a:r>
            <a:endParaRPr lang="zh-CN" altLang="en-US" sz="3600" dirty="0"/>
          </a:p>
        </p:txBody>
      </p:sp>
    </p:spTree>
    <p:extLst>
      <p:ext uri="{BB962C8B-B14F-4D97-AF65-F5344CB8AC3E}">
        <p14:creationId xmlns:p14="http://schemas.microsoft.com/office/powerpoint/2010/main" val="747887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a:blip r:embed="rId2"/>
          <a:stretch>
            <a:fillRect/>
          </a:stretch>
        </p:blipFill>
        <p:spPr>
          <a:xfrm>
            <a:off x="116463" y="2210105"/>
            <a:ext cx="1464885" cy="1118303"/>
          </a:xfrm>
          <a:prstGeom prst="rect">
            <a:avLst/>
          </a:prstGeom>
        </p:spPr>
      </p:pic>
      <p:pic>
        <p:nvPicPr>
          <p:cNvPr id="32" name="圖片 31"/>
          <p:cNvPicPr>
            <a:picLocks noChangeAspect="1"/>
          </p:cNvPicPr>
          <p:nvPr/>
        </p:nvPicPr>
        <p:blipFill>
          <a:blip r:embed="rId2"/>
          <a:stretch>
            <a:fillRect/>
          </a:stretch>
        </p:blipFill>
        <p:spPr>
          <a:xfrm>
            <a:off x="7679115" y="2229081"/>
            <a:ext cx="1464885" cy="1118303"/>
          </a:xfrm>
          <a:prstGeom prst="rect">
            <a:avLst/>
          </a:prstGeom>
        </p:spPr>
      </p:pic>
      <p:grpSp>
        <p:nvGrpSpPr>
          <p:cNvPr id="4" name="组合 3">
            <a:extLst>
              <a:ext uri="{FF2B5EF4-FFF2-40B4-BE49-F238E27FC236}">
                <a16:creationId xmlns:a16="http://schemas.microsoft.com/office/drawing/2014/main" id="{4E84A576-100B-444A-BB6C-B18197FEE8CC}"/>
              </a:ext>
            </a:extLst>
          </p:cNvPr>
          <p:cNvGrpSpPr/>
          <p:nvPr/>
        </p:nvGrpSpPr>
        <p:grpSpPr>
          <a:xfrm>
            <a:off x="848906" y="1181440"/>
            <a:ext cx="7843954" cy="5122852"/>
            <a:chOff x="841469" y="1486240"/>
            <a:chExt cx="7843954" cy="5122852"/>
          </a:xfrm>
        </p:grpSpPr>
        <mc:AlternateContent xmlns:mc="http://schemas.openxmlformats.org/markup-compatibility/2006" xmlns:a14="http://schemas.microsoft.com/office/drawing/2010/main">
          <mc:Choice Requires="a14">
            <p:sp>
              <p:nvSpPr>
                <p:cNvPr id="14" name="矩形 13"/>
                <p:cNvSpPr/>
                <p:nvPr/>
              </p:nvSpPr>
              <p:spPr>
                <a:xfrm>
                  <a:off x="2146746" y="2558245"/>
                  <a:ext cx="113138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sub>
                        </m:sSub>
                      </m:oMath>
                    </m:oMathPara>
                  </a14:m>
                  <a:endParaRPr lang="zh-TW" altLang="en-US" sz="2800" dirty="0"/>
                </a:p>
              </p:txBody>
            </p:sp>
          </mc:Choice>
          <mc:Fallback xmlns="">
            <p:sp>
              <p:nvSpPr>
                <p:cNvPr id="14" name="矩形 13"/>
                <p:cNvSpPr>
                  <a:spLocks noRot="1" noChangeAspect="1" noMove="1" noResize="1" noEditPoints="1" noAdjustHandles="1" noChangeArrowheads="1" noChangeShapeType="1" noTextEdit="1"/>
                </p:cNvSpPr>
                <p:nvPr/>
              </p:nvSpPr>
              <p:spPr>
                <a:xfrm>
                  <a:off x="2146746" y="2558245"/>
                  <a:ext cx="1131382" cy="945685"/>
                </a:xfrm>
                <a:prstGeom prst="rect">
                  <a:avLst/>
                </a:prstGeom>
                <a:blipFill>
                  <a:blip r:embed="rId3"/>
                  <a:stretch>
                    <a:fillRect/>
                  </a:stretch>
                </a:blipFill>
              </p:spPr>
              <p:txBody>
                <a:bodyPr/>
                <a:lstStyle/>
                <a:p>
                  <a:r>
                    <a:rPr lang="zh-CN" altLang="en-US">
                      <a:noFill/>
                    </a:rPr>
                    <a:t> </a:t>
                  </a:r>
                </a:p>
              </p:txBody>
            </p:sp>
          </mc:Fallback>
        </mc:AlternateContent>
        <p:sp>
          <p:nvSpPr>
            <p:cNvPr id="15" name="箭號: 向右 14"/>
            <p:cNvSpPr/>
            <p:nvPr/>
          </p:nvSpPr>
          <p:spPr>
            <a:xfrm>
              <a:off x="1630191" y="285311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箭號: 向右 15"/>
            <p:cNvSpPr/>
            <p:nvPr/>
          </p:nvSpPr>
          <p:spPr>
            <a:xfrm>
              <a:off x="3373390" y="285311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矩形 17"/>
                <p:cNvSpPr/>
                <p:nvPr/>
              </p:nvSpPr>
              <p:spPr>
                <a:xfrm>
                  <a:off x="6039642" y="4101021"/>
                  <a:ext cx="859865" cy="829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𝑌</m:t>
                            </m:r>
                          </m:sub>
                        </m:sSub>
                      </m:oMath>
                    </m:oMathPara>
                  </a14:m>
                  <a:endParaRPr lang="zh-TW" altLang="en-US" sz="2800" dirty="0"/>
                </a:p>
              </p:txBody>
            </p:sp>
          </mc:Choice>
          <mc:Fallback xmlns="">
            <p:sp>
              <p:nvSpPr>
                <p:cNvPr id="18" name="矩形 17"/>
                <p:cNvSpPr>
                  <a:spLocks noRot="1" noChangeAspect="1" noMove="1" noResize="1" noEditPoints="1" noAdjustHandles="1" noChangeArrowheads="1" noChangeShapeType="1" noTextEdit="1"/>
                </p:cNvSpPr>
                <p:nvPr/>
              </p:nvSpPr>
              <p:spPr>
                <a:xfrm>
                  <a:off x="6039642" y="4101021"/>
                  <a:ext cx="859865" cy="829578"/>
                </a:xfrm>
                <a:prstGeom prst="rect">
                  <a:avLst/>
                </a:prstGeom>
                <a:blipFill>
                  <a:blip r:embed="rId4"/>
                  <a:stretch>
                    <a:fillRect/>
                  </a:stretch>
                </a:blipFill>
              </p:spPr>
              <p:txBody>
                <a:bodyPr/>
                <a:lstStyle/>
                <a:p>
                  <a:r>
                    <a:rPr lang="zh-CN" altLang="en-US">
                      <a:noFill/>
                    </a:rPr>
                    <a:t> </a:t>
                  </a:r>
                </a:p>
              </p:txBody>
            </p:sp>
          </mc:Fallback>
        </mc:AlternateContent>
        <p:pic>
          <p:nvPicPr>
            <p:cNvPr id="19" name="圖片 18"/>
            <p:cNvPicPr>
              <a:picLocks noChangeAspect="1"/>
            </p:cNvPicPr>
            <p:nvPr/>
          </p:nvPicPr>
          <p:blipFill>
            <a:blip r:embed="rId5"/>
            <a:stretch>
              <a:fillRect/>
            </a:stretch>
          </p:blipFill>
          <p:spPr>
            <a:xfrm>
              <a:off x="1503863" y="4873903"/>
              <a:ext cx="1590893" cy="1251334"/>
            </a:xfrm>
            <a:prstGeom prst="rect">
              <a:avLst/>
            </a:prstGeom>
          </p:spPr>
        </p:pic>
        <p:pic>
          <p:nvPicPr>
            <p:cNvPr id="20" name="Picture 6" descr="「梵谷」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700" y="4880979"/>
              <a:ext cx="1021113" cy="1244258"/>
            </a:xfrm>
            <a:prstGeom prst="rect">
              <a:avLst/>
            </a:prstGeom>
            <a:noFill/>
            <a:extLst>
              <a:ext uri="{909E8E84-426E-40DD-AFC4-6F175D3DCCD1}">
                <a14:hiddenFill xmlns:a14="http://schemas.microsoft.com/office/drawing/2010/main">
                  <a:solidFill>
                    <a:srgbClr val="FFFFFF"/>
                  </a:solidFill>
                </a14:hiddenFill>
              </a:ext>
            </a:extLst>
          </p:spPr>
        </p:pic>
        <p:pic>
          <p:nvPicPr>
            <p:cNvPr id="21" name="圖片 20"/>
            <p:cNvPicPr>
              <a:picLocks noChangeAspect="1"/>
            </p:cNvPicPr>
            <p:nvPr/>
          </p:nvPicPr>
          <p:blipFill>
            <a:blip r:embed="rId7"/>
            <a:stretch>
              <a:fillRect/>
            </a:stretch>
          </p:blipFill>
          <p:spPr>
            <a:xfrm>
              <a:off x="4335003" y="4880979"/>
              <a:ext cx="931993" cy="1244258"/>
            </a:xfrm>
            <a:prstGeom prst="rect">
              <a:avLst/>
            </a:prstGeom>
          </p:spPr>
        </p:pic>
        <p:pic>
          <p:nvPicPr>
            <p:cNvPr id="22" name="圖片 21"/>
            <p:cNvPicPr>
              <a:picLocks noChangeAspect="1"/>
            </p:cNvPicPr>
            <p:nvPr/>
          </p:nvPicPr>
          <p:blipFill>
            <a:blip r:embed="rId8"/>
            <a:stretch>
              <a:fillRect/>
            </a:stretch>
          </p:blipFill>
          <p:spPr>
            <a:xfrm>
              <a:off x="3889495" y="2438763"/>
              <a:ext cx="1494397" cy="1173832"/>
            </a:xfrm>
            <a:prstGeom prst="rect">
              <a:avLst/>
            </a:prstGeom>
          </p:spPr>
        </p:pic>
        <p:sp>
          <p:nvSpPr>
            <p:cNvPr id="23" name="文字方塊 22"/>
            <p:cNvSpPr txBox="1"/>
            <p:nvPr/>
          </p:nvSpPr>
          <p:spPr>
            <a:xfrm>
              <a:off x="2712437" y="6147427"/>
              <a:ext cx="1781175" cy="461665"/>
            </a:xfrm>
            <a:prstGeom prst="rect">
              <a:avLst/>
            </a:prstGeom>
            <a:noFill/>
          </p:spPr>
          <p:txBody>
            <a:bodyPr wrap="square" rtlCol="0">
              <a:spAutoFit/>
            </a:bodyPr>
            <a:lstStyle/>
            <a:p>
              <a:pPr algn="ctr"/>
              <a:r>
                <a:rPr lang="en-US" altLang="zh-TW" sz="2400" dirty="0"/>
                <a:t>Domain Y</a:t>
              </a:r>
              <a:endParaRPr lang="zh-TW" altLang="en-US" sz="2400" dirty="0"/>
            </a:p>
          </p:txBody>
        </p:sp>
        <p:sp>
          <p:nvSpPr>
            <p:cNvPr id="24" name="文字方塊 23"/>
            <p:cNvSpPr txBox="1"/>
            <p:nvPr/>
          </p:nvSpPr>
          <p:spPr>
            <a:xfrm>
              <a:off x="7498393" y="4257742"/>
              <a:ext cx="1187030" cy="461665"/>
            </a:xfrm>
            <a:prstGeom prst="rect">
              <a:avLst/>
            </a:prstGeom>
            <a:noFill/>
          </p:spPr>
          <p:txBody>
            <a:bodyPr wrap="square" rtlCol="0">
              <a:spAutoFit/>
            </a:bodyPr>
            <a:lstStyle/>
            <a:p>
              <a:r>
                <a:rPr lang="en-US" altLang="zh-TW" sz="2400" dirty="0"/>
                <a:t>scalar</a:t>
              </a:r>
              <a:endParaRPr lang="zh-TW" altLang="en-US" sz="2400" dirty="0"/>
            </a:p>
          </p:txBody>
        </p:sp>
        <p:sp>
          <p:nvSpPr>
            <p:cNvPr id="25" name="箭號: 向右 24"/>
            <p:cNvSpPr/>
            <p:nvPr/>
          </p:nvSpPr>
          <p:spPr>
            <a:xfrm>
              <a:off x="7069580" y="4304220"/>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右 25"/>
            <p:cNvSpPr/>
            <p:nvPr/>
          </p:nvSpPr>
          <p:spPr>
            <a:xfrm rot="1874375">
              <a:off x="5461430" y="3701361"/>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箭號: 向右 26"/>
            <p:cNvSpPr/>
            <p:nvPr/>
          </p:nvSpPr>
          <p:spPr>
            <a:xfrm rot="18957067">
              <a:off x="5461429" y="502098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文字方塊 27"/>
            <p:cNvSpPr txBox="1"/>
            <p:nvPr/>
          </p:nvSpPr>
          <p:spPr>
            <a:xfrm>
              <a:off x="6039642" y="4981840"/>
              <a:ext cx="2362469" cy="1200329"/>
            </a:xfrm>
            <a:prstGeom prst="rect">
              <a:avLst/>
            </a:prstGeom>
            <a:noFill/>
          </p:spPr>
          <p:txBody>
            <a:bodyPr wrap="square" rtlCol="0">
              <a:spAutoFit/>
            </a:bodyPr>
            <a:lstStyle/>
            <a:p>
              <a:r>
                <a:rPr lang="en-US" altLang="zh-TW" sz="2400" dirty="0"/>
                <a:t>Input image belongs to domain Y or not</a:t>
              </a:r>
              <a:endParaRPr lang="zh-TW" altLang="en-US" sz="2400" dirty="0"/>
            </a:p>
          </p:txBody>
        </p:sp>
        <p:pic>
          <p:nvPicPr>
            <p:cNvPr id="29" name="Picture 6" descr="「梵谷」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2084" y="3411785"/>
              <a:ext cx="1009446" cy="12300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3" name="矩形 32"/>
                <p:cNvSpPr/>
                <p:nvPr/>
              </p:nvSpPr>
              <p:spPr>
                <a:xfrm>
                  <a:off x="5943204" y="2552836"/>
                  <a:ext cx="1131382" cy="9456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m:rPr>
                                <m:sty m:val="p"/>
                              </m:rPr>
                              <a:rPr lang="en-US" altLang="zh-TW" sz="2800" i="1">
                                <a:latin typeface="Cambria Math" panose="02040503050406030204" pitchFamily="18" charset="0"/>
                              </a:rPr>
                              <m:t>Y</m:t>
                            </m:r>
                            <m:r>
                              <a:rPr lang="en-US" altLang="zh-TW" sz="2800" b="0" i="1" smtClean="0">
                                <a:latin typeface="Cambria Math" panose="02040503050406030204" pitchFamily="18" charset="0"/>
                                <a:ea typeface="Cambria Math" panose="02040503050406030204" pitchFamily="18" charset="0"/>
                              </a:rPr>
                              <m:t>→</m:t>
                            </m:r>
                            <m:r>
                              <m:rPr>
                                <m:sty m:val="p"/>
                              </m:rPr>
                              <a:rPr lang="en-US" altLang="zh-TW" sz="2800" i="1">
                                <a:latin typeface="Cambria Math" panose="02040503050406030204" pitchFamily="18" charset="0"/>
                                <a:ea typeface="Cambria Math" panose="02040503050406030204" pitchFamily="18" charset="0"/>
                              </a:rPr>
                              <m:t>X</m:t>
                            </m:r>
                          </m:sub>
                        </m:sSub>
                      </m:oMath>
                    </m:oMathPara>
                  </a14:m>
                  <a:endParaRPr lang="zh-TW" altLang="en-US" sz="2800" dirty="0"/>
                </a:p>
              </p:txBody>
            </p:sp>
          </mc:Choice>
          <mc:Fallback xmlns="">
            <p:sp>
              <p:nvSpPr>
                <p:cNvPr id="33" name="矩形 32"/>
                <p:cNvSpPr>
                  <a:spLocks noRot="1" noChangeAspect="1" noMove="1" noResize="1" noEditPoints="1" noAdjustHandles="1" noChangeArrowheads="1" noChangeShapeType="1" noTextEdit="1"/>
                </p:cNvSpPr>
                <p:nvPr/>
              </p:nvSpPr>
              <p:spPr>
                <a:xfrm>
                  <a:off x="5943204" y="2552836"/>
                  <a:ext cx="1131382" cy="945685"/>
                </a:xfrm>
                <a:prstGeom prst="rect">
                  <a:avLst/>
                </a:prstGeom>
                <a:blipFill>
                  <a:blip r:embed="rId9"/>
                  <a:stretch>
                    <a:fillRect/>
                  </a:stretch>
                </a:blipFill>
              </p:spPr>
              <p:txBody>
                <a:bodyPr/>
                <a:lstStyle/>
                <a:p>
                  <a:r>
                    <a:rPr lang="zh-CN" altLang="en-US">
                      <a:noFill/>
                    </a:rPr>
                    <a:t> </a:t>
                  </a:r>
                </a:p>
              </p:txBody>
            </p:sp>
          </mc:Fallback>
        </mc:AlternateContent>
        <p:sp>
          <p:nvSpPr>
            <p:cNvPr id="34" name="箭號: 向右 33"/>
            <p:cNvSpPr/>
            <p:nvPr/>
          </p:nvSpPr>
          <p:spPr>
            <a:xfrm>
              <a:off x="5427574" y="2876761"/>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5" name="箭號: 向右 34"/>
            <p:cNvSpPr/>
            <p:nvPr/>
          </p:nvSpPr>
          <p:spPr>
            <a:xfrm>
              <a:off x="7170773" y="2876761"/>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文字方塊 35"/>
            <p:cNvSpPr txBox="1"/>
            <p:nvPr/>
          </p:nvSpPr>
          <p:spPr>
            <a:xfrm>
              <a:off x="3253027" y="1486240"/>
              <a:ext cx="2785846" cy="461665"/>
            </a:xfrm>
            <a:prstGeom prst="rect">
              <a:avLst/>
            </a:prstGeom>
            <a:noFill/>
          </p:spPr>
          <p:txBody>
            <a:bodyPr wrap="square" rtlCol="0">
              <a:spAutoFit/>
            </a:bodyPr>
            <a:lstStyle/>
            <a:p>
              <a:pPr algn="ctr"/>
              <a:r>
                <a:rPr lang="en-US" altLang="zh-TW" sz="2400" dirty="0">
                  <a:solidFill>
                    <a:srgbClr val="FF0000"/>
                  </a:solidFill>
                </a:rPr>
                <a:t>as close as possible</a:t>
              </a:r>
              <a:endParaRPr lang="zh-TW" altLang="en-US" sz="2400" dirty="0">
                <a:solidFill>
                  <a:srgbClr val="FF0000"/>
                </a:solidFill>
              </a:endParaRPr>
            </a:p>
          </p:txBody>
        </p:sp>
        <p:cxnSp>
          <p:nvCxnSpPr>
            <p:cNvPr id="38" name="直線接點 37"/>
            <p:cNvCxnSpPr>
              <a:cxnSpLocks/>
            </p:cNvCxnSpPr>
            <p:nvPr/>
          </p:nvCxnSpPr>
          <p:spPr>
            <a:xfrm>
              <a:off x="848906" y="1940803"/>
              <a:ext cx="7562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a:cxnSpLocks/>
            </p:cNvCxnSpPr>
            <p:nvPr/>
          </p:nvCxnSpPr>
          <p:spPr>
            <a:xfrm>
              <a:off x="841469" y="1978494"/>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接點 43"/>
            <p:cNvCxnSpPr>
              <a:cxnSpLocks/>
            </p:cNvCxnSpPr>
            <p:nvPr/>
          </p:nvCxnSpPr>
          <p:spPr>
            <a:xfrm>
              <a:off x="8423523" y="1948960"/>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70" name="Picture 2" descr="「打叉 png」的圖片搜尋結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7918" y="3652184"/>
              <a:ext cx="857938" cy="857938"/>
            </a:xfrm>
            <a:prstGeom prst="rect">
              <a:avLst/>
            </a:prstGeom>
            <a:noFill/>
            <a:extLst>
              <a:ext uri="{909E8E84-426E-40DD-AFC4-6F175D3DCCD1}">
                <a14:hiddenFill xmlns:a14="http://schemas.microsoft.com/office/drawing/2010/main">
                  <a:solidFill>
                    <a:srgbClr val="FFFFFF"/>
                  </a:solidFill>
                </a14:hiddenFill>
              </a:ext>
            </a:extLst>
          </p:spPr>
        </p:pic>
        <p:sp>
          <p:nvSpPr>
            <p:cNvPr id="46" name="文字方塊 45"/>
            <p:cNvSpPr txBox="1"/>
            <p:nvPr/>
          </p:nvSpPr>
          <p:spPr>
            <a:xfrm>
              <a:off x="1043966" y="3751224"/>
              <a:ext cx="2785846" cy="830997"/>
            </a:xfrm>
            <a:prstGeom prst="rect">
              <a:avLst/>
            </a:prstGeom>
            <a:noFill/>
          </p:spPr>
          <p:txBody>
            <a:bodyPr wrap="square" rtlCol="0">
              <a:spAutoFit/>
            </a:bodyPr>
            <a:lstStyle/>
            <a:p>
              <a:r>
                <a:rPr lang="en-US" altLang="zh-TW" sz="2400" dirty="0">
                  <a:solidFill>
                    <a:srgbClr val="FF0000"/>
                  </a:solidFill>
                </a:rPr>
                <a:t>Lack of information for reconstruction </a:t>
              </a:r>
              <a:endParaRPr lang="zh-TW" altLang="en-US" sz="2400" dirty="0">
                <a:solidFill>
                  <a:srgbClr val="FF0000"/>
                </a:solidFill>
              </a:endParaRPr>
            </a:p>
          </p:txBody>
        </p:sp>
        <p:sp>
          <p:nvSpPr>
            <p:cNvPr id="41" name="文字方塊 40">
              <a:extLst>
                <a:ext uri="{FF2B5EF4-FFF2-40B4-BE49-F238E27FC236}">
                  <a16:creationId xmlns:a16="http://schemas.microsoft.com/office/drawing/2014/main" id="{5765E40C-EA04-4597-995E-B152F1876044}"/>
                </a:ext>
              </a:extLst>
            </p:cNvPr>
            <p:cNvSpPr txBox="1"/>
            <p:nvPr/>
          </p:nvSpPr>
          <p:spPr>
            <a:xfrm>
              <a:off x="3253027" y="1941792"/>
              <a:ext cx="2785846" cy="461665"/>
            </a:xfrm>
            <a:prstGeom prst="rect">
              <a:avLst/>
            </a:prstGeom>
            <a:noFill/>
          </p:spPr>
          <p:txBody>
            <a:bodyPr wrap="square" rtlCol="0">
              <a:spAutoFit/>
            </a:bodyPr>
            <a:lstStyle/>
            <a:p>
              <a:pPr algn="ctr"/>
              <a:r>
                <a:rPr lang="en-US" altLang="zh-TW" sz="2400" dirty="0">
                  <a:solidFill>
                    <a:srgbClr val="FF0000"/>
                  </a:solidFill>
                </a:rPr>
                <a:t>Cycle consistency</a:t>
              </a:r>
              <a:endParaRPr lang="zh-TW" altLang="en-US" sz="2400" dirty="0">
                <a:solidFill>
                  <a:srgbClr val="FF0000"/>
                </a:solidFill>
              </a:endParaRPr>
            </a:p>
          </p:txBody>
        </p:sp>
      </p:grpSp>
      <p:sp>
        <p:nvSpPr>
          <p:cNvPr id="37" name="标题 2">
            <a:extLst>
              <a:ext uri="{FF2B5EF4-FFF2-40B4-BE49-F238E27FC236}">
                <a16:creationId xmlns:a16="http://schemas.microsoft.com/office/drawing/2014/main" id="{2CD33EAD-2DF7-FD42-BF76-4726AD76012C}"/>
              </a:ext>
            </a:extLst>
          </p:cNvPr>
          <p:cNvSpPr>
            <a:spLocks noGrp="1"/>
          </p:cNvSpPr>
          <p:nvPr>
            <p:ph type="title"/>
          </p:nvPr>
        </p:nvSpPr>
        <p:spPr/>
        <p:txBody>
          <a:bodyPr/>
          <a:lstStyle/>
          <a:p>
            <a:r>
              <a:rPr lang="en-US" altLang="zh-CN" sz="3600" dirty="0" err="1"/>
              <a:t>CycleGAN</a:t>
            </a:r>
            <a:endParaRPr lang="zh-CN" altLang="en-US" sz="3600" dirty="0"/>
          </a:p>
        </p:txBody>
      </p:sp>
    </p:spTree>
    <p:extLst>
      <p:ext uri="{BB962C8B-B14F-4D97-AF65-F5344CB8AC3E}">
        <p14:creationId xmlns:p14="http://schemas.microsoft.com/office/powerpoint/2010/main" val="846480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a:blip r:embed="rId3"/>
          <a:stretch>
            <a:fillRect/>
          </a:stretch>
        </p:blipFill>
        <p:spPr>
          <a:xfrm>
            <a:off x="115234" y="2259304"/>
            <a:ext cx="1464885" cy="1118303"/>
          </a:xfrm>
          <a:prstGeom prst="rect">
            <a:avLst/>
          </a:prstGeom>
        </p:spPr>
      </p:pic>
      <p:pic>
        <p:nvPicPr>
          <p:cNvPr id="19" name="圖片 18"/>
          <p:cNvPicPr>
            <a:picLocks noChangeAspect="1"/>
          </p:cNvPicPr>
          <p:nvPr/>
        </p:nvPicPr>
        <p:blipFill>
          <a:blip r:embed="rId3"/>
          <a:stretch>
            <a:fillRect/>
          </a:stretch>
        </p:blipFill>
        <p:spPr>
          <a:xfrm>
            <a:off x="7630755" y="2259304"/>
            <a:ext cx="1464885" cy="1118303"/>
          </a:xfrm>
          <a:prstGeom prst="rect">
            <a:avLst/>
          </a:prstGeom>
        </p:spPr>
      </p:pic>
      <p:sp>
        <p:nvSpPr>
          <p:cNvPr id="23" name="文字方塊 22"/>
          <p:cNvSpPr txBox="1"/>
          <p:nvPr/>
        </p:nvSpPr>
        <p:spPr>
          <a:xfrm>
            <a:off x="3278128" y="1203421"/>
            <a:ext cx="2785846" cy="461665"/>
          </a:xfrm>
          <a:prstGeom prst="rect">
            <a:avLst/>
          </a:prstGeom>
          <a:noFill/>
        </p:spPr>
        <p:txBody>
          <a:bodyPr wrap="square" rtlCol="0">
            <a:spAutoFit/>
          </a:bodyPr>
          <a:lstStyle/>
          <a:p>
            <a:pPr algn="ctr"/>
            <a:r>
              <a:rPr lang="en-US" altLang="zh-TW" sz="2400" dirty="0">
                <a:solidFill>
                  <a:srgbClr val="FF0000"/>
                </a:solidFill>
              </a:rPr>
              <a:t>as close as possible</a:t>
            </a:r>
            <a:endParaRPr lang="zh-TW" altLang="en-US" sz="2400" dirty="0">
              <a:solidFill>
                <a:srgbClr val="FF0000"/>
              </a:solidFill>
            </a:endParaRPr>
          </a:p>
        </p:txBody>
      </p:sp>
      <p:pic>
        <p:nvPicPr>
          <p:cNvPr id="37" name="Picture 6" descr="「梵谷」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3178" y="4537157"/>
            <a:ext cx="1021113" cy="1244258"/>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6369278" y="3547265"/>
            <a:ext cx="2836277" cy="830997"/>
          </a:xfrm>
          <a:prstGeom prst="rect">
            <a:avLst/>
          </a:prstGeom>
          <a:noFill/>
        </p:spPr>
        <p:txBody>
          <a:bodyPr wrap="square" rtlCol="0">
            <a:spAutoFit/>
          </a:bodyPr>
          <a:lstStyle/>
          <a:p>
            <a:r>
              <a:rPr lang="en-US" altLang="zh-TW" sz="2400" dirty="0"/>
              <a:t>scalar: belongs to domain Y or not</a:t>
            </a:r>
            <a:endParaRPr lang="zh-TW" altLang="en-US" sz="2400" dirty="0"/>
          </a:p>
        </p:txBody>
      </p:sp>
      <p:grpSp>
        <p:nvGrpSpPr>
          <p:cNvPr id="3" name="组合 2">
            <a:extLst>
              <a:ext uri="{FF2B5EF4-FFF2-40B4-BE49-F238E27FC236}">
                <a16:creationId xmlns:a16="http://schemas.microsoft.com/office/drawing/2014/main" id="{4E2A8602-DF36-3C4E-894F-2CFD5CDECC99}"/>
              </a:ext>
            </a:extLst>
          </p:cNvPr>
          <p:cNvGrpSpPr/>
          <p:nvPr/>
        </p:nvGrpSpPr>
        <p:grpSpPr>
          <a:xfrm>
            <a:off x="430239" y="1665086"/>
            <a:ext cx="7981318" cy="4613720"/>
            <a:chOff x="442205" y="1940803"/>
            <a:chExt cx="7981318" cy="4613720"/>
          </a:xfrm>
        </p:grpSpPr>
        <mc:AlternateContent xmlns:mc="http://schemas.openxmlformats.org/markup-compatibility/2006" xmlns:a14="http://schemas.microsoft.com/office/drawing/2010/main">
          <mc:Choice Requires="a14">
            <p:sp>
              <p:nvSpPr>
                <p:cNvPr id="14" name="矩形 13"/>
                <p:cNvSpPr/>
                <p:nvPr/>
              </p:nvSpPr>
              <p:spPr>
                <a:xfrm>
                  <a:off x="2146746" y="2558245"/>
                  <a:ext cx="113138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sub>
                        </m:sSub>
                      </m:oMath>
                    </m:oMathPara>
                  </a14:m>
                  <a:endParaRPr lang="zh-TW" altLang="en-US" sz="2800" dirty="0"/>
                </a:p>
              </p:txBody>
            </p:sp>
          </mc:Choice>
          <mc:Fallback xmlns="">
            <p:sp>
              <p:nvSpPr>
                <p:cNvPr id="14" name="矩形 13"/>
                <p:cNvSpPr>
                  <a:spLocks noRot="1" noChangeAspect="1" noMove="1" noResize="1" noEditPoints="1" noAdjustHandles="1" noChangeArrowheads="1" noChangeShapeType="1" noTextEdit="1"/>
                </p:cNvSpPr>
                <p:nvPr/>
              </p:nvSpPr>
              <p:spPr>
                <a:xfrm>
                  <a:off x="2146746" y="2558245"/>
                  <a:ext cx="1131382" cy="945685"/>
                </a:xfrm>
                <a:prstGeom prst="rect">
                  <a:avLst/>
                </a:prstGeom>
                <a:blipFill>
                  <a:blip r:embed="rId5"/>
                  <a:stretch>
                    <a:fillRect/>
                  </a:stretch>
                </a:blipFill>
              </p:spPr>
              <p:txBody>
                <a:bodyPr/>
                <a:lstStyle/>
                <a:p>
                  <a:r>
                    <a:rPr lang="zh-CN" altLang="en-US">
                      <a:noFill/>
                    </a:rPr>
                    <a:t> </a:t>
                  </a:r>
                </a:p>
              </p:txBody>
            </p:sp>
          </mc:Fallback>
        </mc:AlternateContent>
        <p:sp>
          <p:nvSpPr>
            <p:cNvPr id="15" name="箭號: 向右 14"/>
            <p:cNvSpPr/>
            <p:nvPr/>
          </p:nvSpPr>
          <p:spPr>
            <a:xfrm>
              <a:off x="1630191" y="285311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箭號: 向右 15"/>
            <p:cNvSpPr/>
            <p:nvPr/>
          </p:nvSpPr>
          <p:spPr>
            <a:xfrm>
              <a:off x="3373390" y="285311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8" name="圖片 17"/>
            <p:cNvPicPr>
              <a:picLocks noChangeAspect="1"/>
            </p:cNvPicPr>
            <p:nvPr/>
          </p:nvPicPr>
          <p:blipFill>
            <a:blip r:embed="rId6"/>
            <a:stretch>
              <a:fillRect/>
            </a:stretch>
          </p:blipFill>
          <p:spPr>
            <a:xfrm>
              <a:off x="3889495" y="2438763"/>
              <a:ext cx="1494397" cy="1173832"/>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5943204" y="2552836"/>
                  <a:ext cx="1131382" cy="9456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m:rPr>
                                <m:sty m:val="p"/>
                              </m:rPr>
                              <a:rPr lang="en-US" altLang="zh-TW" sz="2800" i="1">
                                <a:latin typeface="Cambria Math" panose="02040503050406030204" pitchFamily="18" charset="0"/>
                              </a:rPr>
                              <m:t>Y</m:t>
                            </m:r>
                            <m:r>
                              <a:rPr lang="en-US" altLang="zh-TW" sz="2800" b="0" i="1" smtClean="0">
                                <a:latin typeface="Cambria Math" panose="02040503050406030204" pitchFamily="18" charset="0"/>
                                <a:ea typeface="Cambria Math" panose="02040503050406030204" pitchFamily="18" charset="0"/>
                              </a:rPr>
                              <m:t>→</m:t>
                            </m:r>
                            <m:r>
                              <m:rPr>
                                <m:sty m:val="p"/>
                              </m:rPr>
                              <a:rPr lang="en-US" altLang="zh-TW" sz="2800" i="1">
                                <a:latin typeface="Cambria Math" panose="02040503050406030204" pitchFamily="18" charset="0"/>
                                <a:ea typeface="Cambria Math" panose="02040503050406030204" pitchFamily="18" charset="0"/>
                              </a:rPr>
                              <m:t>X</m:t>
                            </m:r>
                          </m:sub>
                        </m:sSub>
                      </m:oMath>
                    </m:oMathPara>
                  </a14:m>
                  <a:endParaRPr lang="zh-TW" altLang="en-US" sz="2800" dirty="0"/>
                </a:p>
              </p:txBody>
            </p:sp>
          </mc:Choice>
          <mc:Fallback xmlns="">
            <p:sp>
              <p:nvSpPr>
                <p:cNvPr id="20" name="矩形 19"/>
                <p:cNvSpPr>
                  <a:spLocks noRot="1" noChangeAspect="1" noMove="1" noResize="1" noEditPoints="1" noAdjustHandles="1" noChangeArrowheads="1" noChangeShapeType="1" noTextEdit="1"/>
                </p:cNvSpPr>
                <p:nvPr/>
              </p:nvSpPr>
              <p:spPr>
                <a:xfrm>
                  <a:off x="5943204" y="2552836"/>
                  <a:ext cx="1131382" cy="945685"/>
                </a:xfrm>
                <a:prstGeom prst="rect">
                  <a:avLst/>
                </a:prstGeom>
                <a:blipFill>
                  <a:blip r:embed="rId7"/>
                  <a:stretch>
                    <a:fillRect/>
                  </a:stretch>
                </a:blipFill>
              </p:spPr>
              <p:txBody>
                <a:bodyPr/>
                <a:lstStyle/>
                <a:p>
                  <a:r>
                    <a:rPr lang="zh-CN" altLang="en-US">
                      <a:noFill/>
                    </a:rPr>
                    <a:t> </a:t>
                  </a:r>
                </a:p>
              </p:txBody>
            </p:sp>
          </mc:Fallback>
        </mc:AlternateContent>
        <p:sp>
          <p:nvSpPr>
            <p:cNvPr id="21" name="箭號: 向右 20"/>
            <p:cNvSpPr/>
            <p:nvPr/>
          </p:nvSpPr>
          <p:spPr>
            <a:xfrm>
              <a:off x="5427574" y="2876761"/>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箭號: 向右 21"/>
            <p:cNvSpPr/>
            <p:nvPr/>
          </p:nvSpPr>
          <p:spPr>
            <a:xfrm>
              <a:off x="7170773" y="2876761"/>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4" name="直線接點 23"/>
            <p:cNvCxnSpPr>
              <a:cxnSpLocks/>
            </p:cNvCxnSpPr>
            <p:nvPr/>
          </p:nvCxnSpPr>
          <p:spPr>
            <a:xfrm>
              <a:off x="848906" y="1940803"/>
              <a:ext cx="7562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cxnSpLocks/>
            </p:cNvCxnSpPr>
            <p:nvPr/>
          </p:nvCxnSpPr>
          <p:spPr>
            <a:xfrm>
              <a:off x="841469" y="1978494"/>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a:cxnSpLocks/>
            </p:cNvCxnSpPr>
            <p:nvPr/>
          </p:nvCxnSpPr>
          <p:spPr>
            <a:xfrm>
              <a:off x="8423523" y="1948960"/>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6" descr="「梵谷」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05" y="4778555"/>
              <a:ext cx="1021113" cy="1244258"/>
            </a:xfrm>
            <a:prstGeom prst="rect">
              <a:avLst/>
            </a:prstGeom>
            <a:noFill/>
            <a:extLst>
              <a:ext uri="{909E8E84-426E-40DD-AFC4-6F175D3DCCD1}">
                <a14:hiddenFill xmlns:a14="http://schemas.microsoft.com/office/drawing/2010/main">
                  <a:solidFill>
                    <a:srgbClr val="FFFFFF"/>
                  </a:solidFill>
                </a14:hiddenFill>
              </a:ext>
            </a:extLst>
          </p:spPr>
        </p:pic>
        <p:pic>
          <p:nvPicPr>
            <p:cNvPr id="30" name="圖片 29"/>
            <p:cNvPicPr>
              <a:picLocks noChangeAspect="1"/>
            </p:cNvPicPr>
            <p:nvPr/>
          </p:nvPicPr>
          <p:blipFill>
            <a:blip r:embed="rId8"/>
            <a:stretch>
              <a:fillRect/>
            </a:stretch>
          </p:blipFill>
          <p:spPr>
            <a:xfrm>
              <a:off x="3987735" y="4812874"/>
              <a:ext cx="1211723" cy="1238851"/>
            </a:xfrm>
            <a:prstGeom prst="rect">
              <a:avLst/>
            </a:prstGeom>
          </p:spPr>
        </p:pic>
        <mc:AlternateContent xmlns:mc="http://schemas.openxmlformats.org/markup-compatibility/2006" xmlns:a14="http://schemas.microsoft.com/office/drawing/2010/main">
          <mc:Choice Requires="a14">
            <p:sp>
              <p:nvSpPr>
                <p:cNvPr id="31" name="矩形 30"/>
                <p:cNvSpPr/>
                <p:nvPr/>
              </p:nvSpPr>
              <p:spPr>
                <a:xfrm>
                  <a:off x="2154396" y="4932484"/>
                  <a:ext cx="1131382" cy="9456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m:rPr>
                                <m:sty m:val="p"/>
                              </m:rPr>
                              <a:rPr lang="en-US" altLang="zh-TW" sz="2800" i="1">
                                <a:latin typeface="Cambria Math" panose="02040503050406030204" pitchFamily="18" charset="0"/>
                              </a:rPr>
                              <m:t>Y</m:t>
                            </m:r>
                            <m:r>
                              <a:rPr lang="en-US" altLang="zh-TW" sz="2800" b="0" i="1" smtClean="0">
                                <a:latin typeface="Cambria Math" panose="02040503050406030204" pitchFamily="18" charset="0"/>
                                <a:ea typeface="Cambria Math" panose="02040503050406030204" pitchFamily="18" charset="0"/>
                              </a:rPr>
                              <m:t>→</m:t>
                            </m:r>
                            <m:r>
                              <m:rPr>
                                <m:sty m:val="p"/>
                              </m:rPr>
                              <a:rPr lang="en-US" altLang="zh-TW" sz="2800" i="1">
                                <a:latin typeface="Cambria Math" panose="02040503050406030204" pitchFamily="18" charset="0"/>
                                <a:ea typeface="Cambria Math" panose="02040503050406030204" pitchFamily="18" charset="0"/>
                              </a:rPr>
                              <m:t>X</m:t>
                            </m:r>
                          </m:sub>
                        </m:sSub>
                      </m:oMath>
                    </m:oMathPara>
                  </a14:m>
                  <a:endParaRPr lang="zh-TW" altLang="en-US" sz="2800" dirty="0"/>
                </a:p>
              </p:txBody>
            </p:sp>
          </mc:Choice>
          <mc:Fallback xmlns="">
            <p:sp>
              <p:nvSpPr>
                <p:cNvPr id="31" name="矩形 30"/>
                <p:cNvSpPr>
                  <a:spLocks noRot="1" noChangeAspect="1" noMove="1" noResize="1" noEditPoints="1" noAdjustHandles="1" noChangeArrowheads="1" noChangeShapeType="1" noTextEdit="1"/>
                </p:cNvSpPr>
                <p:nvPr/>
              </p:nvSpPr>
              <p:spPr>
                <a:xfrm>
                  <a:off x="2154396" y="4932484"/>
                  <a:ext cx="1131382" cy="945685"/>
                </a:xfrm>
                <a:prstGeom prst="rect">
                  <a:avLst/>
                </a:prstGeom>
                <a:blipFill>
                  <a:blip r:embed="rId9"/>
                  <a:stretch>
                    <a:fillRect/>
                  </a:stretch>
                </a:blipFill>
              </p:spPr>
              <p:txBody>
                <a:bodyPr/>
                <a:lstStyle/>
                <a:p>
                  <a:r>
                    <a:rPr lang="zh-CN" altLang="en-US">
                      <a:noFill/>
                    </a:rPr>
                    <a:t> </a:t>
                  </a:r>
                </a:p>
              </p:txBody>
            </p:sp>
          </mc:Fallback>
        </mc:AlternateContent>
        <p:sp>
          <p:nvSpPr>
            <p:cNvPr id="32" name="箭號: 向右 31"/>
            <p:cNvSpPr/>
            <p:nvPr/>
          </p:nvSpPr>
          <p:spPr>
            <a:xfrm>
              <a:off x="1638766" y="525640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箭號: 向右 32"/>
            <p:cNvSpPr/>
            <p:nvPr/>
          </p:nvSpPr>
          <p:spPr>
            <a:xfrm>
              <a:off x="3381965" y="5256409"/>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矩形 33"/>
                <p:cNvSpPr/>
                <p:nvPr/>
              </p:nvSpPr>
              <p:spPr>
                <a:xfrm>
                  <a:off x="5944129" y="5005440"/>
                  <a:ext cx="1131382" cy="945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sub>
                        </m:sSub>
                      </m:oMath>
                    </m:oMathPara>
                  </a14:m>
                  <a:endParaRPr lang="zh-TW" altLang="en-US" sz="2800" dirty="0"/>
                </a:p>
              </p:txBody>
            </p:sp>
          </mc:Choice>
          <mc:Fallback xmlns="">
            <p:sp>
              <p:nvSpPr>
                <p:cNvPr id="34" name="矩形 33"/>
                <p:cNvSpPr>
                  <a:spLocks noRot="1" noChangeAspect="1" noMove="1" noResize="1" noEditPoints="1" noAdjustHandles="1" noChangeArrowheads="1" noChangeShapeType="1" noTextEdit="1"/>
                </p:cNvSpPr>
                <p:nvPr/>
              </p:nvSpPr>
              <p:spPr>
                <a:xfrm>
                  <a:off x="5944129" y="5005440"/>
                  <a:ext cx="1131382" cy="945685"/>
                </a:xfrm>
                <a:prstGeom prst="rect">
                  <a:avLst/>
                </a:prstGeom>
                <a:blipFill>
                  <a:blip r:embed="rId10"/>
                  <a:stretch>
                    <a:fillRect/>
                  </a:stretch>
                </a:blipFill>
              </p:spPr>
              <p:txBody>
                <a:bodyPr/>
                <a:lstStyle/>
                <a:p>
                  <a:r>
                    <a:rPr lang="zh-CN" altLang="en-US">
                      <a:noFill/>
                    </a:rPr>
                    <a:t> </a:t>
                  </a:r>
                </a:p>
              </p:txBody>
            </p:sp>
          </mc:Fallback>
        </mc:AlternateContent>
        <p:sp>
          <p:nvSpPr>
            <p:cNvPr id="35" name="箭號: 向右 34"/>
            <p:cNvSpPr/>
            <p:nvPr/>
          </p:nvSpPr>
          <p:spPr>
            <a:xfrm>
              <a:off x="5427574" y="5300310"/>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箭號: 向右 35"/>
            <p:cNvSpPr/>
            <p:nvPr/>
          </p:nvSpPr>
          <p:spPr>
            <a:xfrm>
              <a:off x="7170773" y="5300310"/>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38" name="直線接點 37"/>
            <p:cNvCxnSpPr>
              <a:cxnSpLocks/>
            </p:cNvCxnSpPr>
            <p:nvPr/>
          </p:nvCxnSpPr>
          <p:spPr>
            <a:xfrm>
              <a:off x="848905" y="6554523"/>
              <a:ext cx="7562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3202916" y="6092858"/>
              <a:ext cx="2785846" cy="461665"/>
            </a:xfrm>
            <a:prstGeom prst="rect">
              <a:avLst/>
            </a:prstGeom>
            <a:noFill/>
          </p:spPr>
          <p:txBody>
            <a:bodyPr wrap="square" rtlCol="0">
              <a:spAutoFit/>
            </a:bodyPr>
            <a:lstStyle/>
            <a:p>
              <a:pPr algn="ctr"/>
              <a:r>
                <a:rPr lang="en-US" altLang="zh-TW" sz="2400" dirty="0">
                  <a:solidFill>
                    <a:srgbClr val="FF0000"/>
                  </a:solidFill>
                </a:rPr>
                <a:t>as close as possible</a:t>
              </a:r>
              <a:endParaRPr lang="zh-TW" altLang="en-US" sz="2400" dirty="0">
                <a:solidFill>
                  <a:srgbClr val="FF0000"/>
                </a:solidFill>
              </a:endParaRPr>
            </a:p>
          </p:txBody>
        </p:sp>
        <p:cxnSp>
          <p:nvCxnSpPr>
            <p:cNvPr id="40" name="直線接點 39"/>
            <p:cNvCxnSpPr>
              <a:cxnSpLocks/>
            </p:cNvCxnSpPr>
            <p:nvPr/>
          </p:nvCxnSpPr>
          <p:spPr>
            <a:xfrm flipV="1">
              <a:off x="893138" y="6051725"/>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接點 40"/>
            <p:cNvCxnSpPr>
              <a:cxnSpLocks/>
            </p:cNvCxnSpPr>
            <p:nvPr/>
          </p:nvCxnSpPr>
          <p:spPr>
            <a:xfrm flipV="1">
              <a:off x="8354983" y="6051725"/>
              <a:ext cx="0" cy="46885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矩形 41"/>
                <p:cNvSpPr/>
                <p:nvPr/>
              </p:nvSpPr>
              <p:spPr>
                <a:xfrm>
                  <a:off x="5064627" y="3736233"/>
                  <a:ext cx="859865" cy="829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𝑌</m:t>
                            </m:r>
                          </m:sub>
                        </m:sSub>
                      </m:oMath>
                    </m:oMathPara>
                  </a14:m>
                  <a:endParaRPr lang="zh-TW" altLang="en-US" sz="2800" dirty="0"/>
                </a:p>
              </p:txBody>
            </p:sp>
          </mc:Choice>
          <mc:Fallback xmlns="">
            <p:sp>
              <p:nvSpPr>
                <p:cNvPr id="42" name="矩形 41"/>
                <p:cNvSpPr>
                  <a:spLocks noRot="1" noChangeAspect="1" noMove="1" noResize="1" noEditPoints="1" noAdjustHandles="1" noChangeArrowheads="1" noChangeShapeType="1" noTextEdit="1"/>
                </p:cNvSpPr>
                <p:nvPr/>
              </p:nvSpPr>
              <p:spPr>
                <a:xfrm>
                  <a:off x="5064627" y="3736233"/>
                  <a:ext cx="859865" cy="829578"/>
                </a:xfrm>
                <a:prstGeom prst="rect">
                  <a:avLst/>
                </a:prstGeom>
                <a:blipFill>
                  <a:blip r:embed="rId11"/>
                  <a:stretch>
                    <a:fillRect/>
                  </a:stretch>
                </a:blipFill>
              </p:spPr>
              <p:txBody>
                <a:bodyPr/>
                <a:lstStyle/>
                <a:p>
                  <a:r>
                    <a:rPr lang="zh-CN" altLang="en-US">
                      <a:noFill/>
                    </a:rPr>
                    <a:t> </a:t>
                  </a:r>
                </a:p>
              </p:txBody>
            </p:sp>
          </mc:Fallback>
        </mc:AlternateContent>
        <p:sp>
          <p:nvSpPr>
            <p:cNvPr id="45" name="箭號: 向右 44"/>
            <p:cNvSpPr/>
            <p:nvPr/>
          </p:nvSpPr>
          <p:spPr>
            <a:xfrm>
              <a:off x="5932406" y="399163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箭號: 向右 45"/>
            <p:cNvSpPr/>
            <p:nvPr/>
          </p:nvSpPr>
          <p:spPr>
            <a:xfrm rot="1874375">
              <a:off x="4595630" y="3406252"/>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8" name="矩形 47"/>
                <p:cNvSpPr/>
                <p:nvPr/>
              </p:nvSpPr>
              <p:spPr>
                <a:xfrm>
                  <a:off x="3381965" y="3881320"/>
                  <a:ext cx="859865" cy="829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𝑋</m:t>
                            </m:r>
                          </m:sub>
                        </m:sSub>
                      </m:oMath>
                    </m:oMathPara>
                  </a14:m>
                  <a:endParaRPr lang="zh-TW" altLang="en-US" sz="2800" dirty="0"/>
                </a:p>
              </p:txBody>
            </p:sp>
          </mc:Choice>
          <mc:Fallback xmlns="">
            <p:sp>
              <p:nvSpPr>
                <p:cNvPr id="48" name="矩形 47"/>
                <p:cNvSpPr>
                  <a:spLocks noRot="1" noChangeAspect="1" noMove="1" noResize="1" noEditPoints="1" noAdjustHandles="1" noChangeArrowheads="1" noChangeShapeType="1" noTextEdit="1"/>
                </p:cNvSpPr>
                <p:nvPr/>
              </p:nvSpPr>
              <p:spPr>
                <a:xfrm>
                  <a:off x="3381965" y="3881320"/>
                  <a:ext cx="859865" cy="829578"/>
                </a:xfrm>
                <a:prstGeom prst="rect">
                  <a:avLst/>
                </a:prstGeom>
                <a:blipFill>
                  <a:blip r:embed="rId12"/>
                  <a:stretch>
                    <a:fillRect/>
                  </a:stretch>
                </a:blipFill>
              </p:spPr>
              <p:txBody>
                <a:bodyPr/>
                <a:lstStyle/>
                <a:p>
                  <a:r>
                    <a:rPr lang="zh-CN" altLang="en-US">
                      <a:noFill/>
                    </a:rPr>
                    <a:t> </a:t>
                  </a:r>
                </a:p>
              </p:txBody>
            </p:sp>
          </mc:Fallback>
        </mc:AlternateContent>
        <p:sp>
          <p:nvSpPr>
            <p:cNvPr id="49" name="箭號: 向右 48"/>
            <p:cNvSpPr/>
            <p:nvPr/>
          </p:nvSpPr>
          <p:spPr>
            <a:xfrm rot="13132344">
              <a:off x="4201662" y="4508880"/>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箭號: 向右 50"/>
            <p:cNvSpPr/>
            <p:nvPr/>
          </p:nvSpPr>
          <p:spPr>
            <a:xfrm flipH="1">
              <a:off x="2886743" y="4093865"/>
              <a:ext cx="471948" cy="3687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3" name="文字方塊 52"/>
            <p:cNvSpPr txBox="1"/>
            <p:nvPr/>
          </p:nvSpPr>
          <p:spPr>
            <a:xfrm>
              <a:off x="612203" y="3806814"/>
              <a:ext cx="2362469" cy="830997"/>
            </a:xfrm>
            <a:prstGeom prst="rect">
              <a:avLst/>
            </a:prstGeom>
            <a:noFill/>
          </p:spPr>
          <p:txBody>
            <a:bodyPr wrap="square" rtlCol="0">
              <a:spAutoFit/>
            </a:bodyPr>
            <a:lstStyle/>
            <a:p>
              <a:r>
                <a:rPr lang="en-US" altLang="zh-TW" sz="2400" dirty="0"/>
                <a:t>scalar: belongs to domain X or not</a:t>
              </a:r>
              <a:endParaRPr lang="zh-TW" altLang="en-US" sz="2400" dirty="0"/>
            </a:p>
          </p:txBody>
        </p:sp>
      </p:grpSp>
      <p:sp>
        <p:nvSpPr>
          <p:cNvPr id="43" name="标题 2">
            <a:extLst>
              <a:ext uri="{FF2B5EF4-FFF2-40B4-BE49-F238E27FC236}">
                <a16:creationId xmlns:a16="http://schemas.microsoft.com/office/drawing/2014/main" id="{4B005FF3-1499-6D45-B7E7-758DE82AC0A2}"/>
              </a:ext>
            </a:extLst>
          </p:cNvPr>
          <p:cNvSpPr>
            <a:spLocks noGrp="1"/>
          </p:cNvSpPr>
          <p:nvPr>
            <p:ph type="title"/>
          </p:nvPr>
        </p:nvSpPr>
        <p:spPr/>
        <p:txBody>
          <a:bodyPr/>
          <a:lstStyle/>
          <a:p>
            <a:r>
              <a:rPr lang="en-US" altLang="zh-CN" sz="3600" dirty="0" err="1"/>
              <a:t>CycleGAN</a:t>
            </a:r>
            <a:endParaRPr lang="zh-CN" altLang="en-US" sz="3600" dirty="0"/>
          </a:p>
        </p:txBody>
      </p:sp>
    </p:spTree>
    <p:extLst>
      <p:ext uri="{BB962C8B-B14F-4D97-AF65-F5344CB8AC3E}">
        <p14:creationId xmlns:p14="http://schemas.microsoft.com/office/powerpoint/2010/main" val="39596872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a:extLst>
              <a:ext uri="{FF2B5EF4-FFF2-40B4-BE49-F238E27FC236}">
                <a16:creationId xmlns:a16="http://schemas.microsoft.com/office/drawing/2014/main" id="{42E959B2-AD6A-0144-93D8-26A47BF09481}"/>
              </a:ext>
            </a:extLst>
          </p:cNvPr>
          <p:cNvSpPr>
            <a:spLocks noGrp="1"/>
          </p:cNvSpPr>
          <p:nvPr>
            <p:ph type="title"/>
          </p:nvPr>
        </p:nvSpPr>
        <p:spPr>
          <a:xfrm>
            <a:off x="685800" y="3064171"/>
            <a:ext cx="7772400"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III</a:t>
            </a:r>
            <a:r>
              <a:rPr lang="zh-CN" altLang="en-US" sz="4000" b="1" dirty="0">
                <a:solidFill>
                  <a:schemeClr val="accent6"/>
                </a:solidFill>
              </a:rPr>
              <a:t>    </a:t>
            </a:r>
            <a:r>
              <a:rPr lang="en-US" altLang="zh-CN" sz="4000" b="1" dirty="0">
                <a:solidFill>
                  <a:schemeClr val="accent6"/>
                </a:solidFill>
              </a:rPr>
              <a:t>NeuralTalk2</a:t>
            </a:r>
            <a:br>
              <a:rPr lang="zh-CN" altLang="en-US" sz="4000" b="1" dirty="0">
                <a:solidFill>
                  <a:schemeClr val="accent6"/>
                </a:solidFill>
              </a:rPr>
            </a:br>
            <a:endParaRPr lang="zh-CN" altLang="en-US" b="1" dirty="0">
              <a:solidFill>
                <a:schemeClr val="accent6"/>
              </a:solidFill>
            </a:endParaRPr>
          </a:p>
        </p:txBody>
      </p:sp>
    </p:spTree>
    <p:extLst>
      <p:ext uri="{BB962C8B-B14F-4D97-AF65-F5344CB8AC3E}">
        <p14:creationId xmlns:p14="http://schemas.microsoft.com/office/powerpoint/2010/main" val="217411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US" altLang="zh-CN" sz="3600" dirty="0"/>
              <a:t>NeuralTalk2</a:t>
            </a:r>
            <a:endParaRPr lang="zh-CN" altLang="en-US" sz="3600" dirty="0"/>
          </a:p>
        </p:txBody>
      </p:sp>
      <p:pic>
        <p:nvPicPr>
          <p:cNvPr id="6" name="图片 5">
            <a:extLst>
              <a:ext uri="{FF2B5EF4-FFF2-40B4-BE49-F238E27FC236}">
                <a16:creationId xmlns:a16="http://schemas.microsoft.com/office/drawing/2014/main" id="{E99B2CC6-2FDD-4543-994F-C6A16DF9C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50" y="1250950"/>
            <a:ext cx="6184900" cy="3086100"/>
          </a:xfrm>
          <a:prstGeom prst="rect">
            <a:avLst/>
          </a:prstGeom>
        </p:spPr>
      </p:pic>
      <p:sp>
        <p:nvSpPr>
          <p:cNvPr id="7" name="矩形 6">
            <a:extLst>
              <a:ext uri="{FF2B5EF4-FFF2-40B4-BE49-F238E27FC236}">
                <a16:creationId xmlns:a16="http://schemas.microsoft.com/office/drawing/2014/main" id="{31D815F4-F95C-2B4A-A008-8099FDE43709}"/>
              </a:ext>
            </a:extLst>
          </p:cNvPr>
          <p:cNvSpPr/>
          <p:nvPr/>
        </p:nvSpPr>
        <p:spPr>
          <a:xfrm>
            <a:off x="354169" y="4337050"/>
            <a:ext cx="8435662" cy="1754326"/>
          </a:xfrm>
          <a:prstGeom prst="rect">
            <a:avLst/>
          </a:prstGeom>
        </p:spPr>
        <p:txBody>
          <a:bodyPr wrap="square">
            <a:spAutoFit/>
          </a:bodyPr>
          <a:lstStyle/>
          <a:p>
            <a:r>
              <a:rPr lang="zh-CN" altLang="en-US" dirty="0"/>
              <a:t>This captioning model has two connected halves. The first half of the model is a network that learns to generate “descriptive” numerical representations of the scene (Tabby cat, laser mouse, paw), which are then taken as input to the second half. That second half is a recurrent neural network that generates a coherent sentence by putting those numerical descriptions together. The two halves of the model are trained together on image-caption pairs</a:t>
            </a:r>
          </a:p>
        </p:txBody>
      </p:sp>
    </p:spTree>
    <p:extLst>
      <p:ext uri="{BB962C8B-B14F-4D97-AF65-F5344CB8AC3E}">
        <p14:creationId xmlns:p14="http://schemas.microsoft.com/office/powerpoint/2010/main" val="160385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FFCD4-8F27-44DD-A921-5C52550C5CF3}"/>
              </a:ext>
            </a:extLst>
          </p:cNvPr>
          <p:cNvSpPr>
            <a:spLocks noGrp="1"/>
          </p:cNvSpPr>
          <p:nvPr>
            <p:ph type="title"/>
          </p:nvPr>
        </p:nvSpPr>
        <p:spPr>
          <a:xfrm>
            <a:off x="359230" y="188914"/>
            <a:ext cx="5388427" cy="707886"/>
          </a:xfrm>
        </p:spPr>
        <p:txBody>
          <a:bodyPr/>
          <a:lstStyle/>
          <a:p>
            <a:r>
              <a:rPr lang="zh-CN" altLang="en-US" dirty="0"/>
              <a:t>目录</a:t>
            </a:r>
          </a:p>
        </p:txBody>
      </p:sp>
      <p:graphicFrame>
        <p:nvGraphicFramePr>
          <p:cNvPr id="8" name="图示 7">
            <a:extLst>
              <a:ext uri="{FF2B5EF4-FFF2-40B4-BE49-F238E27FC236}">
                <a16:creationId xmlns:a16="http://schemas.microsoft.com/office/drawing/2014/main" id="{79778313-A3D6-924D-9F3E-3B2A29EBDE93}"/>
              </a:ext>
            </a:extLst>
          </p:cNvPr>
          <p:cNvGraphicFramePr/>
          <p:nvPr>
            <p:extLst>
              <p:ext uri="{D42A27DB-BD31-4B8C-83A1-F6EECF244321}">
                <p14:modId xmlns:p14="http://schemas.microsoft.com/office/powerpoint/2010/main" val="180337281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60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US" altLang="zh-CN" sz="3600" dirty="0"/>
              <a:t>NeuralTalk2</a:t>
            </a:r>
            <a:endParaRPr lang="zh-CN" altLang="en-US" sz="3600" dirty="0"/>
          </a:p>
        </p:txBody>
      </p:sp>
      <p:sp>
        <p:nvSpPr>
          <p:cNvPr id="2" name="文本框 1">
            <a:extLst>
              <a:ext uri="{FF2B5EF4-FFF2-40B4-BE49-F238E27FC236}">
                <a16:creationId xmlns:a16="http://schemas.microsoft.com/office/drawing/2014/main" id="{D3ED118A-A522-C446-8ED0-104F357814C0}"/>
              </a:ext>
            </a:extLst>
          </p:cNvPr>
          <p:cNvSpPr txBox="1"/>
          <p:nvPr/>
        </p:nvSpPr>
        <p:spPr bwMode="gray">
          <a:xfrm>
            <a:off x="0" y="3905086"/>
            <a:ext cx="8972550" cy="338554"/>
          </a:xfrm>
          <a:prstGeom prst="rect">
            <a:avLst/>
          </a:prstGeom>
          <a:noFill/>
          <a:ln w="9525">
            <a:noFill/>
            <a:miter lim="800000"/>
          </a:ln>
        </p:spPr>
        <p:txBody>
          <a:bodyPr wrap="square" rtlCol="0">
            <a:spAutoFit/>
          </a:bodyPr>
          <a:lstStyle/>
          <a:p>
            <a:r>
              <a:rPr lang="en" altLang="zh-CN" sz="1600" dirty="0"/>
              <a:t>python </a:t>
            </a:r>
            <a:r>
              <a:rPr lang="en" altLang="zh-CN" sz="1600" dirty="0" err="1"/>
              <a:t>eval.py</a:t>
            </a:r>
            <a:r>
              <a:rPr lang="en" altLang="zh-CN" sz="1600" dirty="0"/>
              <a:t> --model ./data/FC/fc-</a:t>
            </a:r>
            <a:r>
              <a:rPr lang="en" altLang="zh-CN" sz="1600" dirty="0" err="1"/>
              <a:t>model.pth</a:t>
            </a:r>
            <a:r>
              <a:rPr lang="en" altLang="zh-CN" sz="1600" dirty="0"/>
              <a:t> --</a:t>
            </a:r>
            <a:r>
              <a:rPr lang="en" altLang="zh-CN" sz="1600" dirty="0" err="1"/>
              <a:t>infos_path</a:t>
            </a:r>
            <a:r>
              <a:rPr lang="en" altLang="zh-CN" sz="1600" dirty="0"/>
              <a:t> ./data/FC/fc-</a:t>
            </a:r>
            <a:r>
              <a:rPr lang="en" altLang="zh-CN" sz="1600" dirty="0" err="1"/>
              <a:t>infos.pkl</a:t>
            </a:r>
            <a:r>
              <a:rPr lang="en" altLang="zh-CN" sz="1600" dirty="0"/>
              <a:t> --</a:t>
            </a:r>
            <a:r>
              <a:rPr lang="en" altLang="zh-CN" sz="1600" dirty="0" err="1"/>
              <a:t>image_folder</a:t>
            </a:r>
            <a:r>
              <a:rPr lang="en" altLang="zh-CN" sz="1600" dirty="0"/>
              <a:t> ./data</a:t>
            </a:r>
            <a:endParaRPr kumimoji="1" lang="zh-CN" altLang="en-US" sz="1600" dirty="0" err="1">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EFD9F7F-8601-674C-8069-2D0C784F78E1}"/>
              </a:ext>
            </a:extLst>
          </p:cNvPr>
          <p:cNvSpPr/>
          <p:nvPr/>
        </p:nvSpPr>
        <p:spPr>
          <a:xfrm>
            <a:off x="393700" y="2837005"/>
            <a:ext cx="8356600" cy="400110"/>
          </a:xfrm>
          <a:prstGeom prst="rect">
            <a:avLst/>
          </a:prstGeom>
        </p:spPr>
        <p:txBody>
          <a:bodyPr wrap="square">
            <a:spAutoFit/>
          </a:bodyPr>
          <a:lstStyle/>
          <a:p>
            <a:r>
              <a:rPr lang="en" altLang="zh-CN" sz="2000" dirty="0">
                <a:solidFill>
                  <a:srgbClr val="000AF9"/>
                </a:solidFill>
                <a:latin typeface="NewBaskerville"/>
              </a:rPr>
              <a:t>https://</a:t>
            </a:r>
            <a:r>
              <a:rPr lang="en" altLang="zh-CN" sz="2000" dirty="0" err="1">
                <a:solidFill>
                  <a:srgbClr val="000AF9"/>
                </a:solidFill>
                <a:latin typeface="NewBaskerville"/>
              </a:rPr>
              <a:t>github.com</a:t>
            </a:r>
            <a:r>
              <a:rPr lang="en" altLang="zh-CN" sz="2000" dirty="0">
                <a:solidFill>
                  <a:srgbClr val="000AF9"/>
                </a:solidFill>
                <a:latin typeface="NewBaskerville"/>
              </a:rPr>
              <a:t>/deep-learning-with- </a:t>
            </a:r>
            <a:r>
              <a:rPr lang="en" altLang="zh-CN" sz="2000" dirty="0" err="1">
                <a:solidFill>
                  <a:srgbClr val="000AF9"/>
                </a:solidFill>
                <a:latin typeface="NewBaskerville"/>
              </a:rPr>
              <a:t>pytorch</a:t>
            </a:r>
            <a:r>
              <a:rPr lang="en" altLang="zh-CN" sz="2000" dirty="0">
                <a:solidFill>
                  <a:srgbClr val="000AF9"/>
                </a:solidFill>
                <a:latin typeface="NewBaskerville"/>
              </a:rPr>
              <a:t>/</a:t>
            </a:r>
            <a:r>
              <a:rPr lang="en" altLang="zh-CN" sz="2000" dirty="0" err="1">
                <a:solidFill>
                  <a:srgbClr val="000AF9"/>
                </a:solidFill>
                <a:latin typeface="NewBaskerville"/>
              </a:rPr>
              <a:t>ImageCaptioning.pytorch</a:t>
            </a:r>
            <a:r>
              <a:rPr lang="en" altLang="zh-CN" sz="2000" dirty="0">
                <a:solidFill>
                  <a:srgbClr val="000AF9"/>
                </a:solidFill>
                <a:latin typeface="NewBaskerville"/>
              </a:rPr>
              <a:t> </a:t>
            </a:r>
            <a:endParaRPr lang="en" altLang="zh-CN" sz="2000" dirty="0"/>
          </a:p>
        </p:txBody>
      </p:sp>
    </p:spTree>
    <p:extLst>
      <p:ext uri="{BB962C8B-B14F-4D97-AF65-F5344CB8AC3E}">
        <p14:creationId xmlns:p14="http://schemas.microsoft.com/office/powerpoint/2010/main" val="82631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a:extLst>
              <a:ext uri="{FF2B5EF4-FFF2-40B4-BE49-F238E27FC236}">
                <a16:creationId xmlns:a16="http://schemas.microsoft.com/office/drawing/2014/main" id="{6A6B81FC-BF42-AA43-AC21-67A6D045FCA0}"/>
              </a:ext>
            </a:extLst>
          </p:cNvPr>
          <p:cNvSpPr>
            <a:spLocks noGrp="1"/>
          </p:cNvSpPr>
          <p:nvPr>
            <p:ph type="title"/>
          </p:nvPr>
        </p:nvSpPr>
        <p:spPr>
          <a:xfrm>
            <a:off x="685800" y="3064171"/>
            <a:ext cx="7772400"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IV</a:t>
            </a:r>
            <a:r>
              <a:rPr lang="zh-CN" altLang="en-US" sz="4000" b="1" dirty="0">
                <a:solidFill>
                  <a:schemeClr val="accent6"/>
                </a:solidFill>
              </a:rPr>
              <a:t>   </a:t>
            </a:r>
            <a:r>
              <a:rPr lang="en" altLang="zh-CN" sz="4000" b="1" dirty="0">
                <a:solidFill>
                  <a:schemeClr val="accent6"/>
                </a:solidFill>
              </a:rPr>
              <a:t>Torch Hub</a:t>
            </a:r>
            <a:br>
              <a:rPr lang="zh-CN" altLang="en-US" sz="4000" b="1" dirty="0">
                <a:solidFill>
                  <a:schemeClr val="accent6"/>
                </a:solidFill>
              </a:rPr>
            </a:br>
            <a:endParaRPr lang="zh-CN" altLang="en-US" b="1" dirty="0">
              <a:solidFill>
                <a:schemeClr val="accent6"/>
              </a:solidFill>
            </a:endParaRPr>
          </a:p>
        </p:txBody>
      </p:sp>
    </p:spTree>
    <p:extLst>
      <p:ext uri="{BB962C8B-B14F-4D97-AF65-F5344CB8AC3E}">
        <p14:creationId xmlns:p14="http://schemas.microsoft.com/office/powerpoint/2010/main" val="63086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US" altLang="zh-CN" sz="3600" dirty="0"/>
              <a:t>Torch</a:t>
            </a:r>
            <a:r>
              <a:rPr lang="zh-CN" altLang="en-US" sz="3600" dirty="0"/>
              <a:t> </a:t>
            </a:r>
            <a:r>
              <a:rPr lang="en-US" altLang="zh-CN" sz="3600" dirty="0"/>
              <a:t>Hub</a:t>
            </a:r>
            <a:endParaRPr lang="zh-CN" altLang="en-US" sz="3600" dirty="0"/>
          </a:p>
        </p:txBody>
      </p:sp>
      <p:sp>
        <p:nvSpPr>
          <p:cNvPr id="5" name="矩形 4">
            <a:extLst>
              <a:ext uri="{FF2B5EF4-FFF2-40B4-BE49-F238E27FC236}">
                <a16:creationId xmlns:a16="http://schemas.microsoft.com/office/drawing/2014/main" id="{5087561F-30E4-9F4A-868F-0473B541DC37}"/>
              </a:ext>
            </a:extLst>
          </p:cNvPr>
          <p:cNvSpPr/>
          <p:nvPr/>
        </p:nvSpPr>
        <p:spPr>
          <a:xfrm>
            <a:off x="359230" y="1453504"/>
            <a:ext cx="8140826" cy="2185214"/>
          </a:xfrm>
          <a:prstGeom prst="rect">
            <a:avLst/>
          </a:prstGeom>
        </p:spPr>
        <p:txBody>
          <a:bodyPr wrap="square">
            <a:spAutoFit/>
          </a:bodyPr>
          <a:lstStyle/>
          <a:p>
            <a:r>
              <a:rPr lang="zh-CN" altLang="en-US" dirty="0"/>
              <a:t>Pretrained models have been published since the early days of deep learning, but until PyTorch 1.0, there was no way to ensure that users would have a uniform inter- face to get them. TorchVision was a good example of a clean interface, as we saw ear- lier in this chapter; but other authors, as we have seen for CycleGAN and NeuralTalk2, chose different designs.</a:t>
            </a:r>
            <a:endParaRPr lang="en-US" altLang="zh-CN" dirty="0"/>
          </a:p>
          <a:p>
            <a:r>
              <a:rPr lang="en" altLang="zh-CN" dirty="0"/>
              <a:t>In our quest for interesting pretrained models, we can now search for GitHub </a:t>
            </a:r>
            <a:r>
              <a:rPr lang="en" altLang="zh-CN" dirty="0" err="1"/>
              <a:t>reposi</a:t>
            </a:r>
            <a:r>
              <a:rPr lang="en" altLang="zh-CN" dirty="0"/>
              <a:t>- </a:t>
            </a:r>
            <a:r>
              <a:rPr lang="en" altLang="zh-CN" dirty="0" err="1"/>
              <a:t>tories</a:t>
            </a:r>
            <a:r>
              <a:rPr lang="en" altLang="zh-CN" dirty="0"/>
              <a:t> that include </a:t>
            </a:r>
            <a:r>
              <a:rPr lang="en" altLang="zh-CN" sz="2800" dirty="0" err="1">
                <a:solidFill>
                  <a:srgbClr val="F78843"/>
                </a:solidFill>
              </a:rPr>
              <a:t>hubconf.py</a:t>
            </a:r>
            <a:r>
              <a:rPr lang="zh-CN" altLang="en-US" sz="2800" dirty="0">
                <a:solidFill>
                  <a:srgbClr val="F78843"/>
                </a:solidFill>
              </a:rPr>
              <a:t> </a:t>
            </a:r>
            <a:endParaRPr lang="zh-CN" altLang="en-US" dirty="0"/>
          </a:p>
        </p:txBody>
      </p:sp>
      <p:pic>
        <p:nvPicPr>
          <p:cNvPr id="4" name="图片 3">
            <a:extLst>
              <a:ext uri="{FF2B5EF4-FFF2-40B4-BE49-F238E27FC236}">
                <a16:creationId xmlns:a16="http://schemas.microsoft.com/office/drawing/2014/main" id="{0E7DC7BD-3B6C-1349-9A0A-BFD51EE6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093" y="3967852"/>
            <a:ext cx="7023100" cy="1612900"/>
          </a:xfrm>
          <a:prstGeom prst="rect">
            <a:avLst/>
          </a:prstGeom>
        </p:spPr>
      </p:pic>
    </p:spTree>
    <p:extLst>
      <p:ext uri="{BB962C8B-B14F-4D97-AF65-F5344CB8AC3E}">
        <p14:creationId xmlns:p14="http://schemas.microsoft.com/office/powerpoint/2010/main" val="743632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a:extLst>
              <a:ext uri="{FF2B5EF4-FFF2-40B4-BE49-F238E27FC236}">
                <a16:creationId xmlns:a16="http://schemas.microsoft.com/office/drawing/2014/main" id="{277FE44B-C418-1641-9B0E-6954FBDF5557}"/>
              </a:ext>
            </a:extLst>
          </p:cNvPr>
          <p:cNvSpPr>
            <a:spLocks noGrp="1"/>
          </p:cNvSpPr>
          <p:nvPr>
            <p:ph type="title"/>
          </p:nvPr>
        </p:nvSpPr>
        <p:spPr>
          <a:xfrm>
            <a:off x="685800" y="3064171"/>
            <a:ext cx="7772400"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V</a:t>
            </a:r>
            <a:r>
              <a:rPr lang="zh-CN" altLang="en-US" sz="4000" b="1" dirty="0">
                <a:solidFill>
                  <a:schemeClr val="accent6"/>
                </a:solidFill>
              </a:rPr>
              <a:t>  </a:t>
            </a:r>
            <a:r>
              <a:rPr lang="en-US" altLang="zh-CN" sz="4000" b="1" dirty="0">
                <a:solidFill>
                  <a:schemeClr val="accent6"/>
                </a:solidFill>
              </a:rPr>
              <a:t>Summary</a:t>
            </a:r>
            <a:br>
              <a:rPr lang="zh-CN" altLang="en-US" sz="4000" b="1" dirty="0">
                <a:solidFill>
                  <a:schemeClr val="accent6"/>
                </a:solidFill>
              </a:rPr>
            </a:br>
            <a:endParaRPr lang="zh-CN" altLang="en-US" b="1" dirty="0">
              <a:solidFill>
                <a:schemeClr val="accent6"/>
              </a:solidFill>
            </a:endParaRPr>
          </a:p>
        </p:txBody>
      </p:sp>
    </p:spTree>
    <p:extLst>
      <p:ext uri="{BB962C8B-B14F-4D97-AF65-F5344CB8AC3E}">
        <p14:creationId xmlns:p14="http://schemas.microsoft.com/office/powerpoint/2010/main" val="330106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219691"/>
            <a:ext cx="5388427" cy="646331"/>
          </a:xfrm>
        </p:spPr>
        <p:txBody>
          <a:bodyPr/>
          <a:lstStyle/>
          <a:p>
            <a:r>
              <a:rPr lang="en" altLang="zh-CN" sz="3600" dirty="0"/>
              <a:t>Summary</a:t>
            </a:r>
            <a:endParaRPr lang="zh-CN" altLang="en-US" sz="3600" dirty="0"/>
          </a:p>
        </p:txBody>
      </p:sp>
      <p:sp>
        <p:nvSpPr>
          <p:cNvPr id="7" name="内容占位符 9">
            <a:extLst>
              <a:ext uri="{FF2B5EF4-FFF2-40B4-BE49-F238E27FC236}">
                <a16:creationId xmlns:a16="http://schemas.microsoft.com/office/drawing/2014/main" id="{0DA895A7-05AB-0343-9BB3-B89CBBED018D}"/>
              </a:ext>
            </a:extLst>
          </p:cNvPr>
          <p:cNvSpPr>
            <a:spLocks noGrp="1"/>
          </p:cNvSpPr>
          <p:nvPr>
            <p:ph idx="1"/>
          </p:nvPr>
        </p:nvSpPr>
        <p:spPr>
          <a:xfrm>
            <a:off x="489397" y="1685498"/>
            <a:ext cx="8369686" cy="1292928"/>
          </a:xfrm>
        </p:spPr>
        <p:txBody>
          <a:bodyPr/>
          <a:lstStyle/>
          <a:p>
            <a:r>
              <a:rPr lang="zh-CN" altLang="en-US" sz="1400" dirty="0"/>
              <a:t>A pretrained network is a model that has already been trained on a dataset.Such networks can typically produce useful results immediately after loading the network parameters.</a:t>
            </a:r>
          </a:p>
          <a:p>
            <a:r>
              <a:rPr lang="zh-CN" altLang="en-US" sz="1400" dirty="0"/>
              <a:t>By knowing how to use a pretrained model, we can integrate a neural network into a project without having to design or train it.</a:t>
            </a:r>
          </a:p>
          <a:p>
            <a:r>
              <a:rPr lang="zh-CN" altLang="en-US" sz="1400" dirty="0"/>
              <a:t>AlexNet and ResNet are two deep convolutional networks that set new benchmarks for image recognition in the years they were released.</a:t>
            </a:r>
          </a:p>
          <a:p>
            <a:r>
              <a:rPr lang="zh-CN" altLang="en-US" sz="1400" dirty="0"/>
              <a:t>Generative adversarial networks (GANs) have two parts—the generator and the discriminator—that work together to produce output indistinguishable from authentic items.</a:t>
            </a:r>
          </a:p>
          <a:p>
            <a:r>
              <a:rPr lang="zh-CN" altLang="en-US" sz="1400" dirty="0"/>
              <a:t>CycleGAN uses an architecture that supports converting back and forth between two different classes of images.</a:t>
            </a:r>
          </a:p>
          <a:p>
            <a:r>
              <a:rPr lang="zh-CN" altLang="en-US" sz="1400" dirty="0"/>
              <a:t>NeuralTalk2 uses a hybrid model architecture to consume an image and produce a text description of the image.</a:t>
            </a:r>
          </a:p>
          <a:p>
            <a:r>
              <a:rPr lang="zh-CN" altLang="en-US" sz="1400" dirty="0"/>
              <a:t>Torch Hub is a standardized way to load models and weights from any project with an appropriate hubconf.py file</a:t>
            </a:r>
          </a:p>
          <a:p>
            <a:pPr algn="just"/>
            <a:endParaRPr lang="en-US" altLang="zh-CN" sz="1400" dirty="0"/>
          </a:p>
        </p:txBody>
      </p:sp>
    </p:spTree>
    <p:extLst>
      <p:ext uri="{BB962C8B-B14F-4D97-AF65-F5344CB8AC3E}">
        <p14:creationId xmlns:p14="http://schemas.microsoft.com/office/powerpoint/2010/main" val="2689744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8616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a:ext uri="{FF2B5EF4-FFF2-40B4-BE49-F238E27FC236}">
                <a16:creationId xmlns:a16="http://schemas.microsoft.com/office/drawing/2014/main" id="{3BDE1A9E-B2D6-A04D-94E0-A394A1A8D49E}"/>
              </a:ext>
            </a:extLst>
          </p:cNvPr>
          <p:cNvSpPr>
            <a:spLocks noGrp="1"/>
          </p:cNvSpPr>
          <p:nvPr>
            <p:ph type="title"/>
          </p:nvPr>
        </p:nvSpPr>
        <p:spPr>
          <a:xfrm>
            <a:off x="685800" y="3064171"/>
            <a:ext cx="7772400"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a:t>
            </a:r>
            <a:r>
              <a:rPr lang="zh-CN" altLang="en-US" sz="4000" dirty="0">
                <a:solidFill>
                  <a:schemeClr val="accent6"/>
                </a:solidFill>
              </a:rPr>
              <a:t>   </a:t>
            </a:r>
            <a:r>
              <a:rPr lang="en" altLang="zh-CN" sz="4000" b="1" dirty="0">
                <a:solidFill>
                  <a:schemeClr val="accent6"/>
                </a:solidFill>
                <a:latin typeface="Segoe UI Symbol" panose="020B0502040204020203" pitchFamily="34" charset="0"/>
                <a:ea typeface="Segoe UI Symbol" panose="020B0502040204020203" pitchFamily="34" charset="0"/>
                <a:cs typeface="Al Bayan Plain" pitchFamily="2" charset="-78"/>
              </a:rPr>
              <a:t>Pretrained network</a:t>
            </a:r>
            <a:r>
              <a:rPr lang="en-US" altLang="zh-CN" sz="4000" b="1" dirty="0">
                <a:solidFill>
                  <a:schemeClr val="accent6"/>
                </a:solidFill>
                <a:latin typeface="Segoe UI Symbol" panose="020B0502040204020203" pitchFamily="34" charset="0"/>
                <a:ea typeface="Segoe UI Symbol" panose="020B0502040204020203" pitchFamily="34" charset="0"/>
                <a:cs typeface="Al Bayan Plain" pitchFamily="2" charset="-78"/>
              </a:rPr>
              <a:t>s</a:t>
            </a: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Tree>
    <p:extLst>
      <p:ext uri="{BB962C8B-B14F-4D97-AF65-F5344CB8AC3E}">
        <p14:creationId xmlns:p14="http://schemas.microsoft.com/office/powerpoint/2010/main" val="306604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49110482-EE0C-457E-AB92-0514F551ECA8}"/>
              </a:ext>
            </a:extLst>
          </p:cNvPr>
          <p:cNvSpPr>
            <a:spLocks noGrp="1"/>
          </p:cNvSpPr>
          <p:nvPr>
            <p:ph idx="1"/>
          </p:nvPr>
        </p:nvSpPr>
        <p:spPr>
          <a:xfrm>
            <a:off x="359230" y="4415819"/>
            <a:ext cx="8369686" cy="1292928"/>
          </a:xfrm>
        </p:spPr>
        <p:txBody>
          <a:bodyPr/>
          <a:lstStyle/>
          <a:p>
            <a:pPr algn="just"/>
            <a:r>
              <a:rPr lang="zh-CN" altLang="en-US" dirty="0"/>
              <a:t>预训练网络是一个已经训练好，保存下来的网络，开箱即用</a:t>
            </a:r>
            <a:endParaRPr lang="en-US" altLang="zh-CN" dirty="0"/>
          </a:p>
          <a:p>
            <a:pPr algn="just"/>
            <a:r>
              <a:rPr lang="zh-CN" altLang="en-US" dirty="0"/>
              <a:t>在一个大型数据集上进行了训练（如</a:t>
            </a:r>
            <a:r>
              <a:rPr lang="en-US" altLang="zh-CN" dirty="0"/>
              <a:t>CV</a:t>
            </a:r>
            <a:r>
              <a:rPr lang="zh-CN" altLang="en-US" dirty="0"/>
              <a:t>的</a:t>
            </a:r>
            <a:r>
              <a:rPr lang="en-US" altLang="zh-CN" dirty="0"/>
              <a:t>ImageNet</a:t>
            </a:r>
            <a:r>
              <a:rPr lang="zh-CN" altLang="en-US" dirty="0"/>
              <a:t>），获得了权重</a:t>
            </a:r>
            <a:endParaRPr lang="en-US" altLang="zh-CN" dirty="0"/>
          </a:p>
          <a:p>
            <a:pPr algn="just"/>
            <a:r>
              <a:rPr lang="en-US" altLang="zh-CN" dirty="0"/>
              <a:t>NLP</a:t>
            </a:r>
            <a:r>
              <a:rPr lang="zh-CN" altLang="en-US" dirty="0"/>
              <a:t>领域的</a:t>
            </a:r>
            <a:r>
              <a:rPr lang="en-US" altLang="zh-CN" dirty="0"/>
              <a:t>Bert</a:t>
            </a:r>
            <a:r>
              <a:rPr lang="zh-CN" altLang="en-US" dirty="0"/>
              <a:t>，</a:t>
            </a:r>
            <a:r>
              <a:rPr lang="en-US" altLang="zh-CN" dirty="0"/>
              <a:t>GPT3</a:t>
            </a:r>
          </a:p>
        </p:txBody>
      </p:sp>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pic>
        <p:nvPicPr>
          <p:cNvPr id="4" name="图片 3">
            <a:extLst>
              <a:ext uri="{FF2B5EF4-FFF2-40B4-BE49-F238E27FC236}">
                <a16:creationId xmlns:a16="http://schemas.microsoft.com/office/drawing/2014/main" id="{3224E403-2EB4-644D-8AE7-880145A1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229" y="1546175"/>
            <a:ext cx="2353688" cy="2539018"/>
          </a:xfrm>
          <a:prstGeom prst="rect">
            <a:avLst/>
          </a:prstGeom>
        </p:spPr>
      </p:pic>
    </p:spTree>
    <p:extLst>
      <p:ext uri="{BB962C8B-B14F-4D97-AF65-F5344CB8AC3E}">
        <p14:creationId xmlns:p14="http://schemas.microsoft.com/office/powerpoint/2010/main" val="204728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pic>
        <p:nvPicPr>
          <p:cNvPr id="4" name="图片 3">
            <a:extLst>
              <a:ext uri="{FF2B5EF4-FFF2-40B4-BE49-F238E27FC236}">
                <a16:creationId xmlns:a16="http://schemas.microsoft.com/office/drawing/2014/main" id="{F687E24C-6050-584C-A950-65127D82B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47" y="1688803"/>
            <a:ext cx="7195901" cy="2161314"/>
          </a:xfrm>
          <a:prstGeom prst="rect">
            <a:avLst/>
          </a:prstGeom>
        </p:spPr>
      </p:pic>
      <p:sp>
        <p:nvSpPr>
          <p:cNvPr id="7" name="内容占位符 1">
            <a:extLst>
              <a:ext uri="{FF2B5EF4-FFF2-40B4-BE49-F238E27FC236}">
                <a16:creationId xmlns:a16="http://schemas.microsoft.com/office/drawing/2014/main" id="{32662FEA-2B03-1644-852C-4C63ED07AD82}"/>
              </a:ext>
            </a:extLst>
          </p:cNvPr>
          <p:cNvSpPr>
            <a:spLocks noGrp="1"/>
          </p:cNvSpPr>
          <p:nvPr>
            <p:ph idx="1"/>
          </p:nvPr>
        </p:nvSpPr>
        <p:spPr>
          <a:xfrm>
            <a:off x="555170" y="4088540"/>
            <a:ext cx="8033657" cy="2549769"/>
          </a:xfrm>
        </p:spPr>
        <p:txBody>
          <a:bodyPr/>
          <a:lstStyle/>
          <a:p>
            <a:r>
              <a:rPr lang="en-US" altLang="zh-CN" dirty="0"/>
              <a:t>The input image will first be preprocessed into an instance of the </a:t>
            </a:r>
            <a:r>
              <a:rPr lang="en-US" altLang="zh-CN" dirty="0" err="1"/>
              <a:t>multidimen</a:t>
            </a:r>
            <a:r>
              <a:rPr lang="en-US" altLang="zh-CN" dirty="0"/>
              <a:t>- </a:t>
            </a:r>
            <a:r>
              <a:rPr lang="en-US" altLang="zh-CN" dirty="0" err="1"/>
              <a:t>sional</a:t>
            </a:r>
            <a:r>
              <a:rPr lang="en-US" altLang="zh-CN" dirty="0"/>
              <a:t> array class </a:t>
            </a:r>
            <a:r>
              <a:rPr lang="en-US" altLang="zh-CN" dirty="0" err="1"/>
              <a:t>torch.Tensor</a:t>
            </a:r>
            <a:r>
              <a:rPr lang="en-US" altLang="zh-CN" dirty="0"/>
              <a:t>.</a:t>
            </a:r>
          </a:p>
          <a:p>
            <a:r>
              <a:rPr lang="en-US" altLang="zh-CN" dirty="0"/>
              <a:t>It is an RGB image with height and width, so this tensor will have three dimensions: the three color channels, and two spatial image dimensions of a specific size.</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8605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pic>
        <p:nvPicPr>
          <p:cNvPr id="4" name="图片 3">
            <a:extLst>
              <a:ext uri="{FF2B5EF4-FFF2-40B4-BE49-F238E27FC236}">
                <a16:creationId xmlns:a16="http://schemas.microsoft.com/office/drawing/2014/main" id="{F687E24C-6050-584C-A950-65127D82B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337" y="1440015"/>
            <a:ext cx="6279442" cy="1886052"/>
          </a:xfrm>
          <a:prstGeom prst="rect">
            <a:avLst/>
          </a:prstGeom>
        </p:spPr>
      </p:pic>
      <p:sp>
        <p:nvSpPr>
          <p:cNvPr id="7" name="内容占位符 1">
            <a:extLst>
              <a:ext uri="{FF2B5EF4-FFF2-40B4-BE49-F238E27FC236}">
                <a16:creationId xmlns:a16="http://schemas.microsoft.com/office/drawing/2014/main" id="{32662FEA-2B03-1644-852C-4C63ED07AD82}"/>
              </a:ext>
            </a:extLst>
          </p:cNvPr>
          <p:cNvSpPr>
            <a:spLocks noGrp="1"/>
          </p:cNvSpPr>
          <p:nvPr>
            <p:ph idx="1"/>
          </p:nvPr>
        </p:nvSpPr>
        <p:spPr>
          <a:xfrm>
            <a:off x="359230" y="3429000"/>
            <a:ext cx="8033657" cy="2718583"/>
          </a:xfrm>
        </p:spPr>
        <p:txBody>
          <a:bodyPr/>
          <a:lstStyle/>
          <a:p>
            <a:r>
              <a:rPr lang="en-US" altLang="zh-CN" dirty="0"/>
              <a:t>Our model will take that processed input image and pass it into the pretrained network to obtain 1000</a:t>
            </a:r>
            <a:r>
              <a:rPr lang="zh-CN" altLang="en-US" dirty="0"/>
              <a:t> </a:t>
            </a:r>
            <a:r>
              <a:rPr lang="en-US" altLang="zh-CN" dirty="0"/>
              <a:t>scores for 1000 classes(labels). The highest score corresponds to the most likely class according to the weights. Each class is then mapped one-to-one onto a class label.</a:t>
            </a:r>
          </a:p>
          <a:p>
            <a:r>
              <a:rPr lang="en-US" altLang="zh-CN" dirty="0"/>
              <a:t>That output is contained in a </a:t>
            </a:r>
            <a:r>
              <a:rPr lang="en-US" altLang="zh-CN" dirty="0" err="1"/>
              <a:t>torch.Tensor</a:t>
            </a:r>
            <a:r>
              <a:rPr lang="en-US" altLang="zh-CN" dirty="0"/>
              <a:t> with 1,000 elements, each representing the score associated with that class.</a:t>
            </a:r>
          </a:p>
          <a:p>
            <a:endParaRPr lang="en-US" altLang="zh-CN" dirty="0"/>
          </a:p>
          <a:p>
            <a:endParaRPr lang="en-US" altLang="zh-CN" dirty="0"/>
          </a:p>
        </p:txBody>
      </p:sp>
    </p:spTree>
    <p:extLst>
      <p:ext uri="{BB962C8B-B14F-4D97-AF65-F5344CB8AC3E}">
        <p14:creationId xmlns:p14="http://schemas.microsoft.com/office/powerpoint/2010/main" val="427919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pic>
        <p:nvPicPr>
          <p:cNvPr id="3" name="图片 2">
            <a:extLst>
              <a:ext uri="{FF2B5EF4-FFF2-40B4-BE49-F238E27FC236}">
                <a16:creationId xmlns:a16="http://schemas.microsoft.com/office/drawing/2014/main" id="{57E3FB74-05B5-4543-8AC0-23636D2FA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750" y="1176764"/>
            <a:ext cx="5092499" cy="2554545"/>
          </a:xfrm>
          <a:prstGeom prst="rect">
            <a:avLst/>
          </a:prstGeom>
        </p:spPr>
      </p:pic>
      <p:sp>
        <p:nvSpPr>
          <p:cNvPr id="2" name="矩形 1">
            <a:extLst>
              <a:ext uri="{FF2B5EF4-FFF2-40B4-BE49-F238E27FC236}">
                <a16:creationId xmlns:a16="http://schemas.microsoft.com/office/drawing/2014/main" id="{15E812F7-7640-1446-8FED-E69739254450}"/>
              </a:ext>
            </a:extLst>
          </p:cNvPr>
          <p:cNvSpPr/>
          <p:nvPr/>
        </p:nvSpPr>
        <p:spPr>
          <a:xfrm>
            <a:off x="439867" y="3693807"/>
            <a:ext cx="8264264" cy="2554545"/>
          </a:xfrm>
          <a:prstGeom prst="rect">
            <a:avLst/>
          </a:prstGeom>
        </p:spPr>
        <p:txBody>
          <a:bodyPr wrap="square">
            <a:spAutoFit/>
          </a:bodyPr>
          <a:lstStyle/>
          <a:p>
            <a:r>
              <a:rPr lang="zh-CN" altLang="en-US" sz="2000" dirty="0"/>
              <a:t>The AlexNet architecture won the 2012 ILSVRC by a large margin, with a top-5 test error rate (that is, the correct label must be in the top 5 predictions) of 15.4%. By comparison, the second-best submission, which wasn’t based on a deep network, trailed at 26.2%. This was a defining moment in the history of computer vision: the moment when the community started to realize the potential of deep learning for vision tasks. That leap was followed by constant improvement, with more modern architectures and training methods getting top-5 error rates as low as 3%.</a:t>
            </a:r>
          </a:p>
        </p:txBody>
      </p:sp>
    </p:spTree>
    <p:extLst>
      <p:ext uri="{BB962C8B-B14F-4D97-AF65-F5344CB8AC3E}">
        <p14:creationId xmlns:p14="http://schemas.microsoft.com/office/powerpoint/2010/main" val="194568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sp>
        <p:nvSpPr>
          <p:cNvPr id="11" name="标题 8">
            <a:extLst>
              <a:ext uri="{FF2B5EF4-FFF2-40B4-BE49-F238E27FC236}">
                <a16:creationId xmlns:a16="http://schemas.microsoft.com/office/drawing/2014/main" id="{5711F01D-D3DA-D746-9943-0C1E619C5F3A}"/>
              </a:ext>
            </a:extLst>
          </p:cNvPr>
          <p:cNvSpPr>
            <a:spLocks noGrp="1"/>
          </p:cNvSpPr>
          <p:nvPr>
            <p:ph idx="1"/>
          </p:nvPr>
        </p:nvSpPr>
        <p:spPr>
          <a:xfrm>
            <a:off x="1524537" y="2692400"/>
            <a:ext cx="6610081" cy="1473200"/>
          </a:xfrm>
        </p:spPr>
        <p:txBody>
          <a:bodyPr/>
          <a:lstStyle/>
          <a:p>
            <a:r>
              <a:rPr kumimoji="1" lang="en-US" altLang="zh-CN" sz="4400" dirty="0">
                <a:latin typeface="Segoe UI Symbol" panose="020B0502040204020203" pitchFamily="34" charset="0"/>
                <a:ea typeface="Segoe UI Symbol" panose="020B0502040204020203" pitchFamily="34" charset="0"/>
              </a:rPr>
              <a:t>pip</a:t>
            </a:r>
            <a:r>
              <a:rPr kumimoji="1" lang="zh-CN" altLang="en-US" sz="4400" dirty="0">
                <a:latin typeface="Segoe UI Symbol" panose="020B0502040204020203" pitchFamily="34" charset="0"/>
                <a:ea typeface="Microsoft YaHei" panose="020B0503020204020204" pitchFamily="34" charset="-122"/>
              </a:rPr>
              <a:t> </a:t>
            </a:r>
            <a:r>
              <a:rPr kumimoji="1" lang="en-US" altLang="zh-CN" sz="4400" dirty="0">
                <a:latin typeface="Segoe UI Symbol" panose="020B0502040204020203" pitchFamily="34" charset="0"/>
                <a:ea typeface="Segoe UI Symbol" panose="020B0502040204020203" pitchFamily="34" charset="0"/>
              </a:rPr>
              <a:t>install</a:t>
            </a:r>
            <a:r>
              <a:rPr kumimoji="1" lang="zh-CN" altLang="en-US" sz="4400" dirty="0">
                <a:latin typeface="Segoe UI Symbol" panose="020B0502040204020203" pitchFamily="34" charset="0"/>
                <a:ea typeface="Microsoft YaHei" panose="020B0503020204020204" pitchFamily="34" charset="-122"/>
              </a:rPr>
              <a:t> </a:t>
            </a:r>
            <a:r>
              <a:rPr kumimoji="1" lang="en-US" altLang="zh-CN" sz="4400" dirty="0" err="1">
                <a:latin typeface="Segoe UI Symbol" panose="020B0502040204020203" pitchFamily="34" charset="0"/>
                <a:ea typeface="Segoe UI Symbol" panose="020B0502040204020203" pitchFamily="34" charset="0"/>
              </a:rPr>
              <a:t>torchvision</a:t>
            </a:r>
            <a:endParaRPr kumimoji="1" lang="zh-CN" altLang="en-US" sz="4400" dirty="0" err="1">
              <a:latin typeface="Segoe UI Symbol" panose="020B0502040204020203" pitchFamily="34" charset="0"/>
              <a:ea typeface="Microsoft YaHei" panose="020B0503020204020204" pitchFamily="34" charset="-122"/>
            </a:endParaRPr>
          </a:p>
        </p:txBody>
      </p:sp>
    </p:spTree>
    <p:extLst>
      <p:ext uri="{BB962C8B-B14F-4D97-AF65-F5344CB8AC3E}">
        <p14:creationId xmlns:p14="http://schemas.microsoft.com/office/powerpoint/2010/main" val="2919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 altLang="zh-CN" sz="36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3600" dirty="0">
                <a:latin typeface="Segoe UI Symbol" panose="020B0502040204020203" pitchFamily="34" charset="0"/>
                <a:ea typeface="Segoe UI Symbol" panose="020B0502040204020203" pitchFamily="34" charset="0"/>
                <a:cs typeface="Al Bayan Plain" pitchFamily="2" charset="-78"/>
              </a:rPr>
              <a:t>s</a:t>
            </a:r>
            <a:endParaRPr lang="zh-CN" altLang="en-US" sz="3600" dirty="0"/>
          </a:p>
        </p:txBody>
      </p:sp>
      <p:sp>
        <p:nvSpPr>
          <p:cNvPr id="4" name="标题 8">
            <a:extLst>
              <a:ext uri="{FF2B5EF4-FFF2-40B4-BE49-F238E27FC236}">
                <a16:creationId xmlns:a16="http://schemas.microsoft.com/office/drawing/2014/main" id="{22B8C072-5022-F642-B91E-6497E14B154A}"/>
              </a:ext>
            </a:extLst>
          </p:cNvPr>
          <p:cNvSpPr txBox="1">
            <a:spLocks/>
          </p:cNvSpPr>
          <p:nvPr/>
        </p:nvSpPr>
        <p:spPr bwMode="auto">
          <a:xfrm>
            <a:off x="811369" y="2355733"/>
            <a:ext cx="7968803" cy="707886"/>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 altLang="zh-CN" b="1" kern="0" dirty="0" err="1">
                <a:solidFill>
                  <a:srgbClr val="FFC000"/>
                </a:solidFill>
              </a:rPr>
              <a:t>torch.nn.functional.softmax</a:t>
            </a:r>
            <a:r>
              <a:rPr lang="en-US" altLang="zh-CN" b="1" kern="0" dirty="0">
                <a:solidFill>
                  <a:srgbClr val="FFC000"/>
                </a:solidFill>
              </a:rPr>
              <a:t>(</a:t>
            </a:r>
            <a:r>
              <a:rPr lang="zh-CN" altLang="en-US" b="1" kern="0" dirty="0">
                <a:solidFill>
                  <a:srgbClr val="FFC000"/>
                </a:solidFill>
              </a:rPr>
              <a:t> </a:t>
            </a:r>
            <a:r>
              <a:rPr lang="en-US" altLang="zh-CN" b="1" kern="0" dirty="0">
                <a:solidFill>
                  <a:srgbClr val="FFC000"/>
                </a:solidFill>
              </a:rPr>
              <a:t>)</a:t>
            </a:r>
            <a:endParaRPr lang="zh-CN" altLang="en-US" b="1" kern="0" dirty="0">
              <a:solidFill>
                <a:srgbClr val="FFC000"/>
              </a:solidFill>
            </a:endParaRPr>
          </a:p>
        </p:txBody>
      </p:sp>
      <p:pic>
        <p:nvPicPr>
          <p:cNvPr id="5" name="图片 4">
            <a:extLst>
              <a:ext uri="{FF2B5EF4-FFF2-40B4-BE49-F238E27FC236}">
                <a16:creationId xmlns:a16="http://schemas.microsoft.com/office/drawing/2014/main" id="{3E0DAAC8-34BD-4C47-8740-CB5C5AB1B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950" y="3251200"/>
            <a:ext cx="6388100" cy="1473200"/>
          </a:xfrm>
          <a:prstGeom prst="rect">
            <a:avLst/>
          </a:prstGeom>
        </p:spPr>
      </p:pic>
    </p:spTree>
    <p:extLst>
      <p:ext uri="{BB962C8B-B14F-4D97-AF65-F5344CB8AC3E}">
        <p14:creationId xmlns:p14="http://schemas.microsoft.com/office/powerpoint/2010/main" val="1661718742"/>
      </p:ext>
    </p:extLst>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rtlCol="0">
        <a:spAutoFit/>
      </a:bodyPr>
      <a:lstStyle>
        <a:defPPr eaLnBrk="0" hangingPunct="0">
          <a:buFontTx/>
          <a:buNone/>
          <a:defRPr sz="1400" dirty="0" err="1" smtClean="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21450</TotalTime>
  <Words>1206</Words>
  <Application>Microsoft Macintosh PowerPoint</Application>
  <PresentationFormat>全屏显示(4:3)</PresentationFormat>
  <Paragraphs>131</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微软雅黑</vt:lpstr>
      <vt:lpstr>NewBaskerville</vt:lpstr>
      <vt:lpstr>Segoe</vt:lpstr>
      <vt:lpstr>Segoe Semibold</vt:lpstr>
      <vt:lpstr>Arial</vt:lpstr>
      <vt:lpstr>Arial Narrow</vt:lpstr>
      <vt:lpstr>Calibri</vt:lpstr>
      <vt:lpstr>Cambria Math</vt:lpstr>
      <vt:lpstr>Segoe UI Symbol</vt:lpstr>
      <vt:lpstr>Wingdings</vt:lpstr>
      <vt:lpstr>简洁白模板</vt:lpstr>
      <vt:lpstr>Deep Learning with PyTorch--Pretrained networks  </vt:lpstr>
      <vt:lpstr>目录</vt:lpstr>
      <vt:lpstr>Part I   Pretrained networks </vt:lpstr>
      <vt:lpstr>Pretrained networks</vt:lpstr>
      <vt:lpstr>Pretrained networks</vt:lpstr>
      <vt:lpstr>Pretrained networks</vt:lpstr>
      <vt:lpstr>Pretrained networks</vt:lpstr>
      <vt:lpstr>Pretrained networks</vt:lpstr>
      <vt:lpstr>Pretrained networks</vt:lpstr>
      <vt:lpstr>Part II   GAN</vt:lpstr>
      <vt:lpstr>GAN</vt:lpstr>
      <vt:lpstr>CycleGAN</vt:lpstr>
      <vt:lpstr>CycleGAN</vt:lpstr>
      <vt:lpstr>CycleGAN</vt:lpstr>
      <vt:lpstr>CycleGAN</vt:lpstr>
      <vt:lpstr>CycleGAN</vt:lpstr>
      <vt:lpstr>CycleGAN</vt:lpstr>
      <vt:lpstr>Part III    NeuralTalk2 </vt:lpstr>
      <vt:lpstr>NeuralTalk2</vt:lpstr>
      <vt:lpstr>NeuralTalk2</vt:lpstr>
      <vt:lpstr>Part IV   Torch Hub </vt:lpstr>
      <vt:lpstr>Torch Hub</vt:lpstr>
      <vt:lpstr>Part V  Summary </vt:lpstr>
      <vt:lpstr>Summary</vt:lpstr>
      <vt:lpstr>PowerPoint 演示文稿</vt:lpstr>
    </vt:vector>
  </TitlesOfParts>
  <Company>DUTIR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Microsoft Office User</cp:lastModifiedBy>
  <cp:revision>955</cp:revision>
  <cp:lastPrinted>2017-12-19T00:15:00Z</cp:lastPrinted>
  <dcterms:created xsi:type="dcterms:W3CDTF">2010-04-21T10:01:00Z</dcterms:created>
  <dcterms:modified xsi:type="dcterms:W3CDTF">2020-07-22T06:45:43Z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