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505" r:id="rId5"/>
    <p:sldId id="848" r:id="rId6"/>
    <p:sldId id="541" r:id="rId7"/>
    <p:sldId id="542" r:id="rId8"/>
    <p:sldId id="543" r:id="rId9"/>
    <p:sldId id="544" r:id="rId10"/>
    <p:sldId id="846" r:id="rId11"/>
    <p:sldId id="847" r:id="rId12"/>
    <p:sldId id="871" r:id="rId13"/>
    <p:sldId id="849" r:id="rId14"/>
    <p:sldId id="872" r:id="rId15"/>
    <p:sldId id="873" r:id="rId16"/>
    <p:sldId id="874" r:id="rId17"/>
    <p:sldId id="875" r:id="rId18"/>
    <p:sldId id="876" r:id="rId19"/>
    <p:sldId id="877" r:id="rId20"/>
    <p:sldId id="878" r:id="rId21"/>
    <p:sldId id="880" r:id="rId22"/>
    <p:sldId id="881" r:id="rId23"/>
    <p:sldId id="882" r:id="rId24"/>
    <p:sldId id="852" r:id="rId25"/>
    <p:sldId id="843" r:id="rId26"/>
    <p:sldId id="879" r:id="rId27"/>
  </p:sldIdLst>
  <p:sldSz cx="9144000" cy="6858000" type="screen4x3"/>
  <p:notesSz cx="6797675" cy="9928225"/>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83E"/>
    <a:srgbClr val="F78843"/>
    <a:srgbClr val="1EE84E"/>
    <a:srgbClr val="4F81BD"/>
    <a:srgbClr val="62A5E8"/>
    <a:srgbClr val="A8CDF2"/>
    <a:srgbClr val="A8CD8E"/>
    <a:srgbClr val="882F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2" autoAdjust="0"/>
    <p:restoredTop sz="82249" autoAdjust="0"/>
  </p:normalViewPr>
  <p:slideViewPr>
    <p:cSldViewPr snapToGrid="0" showGuides="1">
      <p:cViewPr varScale="1">
        <p:scale>
          <a:sx n="132" d="100"/>
          <a:sy n="132" d="100"/>
        </p:scale>
        <p:origin x="2088" y="168"/>
      </p:cViewPr>
      <p:guideLst>
        <p:guide orient="horz" pos="2159"/>
        <p:guide pos="28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0"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1" name="Rectangle 5"/>
          <p:cNvSpPr>
            <a:spLocks noGrp="1" noChangeArrowheads="1"/>
          </p:cNvSpPr>
          <p:nvPr>
            <p:ph type="sldNum" sz="quarter" idx="3"/>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CC7AA23D-163F-4868-B376-2696DD28787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9460" name="Rectangle 4"/>
          <p:cNvSpPr>
            <a:spLocks noGrp="1" noRot="1" noChangeAspect="1" noTextEdit="1"/>
          </p:cNvSpPr>
          <p:nvPr>
            <p:ph type="sldImg" idx="2"/>
          </p:nvPr>
        </p:nvSpPr>
        <p:spPr>
          <a:xfrm>
            <a:off x="917575" y="744538"/>
            <a:ext cx="4962525" cy="3722687"/>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79450" y="4716463"/>
            <a:ext cx="5438775" cy="4467225"/>
          </a:xfrm>
          <a:prstGeom prst="rect">
            <a:avLst/>
          </a:prstGeom>
          <a:noFill/>
          <a:ln w="9525">
            <a:noFill/>
            <a:miter lim="800000"/>
          </a:ln>
          <a:effectLst/>
        </p:spPr>
        <p:txBody>
          <a:bodyPr vert="horz" wrap="square" lIns="93104" tIns="46552" rIns="93104" bIns="46552"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S PGothic" panose="020B0600070205080204" pitchFamily="34" charset="-128"/>
              </a:rPr>
              <a:t>Click to edit Master text styles</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Second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Third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Fourth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Fifth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B182292A-811B-4C88-91B3-21F2276BDFE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3.3 Indexing tensors</a:t>
            </a:r>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幻灯片首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项目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583859A-4E12-45AA-833C-AB4B4907B80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BC29BAFC-6EB4-4D39-B4FC-3DB6B4D758A3}"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5125" name="Group 54"/>
          <p:cNvGrpSpPr/>
          <p:nvPr/>
        </p:nvGrpSpPr>
        <p:grpSpPr>
          <a:xfrm>
            <a:off x="1828800" y="1752600"/>
            <a:ext cx="5329238" cy="665163"/>
            <a:chOff x="1152" y="1104"/>
            <a:chExt cx="3357" cy="419"/>
          </a:xfrm>
        </p:grpSpPr>
        <p:grpSp>
          <p:nvGrpSpPr>
            <p:cNvPr id="5149" name="Group 3"/>
            <p:cNvGrpSpPr/>
            <p:nvPr/>
          </p:nvGrpSpPr>
          <p:grpSpPr>
            <a:xfrm>
              <a:off x="1152" y="1104"/>
              <a:ext cx="480" cy="419"/>
              <a:chOff x="1110" y="2656"/>
              <a:chExt cx="1549" cy="1351"/>
            </a:xfrm>
          </p:grpSpPr>
          <p:sp>
            <p:nvSpPr>
              <p:cNvPr id="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7"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50" name="Line 11"/>
            <p:cNvSpPr/>
            <p:nvPr/>
          </p:nvSpPr>
          <p:spPr>
            <a:xfrm>
              <a:off x="1536" y="1488"/>
              <a:ext cx="2973" cy="1"/>
            </a:xfrm>
            <a:prstGeom prst="line">
              <a:avLst/>
            </a:prstGeom>
            <a:ln w="25400" cap="flat" cmpd="sng">
              <a:solidFill>
                <a:srgbClr val="C0C0C0"/>
              </a:solidFill>
              <a:prstDash val="sysDot"/>
              <a:headEnd type="none" w="med" len="med"/>
              <a:tailEnd type="oval" w="med" len="med"/>
            </a:ln>
          </p:spPr>
        </p:sp>
        <p:sp>
          <p:nvSpPr>
            <p:cNvPr id="14"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5126" name="Group 55"/>
          <p:cNvGrpSpPr/>
          <p:nvPr/>
        </p:nvGrpSpPr>
        <p:grpSpPr>
          <a:xfrm>
            <a:off x="1828800" y="2667000"/>
            <a:ext cx="5329238" cy="665163"/>
            <a:chOff x="1152" y="1680"/>
            <a:chExt cx="3357" cy="419"/>
          </a:xfrm>
        </p:grpSpPr>
        <p:grpSp>
          <p:nvGrpSpPr>
            <p:cNvPr id="5143" name="Group 7"/>
            <p:cNvGrpSpPr/>
            <p:nvPr/>
          </p:nvGrpSpPr>
          <p:grpSpPr>
            <a:xfrm>
              <a:off x="1152" y="1680"/>
              <a:ext cx="480" cy="419"/>
              <a:chOff x="3174" y="2656"/>
              <a:chExt cx="1549" cy="1351"/>
            </a:xfrm>
          </p:grpSpPr>
          <p:sp>
            <p:nvSpPr>
              <p:cNvPr id="2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44" name="Line 14"/>
            <p:cNvSpPr/>
            <p:nvPr/>
          </p:nvSpPr>
          <p:spPr>
            <a:xfrm>
              <a:off x="1536" y="2064"/>
              <a:ext cx="2973" cy="1"/>
            </a:xfrm>
            <a:prstGeom prst="line">
              <a:avLst/>
            </a:prstGeom>
            <a:ln w="25400" cap="flat" cmpd="sng">
              <a:solidFill>
                <a:srgbClr val="C0C0C0"/>
              </a:solidFill>
              <a:prstDash val="sysDot"/>
              <a:headEnd type="none" w="med" len="med"/>
              <a:tailEnd type="oval" w="med" len="med"/>
            </a:ln>
          </p:spPr>
        </p:sp>
        <p:sp>
          <p:nvSpPr>
            <p:cNvPr id="21"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5127" name="Group 56"/>
          <p:cNvGrpSpPr/>
          <p:nvPr/>
        </p:nvGrpSpPr>
        <p:grpSpPr>
          <a:xfrm>
            <a:off x="1828800" y="3559175"/>
            <a:ext cx="5329238" cy="665163"/>
            <a:chOff x="1152" y="2242"/>
            <a:chExt cx="3357" cy="419"/>
          </a:xfrm>
        </p:grpSpPr>
        <p:grpSp>
          <p:nvGrpSpPr>
            <p:cNvPr id="5137" name="Group 17"/>
            <p:cNvGrpSpPr/>
            <p:nvPr/>
          </p:nvGrpSpPr>
          <p:grpSpPr>
            <a:xfrm>
              <a:off x="1152" y="2242"/>
              <a:ext cx="480" cy="419"/>
              <a:chOff x="1110" y="2656"/>
              <a:chExt cx="1549" cy="1351"/>
            </a:xfrm>
          </p:grpSpPr>
          <p:sp>
            <p:nvSpPr>
              <p:cNvPr id="2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8" name="Line 25"/>
            <p:cNvSpPr/>
            <p:nvPr/>
          </p:nvSpPr>
          <p:spPr>
            <a:xfrm>
              <a:off x="1536" y="2626"/>
              <a:ext cx="2973" cy="1"/>
            </a:xfrm>
            <a:prstGeom prst="line">
              <a:avLst/>
            </a:prstGeom>
            <a:ln w="25400" cap="flat" cmpd="sng">
              <a:solidFill>
                <a:srgbClr val="C0C0C0"/>
              </a:solidFill>
              <a:prstDash val="sysDot"/>
              <a:headEnd type="none" w="med" len="med"/>
              <a:tailEnd type="oval" w="med" len="med"/>
            </a:ln>
          </p:spPr>
        </p:sp>
        <p:sp>
          <p:nvSpPr>
            <p:cNvPr id="28"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5128" name="Group 57"/>
          <p:cNvGrpSpPr/>
          <p:nvPr/>
        </p:nvGrpSpPr>
        <p:grpSpPr>
          <a:xfrm>
            <a:off x="1828800" y="4473575"/>
            <a:ext cx="5329238" cy="665163"/>
            <a:chOff x="1152" y="2818"/>
            <a:chExt cx="3357" cy="419"/>
          </a:xfrm>
        </p:grpSpPr>
        <p:grpSp>
          <p:nvGrpSpPr>
            <p:cNvPr id="5131" name="Group 21"/>
            <p:cNvGrpSpPr/>
            <p:nvPr/>
          </p:nvGrpSpPr>
          <p:grpSpPr>
            <a:xfrm>
              <a:off x="1152" y="2818"/>
              <a:ext cx="480" cy="419"/>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2" name="Line 28"/>
            <p:cNvSpPr/>
            <p:nvPr/>
          </p:nvSpPr>
          <p:spPr>
            <a:xfrm>
              <a:off x="1536" y="3202"/>
              <a:ext cx="2973" cy="1"/>
            </a:xfrm>
            <a:prstGeom prst="line">
              <a:avLst/>
            </a:prstGeom>
            <a:ln w="25400" cap="flat" cmpd="sng">
              <a:solidFill>
                <a:srgbClr val="C0C0C0"/>
              </a:solidFill>
              <a:prstDash val="sysDot"/>
              <a:headEnd type="none" w="med" len="med"/>
              <a:tailEnd type="oval" w="med" len="med"/>
            </a:ln>
          </p:spPr>
        </p:sp>
        <p:sp>
          <p:nvSpPr>
            <p:cNvPr id="35"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循环过程">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7D64C99-99DE-468B-AECF-D19B5029915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ECD09A97-B8D0-402F-BDC8-9CC51947E67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6149" name="Group 3"/>
          <p:cNvGrpSpPr/>
          <p:nvPr/>
        </p:nvGrpSpPr>
        <p:grpSpPr>
          <a:xfrm>
            <a:off x="595313" y="1577975"/>
            <a:ext cx="8139112" cy="4398963"/>
            <a:chOff x="559" y="1296"/>
            <a:chExt cx="4529" cy="2448"/>
          </a:xfrm>
        </p:grpSpPr>
        <p:sp>
          <p:nvSpPr>
            <p:cNvPr id="6152" name="Freeform 4"/>
            <p:cNvSpPr>
              <a:spLocks noEditPoints="1"/>
            </p:cNvSpPr>
            <p:nvPr/>
          </p:nvSpPr>
          <p:spPr>
            <a:xfrm rot="-1358056">
              <a:off x="877" y="1765"/>
              <a:ext cx="3839" cy="1527"/>
            </a:xfrm>
            <a:custGeom>
              <a:avLst/>
              <a:gdLst/>
              <a:ahLst/>
              <a:cxnLst>
                <a:cxn ang="0">
                  <a:pos x="332" y="2"/>
                </a:cxn>
                <a:cxn ang="0">
                  <a:pos x="241" y="2"/>
                </a:cxn>
                <a:cxn ang="0">
                  <a:pos x="162" y="2"/>
                </a:cxn>
                <a:cxn ang="0">
                  <a:pos x="95" y="2"/>
                </a:cxn>
                <a:cxn ang="0">
                  <a:pos x="45" y="2"/>
                </a:cxn>
                <a:cxn ang="0">
                  <a:pos x="10" y="2"/>
                </a:cxn>
                <a:cxn ang="0">
                  <a:pos x="0" y="2"/>
                </a:cxn>
                <a:cxn ang="0">
                  <a:pos x="10" y="2"/>
                </a:cxn>
                <a:cxn ang="0">
                  <a:pos x="45" y="2"/>
                </a:cxn>
                <a:cxn ang="0">
                  <a:pos x="95" y="2"/>
                </a:cxn>
                <a:cxn ang="0">
                  <a:pos x="162" y="2"/>
                </a:cxn>
                <a:cxn ang="0">
                  <a:pos x="241" y="2"/>
                </a:cxn>
                <a:cxn ang="0">
                  <a:pos x="332" y="2"/>
                </a:cxn>
                <a:cxn ang="0">
                  <a:pos x="428" y="2"/>
                </a:cxn>
                <a:cxn ang="0">
                  <a:pos x="519" y="2"/>
                </a:cxn>
                <a:cxn ang="0">
                  <a:pos x="602" y="2"/>
                </a:cxn>
                <a:cxn ang="0">
                  <a:pos x="674" y="2"/>
                </a:cxn>
                <a:cxn ang="0">
                  <a:pos x="730" y="2"/>
                </a:cxn>
                <a:cxn ang="0">
                  <a:pos x="768" y="2"/>
                </a:cxn>
                <a:cxn ang="0">
                  <a:pos x="790" y="2"/>
                </a:cxn>
                <a:cxn ang="0">
                  <a:pos x="783" y="2"/>
                </a:cxn>
                <a:cxn ang="0">
                  <a:pos x="757" y="2"/>
                </a:cxn>
                <a:cxn ang="0">
                  <a:pos x="715" y="2"/>
                </a:cxn>
                <a:cxn ang="0">
                  <a:pos x="650" y="2"/>
                </a:cxn>
                <a:cxn ang="0">
                  <a:pos x="575" y="2"/>
                </a:cxn>
                <a:cxn ang="0">
                  <a:pos x="488" y="2"/>
                </a:cxn>
                <a:cxn ang="0">
                  <a:pos x="395" y="0"/>
                </a:cxn>
                <a:cxn ang="0">
                  <a:pos x="315" y="2"/>
                </a:cxn>
                <a:cxn ang="0">
                  <a:pos x="227" y="2"/>
                </a:cxn>
                <a:cxn ang="0">
                  <a:pos x="152" y="2"/>
                </a:cxn>
                <a:cxn ang="0">
                  <a:pos x="88" y="2"/>
                </a:cxn>
                <a:cxn ang="0">
                  <a:pos x="44" y="2"/>
                </a:cxn>
                <a:cxn ang="0">
                  <a:pos x="19" y="2"/>
                </a:cxn>
                <a:cxn ang="0">
                  <a:pos x="14" y="2"/>
                </a:cxn>
                <a:cxn ang="0">
                  <a:pos x="33" y="2"/>
                </a:cxn>
                <a:cxn ang="0">
                  <a:pos x="72" y="2"/>
                </a:cxn>
                <a:cxn ang="0">
                  <a:pos x="129" y="2"/>
                </a:cxn>
                <a:cxn ang="0">
                  <a:pos x="200" y="2"/>
                </a:cxn>
                <a:cxn ang="0">
                  <a:pos x="285" y="2"/>
                </a:cxn>
                <a:cxn ang="0">
                  <a:pos x="375" y="2"/>
                </a:cxn>
                <a:cxn ang="0">
                  <a:pos x="467" y="2"/>
                </a:cxn>
                <a:cxn ang="0">
                  <a:pos x="551" y="2"/>
                </a:cxn>
                <a:cxn ang="0">
                  <a:pos x="621" y="2"/>
                </a:cxn>
                <a:cxn ang="0">
                  <a:pos x="680" y="2"/>
                </a:cxn>
                <a:cxn ang="0">
                  <a:pos x="717" y="2"/>
                </a:cxn>
                <a:cxn ang="0">
                  <a:pos x="738" y="2"/>
                </a:cxn>
                <a:cxn ang="0">
                  <a:pos x="734" y="2"/>
                </a:cxn>
                <a:cxn ang="0">
                  <a:pos x="705" y="2"/>
                </a:cxn>
                <a:cxn ang="0">
                  <a:pos x="662" y="2"/>
                </a:cxn>
                <a:cxn ang="0">
                  <a:pos x="599" y="2"/>
                </a:cxn>
                <a:cxn ang="0">
                  <a:pos x="525" y="2"/>
                </a:cxn>
                <a:cxn ang="0">
                  <a:pos x="438" y="2"/>
                </a:cxn>
              </a:cxnLst>
              <a:rect l="0" t="0" r="0" b="0"/>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alpha val="100000"/>
                  </a:srgbClr>
                </a:gs>
              </a:gsLst>
              <a:lin ang="0" scaled="1"/>
              <a:tileRect/>
            </a:gradFill>
            <a:ln w="0">
              <a:noFill/>
            </a:ln>
          </p:spPr>
          <p:txBody>
            <a:bodyPr/>
            <a:lstStyle/>
            <a:p>
              <a:endParaRPr lang="zh-CN" altLang="en-US"/>
            </a:p>
          </p:txBody>
        </p:sp>
        <p:sp>
          <p:nvSpPr>
            <p:cNvPr id="13"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163" name="Line 21"/>
            <p:cNvSpPr/>
            <p:nvPr/>
          </p:nvSpPr>
          <p:spPr>
            <a:xfrm>
              <a:off x="1639" y="1545"/>
              <a:ext cx="1025" cy="788"/>
            </a:xfrm>
            <a:prstGeom prst="line">
              <a:avLst/>
            </a:prstGeom>
            <a:ln w="9525" cap="flat" cmpd="sng">
              <a:solidFill>
                <a:srgbClr val="000000"/>
              </a:solidFill>
              <a:prstDash val="solid"/>
              <a:headEnd type="none" w="med" len="med"/>
              <a:tailEnd type="triangle" w="med" len="med"/>
            </a:ln>
          </p:spPr>
        </p:sp>
        <p:cxnSp>
          <p:nvCxnSpPr>
            <p:cNvPr id="6164" name="AutoShape 22"/>
            <p:cNvCxnSpPr/>
            <p:nvPr/>
          </p:nvCxnSpPr>
          <p:spPr>
            <a:xfrm flipH="1">
              <a:off x="559" y="1545"/>
              <a:ext cx="1087" cy="0"/>
            </a:xfrm>
            <a:prstGeom prst="straightConnector1">
              <a:avLst/>
            </a:prstGeom>
            <a:ln w="9525" cap="flat" cmpd="sng">
              <a:solidFill>
                <a:srgbClr val="000000"/>
              </a:solidFill>
              <a:prstDash val="solid"/>
              <a:headEnd type="none" w="med" len="med"/>
              <a:tailEnd type="none" w="med" len="med"/>
            </a:ln>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层次结构">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085A0B5-E7E2-4023-8690-3B866D1A90D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22B6016-D1F9-48F0-B223-FA1588978CF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7173" name="Group 3"/>
          <p:cNvGrpSpPr/>
          <p:nvPr/>
        </p:nvGrpSpPr>
        <p:grpSpPr>
          <a:xfrm>
            <a:off x="914400" y="1741488"/>
            <a:ext cx="7239000" cy="3733800"/>
            <a:chOff x="168" y="960"/>
            <a:chExt cx="5367" cy="2792"/>
          </a:xfrm>
        </p:grpSpPr>
        <p:sp>
          <p:nvSpPr>
            <p:cNvPr id="7176" name="Freeform 4"/>
            <p:cNvSpPr/>
            <p:nvPr/>
          </p:nvSpPr>
          <p:spPr>
            <a:xfrm>
              <a:off x="5089" y="960"/>
              <a:ext cx="441" cy="705"/>
            </a:xfrm>
            <a:custGeom>
              <a:avLst/>
              <a:gdLst/>
              <a:ahLst/>
              <a:cxnLst>
                <a:cxn ang="0">
                  <a:pos x="29943625" y="320365989"/>
                </a:cxn>
                <a:cxn ang="0">
                  <a:pos x="0" y="1183387811"/>
                </a:cxn>
                <a:cxn ang="0">
                  <a:pos x="0" y="762476259"/>
                </a:cxn>
                <a:cxn ang="0">
                  <a:pos x="29943625" y="0"/>
                </a:cxn>
                <a:cxn ang="0">
                  <a:pos x="29943625" y="320365989"/>
                </a:cxn>
              </a:cxnLst>
              <a:rect l="0" t="0" r="0" b="0"/>
              <a:pathLst>
                <a:path w="308" h="444">
                  <a:moveTo>
                    <a:pt x="308" y="120"/>
                  </a:moveTo>
                  <a:lnTo>
                    <a:pt x="0" y="444"/>
                  </a:lnTo>
                  <a:lnTo>
                    <a:pt x="0" y="286"/>
                  </a:lnTo>
                  <a:lnTo>
                    <a:pt x="308" y="0"/>
                  </a:lnTo>
                  <a:lnTo>
                    <a:pt x="308" y="120"/>
                  </a:lnTo>
                  <a:close/>
                </a:path>
              </a:pathLst>
            </a:custGeom>
            <a:gradFill rotWithShape="1">
              <a:gsLst>
                <a:gs pos="0">
                  <a:srgbClr val="00281D">
                    <a:alpha val="100000"/>
                  </a:srgbClr>
                </a:gs>
                <a:gs pos="50000">
                  <a:srgbClr val="00563F">
                    <a:alpha val="100000"/>
                  </a:srgbClr>
                </a:gs>
                <a:gs pos="100000">
                  <a:srgbClr val="00281D">
                    <a:alpha val="100000"/>
                  </a:srgbClr>
                </a:gs>
              </a:gsLst>
              <a:lin ang="2700000" scaled="1"/>
              <a:tileRect/>
            </a:gradFill>
            <a:ln w="0">
              <a:noFill/>
            </a:ln>
          </p:spPr>
          <p:txBody>
            <a:bodyPr/>
            <a:lstStyle/>
            <a:p>
              <a:endParaRPr lang="zh-CN" altLang="en-US"/>
            </a:p>
          </p:txBody>
        </p:sp>
        <p:sp>
          <p:nvSpPr>
            <p:cNvPr id="7177" name="Freeform 5"/>
            <p:cNvSpPr/>
            <p:nvPr/>
          </p:nvSpPr>
          <p:spPr>
            <a:xfrm>
              <a:off x="2976" y="960"/>
              <a:ext cx="2559" cy="451"/>
            </a:xfrm>
            <a:custGeom>
              <a:avLst/>
              <a:gdLst/>
              <a:ahLst/>
              <a:cxnLst>
                <a:cxn ang="0">
                  <a:pos x="147182990" y="759874971"/>
                </a:cxn>
                <a:cxn ang="0">
                  <a:pos x="0" y="759874971"/>
                </a:cxn>
                <a:cxn ang="0">
                  <a:pos x="44417420" y="0"/>
                </a:cxn>
                <a:cxn ang="0">
                  <a:pos x="177813178" y="0"/>
                </a:cxn>
                <a:cxn ang="0">
                  <a:pos x="147182990" y="759874971"/>
                </a:cxn>
              </a:cxnLst>
              <a:rect l="0" t="0" r="0" b="0"/>
              <a:pathLst>
                <a:path w="1786" h="284">
                  <a:moveTo>
                    <a:pt x="1478" y="284"/>
                  </a:moveTo>
                  <a:lnTo>
                    <a:pt x="0" y="284"/>
                  </a:lnTo>
                  <a:lnTo>
                    <a:pt x="446" y="0"/>
                  </a:lnTo>
                  <a:lnTo>
                    <a:pt x="1786" y="0"/>
                  </a:lnTo>
                  <a:lnTo>
                    <a:pt x="1478" y="284"/>
                  </a:lnTo>
                  <a:close/>
                </a:path>
              </a:pathLst>
            </a:custGeom>
            <a:solidFill>
              <a:srgbClr val="00CC99">
                <a:alpha val="100000"/>
              </a:srgbClr>
            </a:solidFill>
            <a:ln w="0">
              <a:noFill/>
            </a:ln>
          </p:spPr>
          <p:txBody>
            <a:bodyPr/>
            <a:lstStyle/>
            <a:p>
              <a:endParaRPr lang="zh-CN" altLang="en-US"/>
            </a:p>
          </p:txBody>
        </p:sp>
        <p:sp>
          <p:nvSpPr>
            <p:cNvPr id="7178" name="Freeform 6"/>
            <p:cNvSpPr/>
            <p:nvPr/>
          </p:nvSpPr>
          <p:spPr>
            <a:xfrm>
              <a:off x="4645" y="1660"/>
              <a:ext cx="441" cy="699"/>
            </a:xfrm>
            <a:custGeom>
              <a:avLst/>
              <a:gdLst/>
              <a:ahLst/>
              <a:cxnLst>
                <a:cxn ang="0">
                  <a:pos x="29943625" y="280975066"/>
                </a:cxn>
                <a:cxn ang="0">
                  <a:pos x="0" y="1035409789"/>
                </a:cxn>
                <a:cxn ang="0">
                  <a:pos x="0" y="670062630"/>
                </a:cxn>
                <a:cxn ang="0">
                  <a:pos x="29943625" y="0"/>
                </a:cxn>
                <a:cxn ang="0">
                  <a:pos x="29943625" y="280975066"/>
                </a:cxn>
              </a:cxnLst>
              <a:rect l="0" t="0" r="0" b="0"/>
              <a:pathLst>
                <a:path w="308" h="442">
                  <a:moveTo>
                    <a:pt x="308" y="120"/>
                  </a:moveTo>
                  <a:lnTo>
                    <a:pt x="0" y="442"/>
                  </a:lnTo>
                  <a:lnTo>
                    <a:pt x="0" y="286"/>
                  </a:lnTo>
                  <a:lnTo>
                    <a:pt x="308" y="0"/>
                  </a:lnTo>
                  <a:lnTo>
                    <a:pt x="308" y="120"/>
                  </a:lnTo>
                  <a:close/>
                </a:path>
              </a:pathLst>
            </a:custGeom>
            <a:gradFill rotWithShape="1">
              <a:gsLst>
                <a:gs pos="0">
                  <a:srgbClr val="230744">
                    <a:alpha val="100000"/>
                  </a:srgbClr>
                </a:gs>
                <a:gs pos="50000">
                  <a:srgbClr val="4B1092">
                    <a:alpha val="100000"/>
                  </a:srgbClr>
                </a:gs>
                <a:gs pos="100000">
                  <a:srgbClr val="230744">
                    <a:alpha val="100000"/>
                  </a:srgbClr>
                </a:gs>
              </a:gsLst>
              <a:lin ang="2700000" scaled="1"/>
              <a:tileRect/>
            </a:gradFill>
            <a:ln w="0">
              <a:noFill/>
            </a:ln>
          </p:spPr>
          <p:txBody>
            <a:bodyPr/>
            <a:lstStyle/>
            <a:p>
              <a:endParaRPr lang="zh-CN" altLang="en-US"/>
            </a:p>
          </p:txBody>
        </p:sp>
        <p:sp>
          <p:nvSpPr>
            <p:cNvPr id="7179" name="Freeform 7"/>
            <p:cNvSpPr/>
            <p:nvPr/>
          </p:nvSpPr>
          <p:spPr>
            <a:xfrm>
              <a:off x="2340" y="1660"/>
              <a:ext cx="2753" cy="450"/>
            </a:xfrm>
            <a:custGeom>
              <a:avLst/>
              <a:gdLst/>
              <a:ahLst/>
              <a:cxnLst>
                <a:cxn ang="0">
                  <a:pos x="164264385" y="707760700"/>
                </a:cxn>
                <a:cxn ang="0">
                  <a:pos x="0" y="707760700"/>
                </a:cxn>
                <a:cxn ang="0">
                  <a:pos x="45389477" y="0"/>
                </a:cxn>
                <a:cxn ang="0">
                  <a:pos x="195590680" y="0"/>
                </a:cxn>
                <a:cxn ang="0">
                  <a:pos x="164264385" y="707760700"/>
                </a:cxn>
              </a:cxnLst>
              <a:rect l="0" t="0" r="0" b="0"/>
              <a:pathLst>
                <a:path w="1920" h="284">
                  <a:moveTo>
                    <a:pt x="1612" y="284"/>
                  </a:moveTo>
                  <a:lnTo>
                    <a:pt x="0" y="284"/>
                  </a:lnTo>
                  <a:lnTo>
                    <a:pt x="446" y="0"/>
                  </a:lnTo>
                  <a:lnTo>
                    <a:pt x="1920" y="0"/>
                  </a:lnTo>
                  <a:lnTo>
                    <a:pt x="1612" y="284"/>
                  </a:lnTo>
                  <a:close/>
                </a:path>
              </a:pathLst>
            </a:custGeom>
            <a:solidFill>
              <a:srgbClr val="A77BFF">
                <a:alpha val="100000"/>
              </a:srgbClr>
            </a:solidFill>
            <a:ln w="0">
              <a:noFill/>
            </a:ln>
          </p:spPr>
          <p:txBody>
            <a:bodyPr/>
            <a:lstStyle/>
            <a:p>
              <a:endParaRPr lang="zh-CN" altLang="en-US"/>
            </a:p>
          </p:txBody>
        </p:sp>
        <p:sp>
          <p:nvSpPr>
            <p:cNvPr id="7180" name="Freeform 8"/>
            <p:cNvSpPr/>
            <p:nvPr/>
          </p:nvSpPr>
          <p:spPr>
            <a:xfrm>
              <a:off x="4200" y="2352"/>
              <a:ext cx="439" cy="705"/>
            </a:xfrm>
            <a:custGeom>
              <a:avLst/>
              <a:gdLst/>
              <a:ahLst/>
              <a:cxnLst>
                <a:cxn ang="0">
                  <a:pos x="31752019" y="325349105"/>
                </a:cxn>
                <a:cxn ang="0">
                  <a:pos x="0" y="1183387811"/>
                </a:cxn>
                <a:cxn ang="0">
                  <a:pos x="0" y="762476259"/>
                </a:cxn>
                <a:cxn ang="0">
                  <a:pos x="31752019" y="0"/>
                </a:cxn>
                <a:cxn ang="0">
                  <a:pos x="31752019" y="325349105"/>
                </a:cxn>
              </a:cxnLst>
              <a:rect l="0" t="0" r="0" b="0"/>
              <a:pathLst>
                <a:path w="306" h="444">
                  <a:moveTo>
                    <a:pt x="306" y="122"/>
                  </a:moveTo>
                  <a:lnTo>
                    <a:pt x="0" y="444"/>
                  </a:lnTo>
                  <a:lnTo>
                    <a:pt x="0" y="286"/>
                  </a:lnTo>
                  <a:lnTo>
                    <a:pt x="306" y="0"/>
                  </a:lnTo>
                  <a:lnTo>
                    <a:pt x="306" y="122"/>
                  </a:lnTo>
                  <a:close/>
                </a:path>
              </a:pathLst>
            </a:custGeom>
            <a:gradFill rotWithShape="1">
              <a:gsLst>
                <a:gs pos="0">
                  <a:srgbClr val="431805">
                    <a:alpha val="100000"/>
                  </a:srgbClr>
                </a:gs>
                <a:gs pos="50000">
                  <a:srgbClr val="90330A">
                    <a:alpha val="100000"/>
                  </a:srgbClr>
                </a:gs>
                <a:gs pos="100000">
                  <a:srgbClr val="431805">
                    <a:alpha val="100000"/>
                  </a:srgbClr>
                </a:gs>
              </a:gsLst>
              <a:lin ang="2700000" scaled="1"/>
              <a:tileRect/>
            </a:gradFill>
            <a:ln w="0">
              <a:noFill/>
            </a:ln>
          </p:spPr>
          <p:txBody>
            <a:bodyPr/>
            <a:lstStyle/>
            <a:p>
              <a:endParaRPr lang="zh-CN" altLang="en-US"/>
            </a:p>
          </p:txBody>
        </p:sp>
        <p:sp>
          <p:nvSpPr>
            <p:cNvPr id="7181" name="Freeform 9"/>
            <p:cNvSpPr/>
            <p:nvPr/>
          </p:nvSpPr>
          <p:spPr>
            <a:xfrm>
              <a:off x="3758" y="3047"/>
              <a:ext cx="444" cy="705"/>
            </a:xfrm>
            <a:custGeom>
              <a:avLst/>
              <a:gdLst/>
              <a:ahLst/>
              <a:cxnLst>
                <a:cxn ang="0">
                  <a:pos x="37275954" y="325349105"/>
                </a:cxn>
                <a:cxn ang="0">
                  <a:pos x="0" y="1183387811"/>
                </a:cxn>
                <a:cxn ang="0">
                  <a:pos x="0" y="762476259"/>
                </a:cxn>
                <a:cxn ang="0">
                  <a:pos x="37275954" y="0"/>
                </a:cxn>
                <a:cxn ang="0">
                  <a:pos x="37275954" y="325349105"/>
                </a:cxn>
              </a:cxnLst>
              <a:rect l="0" t="0" r="0" b="0"/>
              <a:pathLst>
                <a:path w="308" h="444">
                  <a:moveTo>
                    <a:pt x="308" y="122"/>
                  </a:moveTo>
                  <a:lnTo>
                    <a:pt x="0" y="444"/>
                  </a:lnTo>
                  <a:lnTo>
                    <a:pt x="0" y="286"/>
                  </a:lnTo>
                  <a:lnTo>
                    <a:pt x="308" y="0"/>
                  </a:lnTo>
                  <a:lnTo>
                    <a:pt x="308" y="122"/>
                  </a:lnTo>
                  <a:close/>
                </a:path>
              </a:pathLst>
            </a:custGeom>
            <a:gradFill rotWithShape="1">
              <a:gsLst>
                <a:gs pos="0">
                  <a:srgbClr val="433206">
                    <a:alpha val="100000"/>
                  </a:srgbClr>
                </a:gs>
                <a:gs pos="50000">
                  <a:srgbClr val="906B0E">
                    <a:alpha val="100000"/>
                  </a:srgbClr>
                </a:gs>
                <a:gs pos="100000">
                  <a:srgbClr val="433206">
                    <a:alpha val="100000"/>
                  </a:srgbClr>
                </a:gs>
              </a:gsLst>
              <a:lin ang="2700000" scaled="1"/>
              <a:tileRect/>
            </a:gradFill>
            <a:ln w="0">
              <a:noFill/>
            </a:ln>
          </p:spPr>
          <p:txBody>
            <a:bodyPr/>
            <a:lstStyle/>
            <a:p>
              <a:endParaRPr lang="zh-CN" altLang="en-US"/>
            </a:p>
          </p:txBody>
        </p:sp>
        <p:sp>
          <p:nvSpPr>
            <p:cNvPr id="7182" name="Freeform 10"/>
            <p:cNvSpPr/>
            <p:nvPr/>
          </p:nvSpPr>
          <p:spPr>
            <a:xfrm>
              <a:off x="1075" y="3050"/>
              <a:ext cx="3125" cy="451"/>
            </a:xfrm>
            <a:custGeom>
              <a:avLst/>
              <a:gdLst/>
              <a:ahLst/>
              <a:cxnLst>
                <a:cxn ang="0">
                  <a:pos x="189156610" y="759874971"/>
                </a:cxn>
                <a:cxn ang="0">
                  <a:pos x="0" y="759874971"/>
                </a:cxn>
                <a:cxn ang="0">
                  <a:pos x="45058849" y="0"/>
                </a:cxn>
                <a:cxn ang="0">
                  <a:pos x="220352906" y="0"/>
                </a:cxn>
                <a:cxn ang="0">
                  <a:pos x="189156610" y="759874971"/>
                </a:cxn>
              </a:cxnLst>
              <a:rect l="0" t="0" r="0" b="0"/>
              <a:pathLst>
                <a:path w="2180" h="284">
                  <a:moveTo>
                    <a:pt x="1872" y="284"/>
                  </a:moveTo>
                  <a:lnTo>
                    <a:pt x="0" y="284"/>
                  </a:lnTo>
                  <a:lnTo>
                    <a:pt x="446" y="0"/>
                  </a:lnTo>
                  <a:lnTo>
                    <a:pt x="2180" y="0"/>
                  </a:lnTo>
                  <a:lnTo>
                    <a:pt x="1872" y="284"/>
                  </a:lnTo>
                  <a:close/>
                </a:path>
              </a:pathLst>
            </a:custGeom>
            <a:solidFill>
              <a:srgbClr val="F2E160">
                <a:alpha val="100000"/>
              </a:srgbClr>
            </a:solidFill>
            <a:ln w="0">
              <a:noFill/>
            </a:ln>
          </p:spPr>
          <p:txBody>
            <a:bodyPr/>
            <a:lstStyle/>
            <a:p>
              <a:endParaRPr lang="zh-CN" altLang="en-US"/>
            </a:p>
          </p:txBody>
        </p:sp>
        <p:sp>
          <p:nvSpPr>
            <p:cNvPr id="7183" name="Line 11"/>
            <p:cNvSpPr/>
            <p:nvPr/>
          </p:nvSpPr>
          <p:spPr>
            <a:xfrm flipH="1">
              <a:off x="168" y="3747"/>
              <a:ext cx="907" cy="0"/>
            </a:xfrm>
            <a:prstGeom prst="line">
              <a:avLst/>
            </a:prstGeom>
            <a:ln w="9525" cap="flat" cmpd="sng">
              <a:solidFill>
                <a:schemeClr val="tx1"/>
              </a:solidFill>
              <a:prstDash val="solid"/>
              <a:headEnd type="none" w="med" len="med"/>
              <a:tailEnd type="none" w="med" len="med"/>
            </a:ln>
          </p:spPr>
        </p:sp>
        <p:sp>
          <p:nvSpPr>
            <p:cNvPr id="7184" name="Line 12"/>
            <p:cNvSpPr/>
            <p:nvPr/>
          </p:nvSpPr>
          <p:spPr>
            <a:xfrm flipH="1">
              <a:off x="168" y="3047"/>
              <a:ext cx="1543" cy="0"/>
            </a:xfrm>
            <a:prstGeom prst="line">
              <a:avLst/>
            </a:prstGeom>
            <a:ln w="9525" cap="flat" cmpd="sng">
              <a:solidFill>
                <a:schemeClr val="tx1"/>
              </a:solidFill>
              <a:prstDash val="solid"/>
              <a:headEnd type="none" w="med" len="med"/>
              <a:tailEnd type="none" w="med" len="med"/>
            </a:ln>
          </p:spPr>
        </p:sp>
        <p:sp>
          <p:nvSpPr>
            <p:cNvPr id="7185" name="Line 13"/>
            <p:cNvSpPr/>
            <p:nvPr/>
          </p:nvSpPr>
          <p:spPr>
            <a:xfrm flipH="1">
              <a:off x="168" y="2356"/>
              <a:ext cx="2179" cy="0"/>
            </a:xfrm>
            <a:prstGeom prst="line">
              <a:avLst/>
            </a:prstGeom>
            <a:ln w="9525" cap="flat" cmpd="sng">
              <a:solidFill>
                <a:schemeClr val="tx1"/>
              </a:solidFill>
              <a:prstDash val="solid"/>
              <a:headEnd type="none" w="med" len="med"/>
              <a:tailEnd type="none" w="med" len="med"/>
            </a:ln>
          </p:spPr>
        </p:sp>
        <p:sp>
          <p:nvSpPr>
            <p:cNvPr id="7186" name="Line 14"/>
            <p:cNvSpPr/>
            <p:nvPr/>
          </p:nvSpPr>
          <p:spPr>
            <a:xfrm flipH="1">
              <a:off x="168" y="1666"/>
              <a:ext cx="2813" cy="0"/>
            </a:xfrm>
            <a:prstGeom prst="line">
              <a:avLst/>
            </a:prstGeom>
            <a:ln w="9525" cap="flat" cmpd="sng">
              <a:solidFill>
                <a:schemeClr val="tx1"/>
              </a:solidFill>
              <a:prstDash val="solid"/>
              <a:headEnd type="none" w="med" len="med"/>
              <a:tailEnd type="none" w="med" len="med"/>
            </a:ln>
          </p:spPr>
        </p:sp>
        <p:sp>
          <p:nvSpPr>
            <p:cNvPr id="7187" name="Line 15"/>
            <p:cNvSpPr/>
            <p:nvPr/>
          </p:nvSpPr>
          <p:spPr>
            <a:xfrm flipH="1">
              <a:off x="168" y="965"/>
              <a:ext cx="3449" cy="0"/>
            </a:xfrm>
            <a:prstGeom prst="line">
              <a:avLst/>
            </a:prstGeom>
            <a:ln w="9525" cap="flat" cmpd="sng">
              <a:solidFill>
                <a:schemeClr val="tx1"/>
              </a:solidFill>
              <a:prstDash val="solid"/>
              <a:headEnd type="none" w="med" len="med"/>
              <a:tailEnd type="none" w="med" len="med"/>
            </a:ln>
          </p:spPr>
        </p:sp>
        <p:sp>
          <p:nvSpPr>
            <p:cNvPr id="7188" name="Line 16"/>
            <p:cNvSpPr/>
            <p:nvPr/>
          </p:nvSpPr>
          <p:spPr>
            <a:xfrm>
              <a:off x="305" y="960"/>
              <a:ext cx="0" cy="726"/>
            </a:xfrm>
            <a:prstGeom prst="line">
              <a:avLst/>
            </a:prstGeom>
            <a:ln w="9525" cap="flat" cmpd="sng">
              <a:solidFill>
                <a:schemeClr val="tx1"/>
              </a:solidFill>
              <a:prstDash val="solid"/>
              <a:headEnd type="triangle" w="med" len="med"/>
              <a:tailEnd type="triangle" w="med" len="med"/>
            </a:ln>
          </p:spPr>
        </p:sp>
        <p:sp>
          <p:nvSpPr>
            <p:cNvPr id="7189" name="Line 17"/>
            <p:cNvSpPr/>
            <p:nvPr/>
          </p:nvSpPr>
          <p:spPr>
            <a:xfrm>
              <a:off x="305" y="1686"/>
              <a:ext cx="0" cy="679"/>
            </a:xfrm>
            <a:prstGeom prst="line">
              <a:avLst/>
            </a:prstGeom>
            <a:ln w="9525" cap="flat" cmpd="sng">
              <a:solidFill>
                <a:schemeClr val="tx1"/>
              </a:solidFill>
              <a:prstDash val="solid"/>
              <a:headEnd type="triangle" w="med" len="med"/>
              <a:tailEnd type="triangle" w="med" len="med"/>
            </a:ln>
          </p:spPr>
        </p:sp>
        <p:sp>
          <p:nvSpPr>
            <p:cNvPr id="7190" name="Line 18"/>
            <p:cNvSpPr/>
            <p:nvPr/>
          </p:nvSpPr>
          <p:spPr>
            <a:xfrm>
              <a:off x="305" y="2365"/>
              <a:ext cx="0" cy="679"/>
            </a:xfrm>
            <a:prstGeom prst="line">
              <a:avLst/>
            </a:prstGeom>
            <a:ln w="9525" cap="flat" cmpd="sng">
              <a:solidFill>
                <a:schemeClr val="tx1"/>
              </a:solidFill>
              <a:prstDash val="solid"/>
              <a:headEnd type="triangle" w="med" len="med"/>
              <a:tailEnd type="triangle" w="med" len="med"/>
            </a:ln>
          </p:spPr>
        </p:sp>
        <p:sp>
          <p:nvSpPr>
            <p:cNvPr id="7191" name="Line 19"/>
            <p:cNvSpPr/>
            <p:nvPr/>
          </p:nvSpPr>
          <p:spPr>
            <a:xfrm>
              <a:off x="305" y="3047"/>
              <a:ext cx="0" cy="680"/>
            </a:xfrm>
            <a:prstGeom prst="line">
              <a:avLst/>
            </a:prstGeom>
            <a:ln w="9525" cap="flat" cmpd="sng">
              <a:solidFill>
                <a:schemeClr val="tx1"/>
              </a:solidFill>
              <a:prstDash val="solid"/>
              <a:headEnd type="triangle" w="med" len="med"/>
              <a:tailEnd type="triangle" w="med" len="med"/>
            </a:ln>
          </p:spPr>
        </p:sp>
        <p:sp>
          <p:nvSpPr>
            <p:cNvPr id="7192" name="Freeform 20"/>
            <p:cNvSpPr/>
            <p:nvPr/>
          </p:nvSpPr>
          <p:spPr>
            <a:xfrm>
              <a:off x="1529" y="1097"/>
              <a:ext cx="1409" cy="2267"/>
            </a:xfrm>
            <a:custGeom>
              <a:avLst/>
              <a:gdLst/>
              <a:ahLst/>
              <a:cxnLst>
                <a:cxn ang="0">
                  <a:pos x="2" y="17"/>
                </a:cxn>
                <a:cxn ang="0">
                  <a:pos x="2" y="15"/>
                </a:cxn>
                <a:cxn ang="0">
                  <a:pos x="2" y="13"/>
                </a:cxn>
                <a:cxn ang="0">
                  <a:pos x="2" y="11"/>
                </a:cxn>
                <a:cxn ang="0">
                  <a:pos x="2" y="9"/>
                </a:cxn>
                <a:cxn ang="0">
                  <a:pos x="2" y="7"/>
                </a:cxn>
                <a:cxn ang="0">
                  <a:pos x="2" y="6"/>
                </a:cxn>
                <a:cxn ang="0">
                  <a:pos x="2" y="5"/>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4"/>
                </a:cxn>
                <a:cxn ang="0">
                  <a:pos x="2" y="5"/>
                </a:cxn>
                <a:cxn ang="0">
                  <a:pos x="2" y="6"/>
                </a:cxn>
                <a:cxn ang="0">
                  <a:pos x="2" y="8"/>
                </a:cxn>
                <a:cxn ang="0">
                  <a:pos x="2" y="9"/>
                </a:cxn>
                <a:cxn ang="0">
                  <a:pos x="2" y="11"/>
                </a:cxn>
                <a:cxn ang="0">
                  <a:pos x="2" y="13"/>
                </a:cxn>
                <a:cxn ang="0">
                  <a:pos x="2" y="15"/>
                </a:cxn>
                <a:cxn ang="0">
                  <a:pos x="2" y="17"/>
                </a:cxn>
              </a:cxnLst>
              <a:rect l="0" t="0" r="0" b="0"/>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alpha val="100000"/>
                  </a:srgbClr>
                </a:gs>
                <a:gs pos="100000">
                  <a:srgbClr val="61092E">
                    <a:alpha val="100000"/>
                  </a:srgbClr>
                </a:gs>
              </a:gsLst>
              <a:lin ang="5400000" scaled="1"/>
              <a:tileRect/>
            </a:gradFill>
            <a:ln w="0">
              <a:noFill/>
            </a:ln>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95" name="Freeform 23"/>
            <p:cNvSpPr/>
            <p:nvPr/>
          </p:nvSpPr>
          <p:spPr>
            <a:xfrm>
              <a:off x="1709" y="2352"/>
              <a:ext cx="2935" cy="455"/>
            </a:xfrm>
            <a:custGeom>
              <a:avLst/>
              <a:gdLst/>
              <a:ahLst/>
              <a:cxnLst>
                <a:cxn ang="0">
                  <a:pos x="174529540" y="811332351"/>
                </a:cxn>
                <a:cxn ang="0">
                  <a:pos x="0" y="811332351"/>
                </a:cxn>
                <a:cxn ang="0">
                  <a:pos x="44708917" y="0"/>
                </a:cxn>
                <a:cxn ang="0">
                  <a:pos x="205244374" y="0"/>
                </a:cxn>
                <a:cxn ang="0">
                  <a:pos x="174529540" y="811332351"/>
                </a:cxn>
              </a:cxnLst>
              <a:rect l="0" t="0" r="0" b="0"/>
              <a:pathLst>
                <a:path w="2048" h="286">
                  <a:moveTo>
                    <a:pt x="1742" y="286"/>
                  </a:moveTo>
                  <a:lnTo>
                    <a:pt x="0" y="286"/>
                  </a:lnTo>
                  <a:lnTo>
                    <a:pt x="446" y="0"/>
                  </a:lnTo>
                  <a:lnTo>
                    <a:pt x="2048" y="0"/>
                  </a:lnTo>
                  <a:lnTo>
                    <a:pt x="1742" y="286"/>
                  </a:lnTo>
                  <a:close/>
                </a:path>
              </a:pathLst>
            </a:custGeom>
            <a:solidFill>
              <a:srgbClr val="FF9966">
                <a:alpha val="100000"/>
              </a:srgbClr>
            </a:solidFill>
            <a:ln w="0">
              <a:noFill/>
            </a:ln>
          </p:spPr>
          <p:txBody>
            <a:bodyPr/>
            <a:lstStyle/>
            <a:p>
              <a:endParaRPr lang="zh-CN" altLang="en-US"/>
            </a:p>
          </p:txBody>
        </p:sp>
        <p:sp>
          <p:nvSpPr>
            <p:cNvPr id="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归纳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68C36808-18EC-432A-9136-EE1B7F8551B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115CAE8-375D-4BBB-B8AF-9DD574C8C90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5"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概念演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A76E08B-B661-429B-B35A-891F3D970274}"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D72DB3E-7BC2-4C3E-BF4B-6423AB7483F1}"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9221" name="Group 41"/>
          <p:cNvGrpSpPr/>
          <p:nvPr/>
        </p:nvGrpSpPr>
        <p:grpSpPr>
          <a:xfrm>
            <a:off x="914400" y="2209800"/>
            <a:ext cx="7162800" cy="2895600"/>
            <a:chOff x="476" y="1388"/>
            <a:chExt cx="4808" cy="1924"/>
          </a:xfrm>
        </p:grpSpPr>
        <p:sp>
          <p:nvSpPr>
            <p:cNvPr id="12"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5"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6"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7"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9"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0"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1"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2"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3"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36" name="Group 15"/>
            <p:cNvGrpSpPr/>
            <p:nvPr/>
          </p:nvGrpSpPr>
          <p:grpSpPr>
            <a:xfrm>
              <a:off x="639" y="1551"/>
              <a:ext cx="1029" cy="1034"/>
              <a:chOff x="4166" y="1705"/>
              <a:chExt cx="1250" cy="1255"/>
            </a:xfrm>
          </p:grpSpPr>
          <p:sp>
            <p:nvSpPr>
              <p:cNvPr id="43" name="Oval 16"/>
              <p:cNvSpPr>
                <a:spLocks noChangeArrowheads="1"/>
              </p:cNvSpPr>
              <p:nvPr/>
            </p:nvSpPr>
            <p:spPr bwMode="gray">
              <a:xfrm>
                <a:off x="4166" y="1708"/>
                <a:ext cx="1250"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4" name="Oval 1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5" name="Oval 18"/>
              <p:cNvSpPr>
                <a:spLocks noChangeArrowheads="1"/>
              </p:cNvSpPr>
              <p:nvPr/>
            </p:nvSpPr>
            <p:spPr bwMode="gray">
              <a:xfrm>
                <a:off x="4195"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6" name="Oval 19"/>
              <p:cNvSpPr>
                <a:spLocks noChangeArrowheads="1"/>
              </p:cNvSpPr>
              <p:nvPr/>
            </p:nvSpPr>
            <p:spPr bwMode="gray">
              <a:xfrm>
                <a:off x="4263" y="1758"/>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25"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6"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7"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8"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9"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42" name="Group 25"/>
            <p:cNvGrpSpPr/>
            <p:nvPr/>
          </p:nvGrpSpPr>
          <p:grpSpPr>
            <a:xfrm>
              <a:off x="2362" y="1551"/>
              <a:ext cx="1028" cy="1034"/>
              <a:chOff x="4166" y="1705"/>
              <a:chExt cx="1249" cy="1255"/>
            </a:xfrm>
          </p:grpSpPr>
          <p:sp>
            <p:nvSpPr>
              <p:cNvPr id="39" name="Oval 26"/>
              <p:cNvSpPr>
                <a:spLocks noChangeArrowheads="1"/>
              </p:cNvSpPr>
              <p:nvPr/>
            </p:nvSpPr>
            <p:spPr bwMode="gray">
              <a:xfrm>
                <a:off x="4166" y="1708"/>
                <a:ext cx="1249"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0" name="Oval 2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1" name="Oval 28"/>
              <p:cNvSpPr>
                <a:spLocks noChangeArrowheads="1"/>
              </p:cNvSpPr>
              <p:nvPr/>
            </p:nvSpPr>
            <p:spPr bwMode="gray">
              <a:xfrm>
                <a:off x="4195" y="1726"/>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2" name="Oval 29"/>
              <p:cNvSpPr>
                <a:spLocks noChangeArrowheads="1"/>
              </p:cNvSpPr>
              <p:nvPr/>
            </p:nvSpPr>
            <p:spPr bwMode="gray">
              <a:xfrm>
                <a:off x="4263" y="1758"/>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grpSp>
          <p:nvGrpSpPr>
            <p:cNvPr id="9243" name="Group 30"/>
            <p:cNvGrpSpPr/>
            <p:nvPr/>
          </p:nvGrpSpPr>
          <p:grpSpPr>
            <a:xfrm>
              <a:off x="4096" y="1551"/>
              <a:ext cx="1032" cy="1034"/>
              <a:chOff x="4166" y="1705"/>
              <a:chExt cx="1253" cy="1255"/>
            </a:xfrm>
          </p:grpSpPr>
          <p:sp>
            <p:nvSpPr>
              <p:cNvPr id="35" name="Oval 31"/>
              <p:cNvSpPr>
                <a:spLocks noChangeArrowheads="1"/>
              </p:cNvSpPr>
              <p:nvPr/>
            </p:nvSpPr>
            <p:spPr bwMode="gray">
              <a:xfrm>
                <a:off x="4166" y="1708"/>
                <a:ext cx="1256"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6" name="Oval 32"/>
              <p:cNvSpPr>
                <a:spLocks noChangeArrowheads="1"/>
              </p:cNvSpPr>
              <p:nvPr/>
            </p:nvSpPr>
            <p:spPr bwMode="gray">
              <a:xfrm>
                <a:off x="4181"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7" name="Oval 33"/>
              <p:cNvSpPr>
                <a:spLocks noChangeArrowheads="1"/>
              </p:cNvSpPr>
              <p:nvPr/>
            </p:nvSpPr>
            <p:spPr bwMode="gray">
              <a:xfrm>
                <a:off x="4194"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8" name="Oval 34"/>
              <p:cNvSpPr>
                <a:spLocks noChangeArrowheads="1"/>
              </p:cNvSpPr>
              <p:nvPr/>
            </p:nvSpPr>
            <p:spPr bwMode="gray">
              <a:xfrm>
                <a:off x="4263" y="1758"/>
                <a:ext cx="1035"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32"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3"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4"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概念递进">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2C24FCD-F8B0-4055-B116-1C15D400543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48125DB-EC73-4328-AF5F-53A9E152F3FA}"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0245" name="Group 64"/>
          <p:cNvGrpSpPr/>
          <p:nvPr/>
        </p:nvGrpSpPr>
        <p:grpSpPr>
          <a:xfrm>
            <a:off x="990600" y="1455738"/>
            <a:ext cx="5943600" cy="4495800"/>
            <a:chOff x="624" y="720"/>
            <a:chExt cx="3744" cy="2832"/>
          </a:xfrm>
        </p:grpSpPr>
        <p:sp>
          <p:nvSpPr>
            <p:cNvPr id="10248" name="Freeform 4"/>
            <p:cNvSpPr>
              <a:spLocks noEditPoints="1"/>
            </p:cNvSpPr>
            <p:nvPr/>
          </p:nvSpPr>
          <p:spPr>
            <a:xfrm>
              <a:off x="624" y="1008"/>
              <a:ext cx="3744" cy="2544"/>
            </a:xfrm>
            <a:custGeom>
              <a:avLst/>
              <a:gdLst/>
              <a:ahLst/>
              <a:cxnLst>
                <a:cxn ang="0">
                  <a:pos x="9485798" y="3"/>
                </a:cxn>
                <a:cxn ang="0">
                  <a:pos x="7133284" y="3"/>
                </a:cxn>
                <a:cxn ang="0">
                  <a:pos x="5162324" y="3"/>
                </a:cxn>
                <a:cxn ang="0">
                  <a:pos x="3528859" y="6"/>
                </a:cxn>
                <a:cxn ang="0">
                  <a:pos x="2198830" y="8"/>
                </a:cxn>
                <a:cxn ang="0">
                  <a:pos x="1216212" y="10"/>
                </a:cxn>
                <a:cxn ang="0">
                  <a:pos x="521860" y="12"/>
                </a:cxn>
                <a:cxn ang="0">
                  <a:pos x="121681" y="15"/>
                </a:cxn>
                <a:cxn ang="0">
                  <a:pos x="0" y="17"/>
                </a:cxn>
                <a:cxn ang="0">
                  <a:pos x="155809" y="20"/>
                </a:cxn>
                <a:cxn ang="0">
                  <a:pos x="556556" y="22"/>
                </a:cxn>
                <a:cxn ang="0">
                  <a:pos x="1200049" y="24"/>
                </a:cxn>
                <a:cxn ang="0">
                  <a:pos x="2070573" y="26"/>
                </a:cxn>
                <a:cxn ang="0">
                  <a:pos x="3157476" y="28"/>
                </a:cxn>
                <a:cxn ang="0">
                  <a:pos x="4451394" y="30"/>
                </a:cxn>
                <a:cxn ang="0">
                  <a:pos x="5943803" y="31"/>
                </a:cxn>
                <a:cxn ang="0">
                  <a:pos x="7589457" y="34"/>
                </a:cxn>
                <a:cxn ang="0">
                  <a:pos x="9433174" y="34"/>
                </a:cxn>
                <a:cxn ang="0">
                  <a:pos x="11416612" y="34"/>
                </a:cxn>
                <a:cxn ang="0">
                  <a:pos x="13531486" y="35"/>
                </a:cxn>
                <a:cxn ang="0">
                  <a:pos x="15790891" y="35"/>
                </a:cxn>
                <a:cxn ang="0">
                  <a:pos x="18153939" y="34"/>
                </a:cxn>
                <a:cxn ang="0">
                  <a:pos x="20618228" y="34"/>
                </a:cxn>
                <a:cxn ang="0">
                  <a:pos x="22098015" y="39"/>
                </a:cxn>
                <a:cxn ang="0">
                  <a:pos x="16226554" y="21"/>
                </a:cxn>
                <a:cxn ang="0">
                  <a:pos x="16991180" y="26"/>
                </a:cxn>
                <a:cxn ang="0">
                  <a:pos x="15529755" y="26"/>
                </a:cxn>
                <a:cxn ang="0">
                  <a:pos x="14032272" y="26"/>
                </a:cxn>
                <a:cxn ang="0">
                  <a:pos x="12524044" y="26"/>
                </a:cxn>
                <a:cxn ang="0">
                  <a:pos x="11046120" y="25"/>
                </a:cxn>
                <a:cxn ang="0">
                  <a:pos x="9624670" y="24"/>
                </a:cxn>
                <a:cxn ang="0">
                  <a:pos x="8268195" y="23"/>
                </a:cxn>
                <a:cxn ang="0">
                  <a:pos x="7031552" y="22"/>
                </a:cxn>
                <a:cxn ang="0">
                  <a:pos x="5943803" y="20"/>
                </a:cxn>
                <a:cxn ang="0">
                  <a:pos x="5016988" y="19"/>
                </a:cxn>
                <a:cxn ang="0">
                  <a:pos x="4291458" y="17"/>
                </a:cxn>
                <a:cxn ang="0">
                  <a:pos x="3805576" y="15"/>
                </a:cxn>
                <a:cxn ang="0">
                  <a:pos x="3558413" y="14"/>
                </a:cxn>
                <a:cxn ang="0">
                  <a:pos x="3611052" y="11"/>
                </a:cxn>
                <a:cxn ang="0">
                  <a:pos x="3998167" y="10"/>
                </a:cxn>
                <a:cxn ang="0">
                  <a:pos x="4724361" y="8"/>
                </a:cxn>
                <a:cxn ang="0">
                  <a:pos x="5822936" y="6"/>
                </a:cxn>
                <a:cxn ang="0">
                  <a:pos x="7331565" y="3"/>
                </a:cxn>
                <a:cxn ang="0">
                  <a:pos x="9297974" y="3"/>
                </a:cxn>
                <a:cxn ang="0">
                  <a:pos x="11712894" y="3"/>
                </a:cxn>
                <a:cxn ang="0">
                  <a:pos x="10807481" y="0"/>
                </a:cxn>
                <a:cxn ang="0">
                  <a:pos x="24494578" y="26"/>
                </a:cxn>
                <a:cxn ang="0">
                  <a:pos x="24494578" y="26"/>
                </a:cxn>
              </a:cxnLst>
              <a:rect l="0" t="0" r="0" b="0"/>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alpha val="100000"/>
                  </a:srgbClr>
                </a:gs>
                <a:gs pos="100000">
                  <a:srgbClr val="4987E3">
                    <a:alpha val="100000"/>
                  </a:srgbClr>
                </a:gs>
              </a:gsLst>
              <a:lin ang="5400000" scaled="1"/>
              <a:tileRect/>
            </a:gradFill>
            <a:ln w="0">
              <a:noFill/>
            </a:ln>
            <a:effectLst>
              <a:outerShdw dist="206741" dir="8249373" algn="ctr" rotWithShape="0">
                <a:srgbClr val="C1D1D3">
                  <a:alpha val="50000"/>
                </a:srgbClr>
              </a:outerShdw>
            </a:effectLst>
          </p:spPr>
          <p:txBody>
            <a:bodyPr/>
            <a:lstStyle/>
            <a:p>
              <a:endParaRPr lang="zh-CN" altLang="en-US"/>
            </a:p>
          </p:txBody>
        </p:sp>
        <p:grpSp>
          <p:nvGrpSpPr>
            <p:cNvPr id="10249" name="Group 60"/>
            <p:cNvGrpSpPr/>
            <p:nvPr/>
          </p:nvGrpSpPr>
          <p:grpSpPr>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0" name="Group 61"/>
            <p:cNvGrpSpPr/>
            <p:nvPr/>
          </p:nvGrpSpPr>
          <p:grpSpPr>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0264" name="Group 42"/>
              <p:cNvGrpSpPr/>
              <p:nvPr/>
            </p:nvGrpSpPr>
            <p:grpSpPr>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10251" name="Group 62"/>
            <p:cNvGrpSpPr/>
            <p:nvPr/>
          </p:nvGrpSpPr>
          <p:grpSpPr>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2" name="Group 63"/>
            <p:cNvGrpSpPr/>
            <p:nvPr/>
          </p:nvGrpSpPr>
          <p:grpSpPr>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核心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9473E8B-200B-411F-A783-B59CD0992C96}"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AB23A0E-D538-47EF-9021-092CE76C9E29}"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1269" name="Group 33"/>
          <p:cNvGrpSpPr/>
          <p:nvPr/>
        </p:nvGrpSpPr>
        <p:grpSpPr>
          <a:xfrm>
            <a:off x="2552700" y="1744663"/>
            <a:ext cx="4038600" cy="3744912"/>
            <a:chOff x="1608" y="976"/>
            <a:chExt cx="2544" cy="2359"/>
          </a:xfrm>
        </p:grpSpPr>
        <p:sp>
          <p:nvSpPr>
            <p:cNvPr id="12" name="AutoShape 3"/>
            <p:cNvSpPr>
              <a:spLocks noChangeArrowheads="1"/>
            </p:cNvSpPr>
            <p:nvPr/>
          </p:nvSpPr>
          <p:spPr bwMode="gray">
            <a:xfrm rot="-3626814">
              <a:off x="3033" y="1370"/>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rot="3465783">
              <a:off x="3028"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AutoShape 5"/>
            <p:cNvSpPr>
              <a:spLocks noChangeArrowheads="1"/>
            </p:cNvSpPr>
            <p:nvPr/>
          </p:nvSpPr>
          <p:spPr bwMode="gray">
            <a:xfrm rot="-7230978">
              <a:off x="2297" y="138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5" name="AutoShape 6"/>
            <p:cNvSpPr>
              <a:spLocks noChangeArrowheads="1"/>
            </p:cNvSpPr>
            <p:nvPr/>
          </p:nvSpPr>
          <p:spPr bwMode="gray">
            <a:xfrm rot="7535209">
              <a:off x="2238"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6"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7"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3"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4"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8"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9"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1290" name="Group 27"/>
            <p:cNvGrpSpPr/>
            <p:nvPr/>
          </p:nvGrpSpPr>
          <p:grpSpPr>
            <a:xfrm>
              <a:off x="2483" y="1753"/>
              <a:ext cx="813" cy="805"/>
              <a:chOff x="4166" y="1706"/>
              <a:chExt cx="1252" cy="1252"/>
            </a:xfrm>
          </p:grpSpPr>
          <p:sp>
            <p:nvSpPr>
              <p:cNvPr id="3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2"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3"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4"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并列关系">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99A5420-2010-4CAB-AF45-80FD910106D8}"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46389C92-48D0-4CB7-8454-45A72017C7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297" name="Group 7"/>
          <p:cNvGrpSpPr/>
          <p:nvPr/>
        </p:nvGrpSpPr>
        <p:grpSpPr>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1" name="Group 9"/>
            <p:cNvGrpSpPr/>
            <p:nvPr/>
          </p:nvGrpSpPr>
          <p:grpSpPr>
            <a:xfrm>
              <a:off x="1292" y="1264"/>
              <a:ext cx="623" cy="92"/>
              <a:chOff x="2003" y="3441"/>
              <a:chExt cx="468" cy="240"/>
            </a:xfrm>
          </p:grpSpPr>
          <p:sp>
            <p:nvSpPr>
              <p:cNvPr id="31" name="Oval 10"/>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Rectangle 11"/>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2"/>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3"/>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8"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3" name="Group 15"/>
            <p:cNvGrpSpPr/>
            <p:nvPr/>
          </p:nvGrpSpPr>
          <p:grpSpPr>
            <a:xfrm>
              <a:off x="2444" y="1264"/>
              <a:ext cx="623" cy="92"/>
              <a:chOff x="2003" y="3441"/>
              <a:chExt cx="468" cy="240"/>
            </a:xfrm>
          </p:grpSpPr>
          <p:sp>
            <p:nvSpPr>
              <p:cNvPr id="27" name="Oval 16"/>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 name="Rectangle 17"/>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Oval 18"/>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19"/>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0" name="Rectangle 20"/>
            <p:cNvSpPr>
              <a:spLocks noChangeArrowheads="1"/>
            </p:cNvSpPr>
            <p:nvPr/>
          </p:nvSpPr>
          <p:spPr bwMode="gray">
            <a:xfrm rot="3419336">
              <a:off x="2880" y="1149"/>
              <a:ext cx="672" cy="679"/>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5" name="Group 21"/>
            <p:cNvGrpSpPr/>
            <p:nvPr/>
          </p:nvGrpSpPr>
          <p:grpSpPr>
            <a:xfrm>
              <a:off x="3605" y="1264"/>
              <a:ext cx="817" cy="92"/>
              <a:chOff x="2003" y="3441"/>
              <a:chExt cx="468" cy="240"/>
            </a:xfrm>
          </p:grpSpPr>
          <p:sp>
            <p:nvSpPr>
              <p:cNvPr id="23" name="Oval 22"/>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Rectangle 23"/>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24"/>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25"/>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比例分析">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6BF879D-A279-4736-B160-9BCF8EBBEDFD}"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927218AF-47A4-4D82-90BC-5D4D040A91FC}"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3317" name="Group 2"/>
          <p:cNvGrpSpPr/>
          <p:nvPr/>
        </p:nvGrpSpPr>
        <p:grpSpPr>
          <a:xfrm>
            <a:off x="1397000" y="1868488"/>
            <a:ext cx="6329363" cy="3711575"/>
            <a:chOff x="864" y="1310"/>
            <a:chExt cx="3987" cy="2338"/>
          </a:xfrm>
        </p:grpSpPr>
        <p:sp>
          <p:nvSpPr>
            <p:cNvPr id="12"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23" name="Arc 6"/>
            <p:cNvSpPr/>
            <p:nvPr/>
          </p:nvSpPr>
          <p:spPr>
            <a:xfrm rot="-998297">
              <a:off x="2599" y="1310"/>
              <a:ext cx="1795" cy="1239"/>
            </a:xfrm>
            <a:custGeom>
              <a:avLst/>
              <a:gdLst/>
              <a:ahLst/>
              <a:cxnLst>
                <a:cxn ang="0">
                  <a:pos x="0" y="0"/>
                </a:cxn>
                <a:cxn ang="0">
                  <a:pos x="0" y="0"/>
                </a:cxn>
                <a:cxn ang="0">
                  <a:pos x="0" y="0"/>
                </a:cxn>
              </a:cxnLst>
              <a:rect l="0" t="0" r="0" b="0"/>
              <a:pathLst>
                <a:path w="21600" h="29046" fill="none">
                  <a:moveTo>
                    <a:pt x="13190" y="-1"/>
                  </a:moveTo>
                  <a:cubicBezTo>
                    <a:pt x="18493" y="4089"/>
                    <a:pt x="21600" y="10407"/>
                    <a:pt x="21600" y="17105"/>
                  </a:cubicBezTo>
                  <a:cubicBezTo>
                    <a:pt x="21600" y="21352"/>
                    <a:pt x="20347" y="25506"/>
                    <a:pt x="17999" y="29046"/>
                  </a:cubicBezTo>
                </a:path>
                <a:path w="21600" h="29046" stroke="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alpha val="100000"/>
                  </a:srgbClr>
                </a:gs>
                <a:gs pos="100000">
                  <a:srgbClr val="7FC3D1">
                    <a:alpha val="100000"/>
                  </a:srgbClr>
                </a:gs>
              </a:gsLst>
              <a:lin ang="5400000" scaled="1"/>
              <a:tileRect/>
            </a:gradFill>
            <a:ln w="12700">
              <a:noFill/>
            </a:ln>
          </p:spPr>
          <p:txBody>
            <a:bodyPr/>
            <a:lstStyle/>
            <a:p>
              <a:endParaRPr lang="zh-CN" altLang="en-US"/>
            </a:p>
          </p:txBody>
        </p:sp>
        <p:sp>
          <p:nvSpPr>
            <p:cNvPr id="13324" name="Arc 7"/>
            <p:cNvSpPr/>
            <p:nvPr/>
          </p:nvSpPr>
          <p:spPr>
            <a:xfrm rot="-998297" flipH="1">
              <a:off x="1080" y="2491"/>
              <a:ext cx="2067" cy="930"/>
            </a:xfrm>
            <a:custGeom>
              <a:avLst/>
              <a:gdLst/>
              <a:ahLst/>
              <a:cxnLst>
                <a:cxn ang="0">
                  <a:pos x="0" y="0"/>
                </a:cxn>
                <a:cxn ang="0">
                  <a:pos x="0" y="0"/>
                </a:cxn>
                <a:cxn ang="0">
                  <a:pos x="0" y="0"/>
                </a:cxn>
              </a:cxnLst>
              <a:rect l="0" t="0" r="0" b="0"/>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alpha val="100000"/>
                  </a:srgbClr>
                </a:gs>
                <a:gs pos="100000">
                  <a:srgbClr val="4987E3">
                    <a:alpha val="100000"/>
                  </a:srgbClr>
                </a:gs>
              </a:gsLst>
              <a:lin ang="2700000" scaled="1"/>
              <a:tileRect/>
            </a:gradFill>
            <a:ln w="12700">
              <a:noFill/>
            </a:ln>
          </p:spPr>
          <p:txBody>
            <a:bodyPr/>
            <a:lstStyle/>
            <a:p>
              <a:endParaRPr lang="zh-CN" altLang="en-US"/>
            </a:p>
          </p:txBody>
        </p:sp>
        <p:sp>
          <p:nvSpPr>
            <p:cNvPr id="13325" name="Arc 8"/>
            <p:cNvSpPr/>
            <p:nvPr/>
          </p:nvSpPr>
          <p:spPr>
            <a:xfrm rot="-998297">
              <a:off x="1715" y="1339"/>
              <a:ext cx="2034" cy="893"/>
            </a:xfrm>
            <a:custGeom>
              <a:avLst/>
              <a:gdLst/>
              <a:ahLst/>
              <a:cxnLst>
                <a:cxn ang="0">
                  <a:pos x="0" y="0"/>
                </a:cxn>
                <a:cxn ang="0">
                  <a:pos x="0" y="0"/>
                </a:cxn>
                <a:cxn ang="0">
                  <a:pos x="0" y="0"/>
                </a:cxn>
              </a:cxnLst>
              <a:rect l="0" t="0" r="0" b="0"/>
              <a:pathLst>
                <a:path w="24549" h="21600" fill="none">
                  <a:moveTo>
                    <a:pt x="0" y="2373"/>
                  </a:moveTo>
                  <a:cubicBezTo>
                    <a:pt x="3046" y="813"/>
                    <a:pt x="6420" y="-1"/>
                    <a:pt x="9843" y="0"/>
                  </a:cubicBezTo>
                  <a:cubicBezTo>
                    <a:pt x="15299" y="0"/>
                    <a:pt x="20553" y="2064"/>
                    <a:pt x="24549" y="5779"/>
                  </a:cubicBezTo>
                </a:path>
                <a:path w="24549" h="21600" stroke="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alpha val="100000"/>
                  </a:srgbClr>
                </a:gs>
                <a:gs pos="100000">
                  <a:srgbClr val="277584">
                    <a:alpha val="100000"/>
                  </a:srgbClr>
                </a:gs>
              </a:gsLst>
              <a:lin ang="2700000" scaled="1"/>
              <a:tileRect/>
            </a:gradFill>
            <a:ln w="12700">
              <a:noFill/>
            </a:ln>
          </p:spPr>
          <p:txBody>
            <a:bodyPr/>
            <a:lstStyle/>
            <a:p>
              <a:endParaRPr lang="zh-CN" altLang="en-US"/>
            </a:p>
          </p:txBody>
        </p:sp>
        <p:sp>
          <p:nvSpPr>
            <p:cNvPr id="13326" name="Arc 9"/>
            <p:cNvSpPr/>
            <p:nvPr/>
          </p:nvSpPr>
          <p:spPr>
            <a:xfrm rot="-998297" flipH="1">
              <a:off x="864" y="1713"/>
              <a:ext cx="1796" cy="1302"/>
            </a:xfrm>
            <a:custGeom>
              <a:avLst/>
              <a:gdLst/>
              <a:ahLst/>
              <a:cxnLst>
                <a:cxn ang="0">
                  <a:pos x="0" y="0"/>
                </a:cxn>
                <a:cxn ang="0">
                  <a:pos x="0" y="0"/>
                </a:cxn>
                <a:cxn ang="0">
                  <a:pos x="0" y="0"/>
                </a:cxn>
              </a:cxnLst>
              <a:rect l="0" t="0" r="0" b="0"/>
              <a:pathLst>
                <a:path w="21600" h="30468" fill="none">
                  <a:moveTo>
                    <a:pt x="8291" y="0"/>
                  </a:moveTo>
                  <a:cubicBezTo>
                    <a:pt x="16349" y="3349"/>
                    <a:pt x="21600" y="11218"/>
                    <a:pt x="21600" y="19945"/>
                  </a:cubicBezTo>
                  <a:cubicBezTo>
                    <a:pt x="21600" y="23628"/>
                    <a:pt x="20657" y="27251"/>
                    <a:pt x="18863" y="30468"/>
                  </a:cubicBezTo>
                </a:path>
                <a:path w="21600" h="30468" stroke="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alpha val="100000"/>
                  </a:srgbClr>
                </a:gs>
                <a:gs pos="100000">
                  <a:srgbClr val="642607">
                    <a:alpha val="100000"/>
                  </a:srgbClr>
                </a:gs>
              </a:gsLst>
              <a:lin ang="2700000" scaled="1"/>
              <a:tileRect/>
            </a:gradFill>
            <a:ln w="12700">
              <a:noFill/>
            </a:ln>
          </p:spPr>
          <p:txBody>
            <a:bodyPr/>
            <a:lstStyle/>
            <a:p>
              <a:endParaRPr lang="zh-CN" altLang="en-US"/>
            </a:p>
          </p:txBody>
        </p:sp>
        <p:sp>
          <p:nvSpPr>
            <p:cNvPr id="13327" name="Freeform 10"/>
            <p:cNvSpPr/>
            <p:nvPr/>
          </p:nvSpPr>
          <p:spPr>
            <a:xfrm>
              <a:off x="3442" y="2282"/>
              <a:ext cx="1105" cy="1120"/>
            </a:xfrm>
            <a:custGeom>
              <a:avLst/>
              <a:gdLst/>
              <a:ahLst/>
              <a:cxnLst>
                <a:cxn ang="0">
                  <a:pos x="9" y="888"/>
                </a:cxn>
                <a:cxn ang="0">
                  <a:pos x="1105" y="0"/>
                </a:cxn>
                <a:cxn ang="0">
                  <a:pos x="1081" y="256"/>
                </a:cxn>
                <a:cxn ang="0">
                  <a:pos x="705" y="704"/>
                </a:cxn>
                <a:cxn ang="0">
                  <a:pos x="17" y="1120"/>
                </a:cxn>
                <a:cxn ang="0">
                  <a:pos x="9" y="888"/>
                </a:cxn>
              </a:cxnLst>
              <a:rect l="0" t="0" r="0" b="0"/>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alpha val="100000"/>
                  </a:srgbClr>
                </a:gs>
                <a:gs pos="100000">
                  <a:srgbClr val="9CC769">
                    <a:alpha val="100000"/>
                  </a:srgbClr>
                </a:gs>
              </a:gsLst>
              <a:lin ang="0" scaled="1"/>
              <a:tileRect/>
            </a:gradFill>
            <a:ln w="9525">
              <a:noFill/>
            </a:ln>
          </p:spPr>
          <p:txBody>
            <a:bodyPr/>
            <a:lstStyle/>
            <a:p>
              <a:endParaRPr lang="zh-CN" altLang="en-US"/>
            </a:p>
          </p:txBody>
        </p:sp>
        <p:sp>
          <p:nvSpPr>
            <p:cNvPr id="13328" name="Arc 11"/>
            <p:cNvSpPr/>
            <p:nvPr/>
          </p:nvSpPr>
          <p:spPr>
            <a:xfrm rot="-1060795">
              <a:off x="2840" y="1897"/>
              <a:ext cx="1719" cy="1171"/>
            </a:xfrm>
            <a:custGeom>
              <a:avLst/>
              <a:gdLst/>
              <a:ahLst/>
              <a:cxnLst>
                <a:cxn ang="0">
                  <a:pos x="0" y="0"/>
                </a:cxn>
                <a:cxn ang="0">
                  <a:pos x="0" y="0"/>
                </a:cxn>
                <a:cxn ang="0">
                  <a:pos x="0" y="0"/>
                </a:cxn>
              </a:cxnLst>
              <a:rect l="0" t="0" r="0" b="0"/>
              <a:pathLst>
                <a:path w="18016" h="21282" fill="none">
                  <a:moveTo>
                    <a:pt x="18016" y="11915"/>
                  </a:moveTo>
                  <a:cubicBezTo>
                    <a:pt x="14735" y="16875"/>
                    <a:pt x="9554" y="20264"/>
                    <a:pt x="3694" y="21281"/>
                  </a:cubicBezTo>
                </a:path>
                <a:path w="18016" h="21282" stroke="0">
                  <a:moveTo>
                    <a:pt x="18016" y="11915"/>
                  </a:moveTo>
                  <a:cubicBezTo>
                    <a:pt x="14735" y="16875"/>
                    <a:pt x="9554" y="20264"/>
                    <a:pt x="3694" y="21281"/>
                  </a:cubicBezTo>
                  <a:lnTo>
                    <a:pt x="0" y="0"/>
                  </a:lnTo>
                  <a:lnTo>
                    <a:pt x="18016" y="11915"/>
                  </a:lnTo>
                  <a:close/>
                </a:path>
              </a:pathLst>
            </a:custGeom>
            <a:gradFill rotWithShape="1">
              <a:gsLst>
                <a:gs pos="0">
                  <a:srgbClr val="485C31">
                    <a:alpha val="100000"/>
                  </a:srgbClr>
                </a:gs>
                <a:gs pos="100000">
                  <a:srgbClr val="9CC769">
                    <a:alpha val="100000"/>
                  </a:srgbClr>
                </a:gs>
              </a:gsLst>
              <a:lin ang="2700000" scaled="1"/>
              <a:tileRect/>
            </a:gradFill>
            <a:ln w="12700">
              <a:noFill/>
            </a:ln>
          </p:spPr>
          <p:txBody>
            <a:bodyPr/>
            <a:lstStyle/>
            <a:p>
              <a:endParaRPr lang="zh-CN" altLang="en-US"/>
            </a:p>
          </p:txBody>
        </p:sp>
        <p:sp>
          <p:nvSpPr>
            <p:cNvPr id="13329" name="Freeform 12"/>
            <p:cNvSpPr/>
            <p:nvPr/>
          </p:nvSpPr>
          <p:spPr>
            <a:xfrm>
              <a:off x="2819" y="2496"/>
              <a:ext cx="648" cy="928"/>
            </a:xfrm>
            <a:custGeom>
              <a:avLst/>
              <a:gdLst/>
              <a:ahLst/>
              <a:cxnLst>
                <a:cxn ang="0">
                  <a:pos x="648" y="632"/>
                </a:cxn>
                <a:cxn ang="0">
                  <a:pos x="648" y="928"/>
                </a:cxn>
                <a:cxn ang="0">
                  <a:pos x="0" y="64"/>
                </a:cxn>
                <a:cxn ang="0">
                  <a:pos x="96" y="0"/>
                </a:cxn>
                <a:cxn ang="0">
                  <a:pos x="648" y="632"/>
                </a:cxn>
              </a:cxnLst>
              <a:rect l="0" t="0" r="0" b="0"/>
              <a:pathLst>
                <a:path w="648" h="928">
                  <a:moveTo>
                    <a:pt x="648" y="632"/>
                  </a:moveTo>
                  <a:lnTo>
                    <a:pt x="648" y="928"/>
                  </a:lnTo>
                  <a:lnTo>
                    <a:pt x="0" y="64"/>
                  </a:lnTo>
                  <a:lnTo>
                    <a:pt x="96" y="0"/>
                  </a:lnTo>
                  <a:lnTo>
                    <a:pt x="648" y="632"/>
                  </a:lnTo>
                  <a:close/>
                </a:path>
              </a:pathLst>
            </a:custGeom>
            <a:gradFill rotWithShape="1">
              <a:gsLst>
                <a:gs pos="0">
                  <a:srgbClr val="D2E6BB">
                    <a:alpha val="100000"/>
                  </a:srgbClr>
                </a:gs>
                <a:gs pos="100000">
                  <a:srgbClr val="9CC769">
                    <a:alpha val="100000"/>
                  </a:srgbClr>
                </a:gs>
              </a:gsLst>
              <a:lin ang="2700000" scaled="1"/>
              <a:tileRect/>
            </a:gradFill>
            <a:ln w="9525">
              <a:noFill/>
            </a:ln>
          </p:spPr>
          <p:txBody>
            <a:bodyPr/>
            <a:lstStyle/>
            <a:p>
              <a:endParaRPr lang="zh-CN" altLang="en-US"/>
            </a:p>
          </p:txBody>
        </p:sp>
        <p:sp>
          <p:nvSpPr>
            <p:cNvPr id="22"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31" name="Freeform 19"/>
            <p:cNvSpPr/>
            <p:nvPr/>
          </p:nvSpPr>
          <p:spPr>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0" b="0"/>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alpha val="100000"/>
                  </a:srgbClr>
                </a:gs>
              </a:gsLst>
              <a:lin ang="5400000" scaled="1"/>
              <a:tileRect/>
            </a:gradFill>
            <a:ln w="9525">
              <a:noFill/>
            </a:ln>
          </p:spPr>
          <p:txBody>
            <a:bodyPr/>
            <a:lstStyle/>
            <a:p>
              <a:endParaRPr lang="zh-CN" altLang="en-US"/>
            </a:p>
          </p:txBody>
        </p:sp>
        <p:sp>
          <p:nvSpPr>
            <p:cNvPr id="3"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观点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84486F5-3615-4B88-8517-B944E6D90DD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1DA71DA7-6588-48A5-81BC-94CD12893F66}"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4341" name="Group 29"/>
          <p:cNvGrpSpPr/>
          <p:nvPr/>
        </p:nvGrpSpPr>
        <p:grpSpPr>
          <a:xfrm>
            <a:off x="876300" y="1624013"/>
            <a:ext cx="7391400" cy="4156075"/>
            <a:chOff x="576" y="768"/>
            <a:chExt cx="4656" cy="2618"/>
          </a:xfrm>
        </p:grpSpPr>
        <p:sp>
          <p:nvSpPr>
            <p:cNvPr id="12"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14346" name="Group 7"/>
            <p:cNvGrpSpPr/>
            <p:nvPr/>
          </p:nvGrpSpPr>
          <p:grpSpPr>
            <a:xfrm>
              <a:off x="576" y="2428"/>
              <a:ext cx="936" cy="954"/>
              <a:chOff x="2016" y="1920"/>
              <a:chExt cx="1680" cy="1680"/>
            </a:xfrm>
          </p:grpSpPr>
          <p:sp>
            <p:nvSpPr>
              <p:cNvPr id="24"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7" name="Freeform 9"/>
              <p:cNvSpPr/>
              <p:nvPr/>
            </p:nvSpPr>
            <p:spPr>
              <a:xfrm>
                <a:off x="2208" y="1948"/>
                <a:ext cx="1296" cy="634"/>
              </a:xfrm>
              <a:custGeom>
                <a:avLst/>
                <a:gdLst/>
                <a:ahLst/>
                <a:cxnLst>
                  <a:cxn ang="0">
                    <a:pos x="706" y="10"/>
                  </a:cxn>
                  <a:cxn ang="0">
                    <a:pos x="715" y="11"/>
                  </a:cxn>
                  <a:cxn ang="0">
                    <a:pos x="717" y="11"/>
                  </a:cxn>
                  <a:cxn ang="0">
                    <a:pos x="713" y="12"/>
                  </a:cxn>
                  <a:cxn ang="0">
                    <a:pos x="704" y="13"/>
                  </a:cxn>
                  <a:cxn ang="0">
                    <a:pos x="690" y="14"/>
                  </a:cxn>
                  <a:cxn ang="0">
                    <a:pos x="672" y="14"/>
                  </a:cxn>
                  <a:cxn ang="0">
                    <a:pos x="648" y="15"/>
                  </a:cxn>
                  <a:cxn ang="0">
                    <a:pos x="623" y="16"/>
                  </a:cxn>
                  <a:cxn ang="0">
                    <a:pos x="592" y="16"/>
                  </a:cxn>
                  <a:cxn ang="0">
                    <a:pos x="559" y="16"/>
                  </a:cxn>
                  <a:cxn ang="0">
                    <a:pos x="525" y="17"/>
                  </a:cxn>
                  <a:cxn ang="0">
                    <a:pos x="486" y="17"/>
                  </a:cxn>
                  <a:cxn ang="0">
                    <a:pos x="447" y="17"/>
                  </a:cxn>
                  <a:cxn ang="0">
                    <a:pos x="432" y="18"/>
                  </a:cxn>
                  <a:cxn ang="0">
                    <a:pos x="259" y="18"/>
                  </a:cxn>
                  <a:cxn ang="0">
                    <a:pos x="256" y="18"/>
                  </a:cxn>
                  <a:cxn ang="0">
                    <a:pos x="222" y="17"/>
                  </a:cxn>
                  <a:cxn ang="0">
                    <a:pos x="189" y="17"/>
                  </a:cxn>
                  <a:cxn ang="0">
                    <a:pos x="159" y="17"/>
                  </a:cxn>
                  <a:cxn ang="0">
                    <a:pos x="128" y="16"/>
                  </a:cxn>
                  <a:cxn ang="0">
                    <a:pos x="103" y="16"/>
                  </a:cxn>
                  <a:cxn ang="0">
                    <a:pos x="76" y="16"/>
                  </a:cxn>
                  <a:cxn ang="0">
                    <a:pos x="58" y="16"/>
                  </a:cxn>
                  <a:cxn ang="0">
                    <a:pos x="35" y="15"/>
                  </a:cxn>
                  <a:cxn ang="0">
                    <a:pos x="26" y="14"/>
                  </a:cxn>
                  <a:cxn ang="0">
                    <a:pos x="18" y="14"/>
                  </a:cxn>
                  <a:cxn ang="0">
                    <a:pos x="6" y="13"/>
                  </a:cxn>
                  <a:cxn ang="0">
                    <a:pos x="0" y="12"/>
                  </a:cxn>
                  <a:cxn ang="0">
                    <a:pos x="0" y="12"/>
                  </a:cxn>
                  <a:cxn ang="0">
                    <a:pos x="4" y="11"/>
                  </a:cxn>
                  <a:cxn ang="0">
                    <a:pos x="16" y="11"/>
                  </a:cxn>
                  <a:cxn ang="0">
                    <a:pos x="26" y="9"/>
                  </a:cxn>
                  <a:cxn ang="0">
                    <a:pos x="54" y="7"/>
                  </a:cxn>
                  <a:cxn ang="0">
                    <a:pos x="78" y="5"/>
                  </a:cxn>
                  <a:cxn ang="0">
                    <a:pos x="112" y="4"/>
                  </a:cxn>
                  <a:cxn ang="0">
                    <a:pos x="147" y="4"/>
                  </a:cxn>
                  <a:cxn ang="0">
                    <a:pos x="185" y="4"/>
                  </a:cxn>
                  <a:cxn ang="0">
                    <a:pos x="225" y="4"/>
                  </a:cxn>
                  <a:cxn ang="0">
                    <a:pos x="270" y="4"/>
                  </a:cxn>
                  <a:cxn ang="0">
                    <a:pos x="316" y="4"/>
                  </a:cxn>
                  <a:cxn ang="0">
                    <a:pos x="363" y="0"/>
                  </a:cxn>
                  <a:cxn ang="0">
                    <a:pos x="363" y="0"/>
                  </a:cxn>
                  <a:cxn ang="0">
                    <a:pos x="412" y="4"/>
                  </a:cxn>
                  <a:cxn ang="0">
                    <a:pos x="459" y="4"/>
                  </a:cxn>
                  <a:cxn ang="0">
                    <a:pos x="505" y="4"/>
                  </a:cxn>
                  <a:cxn ang="0">
                    <a:pos x="548" y="4"/>
                  </a:cxn>
                  <a:cxn ang="0">
                    <a:pos x="587" y="4"/>
                  </a:cxn>
                  <a:cxn ang="0">
                    <a:pos x="624" y="4"/>
                  </a:cxn>
                  <a:cxn ang="0">
                    <a:pos x="655" y="6"/>
                  </a:cxn>
                  <a:cxn ang="0">
                    <a:pos x="683" y="8"/>
                  </a:cxn>
                  <a:cxn ang="0">
                    <a:pos x="706" y="10"/>
                  </a:cxn>
                  <a:cxn ang="0">
                    <a:pos x="706"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D9520F">
                      <a:alpha val="100000"/>
                    </a:srgbClr>
                  </a:gs>
                </a:gsLst>
                <a:lin ang="5400000" scaled="1"/>
                <a:tileRect/>
              </a:gradFill>
              <a:ln w="0">
                <a:noFill/>
              </a:ln>
            </p:spPr>
            <p:txBody>
              <a:bodyPr/>
              <a:lstStyle/>
              <a:p>
                <a:endParaRPr lang="zh-CN" altLang="en-US"/>
              </a:p>
            </p:txBody>
          </p:sp>
        </p:grpSp>
        <p:grpSp>
          <p:nvGrpSpPr>
            <p:cNvPr id="14347" name="Group 13"/>
            <p:cNvGrpSpPr/>
            <p:nvPr/>
          </p:nvGrpSpPr>
          <p:grpSpPr>
            <a:xfrm>
              <a:off x="4272" y="2400"/>
              <a:ext cx="960" cy="965"/>
              <a:chOff x="2016" y="1920"/>
              <a:chExt cx="1680" cy="1680"/>
            </a:xfrm>
          </p:grpSpPr>
          <p:sp>
            <p:nvSpPr>
              <p:cNvPr id="22"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5" name="Freeform 15"/>
              <p:cNvSpPr/>
              <p:nvPr/>
            </p:nvSpPr>
            <p:spPr>
              <a:xfrm>
                <a:off x="2209" y="1948"/>
                <a:ext cx="1295" cy="634"/>
              </a:xfrm>
              <a:custGeom>
                <a:avLst/>
                <a:gdLst/>
                <a:ahLst/>
                <a:cxnLst>
                  <a:cxn ang="0">
                    <a:pos x="687" y="10"/>
                  </a:cxn>
                  <a:cxn ang="0">
                    <a:pos x="698" y="11"/>
                  </a:cxn>
                  <a:cxn ang="0">
                    <a:pos x="699" y="11"/>
                  </a:cxn>
                  <a:cxn ang="0">
                    <a:pos x="697" y="12"/>
                  </a:cxn>
                  <a:cxn ang="0">
                    <a:pos x="686" y="13"/>
                  </a:cxn>
                  <a:cxn ang="0">
                    <a:pos x="672" y="14"/>
                  </a:cxn>
                  <a:cxn ang="0">
                    <a:pos x="657" y="14"/>
                  </a:cxn>
                  <a:cxn ang="0">
                    <a:pos x="633" y="15"/>
                  </a:cxn>
                  <a:cxn ang="0">
                    <a:pos x="608" y="16"/>
                  </a:cxn>
                  <a:cxn ang="0">
                    <a:pos x="578" y="16"/>
                  </a:cxn>
                  <a:cxn ang="0">
                    <a:pos x="546" y="16"/>
                  </a:cxn>
                  <a:cxn ang="0">
                    <a:pos x="511" y="17"/>
                  </a:cxn>
                  <a:cxn ang="0">
                    <a:pos x="473" y="17"/>
                  </a:cxn>
                  <a:cxn ang="0">
                    <a:pos x="436" y="17"/>
                  </a:cxn>
                  <a:cxn ang="0">
                    <a:pos x="420" y="18"/>
                  </a:cxn>
                  <a:cxn ang="0">
                    <a:pos x="253" y="18"/>
                  </a:cxn>
                  <a:cxn ang="0">
                    <a:pos x="251" y="18"/>
                  </a:cxn>
                  <a:cxn ang="0">
                    <a:pos x="216" y="17"/>
                  </a:cxn>
                  <a:cxn ang="0">
                    <a:pos x="184" y="17"/>
                  </a:cxn>
                  <a:cxn ang="0">
                    <a:pos x="155" y="17"/>
                  </a:cxn>
                  <a:cxn ang="0">
                    <a:pos x="124" y="16"/>
                  </a:cxn>
                  <a:cxn ang="0">
                    <a:pos x="100" y="16"/>
                  </a:cxn>
                  <a:cxn ang="0">
                    <a:pos x="74" y="16"/>
                  </a:cxn>
                  <a:cxn ang="0">
                    <a:pos x="57" y="16"/>
                  </a:cxn>
                  <a:cxn ang="0">
                    <a:pos x="35" y="15"/>
                  </a:cxn>
                  <a:cxn ang="0">
                    <a:pos x="25" y="14"/>
                  </a:cxn>
                  <a:cxn ang="0">
                    <a:pos x="18" y="14"/>
                  </a:cxn>
                  <a:cxn ang="0">
                    <a:pos x="6" y="13"/>
                  </a:cxn>
                  <a:cxn ang="0">
                    <a:pos x="0" y="12"/>
                  </a:cxn>
                  <a:cxn ang="0">
                    <a:pos x="0" y="12"/>
                  </a:cxn>
                  <a:cxn ang="0">
                    <a:pos x="4" y="11"/>
                  </a:cxn>
                  <a:cxn ang="0">
                    <a:pos x="16" y="11"/>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10"/>
                  </a:cxn>
                  <a:cxn ang="0">
                    <a:pos x="687"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9CC769">
                      <a:alpha val="100000"/>
                    </a:srgbClr>
                  </a:gs>
                </a:gsLst>
                <a:lin ang="5400000" scaled="1"/>
                <a:tileRect/>
              </a:gradFill>
              <a:ln w="0">
                <a:noFill/>
              </a:ln>
            </p:spPr>
            <p:txBody>
              <a:bodyPr/>
              <a:lstStyle/>
              <a:p>
                <a:endParaRPr lang="zh-CN" altLang="en-US"/>
              </a:p>
            </p:txBody>
          </p:sp>
        </p:grpSp>
        <p:grpSp>
          <p:nvGrpSpPr>
            <p:cNvPr id="14348" name="Group 18"/>
            <p:cNvGrpSpPr/>
            <p:nvPr/>
          </p:nvGrpSpPr>
          <p:grpSpPr>
            <a:xfrm>
              <a:off x="1776" y="2428"/>
              <a:ext cx="960" cy="958"/>
              <a:chOff x="2016" y="1920"/>
              <a:chExt cx="1680" cy="1680"/>
            </a:xfrm>
          </p:grpSpPr>
          <p:sp>
            <p:nvSpPr>
              <p:cNvPr id="20"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3" name="Freeform 20"/>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36A1B6">
                      <a:alpha val="100000"/>
                    </a:srgbClr>
                  </a:gs>
                </a:gsLst>
                <a:lin ang="5400000" scaled="1"/>
                <a:tileRect/>
              </a:gradFill>
              <a:ln w="0">
                <a:noFill/>
              </a:ln>
            </p:spPr>
            <p:txBody>
              <a:bodyPr/>
              <a:lstStyle/>
              <a:p>
                <a:endParaRPr lang="zh-CN" altLang="en-US"/>
              </a:p>
            </p:txBody>
          </p:sp>
        </p:grpSp>
        <p:grpSp>
          <p:nvGrpSpPr>
            <p:cNvPr id="14349" name="Group 24"/>
            <p:cNvGrpSpPr/>
            <p:nvPr/>
          </p:nvGrpSpPr>
          <p:grpSpPr>
            <a:xfrm>
              <a:off x="3072" y="2400"/>
              <a:ext cx="960" cy="958"/>
              <a:chOff x="2016" y="1920"/>
              <a:chExt cx="1680" cy="1680"/>
            </a:xfrm>
          </p:grpSpPr>
          <p:sp>
            <p:nvSpPr>
              <p:cNvPr id="18"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1" name="Freeform 26"/>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4987E3">
                      <a:alpha val="100000"/>
                    </a:srgbClr>
                  </a:gs>
                </a:gsLst>
                <a:lin ang="5400000" scaled="1"/>
                <a:tileRect/>
              </a:gradFill>
              <a:ln w="0">
                <a:noFill/>
              </a:ln>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详细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CBCEC1B-503A-4FE9-8D7F-7E7A2912BD9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32583F9B-2CD3-4B71-8F47-969C23D9470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5365" name="Group 91"/>
          <p:cNvGrpSpPr/>
          <p:nvPr/>
        </p:nvGrpSpPr>
        <p:grpSpPr>
          <a:xfrm>
            <a:off x="1182688" y="2173288"/>
            <a:ext cx="2163762" cy="3160712"/>
            <a:chOff x="745" y="1369"/>
            <a:chExt cx="1363" cy="1991"/>
          </a:xfrm>
        </p:grpSpPr>
        <p:sp>
          <p:nvSpPr>
            <p:cNvPr id="12"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95" name="Group 96"/>
            <p:cNvGrpSpPr/>
            <p:nvPr/>
          </p:nvGrpSpPr>
          <p:grpSpPr>
            <a:xfrm>
              <a:off x="1214" y="1369"/>
              <a:ext cx="405" cy="392"/>
              <a:chOff x="1289" y="587"/>
              <a:chExt cx="668" cy="647"/>
            </a:xfrm>
          </p:grpSpPr>
          <p:sp>
            <p:nvSpPr>
              <p:cNvPr id="18"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7"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grpSp>
        <p:nvGrpSpPr>
          <p:cNvPr id="15366" name="Group 104"/>
          <p:cNvGrpSpPr/>
          <p:nvPr/>
        </p:nvGrpSpPr>
        <p:grpSpPr>
          <a:xfrm>
            <a:off x="5913438" y="2170113"/>
            <a:ext cx="2163762" cy="3160712"/>
            <a:chOff x="3725" y="1367"/>
            <a:chExt cx="1363" cy="1991"/>
          </a:xfrm>
        </p:grpSpPr>
        <p:sp>
          <p:nvSpPr>
            <p:cNvPr id="24"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7"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84" name="Group 109"/>
            <p:cNvGrpSpPr/>
            <p:nvPr/>
          </p:nvGrpSpPr>
          <p:grpSpPr>
            <a:xfrm>
              <a:off x="4194" y="1367"/>
              <a:ext cx="405" cy="392"/>
              <a:chOff x="1289" y="587"/>
              <a:chExt cx="668" cy="647"/>
            </a:xfrm>
          </p:grpSpPr>
          <p:sp>
            <p:nvSpPr>
              <p:cNvPr id="30"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9"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endPar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grpSp>
        <p:nvGrpSpPr>
          <p:cNvPr id="15367" name="Group 117"/>
          <p:cNvGrpSpPr/>
          <p:nvPr/>
        </p:nvGrpSpPr>
        <p:grpSpPr>
          <a:xfrm>
            <a:off x="3544888" y="2173288"/>
            <a:ext cx="2163762" cy="3160712"/>
            <a:chOff x="2256" y="1157"/>
            <a:chExt cx="1363" cy="1991"/>
          </a:xfrm>
        </p:grpSpPr>
        <p:sp>
          <p:nvSpPr>
            <p:cNvPr id="36"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7"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8"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9"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0"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1"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5"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概念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8BAEA89-528D-4E03-8DED-E18FCCEF7577}"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F8744FD0-2409-4F76-87E0-EDCFA8F873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0" name="Freeform 8"/>
          <p:cNvSpPr/>
          <p:nvPr/>
        </p:nvSpPr>
        <p:spPr>
          <a:xfrm>
            <a:off x="3181350" y="3135313"/>
            <a:ext cx="850900"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alpha val="100000"/>
                </a:srgbClr>
              </a:gs>
              <a:gs pos="100000">
                <a:srgbClr val="F3C8B3">
                  <a:alpha val="100000"/>
                </a:srgbClr>
              </a:gs>
            </a:gsLst>
            <a:lin ang="0" scaled="1"/>
            <a:tileRect/>
          </a:gradFill>
          <a:ln w="0">
            <a:noFill/>
          </a:ln>
        </p:spPr>
        <p:txBody>
          <a:bodyPr/>
          <a:lstStyle/>
          <a:p>
            <a:endParaRPr lang="zh-CN" altLang="en-US"/>
          </a:p>
        </p:txBody>
      </p:sp>
      <p:sp>
        <p:nvSpPr>
          <p:cNvPr id="16391" name="AutoShape 9"/>
          <p:cNvSpPr>
            <a:spLocks noChangeAspect="1" noTextEdit="1"/>
          </p:cNvSpPr>
          <p:nvPr/>
        </p:nvSpPr>
        <p:spPr>
          <a:xfrm flipH="1">
            <a:off x="4733925" y="3132138"/>
            <a:ext cx="857250" cy="1189037"/>
          </a:xfrm>
          <a:prstGeom prst="rect">
            <a:avLst/>
          </a:prstGeom>
          <a:noFill/>
          <a:ln w="9525">
            <a:noFill/>
          </a:ln>
        </p:spPr>
        <p:txBody>
          <a:bodyPr/>
          <a:lstStyle/>
          <a:p>
            <a:endParaRPr lang="zh-CN" altLang="en-US"/>
          </a:p>
        </p:txBody>
      </p:sp>
      <p:grpSp>
        <p:nvGrpSpPr>
          <p:cNvPr id="16392" name="Group 11"/>
          <p:cNvGrpSpPr/>
          <p:nvPr/>
        </p:nvGrpSpPr>
        <p:grpSpPr>
          <a:xfrm>
            <a:off x="3016250" y="1582738"/>
            <a:ext cx="2827338" cy="1528762"/>
            <a:chOff x="1997" y="1314"/>
            <a:chExt cx="1889" cy="1009"/>
          </a:xfrm>
        </p:grpSpPr>
        <p:grpSp>
          <p:nvGrpSpPr>
            <p:cNvPr id="16397" name="Group 12"/>
            <p:cNvGrpSpPr/>
            <p:nvPr/>
          </p:nvGrpSpPr>
          <p:grpSpPr>
            <a:xfrm>
              <a:off x="1997" y="1404"/>
              <a:ext cx="1889" cy="919"/>
              <a:chOff x="1973" y="1027"/>
              <a:chExt cx="1926" cy="937"/>
            </a:xfrm>
          </p:grpSpPr>
          <p:sp>
            <p:nvSpPr>
              <p:cNvPr id="20"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4" name="Freeform 10"/>
          <p:cNvSpPr/>
          <p:nvPr/>
        </p:nvSpPr>
        <p:spPr>
          <a:xfrm flipH="1">
            <a:off x="4738688" y="3135313"/>
            <a:ext cx="852487"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alpha val="100000"/>
                </a:srgbClr>
              </a:gs>
              <a:gs pos="100000">
                <a:srgbClr val="C5D9F6">
                  <a:alpha val="100000"/>
                </a:srgbClr>
              </a:gs>
            </a:gsLst>
            <a:lin ang="0" scaled="1"/>
            <a:tileRect/>
          </a:gradFill>
          <a:ln w="0">
            <a:noFill/>
          </a:ln>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概念进化">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F598288-4ED2-4C50-B8CA-BACA48F82BDF}"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8D04547E-2A37-4291-97EA-0362806C352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7413" name="Group 97"/>
          <p:cNvGrpSpPr/>
          <p:nvPr/>
        </p:nvGrpSpPr>
        <p:grpSpPr>
          <a:xfrm>
            <a:off x="0" y="2320925"/>
            <a:ext cx="9144000" cy="3325813"/>
            <a:chOff x="0" y="1355"/>
            <a:chExt cx="5760" cy="2095"/>
          </a:xfrm>
        </p:grpSpPr>
        <p:grpSp>
          <p:nvGrpSpPr>
            <p:cNvPr id="17416" name="Group 92"/>
            <p:cNvGrpSpPr/>
            <p:nvPr/>
          </p:nvGrpSpPr>
          <p:grpSpPr>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nvGrpSpPr>
            <p:cNvPr id="17417" name="Group 93"/>
            <p:cNvGrpSpPr/>
            <p:nvPr/>
          </p:nvGrpSpPr>
          <p:grpSpPr>
            <a:xfrm>
              <a:off x="605" y="1444"/>
              <a:ext cx="1090" cy="1962"/>
              <a:chOff x="605" y="1444"/>
              <a:chExt cx="1090" cy="1962"/>
            </a:xfrm>
          </p:grpSpPr>
          <p:grpSp>
            <p:nvGrpSpPr>
              <p:cNvPr id="17474" name="Group 58"/>
              <p:cNvGrpSpPr/>
              <p:nvPr/>
            </p:nvGrpSpPr>
            <p:grpSpPr>
              <a:xfrm rot="3877067">
                <a:off x="724" y="2435"/>
                <a:ext cx="1404" cy="538"/>
                <a:chOff x="2287" y="2725"/>
                <a:chExt cx="1832" cy="711"/>
              </a:xfrm>
            </p:grpSpPr>
            <p:grpSp>
              <p:nvGrpSpPr>
                <p:cNvPr id="17486" name="Group 59"/>
                <p:cNvGrpSpPr/>
                <p:nvPr/>
              </p:nvGrpSpPr>
              <p:grpSpPr>
                <a:xfrm>
                  <a:off x="2287" y="3028"/>
                  <a:ext cx="1832" cy="408"/>
                  <a:chOff x="2287" y="3028"/>
                  <a:chExt cx="1832" cy="408"/>
                </a:xfrm>
              </p:grpSpPr>
              <p:sp>
                <p:nvSpPr>
                  <p:cNvPr id="17490" name="Freeform 60"/>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91" name="Freeform 61"/>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87" name="Group 62"/>
                <p:cNvGrpSpPr/>
                <p:nvPr/>
              </p:nvGrpSpPr>
              <p:grpSpPr>
                <a:xfrm flipV="1">
                  <a:off x="2287" y="2725"/>
                  <a:ext cx="1406" cy="314"/>
                  <a:chOff x="2286" y="3027"/>
                  <a:chExt cx="1832" cy="409"/>
                </a:xfrm>
              </p:grpSpPr>
              <p:sp>
                <p:nvSpPr>
                  <p:cNvPr id="17488" name="Freeform 63"/>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89" name="Freeform 64"/>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75" name="Group 65"/>
              <p:cNvGrpSpPr/>
              <p:nvPr/>
            </p:nvGrpSpPr>
            <p:grpSpPr>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81" name="Group 71"/>
                <p:cNvGrpSpPr/>
                <p:nvPr/>
              </p:nvGrpSpPr>
              <p:grpSpPr>
                <a:xfrm>
                  <a:off x="2901" y="1735"/>
                  <a:ext cx="688" cy="688"/>
                  <a:chOff x="4166" y="1706"/>
                  <a:chExt cx="1253" cy="1252"/>
                </a:xfrm>
              </p:grpSpPr>
              <p:sp>
                <p:nvSpPr>
                  <p:cNvPr id="78"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9" name="Oval 73"/>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0"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8" name="Group 94"/>
            <p:cNvGrpSpPr/>
            <p:nvPr/>
          </p:nvGrpSpPr>
          <p:grpSpPr>
            <a:xfrm>
              <a:off x="1708" y="1444"/>
              <a:ext cx="1090" cy="1962"/>
              <a:chOff x="1708" y="1444"/>
              <a:chExt cx="1090" cy="1962"/>
            </a:xfrm>
          </p:grpSpPr>
          <p:grpSp>
            <p:nvGrpSpPr>
              <p:cNvPr id="17456" name="Group 40"/>
              <p:cNvGrpSpPr/>
              <p:nvPr/>
            </p:nvGrpSpPr>
            <p:grpSpPr>
              <a:xfrm rot="3877067">
                <a:off x="1827" y="2435"/>
                <a:ext cx="1404" cy="538"/>
                <a:chOff x="2287" y="2725"/>
                <a:chExt cx="1832" cy="711"/>
              </a:xfrm>
            </p:grpSpPr>
            <p:grpSp>
              <p:nvGrpSpPr>
                <p:cNvPr id="17468" name="Group 41"/>
                <p:cNvGrpSpPr/>
                <p:nvPr/>
              </p:nvGrpSpPr>
              <p:grpSpPr>
                <a:xfrm>
                  <a:off x="2287" y="3028"/>
                  <a:ext cx="1832" cy="408"/>
                  <a:chOff x="2287" y="3028"/>
                  <a:chExt cx="1832" cy="408"/>
                </a:xfrm>
              </p:grpSpPr>
              <p:sp>
                <p:nvSpPr>
                  <p:cNvPr id="17472" name="Freeform 42"/>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73" name="Freeform 43"/>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69" name="Group 44"/>
                <p:cNvGrpSpPr/>
                <p:nvPr/>
              </p:nvGrpSpPr>
              <p:grpSpPr>
                <a:xfrm flipV="1">
                  <a:off x="2287" y="2725"/>
                  <a:ext cx="1406" cy="314"/>
                  <a:chOff x="2286" y="3027"/>
                  <a:chExt cx="1832" cy="409"/>
                </a:xfrm>
              </p:grpSpPr>
              <p:sp>
                <p:nvSpPr>
                  <p:cNvPr id="17470" name="Freeform 45"/>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71" name="Freeform 46"/>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57" name="Group 47"/>
              <p:cNvGrpSpPr/>
              <p:nvPr/>
            </p:nvGrpSpPr>
            <p:grpSpPr>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63" name="Group 53"/>
                <p:cNvGrpSpPr/>
                <p:nvPr/>
              </p:nvGrpSpPr>
              <p:grpSpPr>
                <a:xfrm>
                  <a:off x="2901" y="1735"/>
                  <a:ext cx="688" cy="688"/>
                  <a:chOff x="4166" y="1706"/>
                  <a:chExt cx="1253" cy="1252"/>
                </a:xfrm>
              </p:grpSpPr>
              <p:sp>
                <p:nvSpPr>
                  <p:cNvPr id="60"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1" name="Oval 55"/>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2"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9" name="Group 95"/>
            <p:cNvGrpSpPr/>
            <p:nvPr/>
          </p:nvGrpSpPr>
          <p:grpSpPr>
            <a:xfrm>
              <a:off x="2848" y="1444"/>
              <a:ext cx="1078" cy="1963"/>
              <a:chOff x="2848" y="1444"/>
              <a:chExt cx="1078" cy="1963"/>
            </a:xfrm>
          </p:grpSpPr>
          <p:grpSp>
            <p:nvGrpSpPr>
              <p:cNvPr id="17438" name="Group 5"/>
              <p:cNvGrpSpPr/>
              <p:nvPr/>
            </p:nvGrpSpPr>
            <p:grpSpPr>
              <a:xfrm rot="3877067">
                <a:off x="2955" y="2436"/>
                <a:ext cx="1405" cy="536"/>
                <a:chOff x="2285" y="2733"/>
                <a:chExt cx="1833" cy="705"/>
              </a:xfrm>
            </p:grpSpPr>
            <p:grpSp>
              <p:nvGrpSpPr>
                <p:cNvPr id="17450" name="Group 6"/>
                <p:cNvGrpSpPr/>
                <p:nvPr/>
              </p:nvGrpSpPr>
              <p:grpSpPr>
                <a:xfrm>
                  <a:off x="2286" y="3030"/>
                  <a:ext cx="1832" cy="408"/>
                  <a:chOff x="2286" y="3030"/>
                  <a:chExt cx="1832" cy="408"/>
                </a:xfrm>
              </p:grpSpPr>
              <p:sp>
                <p:nvSpPr>
                  <p:cNvPr id="17454" name="Freeform 7"/>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55" name="Freeform 8"/>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51" name="Group 9"/>
                <p:cNvGrpSpPr/>
                <p:nvPr/>
              </p:nvGrpSpPr>
              <p:grpSpPr>
                <a:xfrm flipV="1">
                  <a:off x="2285" y="2733"/>
                  <a:ext cx="1407" cy="312"/>
                  <a:chOff x="2284" y="3024"/>
                  <a:chExt cx="1833" cy="407"/>
                </a:xfrm>
              </p:grpSpPr>
              <p:sp>
                <p:nvSpPr>
                  <p:cNvPr id="17452" name="Freeform 10"/>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53" name="Freeform 11"/>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39" name="Group 12"/>
              <p:cNvGrpSpPr/>
              <p:nvPr/>
            </p:nvGrpSpPr>
            <p:grpSpPr>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45" name="Group 18"/>
                <p:cNvGrpSpPr/>
                <p:nvPr/>
              </p:nvGrpSpPr>
              <p:grpSpPr>
                <a:xfrm>
                  <a:off x="2901" y="1735"/>
                  <a:ext cx="688" cy="688"/>
                  <a:chOff x="4166" y="1706"/>
                  <a:chExt cx="1253" cy="1252"/>
                </a:xfrm>
              </p:grpSpPr>
              <p:sp>
                <p:nvSpPr>
                  <p:cNvPr id="42"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3" name="Oval 20"/>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4"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20" name="Group 96"/>
            <p:cNvGrpSpPr/>
            <p:nvPr/>
          </p:nvGrpSpPr>
          <p:grpSpPr>
            <a:xfrm>
              <a:off x="3969" y="1355"/>
              <a:ext cx="1199" cy="2093"/>
              <a:chOff x="3969" y="1355"/>
              <a:chExt cx="1199" cy="2093"/>
            </a:xfrm>
          </p:grpSpPr>
          <p:grpSp>
            <p:nvGrpSpPr>
              <p:cNvPr id="17421" name="Group 23"/>
              <p:cNvGrpSpPr/>
              <p:nvPr/>
            </p:nvGrpSpPr>
            <p:grpSpPr>
              <a:xfrm rot="3877067">
                <a:off x="4197" y="2477"/>
                <a:ext cx="1405" cy="536"/>
                <a:chOff x="2285" y="2733"/>
                <a:chExt cx="1833" cy="705"/>
              </a:xfrm>
            </p:grpSpPr>
            <p:grpSp>
              <p:nvGrpSpPr>
                <p:cNvPr id="17432" name="Group 24"/>
                <p:cNvGrpSpPr/>
                <p:nvPr/>
              </p:nvGrpSpPr>
              <p:grpSpPr>
                <a:xfrm>
                  <a:off x="2286" y="3030"/>
                  <a:ext cx="1832" cy="408"/>
                  <a:chOff x="2286" y="3030"/>
                  <a:chExt cx="1832" cy="408"/>
                </a:xfrm>
              </p:grpSpPr>
              <p:sp>
                <p:nvSpPr>
                  <p:cNvPr id="17436" name="Freeform 25"/>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alpha val="100000"/>
                    </a:srgbClr>
                  </a:solidFill>
                  <a:ln w="0">
                    <a:noFill/>
                  </a:ln>
                </p:spPr>
                <p:txBody>
                  <a:bodyPr/>
                  <a:lstStyle/>
                  <a:p>
                    <a:endParaRPr lang="zh-CN" altLang="en-US"/>
                  </a:p>
                </p:txBody>
              </p:sp>
              <p:sp>
                <p:nvSpPr>
                  <p:cNvPr id="17437" name="Freeform 26"/>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33" name="Group 27"/>
                <p:cNvGrpSpPr/>
                <p:nvPr/>
              </p:nvGrpSpPr>
              <p:grpSpPr>
                <a:xfrm flipV="1">
                  <a:off x="2285" y="2733"/>
                  <a:ext cx="1407" cy="312"/>
                  <a:chOff x="2284" y="3024"/>
                  <a:chExt cx="1833" cy="407"/>
                </a:xfrm>
              </p:grpSpPr>
              <p:sp>
                <p:nvSpPr>
                  <p:cNvPr id="17434" name="Freeform 28"/>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alpha val="100000"/>
                    </a:srgbClr>
                  </a:solidFill>
                  <a:ln w="0">
                    <a:noFill/>
                  </a:ln>
                </p:spPr>
                <p:txBody>
                  <a:bodyPr/>
                  <a:lstStyle/>
                  <a:p>
                    <a:endParaRPr lang="zh-CN" altLang="en-US"/>
                  </a:p>
                </p:txBody>
              </p:sp>
              <p:sp>
                <p:nvSpPr>
                  <p:cNvPr id="17435" name="Freeform 29"/>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27" name="Group 35"/>
              <p:cNvGrpSpPr/>
              <p:nvPr/>
            </p:nvGrpSpPr>
            <p:grpSpPr>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032506" y="2758327"/>
            <a:ext cx="3993401" cy="1569660"/>
          </a:xfrm>
          <a:prstGeom prst="rect">
            <a:avLst/>
          </a:prstGeom>
          <a:noFill/>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rPr>
              <a:t>谢谢！</a:t>
            </a:r>
            <a:endPar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228600" y="1333500"/>
            <a:ext cx="8661400" cy="4902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228600" y="1333500"/>
            <a:ext cx="8661400" cy="4902200"/>
          </a:xfrm>
        </p:spPr>
        <p:txBody>
          <a:bodyPr vert="horz" wrap="square" lIns="91440" tIns="45720" rIns="91440" bIns="45720" numCol="1" anchor="t" anchorCtr="0" compatLnSpc="1"/>
          <a:lstStyle/>
          <a:p>
            <a:pPr marL="354330" marR="0" lvl="0" indent="-35433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章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FDA3067-46C3-4AD8-A486-9B6EAA826229}"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73ED0FD9-3E81-4060-B5B6-A55C266D9E4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425DBFA-91E5-4215-812F-13642A0E81A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1DA309D-B7FD-4C13-92A4-5E901F20C2D8}"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vert="horz" wrap="square" lIns="91440" tIns="45720" rIns="91440" bIns="45720" numCol="1" anchor="t" anchorCtr="0" compatLnSpc="1"/>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None/>
              <a:defRPr/>
            </a:pPr>
            <a:r>
              <a:rPr kumimoji="0" lang="zh-CN" altLang="en-US" sz="20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单击图标添加图片</a:t>
            </a:r>
            <a:endParaRPr kumimoji="0" 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2.pn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7"/>
          <a:stretch>
            <a:fillRect/>
          </a:stretch>
        </a:blipFill>
        <a:effectLst/>
      </p:bgPr>
    </p:bg>
    <p:spTree>
      <p:nvGrpSpPr>
        <p:cNvPr id="1" name=""/>
        <p:cNvGrpSpPr/>
        <p:nvPr/>
      </p:nvGrpSpPr>
      <p:grpSpPr>
        <a:xfrm>
          <a:off x="0" y="0"/>
          <a:ext cx="0" cy="0"/>
          <a:chOff x="0" y="0"/>
          <a:chExt cx="0" cy="0"/>
        </a:xfrm>
      </p:grpSpPr>
      <p:sp>
        <p:nvSpPr>
          <p:cNvPr id="1026" name="Rectangle 5"/>
          <p:cNvSpPr>
            <a:spLocks noGrp="1"/>
          </p:cNvSpPr>
          <p:nvPr>
            <p:ph type="title"/>
          </p:nvPr>
        </p:nvSpPr>
        <p:spPr>
          <a:xfrm>
            <a:off x="358775" y="192088"/>
            <a:ext cx="5389563" cy="701675"/>
          </a:xfrm>
          <a:prstGeom prst="rect">
            <a:avLst/>
          </a:prstGeom>
          <a:noFill/>
          <a:ln w="9525">
            <a:noFill/>
          </a:ln>
        </p:spPr>
        <p:txBody>
          <a:bodyPr anchor="ctr">
            <a:spAutoFit/>
          </a:bodyPr>
          <a:lstStyle/>
          <a:p>
            <a:pPr lvl="0"/>
            <a:r>
              <a:rPr lang="zh-CN" altLang="en-US" dirty="0"/>
              <a:t>单击此处添加标题</a:t>
            </a:r>
            <a:endParaRPr lang="en-US" altLang="zh-CN" dirty="0"/>
          </a:p>
        </p:txBody>
      </p:sp>
      <p:sp>
        <p:nvSpPr>
          <p:cNvPr id="1027" name="Rectangle 8"/>
          <p:cNvSpPr>
            <a:spLocks noGrp="1"/>
          </p:cNvSpPr>
          <p:nvPr>
            <p:ph type="body" idx="1"/>
          </p:nvPr>
        </p:nvSpPr>
        <p:spPr>
          <a:xfrm>
            <a:off x="228600" y="1333500"/>
            <a:ext cx="8661400" cy="4902200"/>
          </a:xfrm>
          <a:prstGeom prst="rect">
            <a:avLst/>
          </a:prstGeom>
          <a:noFill/>
          <a:ln w="9525">
            <a:noFill/>
          </a:ln>
        </p:spPr>
        <p:txBody>
          <a:bodyPr/>
          <a:lstStyle/>
          <a:p>
            <a:pPr lvl="0"/>
            <a:r>
              <a:rPr lang="zh-CN" altLang="en-US" dirty="0"/>
              <a:t>第一层</a:t>
            </a:r>
            <a:endParaRPr lang="en-US" altLang="zh-CN" dirty="0"/>
          </a:p>
          <a:p>
            <a:pPr lvl="1"/>
            <a:r>
              <a:rPr lang="zh-CN" altLang="en-US" dirty="0"/>
              <a:t>第二层</a:t>
            </a:r>
            <a:r>
              <a:rPr lang="en-US" altLang="zh-CN" dirty="0"/>
              <a:t> </a:t>
            </a:r>
            <a:endParaRPr lang="en-US" altLang="zh-CN" dirty="0"/>
          </a:p>
          <a:p>
            <a:pPr lvl="2"/>
            <a:r>
              <a:rPr lang="zh-CN" altLang="en-US" dirty="0"/>
              <a:t>第三层</a:t>
            </a:r>
            <a:r>
              <a:rPr lang="en-US" altLang="zh-CN" dirty="0"/>
              <a:t> </a:t>
            </a:r>
            <a:endParaRPr lang="en-US" altLang="zh-CN" dirty="0"/>
          </a:p>
          <a:p>
            <a:pPr lvl="3"/>
            <a:r>
              <a:rPr lang="zh-CN" altLang="en-US" dirty="0"/>
              <a:t>第四层</a:t>
            </a:r>
            <a:endParaRPr lang="en-US" altLang="zh-CN" dirty="0"/>
          </a:p>
          <a:p>
            <a:pPr lvl="4"/>
            <a:r>
              <a:rPr lang="zh-CN" altLang="en-US" dirty="0"/>
              <a:t>第五层</a:t>
            </a:r>
            <a:endParaRPr lang="en-US" altLang="zh-CN" dirty="0"/>
          </a:p>
          <a:p>
            <a:pPr lvl="0"/>
            <a:endParaRPr lang="en-US" altLang="zh-CN" dirty="0"/>
          </a:p>
        </p:txBody>
      </p:sp>
      <p:sp>
        <p:nvSpPr>
          <p:cNvPr id="1028" name="矩形 17"/>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7136F4F1-0B9C-4DAF-AB3C-50F08929B5D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9" name="矩形 19"/>
          <p:cNvSpPr>
            <a:spLocks noChangeArrowheads="1"/>
          </p:cNvSpPr>
          <p:nvPr/>
        </p:nvSpPr>
        <p:spPr bwMode="auto">
          <a:xfrm>
            <a:off x="7972425" y="6491288"/>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56A4FE77-0677-4461-9712-5511D431882B}"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sz="2800">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24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file:////var/folders/7m/6y0l1x7n6ll_5sd57hf79mr40000gn/T/com.microsoft.Powerpoint/converted_emf.em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hyperlink" Target="https://pytorch.org/"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75" y="2957362"/>
            <a:ext cx="7134911" cy="1754326"/>
          </a:xfrm>
        </p:spPr>
        <p:txBody>
          <a:bodyPr vert="horz" wrap="square" lIns="91440" tIns="45720" rIns="91440" bIns="45720" numCol="1" anchor="ctr" anchorCtr="0" compatLnSpc="1">
            <a:spAutoFit/>
          </a:bodyPr>
          <a:lstStyle/>
          <a:p>
            <a:pPr eaLnBrk="1" hangingPunct="1">
              <a:defRPr/>
            </a:pPr>
            <a:r>
              <a:rPr lang="en-US" altLang="zh-CN" dirty="0">
                <a:effectLst>
                  <a:outerShdw blurRad="38100" dist="38100" dir="2700000" algn="tl">
                    <a:srgbClr val="C0C0C0"/>
                  </a:outerShdw>
                </a:effectLst>
                <a:cs typeface="Times New Roman" panose="02020603050405020304" pitchFamily="18" charset="0"/>
              </a:rPr>
              <a:t>Deep</a:t>
            </a:r>
            <a:r>
              <a:rPr lang="zh-CN" altLang="en-US" dirty="0">
                <a:effectLst>
                  <a:outerShdw blurRad="38100" dist="38100" dir="2700000" algn="tl">
                    <a:srgbClr val="C0C0C0"/>
                  </a:outerShdw>
                </a:effectLst>
                <a:cs typeface="Times New Roman" panose="02020603050405020304" pitchFamily="18" charset="0"/>
              </a:rPr>
              <a:t> </a:t>
            </a:r>
            <a:r>
              <a:rPr lang="en-US" altLang="zh-CN" dirty="0">
                <a:effectLst>
                  <a:outerShdw blurRad="38100" dist="38100" dir="2700000" algn="tl">
                    <a:srgbClr val="C0C0C0"/>
                  </a:outerShdw>
                </a:effectLst>
                <a:cs typeface="Times New Roman" panose="02020603050405020304" pitchFamily="18" charset="0"/>
              </a:rPr>
              <a:t>Learning</a:t>
            </a:r>
            <a:r>
              <a:rPr lang="zh-CN" altLang="en-US" dirty="0">
                <a:effectLst>
                  <a:outerShdw blurRad="38100" dist="38100" dir="2700000" algn="tl">
                    <a:srgbClr val="C0C0C0"/>
                  </a:outerShdw>
                </a:effectLst>
                <a:cs typeface="Times New Roman" panose="02020603050405020304" pitchFamily="18" charset="0"/>
              </a:rPr>
              <a:t> </a:t>
            </a:r>
            <a:r>
              <a:rPr lang="en-US" altLang="zh-CN" dirty="0">
                <a:effectLst>
                  <a:outerShdw blurRad="38100" dist="38100" dir="2700000" algn="tl">
                    <a:srgbClr val="C0C0C0"/>
                  </a:outerShdw>
                </a:effectLst>
                <a:cs typeface="Times New Roman" panose="02020603050405020304" pitchFamily="18" charset="0"/>
              </a:rPr>
              <a:t>with</a:t>
            </a:r>
            <a:r>
              <a:rPr lang="zh-CN" altLang="en-US" dirty="0">
                <a:effectLst>
                  <a:outerShdw blurRad="38100" dist="38100" dir="2700000" algn="tl">
                    <a:srgbClr val="C0C0C0"/>
                  </a:outerShdw>
                </a:effectLst>
                <a:cs typeface="Times New Roman" panose="02020603050405020304" pitchFamily="18" charset="0"/>
              </a:rPr>
              <a:t> </a:t>
            </a:r>
            <a:r>
              <a:rPr lang="en-US" altLang="zh-CN" dirty="0" err="1" smtClean="0">
                <a:effectLst>
                  <a:outerShdw blurRad="38100" dist="38100" dir="2700000" algn="tl">
                    <a:srgbClr val="C0C0C0"/>
                  </a:outerShdw>
                </a:effectLst>
                <a:cs typeface="Times New Roman" panose="02020603050405020304" pitchFamily="18" charset="0"/>
              </a:rPr>
              <a:t>PyTorch</a:t>
            </a:r>
            <a:br>
              <a:rPr lang="en-US" altLang="zh-CN" dirty="0" smtClean="0">
                <a:effectLst>
                  <a:outerShdw blurRad="38100" dist="38100" dir="2700000" algn="tl">
                    <a:srgbClr val="C0C0C0"/>
                  </a:outerShdw>
                </a:effectLst>
                <a:cs typeface="Times New Roman" panose="02020603050405020304" pitchFamily="18" charset="0"/>
              </a:rPr>
            </a:br>
            <a:br>
              <a:rPr lang="en-US" altLang="zh-CN" dirty="0">
                <a:effectLst>
                  <a:outerShdw blurRad="38100" dist="38100" dir="2700000" algn="tl">
                    <a:srgbClr val="C0C0C0"/>
                  </a:outerShdw>
                </a:effectLst>
                <a:cs typeface="Times New Roman" panose="02020603050405020304" pitchFamily="18" charset="0"/>
              </a:rPr>
            </a:br>
            <a:r>
              <a:rPr lang="en-US" altLang="zh-CN" dirty="0" smtClean="0"/>
              <a:t>It </a:t>
            </a:r>
            <a:r>
              <a:rPr lang="en-US" altLang="zh-CN" dirty="0"/>
              <a:t>starts with a </a:t>
            </a:r>
            <a:r>
              <a:rPr lang="en-US" altLang="zh-CN" dirty="0" smtClean="0"/>
              <a:t>tensor</a:t>
            </a:r>
            <a:endParaRPr kumimoji="0" lang="zh-CN" altLang="zh-CN" b="1" i="0" u="none" strike="noStrike" kern="0" cap="none" spc="0" normalizeH="0" baseline="0" noProof="0" dirty="0">
              <a:ln>
                <a:noFill/>
              </a:ln>
              <a:solidFill>
                <a:srgbClr val="0070AF"/>
              </a:solidFill>
              <a:effectLst>
                <a:outerShdw blurRad="38100" dist="38100" dir="2700000" algn="tl">
                  <a:srgbClr val="C0C0C0"/>
                </a:outerShdw>
              </a:effectLst>
              <a:uLnTx/>
              <a:uFillTx/>
              <a:cs typeface="Times New Roman" panose="02020603050405020304" pitchFamily="18" charset="0"/>
            </a:endParaRPr>
          </a:p>
        </p:txBody>
      </p:sp>
      <p:sp>
        <p:nvSpPr>
          <p:cNvPr id="3" name="AutoShape 2" descr="https://mmbiz.qpic.cn/mmbiz_png/VBcD02jFhgleUicAfvHnlPvn4iac4MujKTR3ktP2ic32nHnHn6cIvHofTXBuXY40o036ryTBkqKfgOrMAPXzQyJVQ/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bwMode="gray">
          <a:xfrm>
            <a:off x="6475412" y="5612439"/>
            <a:ext cx="1918263" cy="830997"/>
          </a:xfrm>
          <a:prstGeom prst="rect">
            <a:avLst/>
          </a:prstGeom>
          <a:noFill/>
          <a:ln w="9525">
            <a:noFill/>
            <a:miter lim="800000"/>
          </a:ln>
        </p:spPr>
        <p:txBody>
          <a:bodyPr wrap="square" rtlCol="0">
            <a:spAutoFit/>
          </a:bodyPr>
          <a:lstStyle/>
          <a:p>
            <a:pPr algn="ctr" eaLnBrk="0" hangingPunct="0">
              <a:buFontTx/>
              <a:buNone/>
            </a:pPr>
            <a:r>
              <a:rPr lang="zh-CN" altLang="en-US" sz="2400" dirty="0" smtClean="0">
                <a:latin typeface="微软雅黑" panose="020B0503020204020204" pitchFamily="34" charset="-122"/>
                <a:ea typeface="微软雅黑" panose="020B0503020204020204" pitchFamily="34" charset="-122"/>
              </a:rPr>
              <a:t>闫滢钰</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2020.08.05</a:t>
            </a:r>
            <a:endParaRPr lang="zh-CN" altLang="en-US" sz="2400" dirty="0" err="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link="rId1"/>
          <a:stretch>
            <a:fillRect/>
          </a:stretch>
        </p:blipFill>
        <p:spPr>
          <a:xfrm>
            <a:off x="1270000" y="1270000"/>
            <a:ext cx="63500" cy="76200"/>
          </a:xfrm>
          <a:prstGeom prst="rect">
            <a:avLst/>
          </a:prstGeom>
        </p:spPr>
      </p:pic>
      <p:pic>
        <p:nvPicPr>
          <p:cNvPr id="7" name="图片 6"/>
          <p:cNvPicPr>
            <a:picLocks noChangeAspect="1"/>
          </p:cNvPicPr>
          <p:nvPr/>
        </p:nvPicPr>
        <p:blipFill>
          <a:blip r:link="rId1"/>
          <a:stretch>
            <a:fillRect/>
          </a:stretch>
        </p:blipFill>
        <p:spPr>
          <a:xfrm>
            <a:off x="1270000" y="1270000"/>
            <a:ext cx="63500" cy="76200"/>
          </a:xfrm>
          <a:prstGeom prst="rect">
            <a:avLst/>
          </a:prstGeom>
        </p:spPr>
      </p:pic>
      <p:pic>
        <p:nvPicPr>
          <p:cNvPr id="8" name="图片 7"/>
          <p:cNvPicPr>
            <a:picLocks noChangeAspect="1"/>
          </p:cNvPicPr>
          <p:nvPr/>
        </p:nvPicPr>
        <p:blipFill>
          <a:blip r:link="rId1"/>
          <a:stretch>
            <a:fillRect/>
          </a:stretch>
        </p:blipFill>
        <p:spPr>
          <a:xfrm>
            <a:off x="1270000" y="1270000"/>
            <a:ext cx="63500" cy="76200"/>
          </a:xfrm>
          <a:prstGeom prst="rect">
            <a:avLst/>
          </a:prstGeom>
        </p:spPr>
      </p:pic>
      <p:pic>
        <p:nvPicPr>
          <p:cNvPr id="9" name="图片 8"/>
          <p:cNvPicPr>
            <a:picLocks noChangeAspect="1"/>
          </p:cNvPicPr>
          <p:nvPr/>
        </p:nvPicPr>
        <p:blipFill>
          <a:blip r:link="rId1"/>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820420" y="1571625"/>
            <a:ext cx="7503160" cy="4015105"/>
          </a:xfrm>
          <a:prstGeom prst="rect">
            <a:avLst/>
          </a:prstGeom>
          <a:noFill/>
          <a:ln w="9525">
            <a:noFill/>
            <a:miter lim="800000"/>
          </a:ln>
        </p:spPr>
        <p:txBody>
          <a:bodyPr wrap="square" rtlCol="0">
            <a:spAutoFit/>
          </a:bodyPr>
          <a:p>
            <a:pPr>
              <a:lnSpc>
                <a:spcPct val="150000"/>
              </a:lnSpc>
              <a:buFontTx/>
              <a:buNone/>
            </a:pPr>
            <a:r>
              <a:rPr lang="zh-CN" altLang="en-US" sz="1800" b="1" dirty="0" err="1"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广播</a:t>
            </a:r>
            <a:endParaRPr lang="en-US" altLang="zh-CN" sz="1800" b="1" dirty="0" err="1"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buFontTx/>
              <a:buNone/>
            </a:pPr>
            <a:r>
              <a:rPr lang="en-US" altLang="zh-CN" sz="18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在pytorch的张量计算中，“广播”指的是当满足一定条件时，较小的张量能够自动扩张成合适尺寸的</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较</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大张量</a:t>
            </a:r>
            <a:endPar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buFontTx/>
              <a:buNone/>
            </a:pPr>
            <a:endParaRPr lang="en-US" altLang="zh-CN" sz="1800" dirty="0" err="1"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buFontTx/>
              <a:buNone/>
            </a:pPr>
            <a:r>
              <a:rPr lang="zh-CN" altLang="en-US" sz="1800" b="1"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需满足下列条件</a:t>
            </a:r>
            <a:endParaRPr lang="zh-CN" altLang="en-US" sz="1800" b="1"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nSpc>
                <a:spcPct val="150000"/>
              </a:lnSpc>
              <a:buFontTx/>
              <a:buNone/>
            </a:pPr>
            <a:r>
              <a:rPr lang="en-US" altLang="zh-CN" sz="1800" dirty="0" err="1"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每</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个张量至少有一个维度。</a:t>
            </a:r>
            <a:endPar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buFontTx/>
              <a:buNone/>
            </a:pP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2.从尾部（也就是从后往前）开始，依次每个维度的尺寸必须满足以下之一：</a:t>
            </a:r>
            <a:endPar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buFontTx/>
              <a:buNone/>
            </a:pP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相等</a:t>
            </a:r>
            <a:endPar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buFontTx/>
              <a:buNone/>
            </a:pP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其中一个张量的维度尺寸为1</a:t>
            </a:r>
            <a:endPar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buFontTx/>
              <a:buNone/>
            </a:pP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lang="zh-CN" altLang="en-US"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其中一个张量不存在这个维度</a:t>
            </a:r>
            <a:endParaRPr lang="en-US" altLang="zh-CN" sz="1600" dirty="0" err="1" smtClean="0">
              <a:solidFill>
                <a:schemeClr val="bg2">
                  <a:lumMod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a:spLocks noGrp="1"/>
          </p:cNvSpPr>
          <p:nvPr>
            <p:ph type="title"/>
          </p:nvPr>
        </p:nvSpPr>
        <p:spPr>
          <a:xfrm>
            <a:off x="359230" y="219691"/>
            <a:ext cx="5388427" cy="646331"/>
          </a:xfrm>
        </p:spPr>
        <p:txBody>
          <a:bodyPr/>
          <a:lstStyle/>
          <a:p>
            <a:r>
              <a:rPr lang="en-US" altLang="zh-CN" sz="3600" dirty="0"/>
              <a:t>It starts with a tensor</a:t>
            </a:r>
            <a:endParaRPr lang="zh-CN" altLang="en-US" sz="3600" dirty="0"/>
          </a:p>
        </p:txBody>
      </p:sp>
      <p:pic>
        <p:nvPicPr>
          <p:cNvPr id="4" name="图片 3"/>
          <p:cNvPicPr>
            <a:picLocks noChangeAspect="1"/>
          </p:cNvPicPr>
          <p:nvPr/>
        </p:nvPicPr>
        <p:blipFill>
          <a:blip r:embed="rId1"/>
          <a:stretch>
            <a:fillRect/>
          </a:stretch>
        </p:blipFill>
        <p:spPr>
          <a:xfrm>
            <a:off x="498576" y="2919128"/>
            <a:ext cx="5979078" cy="2268888"/>
          </a:xfrm>
          <a:prstGeom prst="rect">
            <a:avLst/>
          </a:prstGeom>
        </p:spPr>
      </p:pic>
      <p:sp>
        <p:nvSpPr>
          <p:cNvPr id="5" name="文本框 4"/>
          <p:cNvSpPr txBox="1"/>
          <p:nvPr/>
        </p:nvSpPr>
        <p:spPr bwMode="gray">
          <a:xfrm>
            <a:off x="498475" y="1731010"/>
            <a:ext cx="6198870" cy="968375"/>
          </a:xfrm>
          <a:prstGeom prst="rect">
            <a:avLst/>
          </a:prstGeom>
          <a:noFill/>
          <a:ln w="9525">
            <a:noFill/>
            <a:miter lim="800000"/>
          </a:ln>
        </p:spPr>
        <p:txBody>
          <a:bodyPr wrap="square" rtlCol="0">
            <a:spAutoFit/>
          </a:bodyPr>
          <a:lstStyle/>
          <a:p>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3.5 Tensor element types </a:t>
            </a:r>
            <a:endPar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a:p>
            <a:endPar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a:p>
            <a:r>
              <a:rPr kumimoji="1" lang="en-US" altLang="zh-CN" sz="17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3.5.1 </a:t>
            </a:r>
            <a:r>
              <a:rPr kumimoji="1" lang="en-US" altLang="zh-CN" sz="17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Specifying the numeric type with </a:t>
            </a:r>
            <a:r>
              <a:rPr kumimoji="1" lang="en-US" altLang="zh-CN" sz="1700" dirty="0" err="1">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dtype</a:t>
            </a:r>
            <a:endParaRPr kumimoji="1" lang="en-US" altLang="zh-CN" sz="1700" dirty="0" err="1"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p:txBody>
      </p:sp>
      <p:pic>
        <p:nvPicPr>
          <p:cNvPr id="2" name="图片 1"/>
          <p:cNvPicPr>
            <a:picLocks noChangeAspect="1"/>
          </p:cNvPicPr>
          <p:nvPr/>
        </p:nvPicPr>
        <p:blipFill>
          <a:blip r:embed="rId2"/>
          <a:srcRect r="2783" b="3867"/>
          <a:stretch>
            <a:fillRect/>
          </a:stretch>
        </p:blipFill>
        <p:spPr>
          <a:xfrm>
            <a:off x="7218045" y="1731010"/>
            <a:ext cx="953770" cy="9156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652780" y="1503680"/>
            <a:ext cx="7562215" cy="1045210"/>
          </a:xfrm>
          <a:prstGeom prst="rect">
            <a:avLst/>
          </a:prstGeom>
          <a:noFill/>
          <a:ln w="9525">
            <a:noFill/>
            <a:miter lim="800000"/>
          </a:ln>
        </p:spPr>
        <p:txBody>
          <a:bodyPr wrap="square" rtlCol="0">
            <a:spAutoFit/>
          </a:bodyPr>
          <a:p>
            <a:pPr eaLnBrk="0" hangingPunct="0">
              <a:buFontTx/>
              <a:buNone/>
            </a:pPr>
            <a:r>
              <a:rPr lang="en-US" altLang="zh-CN" sz="2000" dirty="0">
                <a:solidFill>
                  <a:schemeClr val="tx1"/>
                </a:solidFill>
                <a:effectLst>
                  <a:outerShdw blurRad="38100" dist="19050" dir="2700000" algn="tl" rotWithShape="0">
                    <a:schemeClr val="dk1">
                      <a:alpha val="40000"/>
                    </a:schemeClr>
                  </a:outerShdw>
                </a:effectLst>
              </a:rPr>
              <a:t> 3.6 The tensor API</a:t>
            </a:r>
            <a:endParaRPr lang="en-US" altLang="zh-CN" sz="2000" dirty="0">
              <a:solidFill>
                <a:schemeClr val="tx1"/>
              </a:solidFill>
              <a:effectLst>
                <a:outerShdw blurRad="38100" dist="19050" dir="2700000" algn="tl" rotWithShape="0">
                  <a:schemeClr val="dk1">
                    <a:alpha val="40000"/>
                  </a:schemeClr>
                </a:outerShdw>
              </a:effectLst>
            </a:endParaRPr>
          </a:p>
          <a:p>
            <a:pPr eaLnBrk="0" hangingPunct="0">
              <a:buFontTx/>
              <a:buNone/>
            </a:pPr>
            <a:r>
              <a:rPr lang="en-US" altLang="zh-CN" sz="1400" dirty="0">
                <a:gradFill>
                  <a:gsLst>
                    <a:gs pos="21000">
                      <a:srgbClr val="53575C"/>
                    </a:gs>
                    <a:gs pos="88000">
                      <a:srgbClr val="C5C7CA"/>
                    </a:gs>
                  </a:gsLst>
                  <a:lin ang="5400000"/>
                </a:gradFill>
                <a:effectLst/>
              </a:rPr>
              <a:t> https://pytorch.org/docs/stable/torch.html</a:t>
            </a:r>
            <a:endParaRPr lang="en-US" altLang="zh-CN" sz="1400" dirty="0">
              <a:gradFill>
                <a:gsLst>
                  <a:gs pos="21000">
                    <a:srgbClr val="53575C"/>
                  </a:gs>
                  <a:gs pos="88000">
                    <a:srgbClr val="C5C7CA"/>
                  </a:gs>
                </a:gsLst>
                <a:lin ang="5400000"/>
              </a:gradFill>
              <a:effectLst/>
            </a:endParaRPr>
          </a:p>
          <a:p>
            <a:pPr eaLnBrk="0" hangingPunct="0">
              <a:buFontTx/>
              <a:buNone/>
            </a:pPr>
            <a:endParaRPr lang="en-US" altLang="zh-CN" sz="1400" dirty="0">
              <a:gradFill>
                <a:gsLst>
                  <a:gs pos="21000">
                    <a:srgbClr val="53575C"/>
                  </a:gs>
                  <a:gs pos="88000">
                    <a:srgbClr val="C5C7CA"/>
                  </a:gs>
                </a:gsLst>
                <a:lin ang="5400000"/>
              </a:gradFill>
              <a:effectLst/>
            </a:endParaRPr>
          </a:p>
          <a:p>
            <a:pPr eaLnBrk="0" hangingPunct="0">
              <a:buFontTx/>
              <a:buNone/>
            </a:pPr>
            <a:endParaRPr lang="en-US" altLang="zh-CN" sz="1400" dirty="0">
              <a:gradFill>
                <a:gsLst>
                  <a:gs pos="21000">
                    <a:srgbClr val="53575C"/>
                  </a:gs>
                  <a:gs pos="88000">
                    <a:srgbClr val="C5C7CA"/>
                  </a:gs>
                </a:gsLst>
                <a:lin ang="5400000"/>
              </a:gradFill>
              <a:effectLst/>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652780" y="2222500"/>
            <a:ext cx="4485005" cy="3703320"/>
          </a:xfrm>
          <a:prstGeom prst="rect">
            <a:avLst/>
          </a:prstGeom>
        </p:spPr>
      </p:pic>
      <p:pic>
        <p:nvPicPr>
          <p:cNvPr id="5" name="图片 4"/>
          <p:cNvPicPr>
            <a:picLocks noChangeAspect="1"/>
          </p:cNvPicPr>
          <p:nvPr/>
        </p:nvPicPr>
        <p:blipFill>
          <a:blip r:embed="rId2"/>
          <a:srcRect r="14598" b="17192"/>
          <a:stretch>
            <a:fillRect/>
          </a:stretch>
        </p:blipFill>
        <p:spPr>
          <a:xfrm>
            <a:off x="5963285" y="1503680"/>
            <a:ext cx="2359025" cy="46062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299085" y="1418590"/>
            <a:ext cx="4718050" cy="398780"/>
          </a:xfrm>
          <a:prstGeom prst="rect">
            <a:avLst/>
          </a:prstGeom>
          <a:noFill/>
          <a:ln w="9525">
            <a:noFill/>
            <a:miter lim="800000"/>
          </a:ln>
        </p:spPr>
        <p:txBody>
          <a:bodyPr wrap="square" rtlCol="0">
            <a:spAutoFit/>
          </a:bodyPr>
          <a:p>
            <a:pPr eaLnBrk="0" hangingPunct="0">
              <a:buFontTx/>
              <a:buNone/>
            </a:pPr>
            <a:r>
              <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3.7 Tensors: Scenic views of storage</a:t>
            </a:r>
            <a:endPar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160270" y="1978660"/>
            <a:ext cx="4822825" cy="2276475"/>
          </a:xfrm>
          <a:prstGeom prst="rect">
            <a:avLst/>
          </a:prstGeom>
        </p:spPr>
      </p:pic>
      <p:sp>
        <p:nvSpPr>
          <p:cNvPr id="8" name="文本框 7"/>
          <p:cNvSpPr txBox="1"/>
          <p:nvPr/>
        </p:nvSpPr>
        <p:spPr>
          <a:xfrm>
            <a:off x="481330" y="4255135"/>
            <a:ext cx="8181340" cy="1968500"/>
          </a:xfrm>
          <a:prstGeom prst="rect">
            <a:avLst/>
          </a:prstGeom>
          <a:noFill/>
          <a:ln w="9525">
            <a:noFill/>
            <a:miter lim="800000"/>
          </a:ln>
        </p:spPr>
        <p:txBody>
          <a:bodyPr wrap="square" rtlCol="0">
            <a:spAutoFit/>
          </a:bodyPr>
          <a:p>
            <a:pPr eaLnBrk="0" hangingPunct="0">
              <a:buFontTx/>
              <a:buNone/>
            </a:pPr>
            <a:r>
              <a:rPr lang="en-US" altLang="zh-CN" sz="1400" dirty="0" err="1"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Values in tensors are allocated in contiguous chunks of memory managed by torch.Storage instances. A storage is a one-dimensional array of numerical data: that is, a contiguous block of memory containing numbers of a given type, such as float (32 bits repre_x0002_senting a floating-point number) or int64 (64 bits representing an integer). A PyTorch Tensor instance is a view of such a Storage instance that is capable of indexing into that storage using an offset and per-dimension strides. Multiple tensors can index the same storage even if they index into the data differently. We can see an example of this in figure 3.4. In fact, when we requested points[0] in section 3.2, what we got back is another tensor that indexes the samestorage as the points tensor—just not all of it, and with different dimensionality (1D versus 2D). The underlying memory is allocated only once, however, so creating alter_x0002_nate tensor-views of the data can be done quickly regardless of the size of the data managed by the Storage instance.</a:t>
            </a:r>
            <a:endParaRPr lang="en-US" altLang="zh-CN" sz="1200" dirty="0" err="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532130" y="1494790"/>
            <a:ext cx="8069580" cy="398780"/>
          </a:xfrm>
          <a:prstGeom prst="rect">
            <a:avLst/>
          </a:prstGeom>
          <a:noFill/>
          <a:ln w="9525">
            <a:noFill/>
            <a:miter lim="800000"/>
          </a:ln>
        </p:spPr>
        <p:txBody>
          <a:bodyPr wrap="square" rtlCol="0">
            <a:spAutoFit/>
          </a:bodyPr>
          <a:p>
            <a:pPr eaLnBrk="0" hangingPunct="0">
              <a:buFontTx/>
              <a:buNone/>
            </a:pPr>
            <a:r>
              <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3.8 Tensor metadata: Size, offset, and stride</a:t>
            </a:r>
            <a:endPar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313940" y="1963420"/>
            <a:ext cx="4009390" cy="2581275"/>
          </a:xfrm>
          <a:prstGeom prst="rect">
            <a:avLst/>
          </a:prstGeom>
        </p:spPr>
      </p:pic>
      <p:sp>
        <p:nvSpPr>
          <p:cNvPr id="5" name="文本框 4"/>
          <p:cNvSpPr txBox="1"/>
          <p:nvPr/>
        </p:nvSpPr>
        <p:spPr>
          <a:xfrm>
            <a:off x="532130" y="4606290"/>
            <a:ext cx="7940675" cy="1599565"/>
          </a:xfrm>
          <a:prstGeom prst="rect">
            <a:avLst/>
          </a:prstGeom>
          <a:noFill/>
          <a:ln w="9525">
            <a:noFill/>
            <a:miter lim="800000"/>
          </a:ln>
        </p:spPr>
        <p:txBody>
          <a:bodyPr wrap="square" rtlCol="0">
            <a:spAutoFit/>
          </a:bodyPr>
          <a:p>
            <a:pPr eaLnBrk="0" hangingPunct="0">
              <a:buFontTx/>
              <a:buNone/>
            </a:pPr>
            <a:r>
              <a:rPr lang="en-US" altLang="zh-CN" sz="1400" dirty="0" err="1" smtClean="0">
                <a:latin typeface="微软雅黑" panose="020B0503020204020204" pitchFamily="34" charset="-122"/>
                <a:ea typeface="微软雅黑" panose="020B0503020204020204" pitchFamily="34" charset="-122"/>
              </a:rPr>
              <a:t>    In order to index into a storage, tensors rely on a few pieces of information that, together with their storage, unequivocally define them: size, offset, and stride. How these interact is shown in figure 3.5. The </a:t>
            </a:r>
            <a:r>
              <a:rPr lang="en-US" altLang="zh-CN" sz="1400" dirty="0" err="1" smtClean="0">
                <a:gradFill>
                  <a:gsLst>
                    <a:gs pos="0">
                      <a:srgbClr val="FBFB11"/>
                    </a:gs>
                    <a:gs pos="100000">
                      <a:srgbClr val="838309"/>
                    </a:gs>
                  </a:gsLst>
                  <a:lin scaled="0"/>
                </a:gradFill>
                <a:latin typeface="微软雅黑" panose="020B0503020204020204" pitchFamily="34" charset="-122"/>
                <a:ea typeface="微软雅黑" panose="020B0503020204020204" pitchFamily="34" charset="-122"/>
              </a:rPr>
              <a:t>size (or shape</a:t>
            </a:r>
            <a:r>
              <a:rPr lang="en-US" altLang="zh-CN" sz="1400" dirty="0" err="1" smtClean="0">
                <a:latin typeface="微软雅黑" panose="020B0503020204020204" pitchFamily="34" charset="-122"/>
                <a:ea typeface="微软雅黑" panose="020B0503020204020204" pitchFamily="34" charset="-122"/>
              </a:rPr>
              <a:t>, in NumPy parlance) is a tuple indicating how many elements across each dimension the tensor represents. The </a:t>
            </a:r>
            <a:r>
              <a:rPr lang="en-US" altLang="zh-CN" sz="1400" dirty="0" err="1" smtClean="0">
                <a:gradFill>
                  <a:gsLst>
                    <a:gs pos="0">
                      <a:srgbClr val="FBFB11"/>
                    </a:gs>
                    <a:gs pos="100000">
                      <a:srgbClr val="838309"/>
                    </a:gs>
                  </a:gsLst>
                  <a:lin scaled="0"/>
                </a:gradFill>
                <a:latin typeface="微软雅黑" panose="020B0503020204020204" pitchFamily="34" charset="-122"/>
                <a:ea typeface="微软雅黑" panose="020B0503020204020204" pitchFamily="34" charset="-122"/>
              </a:rPr>
              <a:t>storage offset</a:t>
            </a:r>
            <a:r>
              <a:rPr lang="en-US" altLang="zh-CN" sz="1400" dirty="0" err="1" smtClean="0">
                <a:latin typeface="微软雅黑" panose="020B0503020204020204" pitchFamily="34" charset="-122"/>
                <a:ea typeface="微软雅黑" panose="020B0503020204020204" pitchFamily="34" charset="-122"/>
              </a:rPr>
              <a:t> is the index in the storage corresponding to the first element in the tensor. The </a:t>
            </a:r>
            <a:r>
              <a:rPr lang="en-US" altLang="zh-CN" sz="1400" dirty="0" err="1" smtClean="0">
                <a:gradFill>
                  <a:gsLst>
                    <a:gs pos="0">
                      <a:srgbClr val="FBFB11"/>
                    </a:gs>
                    <a:gs pos="100000">
                      <a:srgbClr val="838309"/>
                    </a:gs>
                  </a:gsLst>
                  <a:lin scaled="0"/>
                </a:gradFill>
                <a:latin typeface="微软雅黑" panose="020B0503020204020204" pitchFamily="34" charset="-122"/>
                <a:ea typeface="微软雅黑" panose="020B0503020204020204" pitchFamily="34" charset="-122"/>
              </a:rPr>
              <a:t>stride</a:t>
            </a:r>
            <a:r>
              <a:rPr lang="en-US" altLang="zh-CN" sz="1400" dirty="0" err="1" smtClean="0">
                <a:latin typeface="微软雅黑" panose="020B0503020204020204" pitchFamily="34" charset="-122"/>
                <a:ea typeface="微软雅黑" panose="020B0503020204020204" pitchFamily="34" charset="-122"/>
              </a:rPr>
              <a:t> is the number of elements in the storage that need to be skipped over to obtain the next element along each dimension.</a:t>
            </a:r>
            <a:endParaRPr lang="en-US" altLang="zh-CN" sz="1400" dirty="0" err="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2476500" y="5532755"/>
            <a:ext cx="5491480" cy="1260475"/>
          </a:xfrm>
          <a:prstGeom prst="rect">
            <a:avLst/>
          </a:prstGeom>
          <a:noFill/>
          <a:ln w="9525">
            <a:noFill/>
            <a:miter lim="800000"/>
          </a:ln>
        </p:spPr>
        <p:txBody>
          <a:bodyPr wrap="square" rtlCol="0">
            <a:spAutoFit/>
          </a:bodyPr>
          <a:p>
            <a:pPr eaLnBrk="0" hangingPunct="0">
              <a:buFontTx/>
              <a:buNone/>
            </a:pPr>
            <a:r>
              <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offset + stride[m] * i + stride[n] * j</a:t>
            </a:r>
            <a:endPar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eaLnBrk="0" hangingPunct="0">
              <a:buFontTx/>
              <a:buNone/>
            </a:pPr>
            <a:endParaRPr lang="en-US" altLang="zh-CN" sz="1400" dirty="0" err="1" smtClean="0">
              <a:latin typeface="微软雅黑" panose="020B0503020204020204" pitchFamily="34" charset="-122"/>
              <a:ea typeface="微软雅黑" panose="020B0503020204020204" pitchFamily="34" charset="-122"/>
            </a:endParaRPr>
          </a:p>
          <a:p>
            <a:pPr eaLnBrk="0" hangingPunct="0">
              <a:buFontTx/>
              <a:buNone/>
            </a:pPr>
            <a:endParaRPr lang="en-US" altLang="zh-CN" sz="1400" dirty="0" err="1" smtClean="0">
              <a:latin typeface="微软雅黑" panose="020B0503020204020204" pitchFamily="34" charset="-122"/>
              <a:ea typeface="微软雅黑" panose="020B0503020204020204" pitchFamily="34" charset="-122"/>
            </a:endParaRPr>
          </a:p>
          <a:p>
            <a:pPr eaLnBrk="0" hangingPunct="0">
              <a:buFontTx/>
              <a:buNone/>
            </a:pPr>
            <a:endParaRPr lang="en-US" altLang="zh-CN" sz="1400" dirty="0" err="1" smtClean="0">
              <a:latin typeface="微软雅黑" panose="020B0503020204020204" pitchFamily="34" charset="-122"/>
              <a:ea typeface="微软雅黑" panose="020B0503020204020204" pitchFamily="34" charset="-122"/>
            </a:endParaRPr>
          </a:p>
          <a:p>
            <a:pPr eaLnBrk="0" hangingPunct="0">
              <a:buFontTx/>
              <a:buNone/>
            </a:pPr>
            <a:r>
              <a:rPr lang="en-US" altLang="zh-CN" sz="1400" dirty="0" err="1" smtClean="0">
                <a:latin typeface="微软雅黑" panose="020B0503020204020204" pitchFamily="34" charset="-122"/>
                <a:ea typeface="微软雅黑" panose="020B0503020204020204" pitchFamily="34" charset="-122"/>
              </a:rPr>
              <a:t> </a:t>
            </a:r>
            <a:endParaRPr lang="en-US" altLang="zh-CN" sz="1400" dirty="0" err="1"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59410" y="1507490"/>
            <a:ext cx="5450205" cy="3509010"/>
          </a:xfrm>
          <a:prstGeom prst="rect">
            <a:avLst/>
          </a:prstGeom>
        </p:spPr>
      </p:pic>
      <p:sp>
        <p:nvSpPr>
          <p:cNvPr id="5" name="文本框 4"/>
          <p:cNvSpPr txBox="1"/>
          <p:nvPr/>
        </p:nvSpPr>
        <p:spPr>
          <a:xfrm>
            <a:off x="5937250" y="2345055"/>
            <a:ext cx="3042285" cy="1168400"/>
          </a:xfrm>
          <a:prstGeom prst="rect">
            <a:avLst/>
          </a:prstGeom>
          <a:noFill/>
          <a:ln w="9525">
            <a:noFill/>
            <a:miter lim="800000"/>
          </a:ln>
        </p:spPr>
        <p:txBody>
          <a:bodyPr wrap="square" rtlCol="0">
            <a:spAutoFit/>
          </a:bodyPr>
          <a:p>
            <a:pPr eaLnBrk="0" hangingPunct="0">
              <a:buFontTx/>
              <a:buNone/>
            </a:pPr>
            <a:r>
              <a:rPr lang="en-US" altLang="zh-CN" sz="1400" dirty="0" err="1" smtClean="0">
                <a:latin typeface="Yu Gothic UI Semibold" panose="020B0700000000000000" charset="-128"/>
                <a:ea typeface="Yu Gothic UI Semibold" panose="020B0700000000000000" charset="-128"/>
                <a:cs typeface="Yu Gothic UI Semibold" panose="020B0700000000000000" charset="-128"/>
              </a:rPr>
              <a:t>size or shape</a:t>
            </a:r>
            <a:r>
              <a:rPr lang="zh-CN" altLang="en-US" sz="1400" dirty="0" err="1" smtClean="0">
                <a:latin typeface="Yu Gothic UI Semibold" panose="020B0700000000000000" charset="-128"/>
                <a:ea typeface="Yu Gothic UI Semibold" panose="020B0700000000000000" charset="-128"/>
                <a:cs typeface="Yu Gothic UI Semibold" panose="020B0700000000000000" charset="-128"/>
              </a:rPr>
              <a:t>：尺寸</a:t>
            </a:r>
            <a:endParaRPr lang="zh-CN" altLang="en-US" sz="1400" dirty="0" err="1" smtClean="0">
              <a:latin typeface="Yu Gothic UI Semibold" panose="020B0700000000000000" charset="-128"/>
              <a:ea typeface="Yu Gothic UI Semibold" panose="020B0700000000000000" charset="-128"/>
              <a:cs typeface="Yu Gothic UI Semibold" panose="020B0700000000000000" charset="-128"/>
            </a:endParaRPr>
          </a:p>
          <a:p>
            <a:pPr eaLnBrk="0" hangingPunct="0">
              <a:buFontTx/>
              <a:buNone/>
            </a:pPr>
            <a:br>
              <a:rPr lang="zh-CN" altLang="en-US" sz="1400" dirty="0" err="1" smtClean="0">
                <a:latin typeface="Yu Gothic UI Semibold" panose="020B0700000000000000" charset="-128"/>
                <a:ea typeface="Yu Gothic UI Semibold" panose="020B0700000000000000" charset="-128"/>
                <a:cs typeface="Yu Gothic UI Semibold" panose="020B0700000000000000" charset="-128"/>
              </a:rPr>
            </a:br>
            <a:r>
              <a:rPr lang="en-US" altLang="zh-CN" sz="1400" dirty="0" err="1" smtClean="0">
                <a:latin typeface="Yu Gothic UI Semibold" panose="020B0700000000000000" charset="-128"/>
                <a:ea typeface="Yu Gothic UI Semibold" panose="020B0700000000000000" charset="-128"/>
                <a:cs typeface="Yu Gothic UI Semibold" panose="020B0700000000000000" charset="-128"/>
              </a:rPr>
              <a:t>offset</a:t>
            </a:r>
            <a:r>
              <a:rPr lang="zh-CN" altLang="en-US" sz="1400" dirty="0" err="1" smtClean="0">
                <a:latin typeface="Yu Gothic UI Semibold" panose="020B0700000000000000" charset="-128"/>
                <a:ea typeface="宋体" panose="02010600030101010101" pitchFamily="2" charset="-122"/>
                <a:cs typeface="Yu Gothic UI Semibold" panose="020B0700000000000000" charset="-128"/>
              </a:rPr>
              <a:t>：</a:t>
            </a:r>
            <a:r>
              <a:rPr lang="zh-CN" altLang="en-US" sz="1400" dirty="0" err="1" smtClean="0">
                <a:latin typeface="Yu Gothic UI Semibold" panose="020B0700000000000000" charset="-128"/>
                <a:ea typeface="Yu Gothic UI Semibold" panose="020B0700000000000000" charset="-128"/>
                <a:cs typeface="Yu Gothic UI Semibold" panose="020B0700000000000000" charset="-128"/>
              </a:rPr>
              <a:t>从存储数据开始的偏移</a:t>
            </a:r>
            <a:endParaRPr lang="zh-CN" altLang="en-US" sz="1400" dirty="0" err="1" smtClean="0">
              <a:latin typeface="Yu Gothic UI Semibold" panose="020B0700000000000000" charset="-128"/>
              <a:ea typeface="Yu Gothic UI Semibold" panose="020B0700000000000000" charset="-128"/>
              <a:cs typeface="Yu Gothic UI Semibold" panose="020B0700000000000000" charset="-128"/>
            </a:endParaRPr>
          </a:p>
          <a:p>
            <a:pPr eaLnBrk="0" hangingPunct="0">
              <a:buFontTx/>
              <a:buNone/>
            </a:pPr>
            <a:endParaRPr lang="zh-CN" altLang="en-US" sz="1400" dirty="0" err="1" smtClean="0">
              <a:latin typeface="Yu Gothic UI Semibold" panose="020B0700000000000000" charset="-128"/>
              <a:ea typeface="Yu Gothic UI Semibold" panose="020B0700000000000000" charset="-128"/>
              <a:cs typeface="Yu Gothic UI Semibold" panose="020B0700000000000000" charset="-128"/>
            </a:endParaRPr>
          </a:p>
          <a:p>
            <a:pPr eaLnBrk="0" hangingPunct="0">
              <a:buFontTx/>
              <a:buNone/>
            </a:pPr>
            <a:r>
              <a:rPr lang="en-US" altLang="zh-CN" sz="1400" dirty="0" err="1" smtClean="0">
                <a:latin typeface="Yu Gothic UI Semibold" panose="020B0700000000000000" charset="-128"/>
                <a:ea typeface="Yu Gothic UI Semibold" panose="020B0700000000000000" charset="-128"/>
                <a:cs typeface="Yu Gothic UI Semibold" panose="020B0700000000000000" charset="-128"/>
              </a:rPr>
              <a:t>stride</a:t>
            </a:r>
            <a:r>
              <a:rPr lang="zh-CN" altLang="en-US" sz="1400" dirty="0" err="1" smtClean="0">
                <a:latin typeface="Yu Gothic UI Semibold" panose="020B0700000000000000" charset="-128"/>
                <a:ea typeface="Yu Gothic UI Semibold" panose="020B0700000000000000" charset="-128"/>
                <a:cs typeface="Yu Gothic UI Semibold" panose="020B0700000000000000" charset="-128"/>
              </a:rPr>
              <a:t>（元组）：步长</a:t>
            </a:r>
            <a:endParaRPr lang="zh-CN" altLang="en-US" sz="1400" dirty="0" err="1" smtClean="0">
              <a:latin typeface="Yu Gothic UI Semibold" panose="020B0700000000000000" charset="-128"/>
              <a:ea typeface="Yu Gothic UI Semibold" panose="020B0700000000000000" charset="-128"/>
              <a:cs typeface="Yu Gothic UI Semibold" panose="020B0700000000000000"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pic>
        <p:nvPicPr>
          <p:cNvPr id="3" name="图片 2"/>
          <p:cNvPicPr>
            <a:picLocks noChangeAspect="1"/>
          </p:cNvPicPr>
          <p:nvPr/>
        </p:nvPicPr>
        <p:blipFill>
          <a:blip r:embed="rId1"/>
          <a:srcRect l="811" t="1229"/>
          <a:stretch>
            <a:fillRect/>
          </a:stretch>
        </p:blipFill>
        <p:spPr>
          <a:xfrm>
            <a:off x="2722880" y="1699895"/>
            <a:ext cx="4968240" cy="2501265"/>
          </a:xfrm>
          <a:prstGeom prst="rect">
            <a:avLst/>
          </a:prstGeom>
        </p:spPr>
      </p:pic>
      <p:sp>
        <p:nvSpPr>
          <p:cNvPr id="4" name="文本框 3"/>
          <p:cNvSpPr txBox="1"/>
          <p:nvPr/>
        </p:nvSpPr>
        <p:spPr>
          <a:xfrm>
            <a:off x="1167765" y="4201160"/>
            <a:ext cx="7122160" cy="1753235"/>
          </a:xfrm>
          <a:prstGeom prst="rect">
            <a:avLst/>
          </a:prstGeom>
          <a:noFill/>
          <a:ln w="9525">
            <a:noFill/>
            <a:miter lim="800000"/>
          </a:ln>
        </p:spPr>
        <p:txBody>
          <a:bodyPr wrap="square" rtlCol="0">
            <a:spAutoFit/>
          </a:bodyPr>
          <a:p>
            <a:pPr eaLnBrk="0" hangingPunct="0">
              <a:buFontTx/>
              <a:buNone/>
            </a:pPr>
            <a:r>
              <a:rPr lang="en-US" altLang="zh-CN" sz="1200" dirty="0" err="1" smtClean="0">
                <a:latin typeface="微软雅黑" panose="020B0503020204020204" pitchFamily="34" charset="-122"/>
                <a:ea typeface="微软雅黑" panose="020B0503020204020204" pitchFamily="34" charset="-122"/>
              </a:rPr>
              <a:t>    This tells us that increasing the first index by one in points—for example, going from points[0,0] to points[1,0]—will skip along the storage by two elements, while increasing the second index—from points[0,0] to points[0,1]—will skip along the storage by one. In other words, the storage holds the elements in the tensor sequentially row by row. We can transpose points into points_t, as shown in figure 3.6. We change the order of the elements in the stride. After that, increasing the row (the first index of the tensor) will skip along the storage by one, just like when we were moving along columns in points. This is the very definition of transposing. No new memory is allocated: transposing is obtained only by creating a new Tensor instance with different stride ordering than the original.</a:t>
            </a:r>
            <a:endParaRPr lang="en-US" altLang="zh-CN" sz="1200" dirty="0" err="1"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127635" y="1365885"/>
            <a:ext cx="3642995" cy="337185"/>
          </a:xfrm>
          <a:prstGeom prst="rect">
            <a:avLst/>
          </a:prstGeom>
          <a:noFill/>
          <a:ln w="9525">
            <a:noFill/>
            <a:miter lim="800000"/>
          </a:ln>
        </p:spPr>
        <p:txBody>
          <a:bodyPr wrap="square" rtlCol="0">
            <a:spAutoFit/>
            <a:scene3d>
              <a:camera prst="orthographicFront"/>
              <a:lightRig rig="threePt" dir="t"/>
            </a:scene3d>
          </a:bodyPr>
          <a:p>
            <a:pPr eaLnBrk="0" hangingPunct="0">
              <a:buFontTx/>
              <a:buNone/>
            </a:pPr>
            <a:r>
              <a:rPr lang="en-US" altLang="zh-CN" sz="1400" dirty="0" err="1" smtClean="0">
                <a:latin typeface="微软雅黑" panose="020B0503020204020204" pitchFamily="34" charset="-122"/>
                <a:ea typeface="微软雅黑" panose="020B0503020204020204" pitchFamily="34" charset="-122"/>
              </a:rPr>
              <a:t> </a:t>
            </a:r>
            <a:r>
              <a:rPr lang="en-US" altLang="zh-CN" sz="16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3.8.2 Transposing without copying</a:t>
            </a:r>
            <a:endParaRPr lang="en-US" altLang="zh-CN" sz="16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514985" y="1409065"/>
            <a:ext cx="4443730" cy="398780"/>
          </a:xfrm>
          <a:prstGeom prst="rect">
            <a:avLst/>
          </a:prstGeom>
          <a:noFill/>
          <a:ln w="9525">
            <a:noFill/>
            <a:miter lim="800000"/>
          </a:ln>
        </p:spPr>
        <p:txBody>
          <a:bodyPr wrap="square" rtlCol="0">
            <a:spAutoFit/>
          </a:bodyPr>
          <a:p>
            <a:pPr eaLnBrk="0" hangingPunct="0">
              <a:buFontTx/>
              <a:buNone/>
            </a:pPr>
            <a:r>
              <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3.9 Moving tensors to the GPU</a:t>
            </a:r>
            <a:endPar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descr="{A213F8F3-7279-9E8E-8F53-951A8CBB75C6}"/>
          <p:cNvPicPr>
            <a:picLocks noChangeAspect="1"/>
          </p:cNvPicPr>
          <p:nvPr/>
        </p:nvPicPr>
        <p:blipFill>
          <a:blip r:embed="rId1"/>
          <a:stretch>
            <a:fillRect/>
          </a:stretch>
        </p:blipFill>
        <p:spPr>
          <a:xfrm>
            <a:off x="7073265" y="1409065"/>
            <a:ext cx="1691005" cy="1730375"/>
          </a:xfrm>
          <a:prstGeom prst="rect">
            <a:avLst/>
          </a:prstGeom>
        </p:spPr>
      </p:pic>
      <p:sp>
        <p:nvSpPr>
          <p:cNvPr id="6" name="文本框 5"/>
          <p:cNvSpPr txBox="1"/>
          <p:nvPr/>
        </p:nvSpPr>
        <p:spPr>
          <a:xfrm>
            <a:off x="514985" y="2061845"/>
            <a:ext cx="6238875" cy="1599565"/>
          </a:xfrm>
          <a:prstGeom prst="rect">
            <a:avLst/>
          </a:prstGeom>
          <a:noFill/>
          <a:ln w="9525">
            <a:noFill/>
            <a:miter lim="800000"/>
          </a:ln>
        </p:spPr>
        <p:txBody>
          <a:bodyPr wrap="square" rtlCol="0">
            <a:spAutoFit/>
          </a:bodyPr>
          <a:p>
            <a:pPr eaLnBrk="0" hangingPunct="0">
              <a:buFontTx/>
              <a:buNone/>
            </a:pPr>
            <a:r>
              <a:rPr lang="en-US" altLang="zh-CN" sz="1400" dirty="0" err="1" smtClean="0">
                <a:latin typeface="微软雅黑" panose="020B0503020204020204" pitchFamily="34" charset="-122"/>
                <a:ea typeface="微软雅黑" panose="020B0503020204020204" pitchFamily="34" charset="-122"/>
              </a:rPr>
              <a:t>    So far in this chapter, when we’ve talked about storage, we’ve meant memory on the CPU. PyTorch tensors also can be stored on a different kind of processor: a graphics processing unit (GPU). Every PyTorch tensor can be transferred to (one of) the GPU(s) in order to perform massively parallel, fast computations. All operations that</a:t>
            </a:r>
            <a:endParaRPr lang="en-US" altLang="zh-CN" sz="1400" dirty="0" err="1" smtClean="0">
              <a:latin typeface="微软雅黑" panose="020B0503020204020204" pitchFamily="34" charset="-122"/>
              <a:ea typeface="微软雅黑" panose="020B0503020204020204" pitchFamily="34" charset="-122"/>
            </a:endParaRPr>
          </a:p>
          <a:p>
            <a:pPr eaLnBrk="0" hangingPunct="0">
              <a:buFontTx/>
              <a:buNone/>
            </a:pPr>
            <a:r>
              <a:rPr lang="en-US" altLang="zh-CN" sz="1400" dirty="0" err="1" smtClean="0">
                <a:latin typeface="微软雅黑" panose="020B0503020204020204" pitchFamily="34" charset="-122"/>
                <a:ea typeface="微软雅黑" panose="020B0503020204020204" pitchFamily="34" charset="-122"/>
              </a:rPr>
              <a:t>will be performed on the tensor will be carried out using GPU-specific routines that come with PyTorch.</a:t>
            </a:r>
            <a:endParaRPr lang="en-US" altLang="zh-CN" sz="1400" dirty="0" err="1"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17855" y="3875405"/>
            <a:ext cx="3886200" cy="306705"/>
          </a:xfrm>
          <a:prstGeom prst="rect">
            <a:avLst/>
          </a:prstGeom>
          <a:noFill/>
          <a:ln w="9525">
            <a:noFill/>
            <a:miter lim="800000"/>
          </a:ln>
        </p:spPr>
        <p:txBody>
          <a:bodyPr wrap="none" rtlCol="0">
            <a:spAutoFit/>
          </a:bodyPr>
          <a:p>
            <a:pPr algn="l" eaLnBrk="0" hangingPunct="0">
              <a:buFontTx/>
              <a:buNone/>
            </a:pPr>
            <a:r>
              <a:rPr lang="zh-CN" altLang="en-US" sz="1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3.9.1 Managing a tensor’s device attribute</a:t>
            </a:r>
            <a:endParaRPr lang="zh-CN" altLang="en-US" sz="1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617855" y="4425315"/>
            <a:ext cx="7168515" cy="737235"/>
          </a:xfrm>
          <a:prstGeom prst="rect">
            <a:avLst/>
          </a:prstGeom>
          <a:noFill/>
          <a:ln w="9525">
            <a:noFill/>
            <a:miter lim="800000"/>
          </a:ln>
        </p:spPr>
        <p:txBody>
          <a:bodyPr wrap="square" rtlCol="0">
            <a:spAutoFit/>
          </a:bodyPr>
          <a:p>
            <a:pPr eaLnBrk="0" hangingPunct="0">
              <a:buFontTx/>
              <a:buNone/>
            </a:pPr>
            <a:r>
              <a:rPr lang="en-US" altLang="zh-CN" sz="1400" dirty="0" err="1" smtClean="0">
                <a:latin typeface="微软雅黑" panose="020B0503020204020204" pitchFamily="34" charset="-122"/>
                <a:ea typeface="微软雅黑" panose="020B0503020204020204" pitchFamily="34" charset="-122"/>
              </a:rPr>
              <a:t>   In addition to dtype, a PyTorch Tensor also has the notion of device, which is where on the computer the tensor data is placed. Here is how we can create a tensor on the GPU by specifying the corresponding argument to the constructor</a:t>
            </a:r>
            <a:endParaRPr lang="en-US" altLang="zh-CN" sz="1400" dirty="0" err="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359410" y="1993265"/>
            <a:ext cx="4356735" cy="398780"/>
          </a:xfrm>
          <a:prstGeom prst="rect">
            <a:avLst/>
          </a:prstGeom>
          <a:noFill/>
          <a:ln w="9525">
            <a:noFill/>
            <a:miter lim="800000"/>
          </a:ln>
        </p:spPr>
        <p:txBody>
          <a:bodyPr wrap="square" rtlCol="0">
            <a:spAutoFit/>
          </a:bodyPr>
          <a:p>
            <a:pPr eaLnBrk="0" hangingPunct="0">
              <a:buFontTx/>
              <a:buNone/>
            </a:pPr>
            <a:r>
              <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3.10 NumPy interoperability</a:t>
            </a:r>
            <a:endPar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825500" y="2672715"/>
            <a:ext cx="7493000" cy="2676525"/>
          </a:xfrm>
          <a:prstGeom prst="rect">
            <a:avLst/>
          </a:prstGeom>
          <a:noFill/>
          <a:ln w="9525">
            <a:noFill/>
            <a:miter lim="800000"/>
          </a:ln>
        </p:spPr>
        <p:txBody>
          <a:bodyPr wrap="square" rtlCol="0">
            <a:spAutoFit/>
          </a:bodyPr>
          <a:p>
            <a:pPr>
              <a:lnSpc>
                <a:spcPct val="150000"/>
              </a:lnSpc>
              <a:buFontTx/>
              <a:buNone/>
            </a:pPr>
            <a:r>
              <a:rPr lang="en-US" altLang="zh-CN" sz="1400" dirty="0" err="1" smtClean="0">
                <a:latin typeface="微软雅黑" panose="020B0503020204020204" pitchFamily="34" charset="-122"/>
                <a:ea typeface="微软雅黑" panose="020B0503020204020204" pitchFamily="34" charset="-122"/>
              </a:rPr>
              <a:t>    </a:t>
            </a:r>
            <a:r>
              <a:rPr lang="zh-CN" altLang="en-US" sz="1400" dirty="0" err="1" smtClean="0">
                <a:latin typeface="微软雅黑" panose="020B0503020204020204" pitchFamily="34" charset="-122"/>
                <a:ea typeface="微软雅黑" panose="020B0503020204020204" pitchFamily="34" charset="-122"/>
              </a:rPr>
              <a:t>We’ve mentioned NumPy here and there. While we do not consider NumPy a prereq_x0002_uisite for reading this book, we strongly encourage you to become familiar with NumPy due to its ubiquity in the Python data science ecosystem.</a:t>
            </a:r>
            <a:r>
              <a:rPr lang="zh-CN" altLang="en-US" sz="1400" dirty="0" err="1" smtClean="0">
                <a:gradFill>
                  <a:gsLst>
                    <a:gs pos="0">
                      <a:srgbClr val="FBFB11"/>
                    </a:gs>
                    <a:gs pos="100000">
                      <a:srgbClr val="838309"/>
                    </a:gs>
                  </a:gsLst>
                  <a:lin scaled="0"/>
                </a:gradFill>
                <a:latin typeface="微软雅黑" panose="020B0503020204020204" pitchFamily="34" charset="-122"/>
                <a:ea typeface="微软雅黑" panose="020B0503020204020204" pitchFamily="34" charset="-122"/>
              </a:rPr>
              <a:t> </a:t>
            </a:r>
            <a:r>
              <a:rPr lang="zh-CN" altLang="en-US" sz="1400" dirty="0" err="1" smtClean="0">
                <a:gradFill>
                  <a:gsLst>
                    <a:gs pos="0">
                      <a:srgbClr val="9EE256"/>
                    </a:gs>
                    <a:gs pos="100000">
                      <a:srgbClr val="52762D"/>
                    </a:gs>
                  </a:gsLst>
                  <a:lin scaled="0"/>
                </a:gradFill>
                <a:latin typeface="微软雅黑" panose="020B0503020204020204" pitchFamily="34" charset="-122"/>
                <a:ea typeface="微软雅黑" panose="020B0503020204020204" pitchFamily="34" charset="-122"/>
              </a:rPr>
              <a:t>PyTorch tensors can be converted to NumPy arrays and vice versa very efficiently</a:t>
            </a:r>
            <a:r>
              <a:rPr lang="zh-CN" altLang="en-US" sz="1400" dirty="0" err="1" smtClean="0">
                <a:gradFill>
                  <a:gsLst>
                    <a:gs pos="0">
                      <a:srgbClr val="9EE256"/>
                    </a:gs>
                    <a:gs pos="100000">
                      <a:srgbClr val="52762D"/>
                    </a:gs>
                  </a:gsLst>
                  <a:lin scaled="0"/>
                </a:gradFill>
                <a:latin typeface="微软雅黑" panose="020B0503020204020204" pitchFamily="34" charset="-122"/>
                <a:ea typeface="微软雅黑" panose="020B0503020204020204" pitchFamily="34" charset="-122"/>
              </a:rPr>
              <a:t>.</a:t>
            </a:r>
            <a:r>
              <a:rPr lang="zh-CN" altLang="en-US" sz="1400" dirty="0" err="1" smtClean="0">
                <a:latin typeface="微软雅黑" panose="020B0503020204020204" pitchFamily="34" charset="-122"/>
                <a:ea typeface="微软雅黑" panose="020B0503020204020204" pitchFamily="34" charset="-122"/>
              </a:rPr>
              <a:t> By doing so, we can take advantage of the huge swath of functionality in the wider Python ecosystem that has built up around the NumPy array type. This zero-copy interoperability with NumPy arrays is due to the storage system working with the Python buffer protocol (https://docs.python.org/3/c-api/buffer.html).</a:t>
            </a:r>
            <a:endParaRPr lang="zh-CN" altLang="en-US" sz="1400" dirty="0" err="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592455" y="1434465"/>
            <a:ext cx="5705475" cy="398780"/>
          </a:xfrm>
          <a:prstGeom prst="rect">
            <a:avLst/>
          </a:prstGeom>
          <a:noFill/>
          <a:ln w="9525">
            <a:noFill/>
            <a:miter lim="800000"/>
          </a:ln>
        </p:spPr>
        <p:txBody>
          <a:bodyPr wrap="square" rtlCol="0">
            <a:spAutoFit/>
          </a:bodyPr>
          <a:p>
            <a:pPr eaLnBrk="0" hangingPunct="0">
              <a:buFontTx/>
              <a:buNone/>
            </a:pPr>
            <a:r>
              <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3.11 Generalized tensors are tensors, too</a:t>
            </a:r>
            <a:endPar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488950" y="4986655"/>
            <a:ext cx="8027035" cy="737235"/>
          </a:xfrm>
          <a:prstGeom prst="rect">
            <a:avLst/>
          </a:prstGeom>
          <a:noFill/>
          <a:ln w="9525">
            <a:noFill/>
            <a:miter lim="800000"/>
          </a:ln>
        </p:spPr>
        <p:txBody>
          <a:bodyPr wrap="square" rtlCol="0">
            <a:spAutoFit/>
          </a:bodyPr>
          <a:p>
            <a:pPr eaLnBrk="0" hangingPunct="0">
              <a:buFontTx/>
              <a:buNone/>
            </a:pPr>
            <a:r>
              <a:rPr lang="en-US" altLang="zh-CN" sz="1400" dirty="0" err="1" smtClean="0">
                <a:latin typeface="微软雅黑" panose="020B0503020204020204" pitchFamily="34" charset="-122"/>
                <a:ea typeface="微软雅黑" panose="020B0503020204020204" pitchFamily="34" charset="-122"/>
              </a:rPr>
              <a:t>     There are other kinds of tensors: some are specific to certain classes of hardware devices (like Google TPUs), and others have data-representation strategies that differ from the dense array style we’ve seen so far.</a:t>
            </a:r>
            <a:endParaRPr lang="en-US" altLang="zh-CN" sz="1400" dirty="0" err="1"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706370" y="2073910"/>
            <a:ext cx="4050030" cy="27095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230" y="188914"/>
            <a:ext cx="5388427" cy="707886"/>
          </a:xfrm>
        </p:spPr>
        <p:txBody>
          <a:bodyPr/>
          <a:lstStyle/>
          <a:p>
            <a:r>
              <a:rPr lang="zh-CN" altLang="en-US" dirty="0"/>
              <a:t>目录</a:t>
            </a:r>
            <a:endParaRPr lang="zh-CN" altLang="en-US" dirty="0"/>
          </a:p>
        </p:txBody>
      </p:sp>
      <p:pic>
        <p:nvPicPr>
          <p:cNvPr id="4" name="图片 3"/>
          <p:cNvPicPr>
            <a:picLocks noChangeAspect="1"/>
          </p:cNvPicPr>
          <p:nvPr/>
        </p:nvPicPr>
        <p:blipFill>
          <a:blip r:embed="rId1"/>
          <a:stretch>
            <a:fillRect/>
          </a:stretch>
        </p:blipFill>
        <p:spPr>
          <a:xfrm>
            <a:off x="765175" y="1629410"/>
            <a:ext cx="7853680" cy="412877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359410" y="1683385"/>
            <a:ext cx="4314190" cy="398780"/>
          </a:xfrm>
          <a:prstGeom prst="rect">
            <a:avLst/>
          </a:prstGeom>
          <a:noFill/>
          <a:ln w="9525">
            <a:noFill/>
            <a:miter lim="800000"/>
          </a:ln>
        </p:spPr>
        <p:txBody>
          <a:bodyPr wrap="square" rtlCol="0">
            <a:spAutoFit/>
          </a:bodyPr>
          <a:p>
            <a:pPr eaLnBrk="0" hangingPunct="0">
              <a:buFontTx/>
              <a:buNone/>
            </a:pPr>
            <a:r>
              <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3.12 Serializing tensors</a:t>
            </a:r>
            <a:endParaRPr lang="en-US" altLang="zh-CN" sz="20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1193165" y="2955290"/>
            <a:ext cx="6384925" cy="2030095"/>
          </a:xfrm>
          <a:prstGeom prst="rect">
            <a:avLst/>
          </a:prstGeom>
          <a:noFill/>
          <a:ln w="9525">
            <a:noFill/>
            <a:miter lim="800000"/>
          </a:ln>
        </p:spPr>
        <p:txBody>
          <a:bodyPr wrap="square" rtlCol="0">
            <a:spAutoFit/>
          </a:bodyPr>
          <a:p>
            <a:pPr>
              <a:lnSpc>
                <a:spcPct val="150000"/>
              </a:lnSpc>
              <a:buFontTx/>
              <a:buNone/>
            </a:pPr>
            <a:r>
              <a:rPr lang="en-US" altLang="zh-CN" sz="1400" dirty="0" err="1" smtClean="0">
                <a:latin typeface="微软雅黑" panose="020B0503020204020204" pitchFamily="34" charset="-122"/>
                <a:ea typeface="微软雅黑" panose="020B0503020204020204" pitchFamily="34" charset="-122"/>
              </a:rPr>
              <a:t>   Creating a tensor on the fly is all well and good, but if the data inside is valuable, we will want to save it to a file and load it back at some point. After all, we don’t want to have to retrain a model from scratch every time we start running our program! PyTorch uses pickle under the hood to serialize the tensor object, plus dedicated serialization code for the storage.</a:t>
            </a:r>
            <a:endParaRPr lang="en-US" altLang="zh-CN" sz="1400" dirty="0" err="1"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1942" b="5933"/>
          <a:stretch>
            <a:fillRect/>
          </a:stretch>
        </p:blipFill>
        <p:spPr>
          <a:xfrm>
            <a:off x="7381875" y="1588770"/>
            <a:ext cx="962025" cy="8959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189480"/>
            <a:ext cx="5388427" cy="706755"/>
          </a:xfrm>
        </p:spPr>
        <p:txBody>
          <a:bodyPr/>
          <a:p>
            <a:r>
              <a:rPr lang="en-US" altLang="zh-CN" dirty="0">
                <a:sym typeface="+mn-ea"/>
              </a:rPr>
              <a:t>It starts with a tensor</a:t>
            </a:r>
            <a:endParaRPr lang="zh-CN" altLang="en-US"/>
          </a:p>
        </p:txBody>
      </p:sp>
      <p:sp>
        <p:nvSpPr>
          <p:cNvPr id="3" name="文本框 2"/>
          <p:cNvSpPr txBox="1"/>
          <p:nvPr/>
        </p:nvSpPr>
        <p:spPr>
          <a:xfrm>
            <a:off x="359410" y="1520825"/>
            <a:ext cx="6402070" cy="460375"/>
          </a:xfrm>
          <a:prstGeom prst="rect">
            <a:avLst/>
          </a:prstGeom>
          <a:noFill/>
          <a:ln w="9525">
            <a:noFill/>
            <a:miter lim="800000"/>
          </a:ln>
        </p:spPr>
        <p:txBody>
          <a:bodyPr wrap="square" rtlCol="0">
            <a:spAutoFit/>
          </a:bodyPr>
          <a:p>
            <a:pPr eaLnBrk="0" hangingPunct="0">
              <a:buFontTx/>
              <a:buNone/>
            </a:pPr>
            <a:r>
              <a:rPr lang="en-US" altLang="zh-CN" sz="2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3.12.1 Serializing to HDF5 with h5py</a:t>
            </a:r>
            <a:endParaRPr lang="en-US" altLang="zh-CN" sz="2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2964180" y="3338195"/>
            <a:ext cx="3215005" cy="460375"/>
          </a:xfrm>
          <a:prstGeom prst="rect">
            <a:avLst/>
          </a:prstGeom>
          <a:noFill/>
          <a:ln w="9525">
            <a:noFill/>
            <a:miter lim="800000"/>
          </a:ln>
        </p:spPr>
        <p:txBody>
          <a:bodyPr wrap="square" rtlCol="0">
            <a:spAutoFit/>
          </a:bodyPr>
          <a:p>
            <a:pPr eaLnBrk="0" hangingPunct="0">
              <a:buFontTx/>
              <a:buNone/>
            </a:pPr>
            <a:r>
              <a:rPr lang="en-US" altLang="zh-CN" sz="2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 conda install h5py</a:t>
            </a:r>
            <a:endParaRPr lang="en-US" altLang="zh-CN" sz="2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1942" b="5933"/>
          <a:stretch>
            <a:fillRect/>
          </a:stretch>
        </p:blipFill>
        <p:spPr>
          <a:xfrm>
            <a:off x="7717155" y="5069205"/>
            <a:ext cx="962025" cy="8959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a:spLocks noGrp="1"/>
          </p:cNvSpPr>
          <p:nvPr>
            <p:ph type="title"/>
          </p:nvPr>
        </p:nvSpPr>
        <p:spPr>
          <a:xfrm>
            <a:off x="685800" y="3064855"/>
            <a:ext cx="7772400" cy="1322070"/>
          </a:xfrm>
        </p:spPr>
        <p:txBody>
          <a:bodyPr/>
          <a:lstStyle/>
          <a:p>
            <a:pPr algn="ctr"/>
            <a:r>
              <a:rPr lang="en-US" altLang="zh-CN" sz="4000" b="1" dirty="0">
                <a:solidFill>
                  <a:schemeClr val="tx1"/>
                </a:solidFill>
                <a:effectLst>
                  <a:outerShdw blurRad="38100" dist="19050" dir="2700000" algn="tl" rotWithShape="0">
                    <a:schemeClr val="dk1">
                      <a:alpha val="40000"/>
                    </a:schemeClr>
                  </a:outerShdw>
                </a:effectLst>
              </a:rPr>
              <a:t>Summary</a:t>
            </a:r>
            <a:br>
              <a:rPr lang="zh-CN" altLang="en-US" sz="4000" b="1" dirty="0">
                <a:solidFill>
                  <a:schemeClr val="accent6"/>
                </a:solidFill>
              </a:rPr>
            </a:br>
            <a:endParaRPr lang="zh-CN" altLang="en-US" b="1" dirty="0">
              <a:solidFill>
                <a:schemeClr val="accent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219691"/>
            <a:ext cx="5388427" cy="646331"/>
          </a:xfrm>
        </p:spPr>
        <p:txBody>
          <a:bodyPr/>
          <a:lstStyle/>
          <a:p>
            <a:r>
              <a:rPr lang="en-GB" altLang="zh-CN" sz="3600" dirty="0"/>
              <a:t>Summary</a:t>
            </a:r>
            <a:endParaRPr lang="zh-CN" altLang="en-US" sz="3600" dirty="0"/>
          </a:p>
        </p:txBody>
      </p:sp>
      <p:sp>
        <p:nvSpPr>
          <p:cNvPr id="7" name="内容占位符 9"/>
          <p:cNvSpPr>
            <a:spLocks noGrp="1"/>
          </p:cNvSpPr>
          <p:nvPr>
            <p:ph idx="1"/>
          </p:nvPr>
        </p:nvSpPr>
        <p:spPr>
          <a:xfrm>
            <a:off x="359222" y="2782778"/>
            <a:ext cx="8369686" cy="1292928"/>
          </a:xfrm>
        </p:spPr>
        <p:txBody>
          <a:bodyPr/>
          <a:lstStyle/>
          <a:p>
            <a:pPr algn="just"/>
            <a:r>
              <a:rPr lang="en-US" altLang="zh-CN" sz="1400" dirty="0"/>
              <a:t>   Now we have covered everything we need to get started with representing everything in floats. We’ll cover other aspects of tensors—such as creating views of tensors; indexing tensors with other tensors; and broadcasting, which simplifies performing element-wise operations between tensors of different sizes or shapes—as needed along the way</a:t>
            </a:r>
            <a:endParaRPr lang="en-US" altLang="zh-CN"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863215" y="2839085"/>
            <a:ext cx="3721735" cy="768350"/>
          </a:xfrm>
          <a:prstGeom prst="rect">
            <a:avLst/>
          </a:prstGeom>
          <a:noFill/>
          <a:ln w="9525">
            <a:noFill/>
            <a:miter lim="800000"/>
          </a:ln>
        </p:spPr>
        <p:txBody>
          <a:bodyPr wrap="square" rtlCol="0">
            <a:spAutoFit/>
            <a:scene3d>
              <a:camera prst="orthographicFront"/>
              <a:lightRig rig="threePt" dir="t"/>
            </a:scene3d>
          </a:bodyPr>
          <a:p>
            <a:pPr eaLnBrk="0" hangingPunct="0">
              <a:buFontTx/>
              <a:buNone/>
            </a:pPr>
            <a:r>
              <a:rPr lang="en-US" altLang="zh-CN" sz="1400" dirty="0" err="1" smtClean="0">
                <a:latin typeface="微软雅黑" panose="020B0503020204020204" pitchFamily="34" charset="-122"/>
                <a:ea typeface="微软雅黑" panose="020B0503020204020204" pitchFamily="34" charset="-122"/>
              </a:rPr>
              <a:t> </a:t>
            </a:r>
            <a:r>
              <a:rPr lang="zh-CN" altLang="en-US" sz="4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谢谢大家</a:t>
            </a:r>
            <a:endParaRPr lang="zh-CN" altLang="en-US" sz="4400" dirty="0" err="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104255" y="2712720"/>
            <a:ext cx="729615" cy="7886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a:spLocks noGrp="1"/>
          </p:cNvSpPr>
          <p:nvPr>
            <p:ph type="title"/>
          </p:nvPr>
        </p:nvSpPr>
        <p:spPr>
          <a:xfrm>
            <a:off x="1059414" y="2380005"/>
            <a:ext cx="7772400" cy="1137285"/>
          </a:xfrm>
        </p:spPr>
        <p:txBody>
          <a:bodyPr/>
          <a:lstStyle/>
          <a:p>
            <a:pPr algn="ctr"/>
            <a:r>
              <a:rPr lang="en-US" altLang="zh-CN" sz="2800" b="1" dirty="0">
                <a:solidFill>
                  <a:schemeClr val="accent5">
                    <a:lumMod val="75000"/>
                  </a:schemeClr>
                </a:solidFill>
                <a:latin typeface="Microsoft YaHei UI" panose="020B0503020204020204" charset="-122"/>
                <a:ea typeface="Microsoft YaHei UI" panose="020B0503020204020204" charset="-122"/>
              </a:rPr>
              <a:t>3.1 The world as floating-point numbers</a:t>
            </a:r>
            <a:br>
              <a:rPr lang="zh-CN" altLang="en-US" b="1" dirty="0">
                <a:solidFill>
                  <a:srgbClr val="FCB83E"/>
                </a:solidFill>
                <a:latin typeface="Segoe UI Symbol" panose="020B0502040204020203" pitchFamily="34" charset="0"/>
                <a:cs typeface="Al Bayan Plain" pitchFamily="2" charset="-78"/>
              </a:rPr>
            </a:br>
            <a:endParaRPr lang="zh-CN" altLang="en-US" b="1" dirty="0">
              <a:solidFill>
                <a:srgbClr val="FCB83E"/>
              </a:solidFill>
            </a:endParaRPr>
          </a:p>
        </p:txBody>
      </p:sp>
      <p:sp>
        <p:nvSpPr>
          <p:cNvPr id="4" name="文本框 3"/>
          <p:cNvSpPr txBox="1"/>
          <p:nvPr/>
        </p:nvSpPr>
        <p:spPr bwMode="gray">
          <a:xfrm>
            <a:off x="866274" y="3561348"/>
            <a:ext cx="7334450" cy="953135"/>
          </a:xfrm>
          <a:prstGeom prst="rect">
            <a:avLst/>
          </a:prstGeom>
          <a:noFill/>
          <a:ln w="9525">
            <a:noFill/>
            <a:miter lim="800000"/>
          </a:ln>
        </p:spPr>
        <p:txBody>
          <a:bodyPr wrap="square" rtlCol="0">
            <a:spAutoFit/>
          </a:bodyPr>
          <a:lstStyle/>
          <a:p>
            <a:r>
              <a:rPr kumimoji="1" lang="zh-CN" altLang="en-US" sz="1400" dirty="0" smtClean="0">
                <a:solidFill>
                  <a:schemeClr val="accent5">
                    <a:lumMod val="50000"/>
                  </a:schemeClr>
                </a:solidFill>
                <a:latin typeface="Yu Gothic UI Semibold" panose="020B0700000000000000" charset="-128"/>
                <a:ea typeface="Yu Gothic UI Semibold" panose="020B0700000000000000" charset="-128"/>
              </a:rPr>
              <a:t>  </a:t>
            </a:r>
            <a:r>
              <a:rPr kumimoji="1" lang="en-US" altLang="zh-CN" sz="1400" dirty="0" smtClean="0">
                <a:solidFill>
                  <a:schemeClr val="accent5">
                    <a:lumMod val="50000"/>
                  </a:schemeClr>
                </a:solidFill>
                <a:latin typeface="Yu Gothic UI Semibold" panose="020B0700000000000000" charset="-128"/>
                <a:ea typeface="Yu Gothic UI Semibold" panose="020B0700000000000000" charset="-128"/>
              </a:rPr>
              <a:t>Since </a:t>
            </a:r>
            <a:r>
              <a:rPr kumimoji="1" lang="en-US" altLang="zh-CN" sz="1400" dirty="0">
                <a:solidFill>
                  <a:schemeClr val="accent5">
                    <a:lumMod val="50000"/>
                  </a:schemeClr>
                </a:solidFill>
                <a:latin typeface="Yu Gothic UI Semibold" panose="020B0700000000000000" charset="-128"/>
                <a:ea typeface="Yu Gothic UI Semibold" panose="020B0700000000000000" charset="-128"/>
              </a:rPr>
              <a:t>floating-point numbers are the way a network deals with information, we need a way to encode real-world data of the kind we want to process into something digestible by a network and then decode the output back to something we can understand and use for our purpose.</a:t>
            </a:r>
            <a:endParaRPr kumimoji="1" lang="zh-CN" altLang="en-US" sz="1400" dirty="0" err="1" smtClean="0">
              <a:solidFill>
                <a:schemeClr val="accent5">
                  <a:lumMod val="50000"/>
                </a:schemeClr>
              </a:solidFill>
              <a:latin typeface="Yu Gothic UI Semibold" panose="020B0700000000000000" charset="-128"/>
              <a:ea typeface="Yu Gothic UI Semibold" panose="020B0700000000000000" charset="-128"/>
            </a:endParaRPr>
          </a:p>
        </p:txBody>
      </p:sp>
      <p:pic>
        <p:nvPicPr>
          <p:cNvPr id="3" name="图片 2"/>
          <p:cNvPicPr>
            <a:picLocks noChangeAspect="1"/>
          </p:cNvPicPr>
          <p:nvPr/>
        </p:nvPicPr>
        <p:blipFill>
          <a:blip r:embed="rId1"/>
          <a:stretch>
            <a:fillRect/>
          </a:stretch>
        </p:blipFill>
        <p:spPr>
          <a:xfrm>
            <a:off x="781050" y="2379980"/>
            <a:ext cx="398145" cy="417830"/>
          </a:xfrm>
          <a:prstGeom prst="rect">
            <a:avLst/>
          </a:prstGeom>
        </p:spPr>
      </p:pic>
      <p:sp>
        <p:nvSpPr>
          <p:cNvPr id="9" name="标题 8"/>
          <p:cNvSpPr>
            <a:spLocks noGrp="1"/>
          </p:cNvSpPr>
          <p:nvPr/>
        </p:nvSpPr>
        <p:spPr>
          <a:xfrm>
            <a:off x="359230" y="219690"/>
            <a:ext cx="5388427" cy="646331"/>
          </a:xfrm>
          <a:prstGeom prst="rect">
            <a:avLst/>
          </a:prstGeom>
          <a:noFill/>
          <a:ln w="9525">
            <a:noFill/>
            <a:miter lim="800000"/>
          </a:ln>
        </p:spPr>
        <p:txBody>
          <a:bodyPr anchor="ctr">
            <a:spAutoFit/>
          </a:bodyPr>
          <a:lst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sz="3600" dirty="0"/>
              <a:t>It starts with a tensor</a:t>
            </a:r>
            <a:endParaRPr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19690"/>
            <a:ext cx="5388427" cy="646331"/>
          </a:xfrm>
        </p:spPr>
        <p:txBody>
          <a:bodyPr/>
          <a:lstStyle/>
          <a:p>
            <a:r>
              <a:rPr lang="en-US" altLang="zh-CN" sz="3600" dirty="0"/>
              <a:t>It starts with a tensor</a:t>
            </a:r>
            <a:endParaRPr lang="zh-CN" altLang="en-US" sz="3600" dirty="0"/>
          </a:p>
        </p:txBody>
      </p:sp>
      <p:pic>
        <p:nvPicPr>
          <p:cNvPr id="2" name="图片 1"/>
          <p:cNvPicPr>
            <a:picLocks noChangeAspect="1"/>
          </p:cNvPicPr>
          <p:nvPr/>
        </p:nvPicPr>
        <p:blipFill>
          <a:blip r:embed="rId1"/>
          <a:stretch>
            <a:fillRect/>
          </a:stretch>
        </p:blipFill>
        <p:spPr>
          <a:xfrm>
            <a:off x="1935627" y="1209699"/>
            <a:ext cx="5241068" cy="3593308"/>
          </a:xfrm>
          <a:prstGeom prst="rect">
            <a:avLst/>
          </a:prstGeom>
        </p:spPr>
      </p:pic>
      <p:sp>
        <p:nvSpPr>
          <p:cNvPr id="6" name="文本框 5"/>
          <p:cNvSpPr txBox="1"/>
          <p:nvPr/>
        </p:nvSpPr>
        <p:spPr bwMode="gray">
          <a:xfrm>
            <a:off x="702643" y="5073348"/>
            <a:ext cx="7931218" cy="960393"/>
          </a:xfrm>
          <a:prstGeom prst="rect">
            <a:avLst/>
          </a:prstGeom>
          <a:noFill/>
          <a:ln w="9525">
            <a:noFill/>
            <a:miter lim="800000"/>
          </a:ln>
        </p:spPr>
        <p:txBody>
          <a:bodyPr wrap="square" rtlCol="0">
            <a:spAutoFit/>
          </a:bodyPr>
          <a:lstStyle/>
          <a:p>
            <a:r>
              <a:rPr kumimoji="1" lang="zh-CN" altLang="en-US" sz="1400" dirty="0" smtClean="0">
                <a:latin typeface="微软雅黑" panose="020B0503020204020204" pitchFamily="34" charset="-122"/>
                <a:ea typeface="微软雅黑" panose="020B0503020204020204" pitchFamily="34" charset="-122"/>
              </a:rPr>
              <a:t>    </a:t>
            </a:r>
            <a:r>
              <a:rPr lang="en-US" altLang="zh-CN" sz="1400" dirty="0" smtClean="0"/>
              <a:t>A </a:t>
            </a:r>
            <a:r>
              <a:rPr lang="en-US" altLang="zh-CN" sz="1400" dirty="0"/>
              <a:t>deep neural network typically learns the transformation from one form of data to another in stages, which means the partially transformed </a:t>
            </a:r>
            <a:r>
              <a:rPr lang="en-US" altLang="zh-CN" sz="1400" dirty="0" smtClean="0"/>
              <a:t>data</a:t>
            </a:r>
            <a:endParaRPr lang="en-US" altLang="zh-CN" sz="1400" dirty="0"/>
          </a:p>
          <a:p>
            <a:r>
              <a:rPr lang="en-US" altLang="zh-CN" sz="1400" dirty="0" smtClean="0"/>
              <a:t>between </a:t>
            </a:r>
            <a:r>
              <a:rPr lang="en-US" altLang="zh-CN" sz="1400" dirty="0"/>
              <a:t>each stage can be thought of as a sequence of intermediate representations.</a:t>
            </a:r>
            <a:endParaRPr lang="zh-CN" altLang="en-US" sz="1400" dirty="0"/>
          </a:p>
          <a:p>
            <a:pPr eaLnBrk="0" hangingPunct="0">
              <a:buFontTx/>
              <a:buNone/>
            </a:pPr>
            <a:endParaRPr kumimoji="1" lang="zh-CN" altLang="en-US" sz="1400" dirty="0" err="1"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19691"/>
            <a:ext cx="5388427" cy="646331"/>
          </a:xfrm>
        </p:spPr>
        <p:txBody>
          <a:bodyPr/>
          <a:lstStyle/>
          <a:p>
            <a:r>
              <a:rPr lang="en-US" altLang="zh-CN" sz="3600" dirty="0"/>
              <a:t>It starts with a tensor</a:t>
            </a:r>
            <a:endParaRPr lang="zh-CN" altLang="en-US" sz="3600" dirty="0"/>
          </a:p>
        </p:txBody>
      </p:sp>
      <p:pic>
        <p:nvPicPr>
          <p:cNvPr id="2" name="图片 1"/>
          <p:cNvPicPr>
            <a:picLocks noChangeAspect="1"/>
          </p:cNvPicPr>
          <p:nvPr/>
        </p:nvPicPr>
        <p:blipFill>
          <a:blip r:embed="rId1"/>
          <a:stretch>
            <a:fillRect/>
          </a:stretch>
        </p:blipFill>
        <p:spPr>
          <a:xfrm>
            <a:off x="1376413" y="1920874"/>
            <a:ext cx="6250132" cy="2285366"/>
          </a:xfrm>
          <a:prstGeom prst="rect">
            <a:avLst/>
          </a:prstGeom>
        </p:spPr>
      </p:pic>
      <p:sp>
        <p:nvSpPr>
          <p:cNvPr id="6" name="文本框 5"/>
          <p:cNvSpPr txBox="1"/>
          <p:nvPr/>
        </p:nvSpPr>
        <p:spPr bwMode="gray">
          <a:xfrm>
            <a:off x="789271" y="4593022"/>
            <a:ext cx="7690585" cy="1384995"/>
          </a:xfrm>
          <a:prstGeom prst="rect">
            <a:avLst/>
          </a:prstGeom>
          <a:noFill/>
          <a:ln w="9525">
            <a:noFill/>
            <a:miter lim="800000"/>
          </a:ln>
        </p:spPr>
        <p:txBody>
          <a:bodyPr wrap="square" rtlCol="0">
            <a:spAutoFit/>
          </a:bodyPr>
          <a:lstStyle/>
          <a:p>
            <a:r>
              <a:rPr kumimoji="1"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a:t>
            </a:r>
            <a:r>
              <a:rPr lang="en-US" altLang="zh-CN" sz="1400" dirty="0" smtClean="0">
                <a:solidFill>
                  <a:schemeClr val="accent1">
                    <a:lumMod val="50000"/>
                  </a:schemeClr>
                </a:solidFill>
              </a:rPr>
              <a:t>Compared </a:t>
            </a:r>
            <a:r>
              <a:rPr lang="en-US" altLang="zh-CN" sz="1400" dirty="0">
                <a:solidFill>
                  <a:schemeClr val="accent1">
                    <a:lumMod val="50000"/>
                  </a:schemeClr>
                </a:solidFill>
              </a:rPr>
              <a:t>to </a:t>
            </a:r>
            <a:r>
              <a:rPr lang="en-US" altLang="zh-CN" sz="1400" dirty="0" err="1">
                <a:solidFill>
                  <a:schemeClr val="accent1">
                    <a:lumMod val="50000"/>
                  </a:schemeClr>
                </a:solidFill>
              </a:rPr>
              <a:t>NumPy</a:t>
            </a:r>
            <a:r>
              <a:rPr lang="en-US" altLang="zh-CN" sz="1400" dirty="0">
                <a:solidFill>
                  <a:schemeClr val="accent1">
                    <a:lumMod val="50000"/>
                  </a:schemeClr>
                </a:solidFill>
              </a:rPr>
              <a:t> arrays, </a:t>
            </a:r>
            <a:r>
              <a:rPr lang="en-US" altLang="zh-CN" sz="1400" dirty="0" err="1">
                <a:solidFill>
                  <a:schemeClr val="accent1">
                    <a:lumMod val="50000"/>
                  </a:schemeClr>
                </a:solidFill>
              </a:rPr>
              <a:t>PyTorch</a:t>
            </a:r>
            <a:r>
              <a:rPr lang="en-US" altLang="zh-CN" sz="1400" dirty="0">
                <a:solidFill>
                  <a:schemeClr val="accent1">
                    <a:lumMod val="50000"/>
                  </a:schemeClr>
                </a:solidFill>
              </a:rPr>
              <a:t> tensors have a few superpowers, such as the ability to perform very fast operations on graphical processing units (GPUs), distribute operations on multiple devices or machines, and keep track of the graph of</a:t>
            </a:r>
            <a:r>
              <a:rPr lang="zh-CN" altLang="en-US" sz="1400" dirty="0">
                <a:solidFill>
                  <a:schemeClr val="accent1">
                    <a:lumMod val="50000"/>
                  </a:schemeClr>
                </a:solidFill>
              </a:rPr>
              <a:t> </a:t>
            </a:r>
            <a:r>
              <a:rPr lang="en-US" altLang="zh-CN" sz="1400" dirty="0">
                <a:solidFill>
                  <a:schemeClr val="accent1">
                    <a:lumMod val="50000"/>
                  </a:schemeClr>
                </a:solidFill>
              </a:rPr>
              <a:t>computations that created them. These are all important features when implementing a modern deep learning library.</a:t>
            </a:r>
            <a:endParaRPr lang="zh-CN" altLang="en-US" sz="1400" dirty="0">
              <a:solidFill>
                <a:schemeClr val="accent1">
                  <a:lumMod val="50000"/>
                </a:schemeClr>
              </a:solidFill>
            </a:endParaRPr>
          </a:p>
          <a:p>
            <a:pPr eaLnBrk="0" hangingPunct="0">
              <a:buFontTx/>
              <a:buNone/>
            </a:pPr>
            <a:endParaRPr kumimoji="1" lang="zh-CN" altLang="en-US" sz="1400" dirty="0" err="1" smtClean="0">
              <a:latin typeface="微软雅黑" panose="020B0503020204020204" pitchFamily="34" charset="-122"/>
              <a:ea typeface="微软雅黑" panose="020B0503020204020204" pitchFamily="34" charset="-122"/>
            </a:endParaRPr>
          </a:p>
        </p:txBody>
      </p:sp>
      <p:sp>
        <p:nvSpPr>
          <p:cNvPr id="8" name="文本框 7"/>
          <p:cNvSpPr txBox="1"/>
          <p:nvPr/>
        </p:nvSpPr>
        <p:spPr bwMode="gray">
          <a:xfrm>
            <a:off x="471805" y="1380490"/>
            <a:ext cx="4713605" cy="398780"/>
          </a:xfrm>
          <a:prstGeom prst="rect">
            <a:avLst/>
          </a:prstGeom>
          <a:noFill/>
          <a:ln w="9525">
            <a:noFill/>
            <a:miter lim="800000"/>
          </a:ln>
        </p:spPr>
        <p:txBody>
          <a:bodyPr wrap="square" rtlCol="0">
            <a:spAutoFit/>
          </a:bodyPr>
          <a:lstStyle/>
          <a:p>
            <a:r>
              <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3.2</a:t>
            </a:r>
            <a:r>
              <a:rPr kumimoji="1" lang="zh-CN" altLang="en-US"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 </a:t>
            </a:r>
            <a:r>
              <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Tensors</a:t>
            </a:r>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 </a:t>
            </a:r>
            <a:r>
              <a:rPr lang="en-US" altLang="zh-CN" sz="2000" dirty="0">
                <a:solidFill>
                  <a:schemeClr val="tx1"/>
                </a:solidFill>
                <a:effectLst>
                  <a:outerShdw blurRad="38100" dist="19050" dir="2700000" algn="tl" rotWithShape="0">
                    <a:schemeClr val="dk1">
                      <a:alpha val="40000"/>
                    </a:schemeClr>
                  </a:outerShdw>
                </a:effectLst>
                <a:latin typeface="+mn-lt"/>
              </a:rPr>
              <a:t>Multidimensional</a:t>
            </a:r>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 arrays</a:t>
            </a:r>
            <a:endPar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19691"/>
            <a:ext cx="5388427" cy="646331"/>
          </a:xfrm>
        </p:spPr>
        <p:txBody>
          <a:bodyPr/>
          <a:lstStyle/>
          <a:p>
            <a:r>
              <a:rPr lang="en-US" altLang="zh-CN" sz="3600" dirty="0"/>
              <a:t>It starts with a tensor</a:t>
            </a:r>
            <a:endParaRPr lang="zh-CN" altLang="en-US" sz="3600" dirty="0"/>
          </a:p>
        </p:txBody>
      </p:sp>
      <p:sp>
        <p:nvSpPr>
          <p:cNvPr id="3" name="文本框 2"/>
          <p:cNvSpPr txBox="1"/>
          <p:nvPr/>
        </p:nvSpPr>
        <p:spPr bwMode="gray">
          <a:xfrm>
            <a:off x="954893" y="1938931"/>
            <a:ext cx="8255381" cy="1476375"/>
          </a:xfrm>
          <a:prstGeom prst="rect">
            <a:avLst/>
          </a:prstGeom>
          <a:noFill/>
          <a:ln w="9525">
            <a:noFill/>
            <a:miter lim="800000"/>
          </a:ln>
        </p:spPr>
        <p:txBody>
          <a:bodyPr wrap="square" rtlCol="0">
            <a:spAutoFit/>
          </a:bodyPr>
          <a:lstStyle/>
          <a:p>
            <a:r>
              <a:rPr lang="zh-CN" altLang="en-US" sz="18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一张图片可以用三个字段表示</a:t>
            </a:r>
            <a:endParaRPr lang="zh-CN" altLang="en-US" sz="18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buFontTx/>
              <a:buNone/>
            </a:pPr>
            <a:endParaRPr kumimoji="1" lang="en-US" altLang="zh-CN" sz="1800" b="1" dirty="0" smtClean="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1800" b="1" dirty="0" smtClean="0">
              <a:solidFill>
                <a:schemeClr val="accent1">
                  <a:lumMod val="75000"/>
                </a:schemeClr>
              </a:solidFill>
            </a:endParaRPr>
          </a:p>
          <a:p>
            <a:r>
              <a:rPr lang="en-US" altLang="zh-CN" sz="1800" b="1" dirty="0" smtClean="0">
                <a:solidFill>
                  <a:schemeClr val="accent1">
                    <a:lumMod val="75000"/>
                  </a:schemeClr>
                </a:solidFill>
              </a:rPr>
              <a:t>(</a:t>
            </a:r>
            <a:r>
              <a:rPr lang="en-US" altLang="zh-CN" sz="1800" b="1" dirty="0">
                <a:solidFill>
                  <a:schemeClr val="accent1">
                    <a:lumMod val="75000"/>
                  </a:schemeClr>
                </a:solidFill>
              </a:rPr>
              <a:t>width, height, color_depth) = 3D</a:t>
            </a:r>
            <a:endParaRPr lang="en-US" altLang="zh-CN" sz="1800" b="1" dirty="0">
              <a:solidFill>
                <a:schemeClr val="accent1">
                  <a:lumMod val="75000"/>
                </a:schemeClr>
              </a:solidFill>
            </a:endParaRPr>
          </a:p>
          <a:p>
            <a:pPr eaLnBrk="0" hangingPunct="0">
              <a:buFontTx/>
              <a:buNone/>
            </a:pPr>
            <a:endParaRPr kumimoji="1" lang="en-US" altLang="zh-CN" sz="1800" b="1"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bwMode="gray">
          <a:xfrm>
            <a:off x="954893" y="3911149"/>
            <a:ext cx="5650028" cy="1476375"/>
          </a:xfrm>
          <a:prstGeom prst="rect">
            <a:avLst/>
          </a:prstGeom>
          <a:noFill/>
          <a:ln w="9525">
            <a:noFill/>
            <a:miter lim="800000"/>
          </a:ln>
        </p:spPr>
        <p:txBody>
          <a:bodyPr wrap="square" rtlCol="0">
            <a:spAutoFit/>
          </a:bodyPr>
          <a:lstStyle/>
          <a:p>
            <a:pPr eaLnBrk="0" hangingPunct="0">
              <a:buFontTx/>
              <a:buNone/>
            </a:pPr>
            <a:r>
              <a:rPr kumimoji="1" lang="zh-CN" altLang="en-US" sz="1800" b="1" dirty="0" smtClean="0">
                <a:solidFill>
                  <a:schemeClr val="accent1">
                    <a:lumMod val="75000"/>
                  </a:schemeClr>
                </a:solidFill>
                <a:latin typeface="微软雅黑" panose="020B0503020204020204" pitchFamily="34" charset="-122"/>
                <a:ea typeface="微软雅黑" panose="020B0503020204020204" pitchFamily="34" charset="-122"/>
              </a:rPr>
              <a:t> 很多张这样的图片 </a:t>
            </a:r>
            <a:endParaRPr kumimoji="1" lang="en-US" altLang="zh-CN" sz="1800" b="1" dirty="0" smtClean="0">
              <a:solidFill>
                <a:schemeClr val="accent1">
                  <a:lumMod val="75000"/>
                </a:schemeClr>
              </a:solidFill>
              <a:latin typeface="微软雅黑" panose="020B0503020204020204" pitchFamily="34" charset="-122"/>
              <a:ea typeface="微软雅黑" panose="020B0503020204020204" pitchFamily="34" charset="-122"/>
            </a:endParaRPr>
          </a:p>
          <a:p>
            <a:pPr eaLnBrk="0" hangingPunct="0">
              <a:buFontTx/>
              <a:buNone/>
            </a:pPr>
            <a:endParaRPr kumimoji="1" lang="en-US" altLang="zh-CN" sz="1800" b="1" dirty="0" smtClean="0">
              <a:solidFill>
                <a:schemeClr val="accent1">
                  <a:lumMod val="75000"/>
                </a:schemeClr>
              </a:solidFill>
              <a:latin typeface="微软雅黑" panose="020B0503020204020204" pitchFamily="34" charset="-122"/>
              <a:ea typeface="微软雅黑" panose="020B0503020204020204" pitchFamily="34" charset="-122"/>
            </a:endParaRPr>
          </a:p>
          <a:p>
            <a:pPr eaLnBrk="0" hangingPunct="0">
              <a:buFontTx/>
              <a:buNone/>
            </a:pPr>
            <a:r>
              <a:rPr kumimoji="1" lang="zh-CN" altLang="en-US" sz="1800" b="1" dirty="0" smtClean="0">
                <a:solidFill>
                  <a:schemeClr val="accent1">
                    <a:lumMod val="75000"/>
                  </a:schemeClr>
                </a:solidFill>
                <a:latin typeface="微软雅黑" panose="020B0503020204020204" pitchFamily="34" charset="-122"/>
                <a:ea typeface="微软雅黑" panose="020B0503020204020204" pitchFamily="34" charset="-122"/>
              </a:rPr>
              <a:t> </a:t>
            </a:r>
            <a:endParaRPr kumimoji="1" lang="en-US" altLang="zh-CN" sz="1800" b="1" dirty="0" smtClean="0">
              <a:solidFill>
                <a:schemeClr val="accent1">
                  <a:lumMod val="75000"/>
                </a:schemeClr>
              </a:solidFill>
              <a:latin typeface="微软雅黑" panose="020B0503020204020204" pitchFamily="34" charset="-122"/>
              <a:ea typeface="微软雅黑" panose="020B0503020204020204" pitchFamily="34" charset="-122"/>
            </a:endParaRPr>
          </a:p>
          <a:p>
            <a:r>
              <a:rPr lang="en-US" altLang="zh-CN" sz="1800" b="1" dirty="0">
                <a:solidFill>
                  <a:schemeClr val="accent1">
                    <a:lumMod val="75000"/>
                  </a:schemeClr>
                </a:solidFill>
              </a:rPr>
              <a:t>(sample_size, width, height, color_depth) = 4D</a:t>
            </a:r>
            <a:endParaRPr lang="en-US" altLang="zh-CN" sz="1800" b="1" dirty="0">
              <a:solidFill>
                <a:schemeClr val="accent1">
                  <a:lumMod val="75000"/>
                </a:schemeClr>
              </a:solidFill>
            </a:endParaRPr>
          </a:p>
          <a:p>
            <a:pPr eaLnBrk="0" hangingPunct="0">
              <a:buFontTx/>
              <a:buNone/>
            </a:pPr>
            <a:endParaRPr kumimoji="1" lang="en-US" altLang="zh-CN" sz="1800" b="1" dirty="0" smtClean="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676390" y="1927225"/>
            <a:ext cx="981075" cy="1028700"/>
          </a:xfrm>
          <a:prstGeom prst="rect">
            <a:avLst/>
          </a:prstGeom>
        </p:spPr>
      </p:pic>
      <p:grpSp>
        <p:nvGrpSpPr>
          <p:cNvPr id="12" name="组合 11"/>
          <p:cNvGrpSpPr/>
          <p:nvPr/>
        </p:nvGrpSpPr>
        <p:grpSpPr>
          <a:xfrm>
            <a:off x="6426835" y="3415030"/>
            <a:ext cx="1961515" cy="2057400"/>
            <a:chOff x="10364" y="5135"/>
            <a:chExt cx="3089" cy="3240"/>
          </a:xfrm>
        </p:grpSpPr>
        <p:pic>
          <p:nvPicPr>
            <p:cNvPr id="4" name="图片 3"/>
            <p:cNvPicPr>
              <a:picLocks noChangeAspect="1"/>
            </p:cNvPicPr>
            <p:nvPr/>
          </p:nvPicPr>
          <p:blipFill>
            <a:blip r:embed="rId1"/>
            <a:stretch>
              <a:fillRect/>
            </a:stretch>
          </p:blipFill>
          <p:spPr>
            <a:xfrm>
              <a:off x="10364" y="6331"/>
              <a:ext cx="1545" cy="1620"/>
            </a:xfrm>
            <a:prstGeom prst="rect">
              <a:avLst/>
            </a:prstGeom>
          </p:spPr>
        </p:pic>
        <p:pic>
          <p:nvPicPr>
            <p:cNvPr id="6" name="图片 5"/>
            <p:cNvPicPr>
              <a:picLocks noChangeAspect="1"/>
            </p:cNvPicPr>
            <p:nvPr/>
          </p:nvPicPr>
          <p:blipFill>
            <a:blip r:embed="rId1"/>
            <a:stretch>
              <a:fillRect/>
            </a:stretch>
          </p:blipFill>
          <p:spPr>
            <a:xfrm>
              <a:off x="10364" y="5135"/>
              <a:ext cx="1545" cy="1620"/>
            </a:xfrm>
            <a:prstGeom prst="rect">
              <a:avLst/>
            </a:prstGeom>
          </p:spPr>
        </p:pic>
        <p:pic>
          <p:nvPicPr>
            <p:cNvPr id="7" name="图片 6"/>
            <p:cNvPicPr>
              <a:picLocks noChangeAspect="1"/>
            </p:cNvPicPr>
            <p:nvPr/>
          </p:nvPicPr>
          <p:blipFill>
            <a:blip r:embed="rId1"/>
            <a:stretch>
              <a:fillRect/>
            </a:stretch>
          </p:blipFill>
          <p:spPr>
            <a:xfrm>
              <a:off x="11909" y="5361"/>
              <a:ext cx="1545" cy="1620"/>
            </a:xfrm>
            <a:prstGeom prst="rect">
              <a:avLst/>
            </a:prstGeom>
          </p:spPr>
        </p:pic>
        <p:pic>
          <p:nvPicPr>
            <p:cNvPr id="8" name="图片 7"/>
            <p:cNvPicPr>
              <a:picLocks noChangeAspect="1"/>
            </p:cNvPicPr>
            <p:nvPr/>
          </p:nvPicPr>
          <p:blipFill>
            <a:blip r:embed="rId1"/>
            <a:stretch>
              <a:fillRect/>
            </a:stretch>
          </p:blipFill>
          <p:spPr>
            <a:xfrm>
              <a:off x="10812" y="5646"/>
              <a:ext cx="1545" cy="1620"/>
            </a:xfrm>
            <a:prstGeom prst="rect">
              <a:avLst/>
            </a:prstGeom>
          </p:spPr>
        </p:pic>
        <p:pic>
          <p:nvPicPr>
            <p:cNvPr id="10" name="图片 9"/>
            <p:cNvPicPr>
              <a:picLocks noChangeAspect="1"/>
            </p:cNvPicPr>
            <p:nvPr/>
          </p:nvPicPr>
          <p:blipFill>
            <a:blip r:embed="rId1"/>
            <a:stretch>
              <a:fillRect/>
            </a:stretch>
          </p:blipFill>
          <p:spPr>
            <a:xfrm>
              <a:off x="11367" y="5916"/>
              <a:ext cx="1545" cy="1620"/>
            </a:xfrm>
            <a:prstGeom prst="rect">
              <a:avLst/>
            </a:prstGeom>
          </p:spPr>
        </p:pic>
        <p:pic>
          <p:nvPicPr>
            <p:cNvPr id="11" name="图片 10"/>
            <p:cNvPicPr>
              <a:picLocks noChangeAspect="1"/>
            </p:cNvPicPr>
            <p:nvPr/>
          </p:nvPicPr>
          <p:blipFill>
            <a:blip r:embed="rId1"/>
            <a:stretch>
              <a:fillRect/>
            </a:stretch>
          </p:blipFill>
          <p:spPr>
            <a:xfrm>
              <a:off x="11733" y="6755"/>
              <a:ext cx="1545" cy="1620"/>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19691"/>
            <a:ext cx="5388427" cy="646331"/>
          </a:xfrm>
        </p:spPr>
        <p:txBody>
          <a:bodyPr/>
          <a:lstStyle/>
          <a:p>
            <a:r>
              <a:rPr lang="en-US" altLang="zh-CN" sz="3600" dirty="0"/>
              <a:t>It starts with a tensor</a:t>
            </a:r>
            <a:endParaRPr lang="zh-CN" altLang="en-US" sz="3600" dirty="0"/>
          </a:p>
        </p:txBody>
      </p:sp>
      <p:sp>
        <p:nvSpPr>
          <p:cNvPr id="4" name="文本框 3"/>
          <p:cNvSpPr txBox="1"/>
          <p:nvPr/>
        </p:nvSpPr>
        <p:spPr bwMode="gray">
          <a:xfrm>
            <a:off x="681721" y="1759015"/>
            <a:ext cx="7661710" cy="3815080"/>
          </a:xfrm>
          <a:prstGeom prst="rect">
            <a:avLst/>
          </a:prstGeom>
          <a:noFill/>
          <a:ln w="9525">
            <a:noFill/>
            <a:miter lim="800000"/>
          </a:ln>
        </p:spPr>
        <p:txBody>
          <a:bodyPr wrap="square" rtlCol="0">
            <a:spAutoFit/>
          </a:bodyPr>
          <a:lstStyle/>
          <a:p>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3.2.2 Constructing our first </a:t>
            </a:r>
            <a:r>
              <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tensors</a:t>
            </a:r>
            <a:r>
              <a:rPr kumimoji="1" lang="zh-CN" altLang="en-US"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 </a:t>
            </a:r>
            <a:endPar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a:p>
            <a:endPar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a:p>
            <a:endPar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a:p>
            <a:r>
              <a:rPr lang="en-US" altLang="zh-CN" sz="2000" dirty="0" err="1">
                <a:solidFill>
                  <a:schemeClr val="tx1"/>
                </a:solidFill>
                <a:effectLst>
                  <a:outerShdw blurRad="38100" dist="19050" dir="2700000" algn="tl" rotWithShape="0">
                    <a:schemeClr val="dk1">
                      <a:alpha val="40000"/>
                    </a:schemeClr>
                  </a:outerShdw>
                </a:effectLst>
              </a:rPr>
              <a:t>conda</a:t>
            </a:r>
            <a:r>
              <a:rPr lang="en-US" altLang="zh-CN" sz="2000" dirty="0">
                <a:solidFill>
                  <a:schemeClr val="tx1"/>
                </a:solidFill>
                <a:effectLst>
                  <a:outerShdw blurRad="38100" dist="19050" dir="2700000" algn="tl" rotWithShape="0">
                    <a:schemeClr val="dk1">
                      <a:alpha val="40000"/>
                    </a:schemeClr>
                  </a:outerShdw>
                </a:effectLst>
              </a:rPr>
              <a:t> install pytorch </a:t>
            </a:r>
            <a:r>
              <a:rPr lang="en-US" altLang="zh-CN" sz="2000" dirty="0" err="1">
                <a:solidFill>
                  <a:schemeClr val="tx1"/>
                </a:solidFill>
                <a:effectLst>
                  <a:outerShdw blurRad="38100" dist="19050" dir="2700000" algn="tl" rotWithShape="0">
                    <a:schemeClr val="dk1">
                      <a:alpha val="40000"/>
                    </a:schemeClr>
                  </a:outerShdw>
                </a:effectLst>
              </a:rPr>
              <a:t>torchvision</a:t>
            </a:r>
            <a:r>
              <a:rPr lang="en-US" altLang="zh-CN" sz="2000" dirty="0">
                <a:solidFill>
                  <a:schemeClr val="tx1"/>
                </a:solidFill>
                <a:effectLst>
                  <a:outerShdw blurRad="38100" dist="19050" dir="2700000" algn="tl" rotWithShape="0">
                    <a:schemeClr val="dk1">
                      <a:alpha val="40000"/>
                    </a:schemeClr>
                  </a:outerShdw>
                </a:effectLst>
              </a:rPr>
              <a:t> -c </a:t>
            </a:r>
            <a:r>
              <a:rPr lang="en-US" altLang="zh-CN" sz="2000" dirty="0" smtClean="0">
                <a:solidFill>
                  <a:schemeClr val="tx1"/>
                </a:solidFill>
                <a:effectLst>
                  <a:outerShdw blurRad="38100" dist="19050" dir="2700000" algn="tl" rotWithShape="0">
                    <a:schemeClr val="dk1">
                      <a:alpha val="40000"/>
                    </a:schemeClr>
                  </a:outerShdw>
                </a:effectLst>
              </a:rPr>
              <a:t>pytorch</a:t>
            </a:r>
            <a:endParaRPr lang="en-US" altLang="zh-CN" sz="2000" dirty="0" smtClean="0">
              <a:solidFill>
                <a:schemeClr val="tx1"/>
              </a:solidFill>
              <a:effectLst>
                <a:outerShdw blurRad="38100" dist="19050" dir="2700000" algn="tl" rotWithShape="0">
                  <a:schemeClr val="dk1">
                    <a:alpha val="40000"/>
                  </a:schemeClr>
                </a:outerShdw>
              </a:effectLst>
            </a:endParaRPr>
          </a:p>
          <a:p>
            <a:endParaRPr lang="en-US" altLang="zh-CN" sz="2000" dirty="0">
              <a:solidFill>
                <a:schemeClr val="tx1"/>
              </a:solidFill>
              <a:effectLst>
                <a:outerShdw blurRad="38100" dist="19050" dir="2700000" algn="tl" rotWithShape="0">
                  <a:schemeClr val="dk1">
                    <a:alpha val="40000"/>
                  </a:schemeClr>
                </a:outerShdw>
              </a:effectLst>
            </a:endParaRPr>
          </a:p>
          <a:p>
            <a:endParaRPr lang="en-US" altLang="zh-CN" sz="2000" dirty="0" smtClean="0">
              <a:solidFill>
                <a:schemeClr val="tx1"/>
              </a:solidFill>
              <a:effectLst>
                <a:outerShdw blurRad="38100" dist="19050" dir="2700000" algn="tl" rotWithShape="0">
                  <a:schemeClr val="dk1">
                    <a:alpha val="40000"/>
                  </a:schemeClr>
                </a:outerShdw>
              </a:effectLst>
            </a:endParaRPr>
          </a:p>
          <a:p>
            <a:r>
              <a:rPr lang="en-US" altLang="zh-CN" sz="2000" dirty="0" err="1">
                <a:solidFill>
                  <a:schemeClr val="tx1"/>
                </a:solidFill>
                <a:effectLst>
                  <a:outerShdw blurRad="38100" dist="19050" dir="2700000" algn="tl" rotWithShape="0">
                    <a:schemeClr val="dk1">
                      <a:alpha val="40000"/>
                    </a:schemeClr>
                  </a:outerShdw>
                </a:effectLst>
              </a:rPr>
              <a:t>conda</a:t>
            </a:r>
            <a:r>
              <a:rPr lang="en-US" altLang="zh-CN" sz="2000" dirty="0">
                <a:solidFill>
                  <a:schemeClr val="tx1"/>
                </a:solidFill>
                <a:effectLst>
                  <a:outerShdw blurRad="38100" dist="19050" dir="2700000" algn="tl" rotWithShape="0">
                    <a:schemeClr val="dk1">
                      <a:alpha val="40000"/>
                    </a:schemeClr>
                  </a:outerShdw>
                </a:effectLst>
              </a:rPr>
              <a:t> install pytorch </a:t>
            </a:r>
            <a:r>
              <a:rPr lang="en-US" altLang="zh-CN" sz="2000" dirty="0" err="1">
                <a:solidFill>
                  <a:schemeClr val="tx1"/>
                </a:solidFill>
                <a:effectLst>
                  <a:outerShdw blurRad="38100" dist="19050" dir="2700000" algn="tl" rotWithShape="0">
                    <a:schemeClr val="dk1">
                      <a:alpha val="40000"/>
                    </a:schemeClr>
                  </a:outerShdw>
                </a:effectLst>
              </a:rPr>
              <a:t>torchvision</a:t>
            </a:r>
            <a:r>
              <a:rPr lang="en-US" altLang="zh-CN" sz="2000" dirty="0">
                <a:solidFill>
                  <a:schemeClr val="tx1"/>
                </a:solidFill>
                <a:effectLst>
                  <a:outerShdw blurRad="38100" dist="19050" dir="2700000" algn="tl" rotWithShape="0">
                    <a:schemeClr val="dk1">
                      <a:alpha val="40000"/>
                    </a:schemeClr>
                  </a:outerShdw>
                </a:effectLst>
              </a:rPr>
              <a:t> </a:t>
            </a:r>
            <a:r>
              <a:rPr lang="en-US" altLang="zh-CN" sz="2000" dirty="0" err="1">
                <a:solidFill>
                  <a:schemeClr val="tx1"/>
                </a:solidFill>
                <a:effectLst>
                  <a:outerShdw blurRad="38100" dist="19050" dir="2700000" algn="tl" rotWithShape="0">
                    <a:schemeClr val="dk1">
                      <a:alpha val="40000"/>
                    </a:schemeClr>
                  </a:outerShdw>
                </a:effectLst>
              </a:rPr>
              <a:t>cudatoolkit</a:t>
            </a:r>
            <a:r>
              <a:rPr lang="en-US" altLang="zh-CN" sz="2000" dirty="0">
                <a:solidFill>
                  <a:schemeClr val="tx1"/>
                </a:solidFill>
                <a:effectLst>
                  <a:outerShdw blurRad="38100" dist="19050" dir="2700000" algn="tl" rotWithShape="0">
                    <a:schemeClr val="dk1">
                      <a:alpha val="40000"/>
                    </a:schemeClr>
                  </a:outerShdw>
                </a:effectLst>
              </a:rPr>
              <a:t>=10.2 -c </a:t>
            </a:r>
            <a:r>
              <a:rPr lang="en-US" altLang="zh-CN" sz="2000" dirty="0" smtClean="0">
                <a:solidFill>
                  <a:schemeClr val="tx1"/>
                </a:solidFill>
                <a:effectLst>
                  <a:outerShdw blurRad="38100" dist="19050" dir="2700000" algn="tl" rotWithShape="0">
                    <a:schemeClr val="dk1">
                      <a:alpha val="40000"/>
                    </a:schemeClr>
                  </a:outerShdw>
                </a:effectLst>
              </a:rPr>
              <a:t>pytorch</a:t>
            </a:r>
            <a:endParaRPr lang="en-US" altLang="zh-CN" sz="2000" dirty="0" smtClean="0">
              <a:solidFill>
                <a:schemeClr val="tx1"/>
              </a:solidFill>
              <a:effectLst>
                <a:outerShdw blurRad="38100" dist="19050" dir="2700000" algn="tl" rotWithShape="0">
                  <a:schemeClr val="dk1">
                    <a:alpha val="40000"/>
                  </a:schemeClr>
                </a:outerShdw>
              </a:effectLst>
            </a:endParaRPr>
          </a:p>
          <a:p>
            <a:pPr latinLnBrk="1"/>
            <a:endParaRPr lang="en-US" altLang="zh-CN" sz="2000" dirty="0">
              <a:solidFill>
                <a:schemeClr val="tx1"/>
              </a:solidFill>
              <a:effectLst>
                <a:outerShdw blurRad="38100" dist="19050" dir="2700000" algn="tl" rotWithShape="0">
                  <a:schemeClr val="dk1">
                    <a:alpha val="40000"/>
                  </a:schemeClr>
                </a:outerShdw>
              </a:effectLst>
            </a:endParaRPr>
          </a:p>
          <a:p>
            <a:pPr latinLnBrk="1"/>
            <a:endParaRPr lang="en-US" altLang="zh-CN" sz="2000" dirty="0" smtClean="0">
              <a:solidFill>
                <a:schemeClr val="tx1"/>
              </a:solidFill>
              <a:effectLst>
                <a:outerShdw blurRad="38100" dist="19050" dir="2700000" algn="tl" rotWithShape="0">
                  <a:schemeClr val="dk1">
                    <a:alpha val="40000"/>
                  </a:schemeClr>
                </a:outerShdw>
              </a:effectLst>
            </a:endParaRPr>
          </a:p>
          <a:p>
            <a:pPr latinLnBrk="1"/>
            <a:r>
              <a:rPr lang="zh-CN" altLang="en-US" sz="2000" dirty="0" smtClean="0">
                <a:solidFill>
                  <a:schemeClr val="tx1"/>
                </a:solidFill>
                <a:effectLst>
                  <a:outerShdw blurRad="38100" dist="19050" dir="2700000" algn="tl" rotWithShape="0">
                    <a:schemeClr val="dk1">
                      <a:alpha val="40000"/>
                    </a:schemeClr>
                  </a:outerShdw>
                </a:effectLst>
              </a:rPr>
              <a:t>官网：</a:t>
            </a:r>
            <a:endParaRPr lang="en-US" altLang="zh-CN" sz="2000" dirty="0">
              <a:solidFill>
                <a:schemeClr val="tx1"/>
              </a:solidFill>
              <a:effectLst>
                <a:outerShdw blurRad="38100" dist="19050" dir="2700000" algn="tl" rotWithShape="0">
                  <a:schemeClr val="dk1">
                    <a:alpha val="40000"/>
                  </a:schemeClr>
                </a:outerShdw>
              </a:effectLst>
            </a:endParaRPr>
          </a:p>
          <a:p>
            <a:pPr latinLnBrk="1"/>
            <a:endParaRPr lang="en-US" altLang="zh-CN" sz="1400" dirty="0" smtClean="0">
              <a:hlinkClick r:id="rId1"/>
            </a:endParaRPr>
          </a:p>
          <a:p>
            <a:pPr latinLnBrk="1"/>
            <a:r>
              <a:rPr lang="en-US" altLang="zh-CN" sz="2000" dirty="0">
                <a:solidFill>
                  <a:schemeClr val="tx1"/>
                </a:solidFill>
                <a:effectLst>
                  <a:outerShdw blurRad="38100" dist="19050" dir="2700000" algn="tl" rotWithShape="0">
                    <a:schemeClr val="dk1">
                      <a:alpha val="40000"/>
                    </a:schemeClr>
                  </a:outerShdw>
                </a:effectLst>
                <a:hlinkClick r:id="rId1"/>
              </a:rPr>
              <a:t>https://pytorch.org/</a:t>
            </a:r>
            <a:endParaRPr lang="en-US" altLang="zh-CN" sz="2000" dirty="0">
              <a:solidFill>
                <a:schemeClr val="tx1"/>
              </a:solidFill>
              <a:effectLst>
                <a:outerShdw blurRad="38100" dist="19050" dir="2700000" algn="tl" rotWithShape="0">
                  <a:schemeClr val="dk1">
                    <a:alpha val="40000"/>
                  </a:schemeClr>
                </a:outerShdw>
              </a:effectLst>
            </a:endParaRPr>
          </a:p>
          <a:p>
            <a:endParaRPr kumimoji="1" lang="zh-CN" altLang="en-US" sz="1400" dirty="0" smtClean="0">
              <a:latin typeface="+mn-lt"/>
              <a:ea typeface="微软雅黑" panose="020B0503020204020204" pitchFamily="34" charset="-122"/>
            </a:endParaRPr>
          </a:p>
        </p:txBody>
      </p:sp>
      <p:pic>
        <p:nvPicPr>
          <p:cNvPr id="2" name="图片 1"/>
          <p:cNvPicPr>
            <a:picLocks noChangeAspect="1"/>
          </p:cNvPicPr>
          <p:nvPr/>
        </p:nvPicPr>
        <p:blipFill>
          <a:blip r:embed="rId2"/>
          <a:srcRect r="1942" b="5933"/>
          <a:stretch>
            <a:fillRect/>
          </a:stretch>
        </p:blipFill>
        <p:spPr>
          <a:xfrm>
            <a:off x="7244080" y="4517390"/>
            <a:ext cx="962025" cy="895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19691"/>
            <a:ext cx="5388427" cy="646331"/>
          </a:xfrm>
        </p:spPr>
        <p:txBody>
          <a:bodyPr/>
          <a:lstStyle/>
          <a:p>
            <a:r>
              <a:rPr lang="en-US" altLang="zh-CN" sz="3600" dirty="0"/>
              <a:t>It starts with a tensor</a:t>
            </a:r>
            <a:endParaRPr lang="zh-CN" altLang="en-US" sz="3600" dirty="0"/>
          </a:p>
        </p:txBody>
      </p:sp>
      <p:sp>
        <p:nvSpPr>
          <p:cNvPr id="3" name="文本框 2"/>
          <p:cNvSpPr txBox="1"/>
          <p:nvPr/>
        </p:nvSpPr>
        <p:spPr bwMode="gray">
          <a:xfrm>
            <a:off x="359230" y="1467853"/>
            <a:ext cx="5083514" cy="398780"/>
          </a:xfrm>
          <a:prstGeom prst="rect">
            <a:avLst/>
          </a:prstGeom>
          <a:noFill/>
          <a:ln w="9525">
            <a:noFill/>
            <a:miter lim="800000"/>
          </a:ln>
        </p:spPr>
        <p:txBody>
          <a:bodyPr wrap="square" rtlCol="0">
            <a:spAutoFit/>
          </a:bodyPr>
          <a:lstStyle/>
          <a:p>
            <a:r>
              <a:rPr kumimoji="1" lang="zh-CN" altLang="en-US"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 </a:t>
            </a:r>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3.2.3 The essence of tensors</a:t>
            </a:r>
            <a:endParaRPr kumimoji="1" lang="en-US" altLang="zh-CN" sz="2000" dirty="0" smtClean="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255320" y="1867071"/>
            <a:ext cx="4126229" cy="1641190"/>
          </a:xfrm>
          <a:prstGeom prst="rect">
            <a:avLst/>
          </a:prstGeom>
        </p:spPr>
      </p:pic>
      <p:sp>
        <p:nvSpPr>
          <p:cNvPr id="5" name="文本框 4"/>
          <p:cNvSpPr txBox="1"/>
          <p:nvPr/>
        </p:nvSpPr>
        <p:spPr bwMode="gray">
          <a:xfrm>
            <a:off x="842644" y="3840781"/>
            <a:ext cx="7459579" cy="1815882"/>
          </a:xfrm>
          <a:prstGeom prst="rect">
            <a:avLst/>
          </a:prstGeom>
          <a:noFill/>
          <a:ln w="9525">
            <a:noFill/>
            <a:miter lim="800000"/>
          </a:ln>
        </p:spPr>
        <p:txBody>
          <a:bodyPr wrap="square" rtlCol="0">
            <a:spAutoFit/>
          </a:bodyPr>
          <a:lstStyle/>
          <a:p>
            <a:r>
              <a:rPr kumimoji="1" lang="zh-CN" altLang="en-US" sz="1400" dirty="0" smtClean="0">
                <a:latin typeface="+mn-lt"/>
                <a:ea typeface="微软雅黑" panose="020B0503020204020204" pitchFamily="34" charset="-122"/>
              </a:rPr>
              <a:t>   </a:t>
            </a:r>
            <a:r>
              <a:rPr kumimoji="1" lang="en-US" altLang="zh-CN" sz="1400" dirty="0">
                <a:latin typeface="+mn-lt"/>
                <a:ea typeface="微软雅黑" panose="020B0503020204020204" pitchFamily="34" charset="-122"/>
              </a:rPr>
              <a:t>Python lists or tuples of numbers are collections of Python objects that are individually allocated in memory, as shown on the left in figure 3.3. </a:t>
            </a:r>
            <a:r>
              <a:rPr kumimoji="1" lang="en-US" altLang="zh-CN" sz="1400" dirty="0" err="1">
                <a:latin typeface="+mn-lt"/>
                <a:ea typeface="微软雅黑" panose="020B0503020204020204" pitchFamily="34" charset="-122"/>
              </a:rPr>
              <a:t>PyTorch</a:t>
            </a:r>
            <a:r>
              <a:rPr kumimoji="1" lang="en-US" altLang="zh-CN" sz="1400" dirty="0">
                <a:latin typeface="+mn-lt"/>
                <a:ea typeface="微软雅黑" panose="020B0503020204020204" pitchFamily="34" charset="-122"/>
              </a:rPr>
              <a:t> tensors or </a:t>
            </a:r>
            <a:r>
              <a:rPr kumimoji="1" lang="en-US" altLang="zh-CN" sz="1400" dirty="0" err="1">
                <a:latin typeface="+mn-lt"/>
                <a:ea typeface="微软雅黑" panose="020B0503020204020204" pitchFamily="34" charset="-122"/>
              </a:rPr>
              <a:t>NumPy</a:t>
            </a:r>
            <a:r>
              <a:rPr kumimoji="1" lang="en-US" altLang="zh-CN" sz="1400" dirty="0">
                <a:latin typeface="+mn-lt"/>
                <a:ea typeface="微软雅黑" panose="020B0503020204020204" pitchFamily="34" charset="-122"/>
              </a:rPr>
              <a:t> arrays, on the other hand, are views over (typically) contiguous memory blocks containing unboxed C numeric types rather than Python objects. Each element is a 32-bit (4-byte) float in this case, as we can see on the right side of figure 3.3. This means storing a 1D tensor of 1,000,000 float numbers will require exactly 4,000,000 contiguous bytes, plus a small overhead for the metadata (such as dimensions and numeric type).</a:t>
            </a:r>
            <a:endParaRPr kumimoji="1" lang="zh-CN" altLang="en-US" sz="1400" dirty="0" err="1" smtClean="0">
              <a:latin typeface="+mn-lt"/>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19691"/>
            <a:ext cx="5388427" cy="646331"/>
          </a:xfrm>
        </p:spPr>
        <p:txBody>
          <a:bodyPr/>
          <a:lstStyle/>
          <a:p>
            <a:r>
              <a:rPr lang="en-US" altLang="zh-CN" sz="3600" dirty="0"/>
              <a:t>It starts with a tensor</a:t>
            </a:r>
            <a:endParaRPr lang="zh-CN" altLang="en-US" sz="3600" dirty="0"/>
          </a:p>
        </p:txBody>
      </p:sp>
      <p:sp>
        <p:nvSpPr>
          <p:cNvPr id="2" name="文本框 1"/>
          <p:cNvSpPr txBox="1"/>
          <p:nvPr/>
        </p:nvSpPr>
        <p:spPr bwMode="gray">
          <a:xfrm>
            <a:off x="755015" y="1503045"/>
            <a:ext cx="7576185" cy="5046345"/>
          </a:xfrm>
          <a:prstGeom prst="rect">
            <a:avLst/>
          </a:prstGeom>
          <a:noFill/>
          <a:ln w="9525">
            <a:noFill/>
            <a:miter lim="800000"/>
          </a:ln>
        </p:spPr>
        <p:txBody>
          <a:bodyPr wrap="square" rtlCol="0">
            <a:spAutoFit/>
          </a:bodyPr>
          <a:lstStyle/>
          <a:p>
            <a:r>
              <a:rPr kumimoji="1" lang="zh-CN" altLang="en-US" sz="2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2000" dirty="0">
                <a:solidFill>
                  <a:schemeClr val="tx1"/>
                </a:solidFill>
                <a:effectLst>
                  <a:outerShdw blurRad="38100" dist="19050" dir="2700000" algn="tl" rotWithShape="0">
                    <a:schemeClr val="dk1">
                      <a:alpha val="40000"/>
                    </a:schemeClr>
                  </a:outerShdw>
                </a:effectLst>
              </a:rPr>
              <a:t>3.3 Indexing </a:t>
            </a:r>
            <a:r>
              <a:rPr lang="en-US" altLang="zh-CN" sz="2000" dirty="0" smtClean="0">
                <a:solidFill>
                  <a:schemeClr val="tx1"/>
                </a:solidFill>
                <a:effectLst>
                  <a:outerShdw blurRad="38100" dist="19050" dir="2700000" algn="tl" rotWithShape="0">
                    <a:schemeClr val="dk1">
                      <a:alpha val="40000"/>
                    </a:schemeClr>
                  </a:outerShdw>
                </a:effectLst>
              </a:rPr>
              <a:t>tensors</a:t>
            </a:r>
            <a:r>
              <a:rPr lang="zh-CN" altLang="en-US" sz="2000" dirty="0" smtClean="0">
                <a:solidFill>
                  <a:schemeClr val="tx1"/>
                </a:solidFill>
                <a:effectLst>
                  <a:outerShdw blurRad="38100" dist="19050" dir="2700000" algn="tl" rotWithShape="0">
                    <a:schemeClr val="dk1">
                      <a:alpha val="40000"/>
                    </a:schemeClr>
                  </a:outerShdw>
                </a:effectLst>
              </a:rPr>
              <a:t>  张量索引</a:t>
            </a:r>
            <a:endParaRPr lang="zh-CN" altLang="en-US" sz="2000" dirty="0" smtClean="0">
              <a:solidFill>
                <a:schemeClr val="tx1"/>
              </a:solidFill>
              <a:effectLst>
                <a:outerShdw blurRad="38100" dist="19050" dir="2700000" algn="tl" rotWithShape="0">
                  <a:schemeClr val="dk1">
                    <a:alpha val="40000"/>
                  </a:schemeClr>
                </a:outerShdw>
              </a:effectLst>
            </a:endParaRPr>
          </a:p>
          <a:p>
            <a:endParaRPr lang="zh-CN" altLang="en-US" sz="2000" dirty="0" smtClean="0">
              <a:solidFill>
                <a:schemeClr val="tx1"/>
              </a:solidFill>
              <a:effectLst>
                <a:outerShdw blurRad="38100" dist="19050" dir="2700000" algn="tl" rotWithShape="0">
                  <a:schemeClr val="dk1">
                    <a:alpha val="40000"/>
                  </a:schemeClr>
                </a:outerShdw>
              </a:effectLst>
            </a:endParaRPr>
          </a:p>
          <a:p>
            <a:endParaRPr lang="en-US" altLang="zh-CN" sz="2000" dirty="0" smtClean="0">
              <a:solidFill>
                <a:schemeClr val="tx1"/>
              </a:solidFill>
              <a:effectLst>
                <a:outerShdw blurRad="38100" dist="19050" dir="2700000" algn="tl" rotWithShape="0">
                  <a:schemeClr val="dk1">
                    <a:alpha val="40000"/>
                  </a:schemeClr>
                </a:outerShdw>
              </a:effectLst>
            </a:endParaRPr>
          </a:p>
          <a:p>
            <a:endParaRPr lang="en-US" altLang="zh-CN" sz="1400" dirty="0"/>
          </a:p>
          <a:p>
            <a:endParaRPr lang="en-US" altLang="zh-CN" sz="1400" dirty="0" smtClean="0"/>
          </a:p>
          <a:p>
            <a:endParaRPr lang="en-US" altLang="zh-CN" sz="1400" dirty="0" smtClean="0"/>
          </a:p>
          <a:p>
            <a:endParaRPr lang="en-US" altLang="zh-CN" sz="1400" dirty="0"/>
          </a:p>
          <a:p>
            <a:r>
              <a:rPr lang="en-US" altLang="zh-CN" sz="2000" dirty="0">
                <a:solidFill>
                  <a:schemeClr val="tx1"/>
                </a:solidFill>
                <a:effectLst>
                  <a:outerShdw blurRad="38100" dist="19050" dir="2700000" algn="tl" rotWithShape="0">
                    <a:schemeClr val="dk1">
                      <a:alpha val="40000"/>
                    </a:schemeClr>
                  </a:outerShdw>
                </a:effectLst>
              </a:rPr>
              <a:t> </a:t>
            </a:r>
            <a:endParaRPr lang="en-US" altLang="zh-CN" sz="2000" dirty="0">
              <a:solidFill>
                <a:schemeClr val="tx1"/>
              </a:solidFill>
              <a:effectLst>
                <a:outerShdw blurRad="38100" dist="19050" dir="2700000" algn="tl" rotWithShape="0">
                  <a:schemeClr val="dk1">
                    <a:alpha val="40000"/>
                  </a:schemeClr>
                </a:outerShdw>
              </a:effectLst>
            </a:endParaRPr>
          </a:p>
          <a:p>
            <a:endParaRPr lang="en-US" altLang="zh-CN" sz="2000" dirty="0">
              <a:solidFill>
                <a:schemeClr val="tx1"/>
              </a:solidFill>
              <a:effectLst>
                <a:outerShdw blurRad="38100" dist="19050" dir="2700000" algn="tl" rotWithShape="0">
                  <a:schemeClr val="dk1">
                    <a:alpha val="40000"/>
                  </a:schemeClr>
                </a:outerShdw>
              </a:effectLst>
            </a:endParaRPr>
          </a:p>
          <a:p>
            <a:r>
              <a:rPr lang="en-US" altLang="zh-CN" sz="2000" dirty="0">
                <a:solidFill>
                  <a:schemeClr val="tx1"/>
                </a:solidFill>
                <a:effectLst>
                  <a:outerShdw blurRad="38100" dist="19050" dir="2700000" algn="tl" rotWithShape="0">
                    <a:schemeClr val="dk1">
                      <a:alpha val="40000"/>
                    </a:schemeClr>
                  </a:outerShdw>
                </a:effectLst>
              </a:rPr>
              <a:t>3.4 Named tensors </a:t>
            </a:r>
            <a:r>
              <a:rPr lang="zh-CN" altLang="en-US" sz="2000" dirty="0">
                <a:solidFill>
                  <a:schemeClr val="tx1"/>
                </a:solidFill>
                <a:effectLst>
                  <a:outerShdw blurRad="38100" dist="19050" dir="2700000" algn="tl" rotWithShape="0">
                    <a:schemeClr val="dk1">
                      <a:alpha val="40000"/>
                    </a:schemeClr>
                  </a:outerShdw>
                </a:effectLst>
                <a:ea typeface="宋体" panose="02010600030101010101" pitchFamily="2" charset="-122"/>
              </a:rPr>
              <a:t>命名张量    </a:t>
            </a:r>
            <a:r>
              <a:rPr lang="zh-CN" altLang="en-US" sz="1200" dirty="0">
                <a:gradFill>
                  <a:gsLst>
                    <a:gs pos="21000">
                      <a:srgbClr val="53575C"/>
                    </a:gs>
                    <a:gs pos="88000">
                      <a:srgbClr val="C5C7CA"/>
                    </a:gs>
                  </a:gsLst>
                  <a:lin ang="5400000"/>
                </a:gradFill>
                <a:effectLst/>
                <a:ea typeface="宋体" panose="02010600030101010101" pitchFamily="2" charset="-122"/>
              </a:rPr>
              <a:t>https://pytorch.org/tutorials/intermediate/named_tensor_tutorial.html</a:t>
            </a:r>
            <a:endParaRPr lang="zh-CN" altLang="en-US" sz="1200" dirty="0">
              <a:gradFill>
                <a:gsLst>
                  <a:gs pos="21000">
                    <a:srgbClr val="53575C"/>
                  </a:gs>
                  <a:gs pos="88000">
                    <a:srgbClr val="C5C7CA"/>
                  </a:gs>
                </a:gsLst>
                <a:lin ang="5400000"/>
              </a:gradFill>
              <a:effectLst/>
              <a:ea typeface="宋体" panose="02010600030101010101" pitchFamily="2" charset="-122"/>
            </a:endParaRPr>
          </a:p>
          <a:p>
            <a:endParaRPr lang="zh-CN" altLang="en-US" sz="2000"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en-GB" altLang="zh-CN" sz="1600" dirty="0"/>
              <a:t>      The dimensions (or axes) of our tensors usually index something like pixel  </a:t>
            </a:r>
            <a:endParaRPr lang="en-GB" altLang="zh-CN" sz="1600" dirty="0"/>
          </a:p>
          <a:p>
            <a:r>
              <a:rPr lang="en-GB" altLang="zh-CN" sz="1600" dirty="0"/>
              <a:t>  locations or color channels. This means when we want to index into a tensor, we  </a:t>
            </a:r>
            <a:endParaRPr lang="en-GB" altLang="zh-CN" sz="1600" dirty="0"/>
          </a:p>
          <a:p>
            <a:r>
              <a:rPr lang="en-GB" altLang="zh-CN" sz="1600" dirty="0"/>
              <a:t>  need to remember the ordering of the dimensions and write our indexing  </a:t>
            </a:r>
            <a:endParaRPr lang="en-GB" altLang="zh-CN" sz="1600" dirty="0"/>
          </a:p>
          <a:p>
            <a:r>
              <a:rPr lang="en-GB" altLang="zh-CN" sz="1600" dirty="0"/>
              <a:t>  accordingly. As data is transformed through multiple tensors, keeping track of</a:t>
            </a:r>
            <a:endParaRPr lang="en-GB" altLang="zh-CN" sz="1600" dirty="0"/>
          </a:p>
          <a:p>
            <a:r>
              <a:rPr lang="en-GB" altLang="zh-CN" sz="1600" dirty="0"/>
              <a:t>  which dimension contains what data can be error-prone.</a:t>
            </a:r>
            <a:endParaRPr lang="en-GB" altLang="zh-CN" sz="1600" dirty="0"/>
          </a:p>
          <a:p>
            <a:endParaRPr lang="en-US" altLang="zh-CN" sz="2000" dirty="0">
              <a:solidFill>
                <a:schemeClr val="tx1"/>
              </a:solidFill>
              <a:effectLst>
                <a:outerShdw blurRad="38100" dist="19050" dir="2700000" algn="tl" rotWithShape="0">
                  <a:schemeClr val="dk1">
                    <a:alpha val="40000"/>
                  </a:schemeClr>
                </a:outerShdw>
              </a:effectLst>
            </a:endParaRPr>
          </a:p>
          <a:p>
            <a:pPr eaLnBrk="0" hangingPunct="0">
              <a:buFontTx/>
              <a:buNone/>
            </a:pPr>
            <a:endParaRPr kumimoji="1" lang="zh-CN" altLang="en-US" sz="1400" dirty="0" err="1"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55725" y="2143125"/>
            <a:ext cx="4795520" cy="1384935"/>
          </a:xfrm>
          <a:prstGeom prst="rect">
            <a:avLst/>
          </a:prstGeom>
        </p:spPr>
      </p:pic>
    </p:spTree>
  </p:cSld>
  <p:clrMapOvr>
    <a:masterClrMapping/>
  </p:clrMapOvr>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defRPr kumimoji="0" sz="1800" b="0" i="0" u="none" strike="noStrike" cap="none" normalizeH="0" baseline="0" dirty="0" smtClean="0">
            <a:ln>
              <a:noFill/>
            </a:ln>
            <a:solidFill>
              <a:srgbClr val="4D4D4D"/>
            </a:solidFill>
            <a:effectLst/>
            <a:latin typeface="Segoe" pitchFamily="34" charset="0"/>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rtlCol="0">
        <a:spAutoFit/>
      </a:bodyPr>
      <a:lstStyle>
        <a:defPPr eaLnBrk="0" hangingPunct="0">
          <a:buFontTx/>
          <a:buNone/>
          <a:defRPr sz="1400" dirty="0" err="1" smtClean="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8262</Words>
  <Application>WPS 演示</Application>
  <PresentationFormat>全屏显示(4:3)</PresentationFormat>
  <Paragraphs>181</Paragraphs>
  <Slides>24</Slides>
  <Notes>24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宋体</vt:lpstr>
      <vt:lpstr>Wingdings</vt:lpstr>
      <vt:lpstr>Segoe</vt:lpstr>
      <vt:lpstr>MS PGothic</vt:lpstr>
      <vt:lpstr>Segoe</vt:lpstr>
      <vt:lpstr>微软雅黑</vt:lpstr>
      <vt:lpstr>Segoe Semibold</vt:lpstr>
      <vt:lpstr>Arial Narrow</vt:lpstr>
      <vt:lpstr>Times New Roman</vt:lpstr>
      <vt:lpstr>Microsoft YaHei UI</vt:lpstr>
      <vt:lpstr>Segoe UI Symbol</vt:lpstr>
      <vt:lpstr>Al Bayan Plain</vt:lpstr>
      <vt:lpstr>Segoe Print</vt:lpstr>
      <vt:lpstr>Yu Gothic UI Semibold</vt:lpstr>
      <vt:lpstr>Arial Unicode MS</vt:lpstr>
      <vt:lpstr>简洁白模板</vt:lpstr>
      <vt:lpstr>Deep Learning with PyTorch  It starts with a tensor</vt:lpstr>
      <vt:lpstr>目录</vt:lpstr>
      <vt:lpstr>3.1 The world as floating-point numbers </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It starts with a tensor</vt:lpstr>
      <vt:lpstr>Summary </vt:lpstr>
      <vt:lpstr>Summary</vt:lpstr>
      <vt:lpstr>PowerPoint 演示文稿</vt:lpstr>
    </vt:vector>
  </TitlesOfParts>
  <Company>DUTIR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dc:creator>
  <cp:lastModifiedBy>66</cp:lastModifiedBy>
  <cp:revision>987</cp:revision>
  <cp:lastPrinted>2017-12-19T00:15:00Z</cp:lastPrinted>
  <dcterms:created xsi:type="dcterms:W3CDTF">2010-04-21T10:01:00Z</dcterms:created>
  <dcterms:modified xsi:type="dcterms:W3CDTF">2020-08-05T07:43:48Z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