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8" r:id="rId3"/>
    <p:sldId id="386" r:id="rId4"/>
    <p:sldId id="356" r:id="rId5"/>
    <p:sldId id="357" r:id="rId6"/>
    <p:sldId id="358" r:id="rId7"/>
    <p:sldId id="368" r:id="rId8"/>
    <p:sldId id="378" r:id="rId9"/>
    <p:sldId id="385" r:id="rId10"/>
    <p:sldId id="359" r:id="rId11"/>
    <p:sldId id="360" r:id="rId12"/>
    <p:sldId id="405" r:id="rId13"/>
    <p:sldId id="406" r:id="rId14"/>
    <p:sldId id="382" r:id="rId15"/>
    <p:sldId id="361" r:id="rId16"/>
    <p:sldId id="362" r:id="rId17"/>
    <p:sldId id="363" r:id="rId18"/>
    <p:sldId id="364" r:id="rId19"/>
    <p:sldId id="379" r:id="rId20"/>
    <p:sldId id="380" r:id="rId21"/>
    <p:sldId id="365" r:id="rId22"/>
    <p:sldId id="350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eng Li" initials="Y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70AF"/>
    <a:srgbClr val="1E1C11"/>
    <a:srgbClr val="336799"/>
    <a:srgbClr val="4F81BD"/>
    <a:srgbClr val="62A5E8"/>
    <a:srgbClr val="A8CDF2"/>
    <a:srgbClr val="A8CD8E"/>
    <a:srgbClr val="539EC8"/>
    <a:srgbClr val="008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5" autoAdjust="0"/>
    <p:restoredTop sz="92964" autoAdjust="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D73BC6-B193-4C9D-9886-790A5C47F5F7}" type="datetime1">
              <a:rPr lang="zh-CN" altLang="en-US"/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9C3DA73-3FB3-4655-A4A6-609C5188C05B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624B6C-82FC-433B-AB95-CC1012768D2E}" type="datetime1">
              <a:rPr lang="zh-CN" altLang="en-US"/>
            </a:fld>
            <a:endParaRPr lang="zh-CN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1381B03-390D-418C-9024-453900DE99F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pn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  <a:endParaRPr lang="en-US" altLang="zh-CN"/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fld id="{BFC217A7-7762-411F-AE35-9435C7F892CC}" type="slidenum"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F7B7B47-E3A0-41B5-A6AB-C6F2720E45D7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466725" y="2957969"/>
            <a:ext cx="6273709" cy="645160"/>
          </a:xfrm>
        </p:spPr>
        <p:txBody>
          <a:bodyPr/>
          <a:p>
            <a:r>
              <a:rPr lang="en-US" altLang="zh-CN">
                <a:sym typeface="+mn-ea"/>
              </a:rPr>
              <a:t>Reading G</a:t>
            </a:r>
            <a:r>
              <a:rPr lang="en-US" altLang="zh-CN">
                <a:sym typeface="+mn-ea"/>
              </a:rPr>
              <a:t>roup</a:t>
            </a:r>
            <a:endParaRPr lang="zh-CN" altLang="en-US"/>
          </a:p>
        </p:txBody>
      </p:sp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Deep Learning with PyTorch第五章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/>
        </p:nvSpPr>
        <p:spPr>
          <a:xfrm>
            <a:off x="5871210" y="5408295"/>
            <a:ext cx="2854325" cy="575945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李泽锋</a:t>
            </a:r>
            <a:endParaRPr lang="zh-CN" altLang="en-US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en-US" altLang="zh-CN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-08-19</a:t>
            </a:r>
            <a:endParaRPr lang="en-US" altLang="zh-CN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所有PyTorch张量都有一个初始为空的名为grad的属性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params.grad is None # Tru</a:t>
            </a:r>
            <a:r>
              <a:rPr lang="en-US" altLang="zh-CN" sz="2000">
                <a:solidFill>
                  <a:srgbClr val="000000"/>
                </a:solidFill>
              </a:rPr>
              <a:t>e</a:t>
            </a:r>
            <a:endParaRPr lang="en-US" altLang="zh-CN" sz="2000">
              <a:solidFill>
                <a:schemeClr val="tx1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</a:rPr>
              <a:t>对损失张量loss调用backward()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loss = loss_fn(model(t_u, *params), t_c)</a:t>
            </a:r>
            <a:endParaRPr lang="en-US" altLang="zh-CN" sz="2000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loss.backward()</a:t>
            </a:r>
            <a:endParaRPr lang="en-US" altLang="zh-CN" sz="2000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params.grad # tensor([4517.2969,   82.6000])</a:t>
            </a:r>
            <a:endParaRPr lang="en-US" altLang="zh-CN" sz="2000">
              <a:solidFill>
                <a:schemeClr val="tx1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注意！！！！！！调用backward会导致导数值在叶节点处累积。所以将其用于参数更新后，需要将梯度显式清零。</a:t>
            </a:r>
            <a:endParaRPr lang="zh-CN" altLang="en-US">
              <a:solidFill>
                <a:schemeClr val="tx1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zh-CN" altLang="en-US">
                <a:sym typeface="+mn-ea"/>
              </a:rPr>
              <a:t>zero_()方法将梯度清零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params.grad.zero_()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PyTorch autograd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循环</a:t>
            </a:r>
            <a:r>
              <a:rPr lang="zh-CN" altLang="en-US">
                <a:sym typeface="+mn-ea"/>
              </a:rPr>
              <a:t>训练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for epoch in range(1, n_epochs + 1):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if params.grad is not None: 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    params.grad.zero_() # 在</a:t>
            </a:r>
            <a:r>
              <a:rPr lang="zh-CN" altLang="en-US">
                <a:solidFill>
                  <a:srgbClr val="000000"/>
                </a:solidFill>
              </a:rPr>
              <a:t>调用</a:t>
            </a:r>
            <a:r>
              <a:rPr lang="en-US" altLang="zh-CN">
                <a:solidFill>
                  <a:srgbClr val="000000"/>
                </a:solidFill>
              </a:rPr>
              <a:t>backward之前</a:t>
            </a:r>
            <a:r>
              <a:rPr lang="zh-CN" altLang="en-US">
                <a:solidFill>
                  <a:srgbClr val="000000"/>
                </a:solidFill>
              </a:rPr>
              <a:t>调用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t_p = model(t_u, *params)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loss = loss_fn(t_p, t_c)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loss.backward()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params = (params - learning_rate * params.grad)</a:t>
            </a:r>
            <a:r>
              <a:rPr lang="en-US" altLang="zh-CN">
                <a:solidFill>
                  <a:srgbClr val="FF0000"/>
                </a:solidFill>
              </a:rPr>
              <a:t>.detach().requires_grad_()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if epoch % 500 == 0:</a:t>
            </a:r>
            <a:endParaRPr lang="en-US" altLang="zh-CN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00"/>
                </a:solidFill>
              </a:rPr>
              <a:t>            print('Epoch %d, Loss %f' % (epoch, float(loss)))</a:t>
            </a:r>
            <a:endParaRPr lang="en-US" altLang="zh-CN" sz="2000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PyTorch autograd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detach()方法</a:t>
            </a:r>
            <a:r>
              <a:rPr lang="zh-CN" altLang="en-US"/>
              <a:t>会返回一个新的Tensor对象b，并且新Tensor是与当前的计算图分离的，其requires_grad属性为False，反向传播时不会计算其梯度。</a:t>
            </a:r>
            <a:endParaRPr lang="zh-CN" altLang="en-US"/>
          </a:p>
          <a:p>
            <a:r>
              <a:rPr lang="zh-CN" altLang="en-US"/>
              <a:t>requires_grad_()方法</a:t>
            </a:r>
            <a:r>
              <a:rPr lang="zh-CN" altLang="en-US"/>
              <a:t>会改变Tensor的requires_grad属性并返回Tensor</a:t>
            </a:r>
            <a:endParaRPr lang="zh-CN" altLang="en-US"/>
          </a:p>
          <a:p>
            <a:r>
              <a:rPr lang="zh-CN" altLang="en-US"/>
              <a:t>考虑一下计算图。params参数更新时：p1 = (p0 </a:t>
            </a:r>
            <a:r>
              <a:rPr lang="en-US" altLang="zh-CN"/>
              <a:t>-</a:t>
            </a:r>
            <a:r>
              <a:rPr lang="zh-CN" altLang="en-US"/>
              <a:t> lr * p0.grad)。这里p0是用于初始化模型的随机权重，p0.grad是通过损失函数根据p0和训练数据计算出来的。</a:t>
            </a:r>
            <a:endParaRPr lang="zh-CN" altLang="en-US"/>
          </a:p>
          <a:p>
            <a:r>
              <a:rPr lang="zh-CN" altLang="en-US"/>
              <a:t>之后进行第二次迭代：p2 = (p1 </a:t>
            </a:r>
            <a:r>
              <a:rPr lang="en-US" altLang="zh-CN"/>
              <a:t>-</a:t>
            </a:r>
            <a:r>
              <a:rPr lang="zh-CN" altLang="en-US"/>
              <a:t> lr * p1.grad)。如你所见，p1的计算图会追踪到p0，这是有问题的，因为(a)你需要将p0保留在内存中（直到训练完成），并且(b)在反向传播时不知道应该如何分配误差。</a:t>
            </a:r>
            <a:endParaRPr lang="zh-CN" altLang="en-US"/>
          </a:p>
          <a:p>
            <a:r>
              <a:rPr lang="zh-CN" altLang="en-US"/>
              <a:t>通过调用.detach()将新的params张量从与其更新表达式关联的计算图中分离出来。这样，params就会丢失生成它的相关运算的记忆。然后，调用.requires_grad_()重新启用张量的自动梯度</a:t>
            </a:r>
            <a:r>
              <a:rPr lang="zh-CN" altLang="en-US"/>
              <a:t>（下一轮迭代需要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PyTorch autograd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叶子节点和tensor的requires_grad参数</a:t>
            </a:r>
            <a:endParaRPr lang="zh-CN" altLang="en-US"/>
          </a:p>
          <a:p>
            <a:pPr marL="811530" lvl="1" indent="-35433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https://zhuanlan.zhihu.com/p/85506092</a:t>
            </a:r>
            <a:endParaRPr lang="zh-CN" altLang="en-US" sz="2000">
              <a:solidFill>
                <a:schemeClr val="tx1"/>
              </a:solidFill>
            </a:endParaRPr>
          </a:p>
          <a:p>
            <a:pPr marL="811530" lvl="1" indent="-354330"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使用backward()函数反向传播计算tensor的梯度时，并不计算所有tensor的梯度，而是只计算满足条件的tensor的梯度。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/>
              <a:t>使用retain_grad</a:t>
            </a:r>
            <a:r>
              <a:rPr lang="en-US" altLang="zh-CN"/>
              <a:t>()</a:t>
            </a:r>
            <a:r>
              <a:rPr lang="zh-CN" altLang="en-US"/>
              <a:t>方法保存非叶子节点的梯度</a:t>
            </a:r>
            <a:endParaRPr lang="zh-CN" altLang="en-US"/>
          </a:p>
          <a:p>
            <a:pPr marL="811530" lvl="1" indent="-35433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https://blog.csdn.net/liangjiu2009/article/details/106980762</a:t>
            </a:r>
            <a:endParaRPr lang="zh-CN" altLang="en-US" sz="2000">
              <a:solidFill>
                <a:schemeClr val="tx1"/>
              </a:solidFill>
            </a:endParaRPr>
          </a:p>
          <a:p>
            <a:pPr marL="811530" lvl="1" indent="-35433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000000"/>
                </a:solidFill>
              </a:rPr>
              <a:t>只有叶子节点的梯度得到保留，中间变量的梯度默认不保留，除非使用 retain_grad() 方法</a:t>
            </a:r>
            <a:endParaRPr lang="zh-CN" altLang="en-US" sz="2000">
              <a:solidFill>
                <a:srgbClr val="000000"/>
              </a:solidFill>
            </a:endParaRPr>
          </a:p>
          <a:p>
            <a:pPr marL="811530" lvl="1" indent="-35433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rgbClr val="000000"/>
                </a:solidFill>
              </a:rPr>
              <a:t>叶子节点的值在求梯度前不允许更改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叶子节点的概念</a:t>
            </a: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优化器使用不同优化方法更新参数，实例化</a:t>
            </a:r>
            <a:r>
              <a:rPr lang="zh-CN" altLang="en-US">
                <a:sym typeface="+mn-ea"/>
              </a:rPr>
              <a:t>SGD</a:t>
            </a:r>
            <a:r>
              <a:rPr lang="zh-CN" altLang="en-US"/>
              <a:t>优化器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rgbClr val="000000"/>
                </a:solidFill>
              </a:rPr>
              <a:t>import torch.optim as optim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learning_rate = 1e-5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optimizer = optim.SGD([params], lr=learning_rate)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000000"/>
                </a:solidFill>
              </a:rPr>
              <a:t>#</a:t>
            </a:r>
            <a:r>
              <a:rPr lang="zh-CN" altLang="en-US">
                <a:solidFill>
                  <a:srgbClr val="000000"/>
                </a:solidFill>
              </a:rPr>
              <a:t>动量参数momentum</a:t>
            </a:r>
            <a:r>
              <a:rPr lang="en-US" altLang="zh-CN">
                <a:solidFill>
                  <a:srgbClr val="000000"/>
                </a:solidFill>
              </a:rPr>
              <a:t>=0.0</a:t>
            </a:r>
            <a:endParaRPr lang="zh-CN" altLang="en-US" sz="1600">
              <a:solidFill>
                <a:schemeClr val="tx1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调用step方法：</a:t>
            </a:r>
            <a:r>
              <a:rPr lang="en-US" altLang="zh-CN">
                <a:solidFill>
                  <a:schemeClr val="tx1"/>
                </a:solidFill>
              </a:rPr>
              <a:t>SGD</a:t>
            </a:r>
            <a:r>
              <a:rPr lang="zh-CN" altLang="en-US">
                <a:solidFill>
                  <a:schemeClr val="tx1"/>
                </a:solidFill>
              </a:rPr>
              <a:t>优化器通过将params减去learning_rate与grad的乘积来更新的params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t_p = model(t_u, *params)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loss = loss_fn(t_p, t_c)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optimizer.zero_grad()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loss.backward()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optimizer.step()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优化器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2400"/>
              <a:t>工作过程</a:t>
            </a:r>
            <a:endParaRPr lang="zh-CN" altLang="en-US" sz="2400"/>
          </a:p>
          <a:p>
            <a:r>
              <a:rPr lang="en-US" altLang="zh-CN" sz="2000"/>
              <a:t>A</a:t>
            </a:r>
            <a:r>
              <a:rPr lang="zh-CN" altLang="en-US" sz="2000"/>
              <a:t>优化器对象获得参数张量的</a:t>
            </a:r>
            <a:r>
              <a:rPr lang="zh-CN" altLang="en-US" sz="2000"/>
              <a:t>引用</a:t>
            </a:r>
            <a:endParaRPr lang="zh-CN" altLang="en-US" sz="2000"/>
          </a:p>
          <a:p>
            <a:r>
              <a:rPr lang="en-US" altLang="zh-CN" sz="2000"/>
              <a:t>B</a:t>
            </a:r>
            <a:r>
              <a:rPr lang="zh-CN" altLang="en-US" sz="2000"/>
              <a:t>计算</a:t>
            </a:r>
            <a:r>
              <a:rPr lang="en-US" altLang="zh-CN" sz="2000"/>
              <a:t>loss</a:t>
            </a:r>
            <a:endParaRPr lang="en-US" altLang="zh-CN" sz="2000"/>
          </a:p>
          <a:p>
            <a:r>
              <a:rPr lang="en-US" altLang="zh-CN" sz="2000"/>
              <a:t>C</a:t>
            </a:r>
            <a:r>
              <a:rPr lang="zh-CN" altLang="en-US" sz="2000"/>
              <a:t>调用</a:t>
            </a:r>
            <a:r>
              <a:rPr lang="en-US" altLang="zh-CN" sz="2000"/>
              <a:t>loss</a:t>
            </a:r>
            <a:r>
              <a:rPr lang="zh-CN" altLang="en-US" sz="2000"/>
              <a:t>的</a:t>
            </a:r>
            <a:r>
              <a:rPr lang="en-US" altLang="zh-CN" sz="2000"/>
              <a:t>backward</a:t>
            </a:r>
            <a:r>
              <a:rPr lang="zh-CN" altLang="en-US" sz="2000"/>
              <a:t>方法，</a:t>
            </a:r>
            <a:r>
              <a:rPr lang="en-US" altLang="zh-CN" sz="2000"/>
              <a:t>参数</a:t>
            </a:r>
            <a:r>
              <a:rPr lang="zh-CN" altLang="en-US" sz="2000"/>
              <a:t>的</a:t>
            </a:r>
            <a:r>
              <a:rPr lang="en-US" altLang="zh-CN" sz="2000"/>
              <a:t>grad</a:t>
            </a:r>
            <a:r>
              <a:rPr lang="zh-CN" altLang="en-US" sz="2000"/>
              <a:t>属性会更新</a:t>
            </a:r>
            <a:endParaRPr lang="en-US" altLang="zh-CN" sz="2000"/>
          </a:p>
          <a:p>
            <a:r>
              <a:rPr lang="en-US" altLang="zh-CN" sz="2000"/>
              <a:t>D</a:t>
            </a:r>
            <a:r>
              <a:rPr lang="zh-CN" altLang="en-US" sz="2000"/>
              <a:t>优化器按一定优化算法更新参数</a:t>
            </a:r>
            <a:endParaRPr lang="zh-CN" altLang="en-US" sz="20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优化器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5050" y="2179955"/>
            <a:ext cx="511175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划分训练集与</a:t>
            </a:r>
            <a:r>
              <a:rPr lang="zh-CN" altLang="en-US"/>
              <a:t>验证集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n_samples = t_u.shape[0]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n_val = int(0.2 * n_samples)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shuffled_indices = torch.randperm(n_samples)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train_indices = shuffled_indices[:-n_val]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val_indices = shuffled_indices[-n_val:]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train_t_u = t_u[train_indices]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train_t_c = t_c[train_indices]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val_t_u = t_u[val_indices]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val_t_c = t_c[val_indices]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train_t_un = 0.1 * train_t_u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val_t_un = 0.1 * val_t_u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使用验证集避免过</a:t>
            </a:r>
            <a:r>
              <a:rPr lang="zh-CN" altLang="en-US"/>
              <a:t>拟合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在每个epoch中计算验证集</a:t>
            </a:r>
            <a:r>
              <a:rPr lang="en-US" altLang="zh-CN"/>
              <a:t>loss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for epoch in range(1, n_epochs + 1):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train_t_p = model(train_t_u, *params)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train_loss = loss_fn(train_t_p, train_t_c)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val_t_p = model(val_t_u, *params)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val_loss = loss_fn(val_t_p, val_t_c)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optimizer.zero_grad()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train_loss.backward() #未调用val_loss.backward</a:t>
            </a:r>
            <a:r>
              <a:rPr lang="en-US" altLang="zh-CN">
                <a:solidFill>
                  <a:schemeClr val="tx1"/>
                </a:solidFill>
              </a:rPr>
              <a:t>()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    optimizer.step()</a:t>
            </a:r>
            <a:endParaRPr lang="zh-CN" altLang="en-US">
              <a:solidFill>
                <a:schemeClr val="tx1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如果调用</a:t>
            </a:r>
            <a:r>
              <a:rPr lang="zh-CN" altLang="en-US">
                <a:sym typeface="+mn-ea"/>
              </a:rPr>
              <a:t>val_loss.backward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会发生什么？</a:t>
            </a: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使用验证集</a:t>
            </a:r>
            <a:r>
              <a:rPr lang="zh-CN" altLang="en-US">
                <a:sym typeface="+mn-ea"/>
              </a:rPr>
              <a:t>避免</a:t>
            </a:r>
            <a:r>
              <a:rPr lang="zh-CN" altLang="en-US"/>
              <a:t>过拟合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原因：验证集无需计算梯度，在大规模模型中，关闭</a:t>
            </a:r>
            <a:r>
              <a:rPr lang="zh-CN" altLang="en-US">
                <a:sym typeface="+mn-ea"/>
              </a:rPr>
              <a:t>autograd能提高速度与节省内存。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使用no_grad上下文管理器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with torch.no_grad():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val_t_p = model(val_t_u, *params)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val_loss = loss_fn(val_t_p, val_t_c)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使用set_grad_enabled上下文管理器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def calc_forward(t_u, t_c, is_train):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with torch.set_grad_enabled(is_train):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t_p = model(t_u, *params)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    loss = loss_fn(t_p, t_c)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return loss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关闭autograd</a:t>
            </a: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使用@torch.no_g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d()装饰器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@torch.no_g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d()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def calc_forward(t_u, t_c, is_train):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t_p = model(t_u, *params)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loss = loss_fn(t_p, t_c)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 return loss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关闭autograd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学习过程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构建简单的线性模型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广播机制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PyTorch autograd</a:t>
            </a:r>
            <a:endParaRPr lang="zh-CN" altLang="en-US" sz="2400"/>
          </a:p>
          <a:p>
            <a:r>
              <a:rPr lang="zh-CN" altLang="en-US" sz="2400"/>
              <a:t>优化器</a:t>
            </a:r>
            <a:endParaRPr lang="zh-CN" altLang="en-US" sz="2400"/>
          </a:p>
          <a:p>
            <a:r>
              <a:rPr lang="zh-CN" altLang="en-US" sz="2400"/>
              <a:t>使用验证集避免过拟合</a:t>
            </a:r>
            <a:endParaRPr lang="zh-CN" altLang="en-US" sz="2400"/>
          </a:p>
          <a:p>
            <a:r>
              <a:rPr lang="zh-CN" altLang="en-US" sz="2400"/>
              <a:t>关闭</a:t>
            </a:r>
            <a:r>
              <a:rPr lang="zh-CN" altLang="en-US" sz="2400">
                <a:sym typeface="+mn-ea"/>
              </a:rPr>
              <a:t>autograd节省资源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2400"/>
              <a:t>蓝：训练集</a:t>
            </a:r>
            <a:r>
              <a:rPr lang="en-US" altLang="zh-CN" sz="2400"/>
              <a:t>loss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红：验证集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loss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000"/>
              <a:t>A</a:t>
            </a:r>
            <a:r>
              <a:rPr lang="zh-CN" altLang="en-US" sz="2000"/>
              <a:t>数据中没有信息或模型拟合能力不足，该模型无法学习</a:t>
            </a:r>
            <a:endParaRPr lang="zh-CN" altLang="en-US" sz="2000"/>
          </a:p>
          <a:p>
            <a:r>
              <a:rPr lang="en-US" altLang="zh-CN" sz="2000"/>
              <a:t>B</a:t>
            </a:r>
            <a:r>
              <a:rPr lang="zh-CN" altLang="en-US" sz="2000"/>
              <a:t>过拟合</a:t>
            </a:r>
            <a:endParaRPr lang="en-US" altLang="zh-CN" sz="2000"/>
          </a:p>
          <a:p>
            <a:r>
              <a:rPr lang="en-US" altLang="zh-CN" sz="2000"/>
              <a:t>C</a:t>
            </a:r>
            <a:r>
              <a:rPr sz="2000"/>
              <a:t>模型并非处于过拟合的极限，因此性能可能会进一步提高。</a:t>
            </a:r>
            <a:endParaRPr sz="2000"/>
          </a:p>
          <a:p>
            <a:r>
              <a:rPr lang="en-US" altLang="zh-CN" sz="2000"/>
              <a:t>D</a:t>
            </a:r>
            <a:r>
              <a:rPr lang="zh-CN" altLang="en-US" sz="2000"/>
              <a:t>过拟合在可控范围</a:t>
            </a:r>
            <a:r>
              <a:rPr lang="zh-CN" altLang="en-US" sz="2000"/>
              <a:t>之内</a:t>
            </a:r>
            <a:endParaRPr lang="zh-CN" altLang="en-US" sz="20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训练集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与验证集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的关系</a:t>
            </a:r>
            <a:endParaRPr lang="zh-CN" altLang="en-US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5050" y="2151380"/>
            <a:ext cx="5111750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>
          <a:xfrm>
            <a:off x="359230" y="268537"/>
            <a:ext cx="5388427" cy="548640"/>
          </a:xfrm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给定输入数据和相应的期望输出（ground truth）以及权重的初始值</a:t>
            </a:r>
            <a:endParaRPr lang="zh-CN" altLang="en-US" sz="2400"/>
          </a:p>
          <a:p>
            <a:r>
              <a:rPr lang="zh-CN" altLang="en-US" sz="2400"/>
              <a:t>模型输入数据（前向传播），然后通过把结果输出与ground truth进行比较来评估误差。</a:t>
            </a:r>
            <a:endParaRPr lang="zh-CN" altLang="en-US" sz="2400"/>
          </a:p>
          <a:p>
            <a:r>
              <a:rPr lang="zh-CN" altLang="en-US" sz="2400"/>
              <a:t>为了优化模型的参数，其权重（即单位权重变化引起的误差变化，也即误差相对于参数的梯度）通过使用对复合函数求导的链式法则进行计算（反向传播）。</a:t>
            </a:r>
            <a:endParaRPr lang="zh-CN" altLang="en-US" sz="2400"/>
          </a:p>
          <a:p>
            <a:r>
              <a:rPr lang="zh-CN" altLang="en-US" sz="2400"/>
              <a:t>然后，权重的值沿导致误差减小的方向更新。不断重复该过程直到在新数据上的评估误差降至可接受的水平以下。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学习过程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问题：你得到了一个温度计，但其刻度没有单位，你想得到该温度计读数与摄氏度</a:t>
            </a:r>
            <a:r>
              <a:rPr lang="zh-CN" altLang="en-US" sz="2400">
                <a:sym typeface="+mn-ea"/>
              </a:rPr>
              <a:t>温度</a:t>
            </a:r>
            <a:r>
              <a:rPr lang="zh-CN" altLang="en-US" sz="2400"/>
              <a:t>的对应关系。</a:t>
            </a:r>
            <a:endParaRPr lang="zh-CN" altLang="en-US" sz="2400"/>
          </a:p>
          <a:p>
            <a:r>
              <a:rPr lang="zh-CN" altLang="en-US" sz="2400"/>
              <a:t>测量数据，选择模型并拟合！！</a:t>
            </a:r>
            <a:endParaRPr lang="zh-CN" altLang="en-US" sz="2400"/>
          </a:p>
          <a:p>
            <a:r>
              <a:rPr lang="zh-CN" altLang="en-US" sz="2400"/>
              <a:t>数据：</a:t>
            </a:r>
            <a:endParaRPr lang="zh-CN" altLang="en-US" sz="2400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t_c = [0.5,  14.0, 15.0, 28.0, 11.0,  8.0,  3.0, -4.0,  6.0, 13.0, 21.0]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t_u = [35.7, 55.9, 58.2, 81.9, 56.3, 48.9, 33.9, 21.8, 48.4, 60.4, 68.4]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t_c = torch.tensor(t_c)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t_u = torch.tensor(t_u)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000000"/>
                </a:solidFill>
              </a:rPr>
              <a:t># </a:t>
            </a:r>
            <a:r>
              <a:rPr lang="zh-CN" altLang="en-US">
                <a:solidFill>
                  <a:srgbClr val="000000"/>
                </a:solidFill>
              </a:rPr>
              <a:t>t_c是摄氏度数，t_u是未知单位度数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构建简单的</a:t>
            </a:r>
            <a:r>
              <a:rPr lang="zh-CN" altLang="en-US">
                <a:sym typeface="+mn-ea"/>
              </a:rPr>
              <a:t>线性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选择模型：线性回归t</a:t>
            </a:r>
            <a:r>
              <a:rPr lang="en-US" altLang="zh-CN" sz="2400" baseline="-25000"/>
              <a:t>c</a:t>
            </a:r>
            <a:r>
              <a:rPr lang="en-US" altLang="zh-CN" sz="2400"/>
              <a:t>=w*t</a:t>
            </a:r>
            <a:r>
              <a:rPr lang="en-US" altLang="zh-CN" sz="2400" baseline="-25000"/>
              <a:t>u</a:t>
            </a:r>
            <a:r>
              <a:rPr lang="en-US" altLang="zh-CN" sz="2400"/>
              <a:t>+b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def model(t_u, w, b):</a:t>
            </a:r>
            <a:endParaRPr lang="en-US" altLang="zh-CN" sz="2000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return w * t_u + b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sz="2400"/>
              <a:t>损失函数：误差平方损失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000">
                <a:solidFill>
                  <a:srgbClr val="000000"/>
                </a:solidFill>
              </a:rPr>
              <a:t>def loss_fn(t_p, t_c):</a:t>
            </a:r>
            <a:endParaRPr lang="zh-CN" altLang="en-US" sz="200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rgbClr val="000000"/>
                </a:solidFill>
              </a:rPr>
              <a:t>    squared_diffs = (t_p - t_c)**2</a:t>
            </a:r>
            <a:endParaRPr lang="zh-CN" altLang="en-US" sz="200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rgbClr val="000000"/>
                </a:solidFill>
              </a:rPr>
              <a:t>    return squared_diffs.mean()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构建简单的线性模型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损失函数相较于</a:t>
            </a:r>
            <a:r>
              <a:rPr lang="zh-CN" altLang="en-US" sz="2400"/>
              <a:t>参数</a:t>
            </a:r>
            <a:r>
              <a:rPr lang="zh-CN" altLang="en-US" sz="2400"/>
              <a:t>w和b的梯度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def dloss_fn(t_p, t_c):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dsq_diffs = 2 * (t_p - t_c)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return dsq_diffs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def dmodel_dw(t_u, w, b):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return t_u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def dmodel_db(t_u, w, b):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return 1.0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def grad_fn(t_u, t_c, t_p, w, b):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dloss_dw = dloss_fn(t_p, t_c) * dmodel_dw(t_u, w, b)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dloss_db = dloss_fn(t_p, t_c) * dmodel_db(t_u, w, b)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return torch.stack([dloss_dw.mean(), dloss_db.mean()]) </a:t>
            </a:r>
            <a:r>
              <a:rPr lang="en-US" altLang="zh-CN">
                <a:solidFill>
                  <a:srgbClr val="000000"/>
                </a:solidFill>
              </a:rPr>
              <a:t>#</a:t>
            </a:r>
            <a:r>
              <a:rPr lang="zh-CN" altLang="en-US">
                <a:solidFill>
                  <a:srgbClr val="000000"/>
                </a:solidFill>
              </a:rPr>
              <a:t>默认</a:t>
            </a:r>
            <a:r>
              <a:rPr lang="en-US" altLang="zh-CN">
                <a:solidFill>
                  <a:srgbClr val="000000"/>
                </a:solidFill>
              </a:rPr>
              <a:t>dim=0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构建简单的线性模型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循环训练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rgbClr val="000000"/>
                </a:solidFill>
              </a:rPr>
              <a:t>for epoch in range(1, n_epochs + 1):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w, b = params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t_p = model(t_u, w, b) # 前向传播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loss = loss_fn(t_p, t_c)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grad = grad_fn(t_u, t_c, t_p, w, b) # 反向传播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params = params - learning_rate * grad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if epoch % verbose == 0: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    print('Epoch %d, Loss %f' % (epoch, float(loss)))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    if print_params: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        print('    Params: ', params)</a:t>
            </a:r>
            <a:endParaRPr lang="zh-CN" altLang="en-US">
              <a:solidFill>
                <a:srgbClr val="00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000000"/>
                </a:solidFill>
              </a:rPr>
              <a:t>                print('    Grad  : ', grad)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构建简单的线性模型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以下两种情况会触发广播</a:t>
            </a:r>
            <a:endParaRPr lang="zh-CN" altLang="en-US"/>
          </a:p>
          <a:p>
            <a:r>
              <a:rPr lang="zh-CN" altLang="en-US">
                <a:sym typeface="+mn-ea"/>
              </a:rPr>
              <a:t>A.ndim &gt; B.ndim，并且从尾部维度开始，A.shape与B.shape</a:t>
            </a:r>
            <a:r>
              <a:rPr lang="zh-CN" altLang="en-US">
                <a:sym typeface="+mn-ea"/>
              </a:rPr>
              <a:t>对应位置的</a:t>
            </a:r>
            <a:r>
              <a:rPr lang="zh-CN" altLang="en-US">
                <a:sym typeface="+mn-ea"/>
              </a:rPr>
              <a:t>元素相同，或其中一个为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例如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A.shape=(2,3,4,5), B.shape=(3,4,5)</a:t>
            </a:r>
            <a:endParaRPr lang="zh-CN" altLang="en-US" sz="2000">
              <a:solidFill>
                <a:srgbClr val="000000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A.shape=(2,3,4,5), B.shape=(5)</a:t>
            </a:r>
            <a:endParaRPr lang="zh-CN" altLang="en-US" sz="2000">
              <a:solidFill>
                <a:srgbClr val="000000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A.shape=(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2,1,1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), B.shape=(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3,3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)</a:t>
            </a:r>
            <a:endParaRPr lang="zh-CN" altLang="en-US" sz="2000">
              <a:solidFill>
                <a:srgbClr val="000000"/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A.shape=(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2,1,3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), B.shape=(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3,1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)</a:t>
            </a:r>
            <a:endParaRPr lang="zh-CN" altLang="en-US" sz="2000">
              <a:solidFill>
                <a:srgbClr val="00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A.ndim == B.ndim，并且A.shape和B.shape对应位置的元素要么相同要么其中一个是1，例如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>
                <a:solidFill>
                  <a:srgbClr val="000000"/>
                </a:solidFill>
                <a:sym typeface="+mn-ea"/>
              </a:rPr>
              <a:t>A.shape=(1,9,4), B.shape=(15,1,4)</a:t>
            </a:r>
            <a:endParaRPr lang="en-US" altLang="zh-CN" sz="2000">
              <a:solidFill>
                <a:srgbClr val="00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A.shape=(1,9,4), B.shape=(15,1,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)</a:t>
            </a:r>
            <a:endParaRPr lang="zh-CN" altLang="en-US" sz="2000">
              <a:solidFill>
                <a:srgbClr val="000000"/>
              </a:solidFill>
              <a:sym typeface="+mn-ea"/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>
                <a:sym typeface="+mn-ea"/>
              </a:rPr>
              <a:t>广播机制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给出前向传播表达式，PyTorch会自动提供该表达式相对于其输入参数的梯度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0000"/>
                </a:solidFill>
              </a:rPr>
              <a:t>params = torch.tensor([1.0, 0.0], requires_grad=True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endParaRPr lang="zh-CN" altLang="en-US" sz="1600">
              <a:solidFill>
                <a:srgbClr val="000000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参数</a:t>
            </a:r>
            <a:r>
              <a:rPr lang="zh-CN" altLang="en-US">
                <a:solidFill>
                  <a:schemeClr val="tx1"/>
                </a:solidFill>
              </a:rPr>
              <a:t>require_grad = True告诉PyTorch需要追踪在params上进行运算而产生的所有张量。</a:t>
            </a:r>
            <a:endParaRPr lang="zh-CN" altLang="en-US">
              <a:solidFill>
                <a:schemeClr val="tx1"/>
              </a:solidFill>
            </a:endParaRPr>
          </a:p>
          <a:p>
            <a:pPr marL="354330" lvl="0" indent="-35433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任何以params为祖先的张量都可以访问从params到该张量所调用的函数链。如果这些函数是可微的（大多数PyTorch张量运算都是可微的），则梯度</a:t>
            </a:r>
            <a:r>
              <a:rPr lang="zh-CN" altLang="en-US">
                <a:solidFill>
                  <a:schemeClr val="tx1"/>
                </a:solidFill>
              </a:rPr>
              <a:t>的值将自动存储在参数张量的grad属性中。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281872"/>
            <a:ext cx="5388427" cy="521970"/>
          </a:xfrm>
        </p:spPr>
        <p:txBody>
          <a:bodyPr/>
          <a:p>
            <a:r>
              <a:rPr lang="zh-CN" altLang="en-US"/>
              <a:t>PyTorch autograd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20,&quot;width&quot;:8050}"/>
</p:tagLst>
</file>

<file path=ppt/tags/tag2.xml><?xml version="1.0" encoding="utf-8"?>
<p:tagLst xmlns:p="http://schemas.openxmlformats.org/presentationml/2006/main">
  <p:tag name="KSO_WM_UNIT_PLACING_PICTURE_USER_VIEWPORT" val="{&quot;height&quot;:5210,&quot;width&quot;:8050}"/>
</p:tagLst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5378</Words>
  <Application>WPS 演示</Application>
  <PresentationFormat>全屏显示(4:3)</PresentationFormat>
  <Paragraphs>271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Segoe</vt:lpstr>
      <vt:lpstr>MS PGothic</vt:lpstr>
      <vt:lpstr>Segoe</vt:lpstr>
      <vt:lpstr>微软雅黑</vt:lpstr>
      <vt:lpstr>Segoe Semibold</vt:lpstr>
      <vt:lpstr>Arial Narrow</vt:lpstr>
      <vt:lpstr>Wingdings</vt:lpstr>
      <vt:lpstr>Arial Unicode MS</vt:lpstr>
      <vt:lpstr>Segoe Print</vt:lpstr>
      <vt:lpstr>简洁白模板</vt:lpstr>
      <vt:lpstr>Reading Group</vt:lpstr>
      <vt:lpstr>概述</vt:lpstr>
      <vt:lpstr>学习过程</vt:lpstr>
      <vt:lpstr>构建简单的线性模型</vt:lpstr>
      <vt:lpstr>构建简单的线性模型</vt:lpstr>
      <vt:lpstr>构建简单的线性模型</vt:lpstr>
      <vt:lpstr>构建简单的线性模型</vt:lpstr>
      <vt:lpstr>广播机制</vt:lpstr>
      <vt:lpstr>PyTorch autograd</vt:lpstr>
      <vt:lpstr>PyTorch autograd</vt:lpstr>
      <vt:lpstr>PyTorch autograd</vt:lpstr>
      <vt:lpstr>PyTorch autograd</vt:lpstr>
      <vt:lpstr>叶子节点的概念</vt:lpstr>
      <vt:lpstr>优化器</vt:lpstr>
      <vt:lpstr>优化器</vt:lpstr>
      <vt:lpstr>使用验证集避免过拟合</vt:lpstr>
      <vt:lpstr>使用验证集避免过拟合</vt:lpstr>
      <vt:lpstr>关闭autograd</vt:lpstr>
      <vt:lpstr>关闭autograd</vt:lpstr>
      <vt:lpstr>训练集loss与验证集loss的关系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学期计划</dc:title>
  <dc:creator>Tony Lee</dc:creator>
  <cp:lastModifiedBy>李泽锋</cp:lastModifiedBy>
  <cp:revision>758</cp:revision>
  <dcterms:created xsi:type="dcterms:W3CDTF">2016-03-17T09:23:00Z</dcterms:created>
  <dcterms:modified xsi:type="dcterms:W3CDTF">2020-08-19T06:10:25Z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