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886" r:id="rId5"/>
    <p:sldId id="505" r:id="rId6"/>
    <p:sldId id="848" r:id="rId7"/>
    <p:sldId id="541" r:id="rId8"/>
    <p:sldId id="887" r:id="rId9"/>
    <p:sldId id="912" r:id="rId10"/>
    <p:sldId id="888" r:id="rId11"/>
    <p:sldId id="542" r:id="rId12"/>
    <p:sldId id="889" r:id="rId13"/>
    <p:sldId id="890" r:id="rId14"/>
    <p:sldId id="891" r:id="rId15"/>
    <p:sldId id="892" r:id="rId16"/>
    <p:sldId id="893" r:id="rId17"/>
    <p:sldId id="895" r:id="rId18"/>
    <p:sldId id="894" r:id="rId19"/>
    <p:sldId id="896" r:id="rId20"/>
    <p:sldId id="897" r:id="rId21"/>
    <p:sldId id="898" r:id="rId22"/>
    <p:sldId id="900" r:id="rId23"/>
    <p:sldId id="901" r:id="rId24"/>
    <p:sldId id="902" r:id="rId25"/>
    <p:sldId id="903" r:id="rId26"/>
    <p:sldId id="904" r:id="rId27"/>
    <p:sldId id="905" r:id="rId28"/>
    <p:sldId id="908" r:id="rId29"/>
    <p:sldId id="909" r:id="rId30"/>
    <p:sldId id="910" r:id="rId31"/>
  </p:sldIdLst>
  <p:sldSz cx="9144000" cy="6858000" type="screen4x3"/>
  <p:notesSz cx="6797675" cy="9928225"/>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83E"/>
    <a:srgbClr val="F78843"/>
    <a:srgbClr val="1EE84E"/>
    <a:srgbClr val="4F81BD"/>
    <a:srgbClr val="62A5E8"/>
    <a:srgbClr val="A8CDF2"/>
    <a:srgbClr val="A8CD8E"/>
    <a:srgbClr val="882F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2" autoAdjust="0"/>
    <p:restoredTop sz="82249" autoAdjust="0"/>
  </p:normalViewPr>
  <p:slideViewPr>
    <p:cSldViewPr snapToGrid="0" showGuides="1">
      <p:cViewPr varScale="1">
        <p:scale>
          <a:sx n="132" d="100"/>
          <a:sy n="132" d="100"/>
        </p:scale>
        <p:origin x="2088" y="168"/>
      </p:cViewPr>
      <p:guideLst>
        <p:guide orient="horz" pos="2139"/>
        <p:guide pos="2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52475BF-69D9-B74A-9280-3D18425CF904}" type="doc">
      <dgm:prSet loTypeId="" loCatId="" qsTypeId="urn:microsoft.com/office/officeart/2005/8/quickstyle/simple1" qsCatId="simple" csTypeId="urn:microsoft.com/office/officeart/2005/8/colors/accent0_1" csCatId="accent1" phldr="1"/>
      <dgm:spPr/>
      <dgm:t>
        <a:bodyPr/>
        <a:lstStyle/>
        <a:p>
          <a:endParaRPr lang="zh-CN" altLang="en-US"/>
        </a:p>
      </dgm:t>
    </dgm:pt>
    <dgm:pt modelId="{72BF16D5-8217-374C-991B-068635068A75}">
      <dgm:prSet phldrT="[文本]" phldr="0" custT="0"/>
      <dgm:spPr/>
      <dgm:t>
        <a:bodyPr vert="horz" wrap="square"/>
        <a:p>
          <a:pPr>
            <a:lnSpc>
              <a:spcPct val="100000"/>
            </a:lnSpc>
            <a:spcBef>
              <a:spcPct val="0"/>
            </a:spcBef>
            <a:spcAft>
              <a:spcPct val="35000"/>
            </a:spcAft>
          </a:pPr>
          <a:r>
            <a:rPr lang="en-US" altLang="zh-CN" dirty="0"/>
            <a:t>6.1</a:t>
          </a:r>
          <a:r>
            <a:rPr lang="en-US" altLang="zh-CN" dirty="0"/>
            <a:t/>
          </a:r>
          <a:endParaRPr lang="en-US" altLang="zh-CN" dirty="0"/>
        </a:p>
      </dgm:t>
    </dgm:pt>
    <dgm:pt modelId="{D9A0ADDE-73CC-C844-8A88-D4C3068F77DD}" cxnId="{E41CFD75-3CEC-4DD1-9131-B4C109FCED35}" type="parTrans">
      <dgm:prSet/>
      <dgm:spPr/>
      <dgm:t>
        <a:bodyPr/>
        <a:lstStyle/>
        <a:p>
          <a:endParaRPr lang="zh-CN" altLang="en-US"/>
        </a:p>
      </dgm:t>
    </dgm:pt>
    <dgm:pt modelId="{66FAC716-F1EF-3E42-B499-B21BEFC4BF27}" cxnId="{E41CFD75-3CEC-4DD1-9131-B4C109FCED35}" type="sibTrans">
      <dgm:prSet/>
      <dgm:spPr/>
      <dgm:t>
        <a:bodyPr/>
        <a:lstStyle/>
        <a:p>
          <a:endParaRPr lang="zh-CN" altLang="en-US"/>
        </a:p>
      </dgm:t>
    </dgm:pt>
    <dgm:pt modelId="{A94EB2E7-4CDC-C446-8FDA-68349EB51ADE}">
      <dgm:prSet phldrT="[文本]" phldr="0" custT="0"/>
      <dgm:spPr/>
      <dgm:t>
        <a:bodyPr vert="horz" wrap="square"/>
        <a:p>
          <a:pPr>
            <a:lnSpc>
              <a:spcPct val="100000"/>
            </a:lnSpc>
            <a:spcBef>
              <a:spcPct val="0"/>
            </a:spcBef>
            <a:spcAft>
              <a:spcPct val="15000"/>
            </a:spcAft>
          </a:pPr>
          <a:r>
            <a:rPr lang="zh-CN" altLang="en-US" b="0" i="0" dirty="0">
              <a:latin typeface="Segoe UI Symbol" panose="020B0502040204020203" pitchFamily="34" charset="0"/>
              <a:cs typeface="Al Bayan Plain" pitchFamily="2" charset="-78"/>
            </a:rPr>
            <a:t>Artificial neurons</a:t>
          </a:r>
          <a:r>
            <a:rPr lang="zh-CN" altLang="en-US" b="0" i="0" dirty="0">
              <a:latin typeface="Segoe UI Symbol" panose="020B0502040204020203" pitchFamily="34" charset="0"/>
              <a:cs typeface="Al Bayan Plain" pitchFamily="2" charset="-78"/>
            </a:rPr>
            <a:t/>
          </a:r>
          <a:endParaRPr lang="zh-CN" altLang="en-US" b="0" i="0" dirty="0">
            <a:latin typeface="Segoe UI Symbol" panose="020B0502040204020203" pitchFamily="34" charset="0"/>
            <a:cs typeface="Al Bayan Plain" pitchFamily="2" charset="-78"/>
          </a:endParaRPr>
        </a:p>
      </dgm:t>
    </dgm:pt>
    <dgm:pt modelId="{EFE0AC38-B19D-A749-8B0D-20FCC4C698CF}" cxnId="{B67B84BA-2473-477A-B36D-0E5709972772}" type="parTrans">
      <dgm:prSet/>
      <dgm:spPr/>
      <dgm:t>
        <a:bodyPr/>
        <a:lstStyle/>
        <a:p>
          <a:endParaRPr lang="zh-CN" altLang="en-US"/>
        </a:p>
      </dgm:t>
    </dgm:pt>
    <dgm:pt modelId="{001DBF56-0F27-E34A-9742-55B26AB238BB}" cxnId="{B67B84BA-2473-477A-B36D-0E5709972772}" type="sibTrans">
      <dgm:prSet/>
      <dgm:spPr/>
      <dgm:t>
        <a:bodyPr/>
        <a:lstStyle/>
        <a:p>
          <a:endParaRPr lang="zh-CN" altLang="en-US"/>
        </a:p>
      </dgm:t>
    </dgm:pt>
    <dgm:pt modelId="{7206DD00-4916-A242-8D65-D4F0FE51DDA3}">
      <dgm:prSet phldr="0" custT="0"/>
      <dgm:spPr/>
      <dgm:t>
        <a:bodyPr vert="horz" wrap="square"/>
        <a:p>
          <a:pPr>
            <a:lnSpc>
              <a:spcPct val="100000"/>
            </a:lnSpc>
            <a:spcBef>
              <a:spcPct val="0"/>
            </a:spcBef>
            <a:spcAft>
              <a:spcPct val="35000"/>
            </a:spcAft>
          </a:pPr>
          <a:r>
            <a:rPr lang="en-US" altLang="zh-CN" dirty="0"/>
            <a:t>6.2</a:t>
          </a:r>
          <a:r>
            <a:rPr lang="en-US" altLang="zh-CN" dirty="0"/>
            <a:t/>
          </a:r>
          <a:endParaRPr lang="en-US" altLang="zh-CN" dirty="0"/>
        </a:p>
      </dgm:t>
    </dgm:pt>
    <dgm:pt modelId="{E9538D4F-6434-F54D-B49F-516170F853E6}" cxnId="{BE6293D1-407A-4A87-B44D-9D079480EB31}" type="parTrans">
      <dgm:prSet/>
      <dgm:spPr/>
      <dgm:t>
        <a:bodyPr/>
        <a:lstStyle/>
        <a:p>
          <a:endParaRPr lang="zh-CN" altLang="en-US"/>
        </a:p>
      </dgm:t>
    </dgm:pt>
    <dgm:pt modelId="{88F1DFD3-A509-794C-8000-C2828665511D}" cxnId="{BE6293D1-407A-4A87-B44D-9D079480EB31}" type="sibTrans">
      <dgm:prSet/>
      <dgm:spPr/>
      <dgm:t>
        <a:bodyPr/>
        <a:lstStyle/>
        <a:p>
          <a:endParaRPr lang="zh-CN" altLang="en-US"/>
        </a:p>
      </dgm:t>
    </dgm:pt>
    <dgm:pt modelId="{DF3B26E5-5378-574D-8ED0-DC34B870D13A}">
      <dgm:prSet phldr="0" custT="0"/>
      <dgm:spPr/>
      <dgm:t>
        <a:bodyPr vert="horz" wrap="square"/>
        <a:p>
          <a:pPr>
            <a:lnSpc>
              <a:spcPct val="100000"/>
            </a:lnSpc>
            <a:spcBef>
              <a:spcPct val="0"/>
            </a:spcBef>
            <a:spcAft>
              <a:spcPct val="15000"/>
            </a:spcAft>
          </a:pPr>
          <a:r>
            <a:rPr lang="en-US" altLang="zh-CN" dirty="0"/>
            <a:t>The PyTorch nn module</a:t>
          </a:r>
          <a:r>
            <a:rPr lang="en-US" altLang="zh-CN" dirty="0"/>
            <a:t/>
          </a:r>
          <a:endParaRPr lang="en-US" altLang="zh-CN" dirty="0"/>
        </a:p>
      </dgm:t>
    </dgm:pt>
    <dgm:pt modelId="{2A8EE146-631C-CE40-8320-49491464A37E}" cxnId="{3D338630-AA0F-4451-8802-DD3B1A424651}" type="parTrans">
      <dgm:prSet/>
      <dgm:spPr/>
      <dgm:t>
        <a:bodyPr/>
        <a:lstStyle/>
        <a:p>
          <a:endParaRPr lang="zh-CN" altLang="en-US"/>
        </a:p>
      </dgm:t>
    </dgm:pt>
    <dgm:pt modelId="{A6F69DA7-17D3-4247-AB1E-F47C382B8639}" cxnId="{3D338630-AA0F-4451-8802-DD3B1A424651}" type="sibTrans">
      <dgm:prSet/>
      <dgm:spPr/>
      <dgm:t>
        <a:bodyPr/>
        <a:lstStyle/>
        <a:p>
          <a:endParaRPr lang="zh-CN" altLang="en-US"/>
        </a:p>
      </dgm:t>
    </dgm:pt>
    <dgm:pt modelId="{D35D6420-811B-C141-A6C2-915D713845AD}">
      <dgm:prSet phldrT="[文本]" phldr="0" custT="0"/>
      <dgm:spPr/>
      <dgm:t>
        <a:bodyPr vert="horz" wrap="square"/>
        <a:p>
          <a:pPr>
            <a:lnSpc>
              <a:spcPct val="100000"/>
            </a:lnSpc>
            <a:spcBef>
              <a:spcPct val="0"/>
            </a:spcBef>
            <a:spcAft>
              <a:spcPct val="35000"/>
            </a:spcAft>
          </a:pPr>
          <a:r>
            <a:rPr lang="en-US" altLang="zh-CN" dirty="0"/>
            <a:t>6.3</a:t>
          </a:r>
          <a:r>
            <a:rPr lang="en-US" altLang="zh-CN" dirty="0"/>
            <a:t/>
          </a:r>
          <a:endParaRPr lang="en-US" altLang="zh-CN" dirty="0"/>
        </a:p>
      </dgm:t>
    </dgm:pt>
    <dgm:pt modelId="{31BDB2E6-0DB5-B440-9155-E56DF21658B6}" cxnId="{3D741A7A-577E-48B0-9866-A0F8AADE160A}" type="parTrans">
      <dgm:prSet/>
      <dgm:spPr/>
      <dgm:t>
        <a:bodyPr/>
        <a:lstStyle/>
        <a:p>
          <a:endParaRPr lang="zh-CN" altLang="en-US"/>
        </a:p>
      </dgm:t>
    </dgm:pt>
    <dgm:pt modelId="{4F70CEF5-EDE3-6640-871A-55EE0ED4A18E}" cxnId="{3D741A7A-577E-48B0-9866-A0F8AADE160A}" type="sibTrans">
      <dgm:prSet/>
      <dgm:spPr/>
      <dgm:t>
        <a:bodyPr/>
        <a:lstStyle/>
        <a:p>
          <a:endParaRPr lang="zh-CN" altLang="en-US"/>
        </a:p>
      </dgm:t>
    </dgm:pt>
    <dgm:pt modelId="{3D4C42D7-7BA7-7148-8F3E-0B386FFE6CC2}">
      <dgm:prSet phldrT="[文本]" phldr="0" custT="0"/>
      <dgm:spPr/>
      <dgm:t>
        <a:bodyPr vert="horz" wrap="square"/>
        <a:p>
          <a:pPr>
            <a:lnSpc>
              <a:spcPct val="100000"/>
            </a:lnSpc>
            <a:spcBef>
              <a:spcPct val="0"/>
            </a:spcBef>
            <a:spcAft>
              <a:spcPct val="15000"/>
            </a:spcAft>
          </a:pPr>
          <a:r>
            <a:rPr lang="zh-CN" altLang="en-US" dirty="0"/>
            <a:t>Finally a neural network</a:t>
          </a:r>
          <a:r>
            <a:rPr lang="zh-CN" altLang="en-US" dirty="0"/>
            <a:t/>
          </a:r>
          <a:endParaRPr lang="zh-CN" altLang="en-US" dirty="0"/>
        </a:p>
      </dgm:t>
    </dgm:pt>
    <dgm:pt modelId="{E12A6AD9-5953-4D4F-A518-B54ED4DBED3A}" cxnId="{3AFA4F27-AA33-40CB-8469-79EBBE2DADD0}" type="parTrans">
      <dgm:prSet/>
      <dgm:spPr/>
      <dgm:t>
        <a:bodyPr/>
        <a:lstStyle/>
        <a:p>
          <a:endParaRPr lang="zh-CN" altLang="en-US"/>
        </a:p>
      </dgm:t>
    </dgm:pt>
    <dgm:pt modelId="{07E9B7D7-C669-644F-81A7-4D4FC6E2EB49}" cxnId="{3AFA4F27-AA33-40CB-8469-79EBBE2DADD0}" type="sibTrans">
      <dgm:prSet/>
      <dgm:spPr/>
      <dgm:t>
        <a:bodyPr/>
        <a:lstStyle/>
        <a:p>
          <a:endParaRPr lang="zh-CN" altLang="en-US"/>
        </a:p>
      </dgm:t>
    </dgm:pt>
    <dgm:pt modelId="{E87BB19D-98F1-614F-8649-776735002909}" type="pres">
      <dgm:prSet presAssocID="{252475BF-69D9-B74A-9280-3D18425CF904}" presName="Name0" presStyleCnt="0">
        <dgm:presLayoutVars>
          <dgm:dir/>
          <dgm:animLvl val="lvl"/>
          <dgm:resizeHandles val="exact"/>
        </dgm:presLayoutVars>
      </dgm:prSet>
      <dgm:spPr/>
    </dgm:pt>
    <dgm:pt modelId="{91187864-E38D-644B-AA6B-7E6155DDBCF3}" type="pres">
      <dgm:prSet presAssocID="{72BF16D5-8217-374C-991B-068635068A75}" presName="linNode" presStyleCnt="0"/>
      <dgm:spPr/>
    </dgm:pt>
    <dgm:pt modelId="{530B44B6-7F80-954D-8FEC-39E6A9DEFF51}" type="pres">
      <dgm:prSet presAssocID="{72BF16D5-8217-374C-991B-068635068A75}" presName="parentText" presStyleLbl="node1" presStyleIdx="0" presStyleCnt="3">
        <dgm:presLayoutVars>
          <dgm:chMax val="1"/>
          <dgm:bulletEnabled val="1"/>
        </dgm:presLayoutVars>
      </dgm:prSet>
      <dgm:spPr/>
    </dgm:pt>
    <dgm:pt modelId="{5D4DF398-E037-CD4E-9B5F-A31C2C51B485}" type="pres">
      <dgm:prSet presAssocID="{72BF16D5-8217-374C-991B-068635068A75}" presName="descendantText" presStyleLbl="alignAccFollowNode1" presStyleIdx="0" presStyleCnt="3">
        <dgm:presLayoutVars>
          <dgm:bulletEnabled val="1"/>
        </dgm:presLayoutVars>
      </dgm:prSet>
      <dgm:spPr/>
    </dgm:pt>
    <dgm:pt modelId="{08895FE5-B18B-1E41-95D0-ECE65F2E5175}" type="pres">
      <dgm:prSet presAssocID="{66FAC716-F1EF-3E42-B499-B21BEFC4BF27}" presName="sp" presStyleCnt="0"/>
      <dgm:spPr/>
    </dgm:pt>
    <dgm:pt modelId="{3ABC4F30-183D-2540-9B94-C2AC1EDF4D98}" type="pres">
      <dgm:prSet presAssocID="{7206DD00-4916-A242-8D65-D4F0FE51DDA3}" presName="linNode" presStyleCnt="0"/>
      <dgm:spPr/>
    </dgm:pt>
    <dgm:pt modelId="{03E1C96F-2E54-DC44-A22B-72671DC99E4B}" type="pres">
      <dgm:prSet presAssocID="{7206DD00-4916-A242-8D65-D4F0FE51DDA3}" presName="parentText" presStyleLbl="node1" presStyleIdx="1" presStyleCnt="3">
        <dgm:presLayoutVars>
          <dgm:chMax val="1"/>
          <dgm:bulletEnabled val="1"/>
        </dgm:presLayoutVars>
      </dgm:prSet>
      <dgm:spPr/>
    </dgm:pt>
    <dgm:pt modelId="{84A560F7-C83F-794C-B7CA-7E68082CBFF1}" type="pres">
      <dgm:prSet presAssocID="{7206DD00-4916-A242-8D65-D4F0FE51DDA3}" presName="descendantText" presStyleLbl="alignAccFollowNode1" presStyleIdx="1" presStyleCnt="3">
        <dgm:presLayoutVars>
          <dgm:bulletEnabled val="1"/>
        </dgm:presLayoutVars>
      </dgm:prSet>
      <dgm:spPr/>
    </dgm:pt>
    <dgm:pt modelId="{F43D3B3C-694D-C441-A57B-E9E9E234966E}" type="pres">
      <dgm:prSet presAssocID="{88F1DFD3-A509-794C-8000-C2828665511D}" presName="sp" presStyleCnt="0"/>
      <dgm:spPr/>
    </dgm:pt>
    <dgm:pt modelId="{6F4ED521-5001-534E-854D-3432B50C154B}" type="pres">
      <dgm:prSet presAssocID="{D35D6420-811B-C141-A6C2-915D713845AD}" presName="linNode" presStyleCnt="0"/>
      <dgm:spPr/>
    </dgm:pt>
    <dgm:pt modelId="{F74116C8-CA94-7F4C-8AD6-DA7D6FC8FFA4}" type="pres">
      <dgm:prSet presAssocID="{D35D6420-811B-C141-A6C2-915D713845AD}" presName="parentText" presStyleLbl="node1" presStyleIdx="2" presStyleCnt="3">
        <dgm:presLayoutVars>
          <dgm:chMax val="1"/>
          <dgm:bulletEnabled val="1"/>
        </dgm:presLayoutVars>
      </dgm:prSet>
      <dgm:spPr/>
    </dgm:pt>
    <dgm:pt modelId="{B8E27241-FBCE-6A4D-814A-9C14E41CB5BF}" type="pres">
      <dgm:prSet presAssocID="{D35D6420-811B-C141-A6C2-915D713845AD}" presName="descendantText" presStyleLbl="alignAccFollowNode1" presStyleIdx="2" presStyleCnt="3">
        <dgm:presLayoutVars>
          <dgm:bulletEnabled val="1"/>
        </dgm:presLayoutVars>
      </dgm:prSet>
      <dgm:spPr/>
    </dgm:pt>
  </dgm:ptLst>
  <dgm:cxnLst>
    <dgm:cxn modelId="{E41CFD75-3CEC-4DD1-9131-B4C109FCED35}" srcId="{252475BF-69D9-B74A-9280-3D18425CF904}" destId="{72BF16D5-8217-374C-991B-068635068A75}" srcOrd="0" destOrd="0" parTransId="{D9A0ADDE-73CC-C844-8A88-D4C3068F77DD}" sibTransId="{66FAC716-F1EF-3E42-B499-B21BEFC4BF27}"/>
    <dgm:cxn modelId="{B67B84BA-2473-477A-B36D-0E5709972772}" srcId="{72BF16D5-8217-374C-991B-068635068A75}" destId="{A94EB2E7-4CDC-C446-8FDA-68349EB51ADE}" srcOrd="0" destOrd="0" parTransId="{EFE0AC38-B19D-A749-8B0D-20FCC4C698CF}" sibTransId="{001DBF56-0F27-E34A-9742-55B26AB238BB}"/>
    <dgm:cxn modelId="{BE6293D1-407A-4A87-B44D-9D079480EB31}" srcId="{252475BF-69D9-B74A-9280-3D18425CF904}" destId="{7206DD00-4916-A242-8D65-D4F0FE51DDA3}" srcOrd="1" destOrd="0" parTransId="{E9538D4F-6434-F54D-B49F-516170F853E6}" sibTransId="{88F1DFD3-A509-794C-8000-C2828665511D}"/>
    <dgm:cxn modelId="{3D338630-AA0F-4451-8802-DD3B1A424651}" srcId="{7206DD00-4916-A242-8D65-D4F0FE51DDA3}" destId="{DF3B26E5-5378-574D-8ED0-DC34B870D13A}" srcOrd="0" destOrd="1" parTransId="{2A8EE146-631C-CE40-8320-49491464A37E}" sibTransId="{A6F69DA7-17D3-4247-AB1E-F47C382B8639}"/>
    <dgm:cxn modelId="{3D741A7A-577E-48B0-9866-A0F8AADE160A}" srcId="{252475BF-69D9-B74A-9280-3D18425CF904}" destId="{D35D6420-811B-C141-A6C2-915D713845AD}" srcOrd="2" destOrd="0" parTransId="{31BDB2E6-0DB5-B440-9155-E56DF21658B6}" sibTransId="{4F70CEF5-EDE3-6640-871A-55EE0ED4A18E}"/>
    <dgm:cxn modelId="{3AFA4F27-AA33-40CB-8469-79EBBE2DADD0}" srcId="{D35D6420-811B-C141-A6C2-915D713845AD}" destId="{3D4C42D7-7BA7-7148-8F3E-0B386FFE6CC2}" srcOrd="0" destOrd="2" parTransId="{E12A6AD9-5953-4D4F-A518-B54ED4DBED3A}" sibTransId="{07E9B7D7-C669-644F-81A7-4D4FC6E2EB49}"/>
    <dgm:cxn modelId="{4F38CBBC-6C77-4DF2-AFBD-86C4E2167AAF}" type="presOf" srcId="{252475BF-69D9-B74A-9280-3D18425CF904}" destId="{E87BB19D-98F1-614F-8649-776735002909}" srcOrd="0" destOrd="0" presId="urn:microsoft.com/office/officeart/2005/8/layout/vList5"/>
    <dgm:cxn modelId="{E288765C-6ABC-4AB4-B612-08AE6659A7FA}" type="presParOf" srcId="{E87BB19D-98F1-614F-8649-776735002909}" destId="{91187864-E38D-644B-AA6B-7E6155DDBCF3}" srcOrd="0" destOrd="0" presId="urn:microsoft.com/office/officeart/2005/8/layout/vList5"/>
    <dgm:cxn modelId="{003A0E8D-A432-4098-AA5C-EC5C4C8FACF1}" type="presParOf" srcId="{91187864-E38D-644B-AA6B-7E6155DDBCF3}" destId="{530B44B6-7F80-954D-8FEC-39E6A9DEFF51}" srcOrd="0" destOrd="0" presId="urn:microsoft.com/office/officeart/2005/8/layout/vList5"/>
    <dgm:cxn modelId="{2F3028A4-3DD4-4C3A-A7E2-3A22BD0148BD}" type="presOf" srcId="{72BF16D5-8217-374C-991B-068635068A75}" destId="{530B44B6-7F80-954D-8FEC-39E6A9DEFF51}" srcOrd="0" destOrd="0" presId="urn:microsoft.com/office/officeart/2005/8/layout/vList5"/>
    <dgm:cxn modelId="{0DE13794-7EE7-4A5F-BA56-E6DB61E03F6B}" type="presParOf" srcId="{91187864-E38D-644B-AA6B-7E6155DDBCF3}" destId="{5D4DF398-E037-CD4E-9B5F-A31C2C51B485}" srcOrd="1" destOrd="0" presId="urn:microsoft.com/office/officeart/2005/8/layout/vList5"/>
    <dgm:cxn modelId="{B12D0544-1B7C-4818-9F5D-8979E2A7E9D9}" type="presOf" srcId="{A94EB2E7-4CDC-C446-8FDA-68349EB51ADE}" destId="{5D4DF398-E037-CD4E-9B5F-A31C2C51B485}" srcOrd="0" destOrd="0" presId="urn:microsoft.com/office/officeart/2005/8/layout/vList5"/>
    <dgm:cxn modelId="{66F00F42-156E-4B49-88F0-EA74516DE334}" type="presParOf" srcId="{E87BB19D-98F1-614F-8649-776735002909}" destId="{08895FE5-B18B-1E41-95D0-ECE65F2E5175}" srcOrd="1" destOrd="0" presId="urn:microsoft.com/office/officeart/2005/8/layout/vList5"/>
    <dgm:cxn modelId="{2118F330-4C39-4918-A274-27CE733BF900}" type="presParOf" srcId="{E87BB19D-98F1-614F-8649-776735002909}" destId="{3ABC4F30-183D-2540-9B94-C2AC1EDF4D98}" srcOrd="2" destOrd="0" presId="urn:microsoft.com/office/officeart/2005/8/layout/vList5"/>
    <dgm:cxn modelId="{81FB700C-29B4-4BE6-BD83-6268D6C61DBF}" type="presParOf" srcId="{3ABC4F30-183D-2540-9B94-C2AC1EDF4D98}" destId="{03E1C96F-2E54-DC44-A22B-72671DC99E4B}" srcOrd="0" destOrd="2" presId="urn:microsoft.com/office/officeart/2005/8/layout/vList5"/>
    <dgm:cxn modelId="{68F15691-D3C6-4739-BD4F-913BD4E7B433}" type="presOf" srcId="{7206DD00-4916-A242-8D65-D4F0FE51DDA3}" destId="{03E1C96F-2E54-DC44-A22B-72671DC99E4B}" srcOrd="0" destOrd="0" presId="urn:microsoft.com/office/officeart/2005/8/layout/vList5"/>
    <dgm:cxn modelId="{17EE85E5-1579-4129-852A-272811F1679B}" type="presParOf" srcId="{3ABC4F30-183D-2540-9B94-C2AC1EDF4D98}" destId="{84A560F7-C83F-794C-B7CA-7E68082CBFF1}" srcOrd="1" destOrd="2" presId="urn:microsoft.com/office/officeart/2005/8/layout/vList5"/>
    <dgm:cxn modelId="{8795BC58-E87B-437C-BDC9-D635419A4383}" type="presOf" srcId="{DF3B26E5-5378-574D-8ED0-DC34B870D13A}" destId="{84A560F7-C83F-794C-B7CA-7E68082CBFF1}" srcOrd="0" destOrd="0" presId="urn:microsoft.com/office/officeart/2005/8/layout/vList5"/>
    <dgm:cxn modelId="{6AA87FED-7F56-4BE5-B044-5A85EBCCCF6B}" type="presParOf" srcId="{E87BB19D-98F1-614F-8649-776735002909}" destId="{F43D3B3C-694D-C441-A57B-E9E9E234966E}" srcOrd="3" destOrd="0" presId="urn:microsoft.com/office/officeart/2005/8/layout/vList5"/>
    <dgm:cxn modelId="{C98D35B9-48C1-45A7-9A5F-4FEEC4B62EAC}" type="presParOf" srcId="{E87BB19D-98F1-614F-8649-776735002909}" destId="{6F4ED521-5001-534E-854D-3432B50C154B}" srcOrd="4" destOrd="0" presId="urn:microsoft.com/office/officeart/2005/8/layout/vList5"/>
    <dgm:cxn modelId="{53C0DC7F-59B5-41C3-9583-F7F253BFDD43}" type="presParOf" srcId="{6F4ED521-5001-534E-854D-3432B50C154B}" destId="{F74116C8-CA94-7F4C-8AD6-DA7D6FC8FFA4}" srcOrd="0" destOrd="4" presId="urn:microsoft.com/office/officeart/2005/8/layout/vList5"/>
    <dgm:cxn modelId="{1AA8CA72-B5D5-4A2C-8B44-1E911D013ADD}" type="presOf" srcId="{D35D6420-811B-C141-A6C2-915D713845AD}" destId="{F74116C8-CA94-7F4C-8AD6-DA7D6FC8FFA4}" srcOrd="0" destOrd="0" presId="urn:microsoft.com/office/officeart/2005/8/layout/vList5"/>
    <dgm:cxn modelId="{CB852398-24DE-41A8-AE2B-96454B715D0B}" type="presParOf" srcId="{6F4ED521-5001-534E-854D-3432B50C154B}" destId="{B8E27241-FBCE-6A4D-814A-9C14E41CB5BF}" srcOrd="1" destOrd="4" presId="urn:microsoft.com/office/officeart/2005/8/layout/vList5"/>
    <dgm:cxn modelId="{74A43391-F8BB-4F77-B64A-0CC48D18F4BF}" type="presOf" srcId="{3D4C42D7-7BA7-7148-8F3E-0B386FFE6CC2}" destId="{B8E27241-FBCE-6A4D-814A-9C14E41CB5BF}"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DF398-E037-CD4E-9B5F-A31C2C51B485}">
      <dsp:nvSpPr>
        <dsp:cNvPr id="0" name=""/>
        <dsp:cNvSpPr/>
      </dsp:nvSpPr>
      <dsp:spPr>
        <a:xfrm rot="5400000">
          <a:off x="3832939" y="-1558508"/>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 sz="2900" b="0" i="0" kern="1200" dirty="0">
              <a:latin typeface="Segoe UI Symbol" panose="020B0502040204020203" pitchFamily="34" charset="0"/>
              <a:ea typeface="Segoe UI Symbol" panose="020B0502040204020203" pitchFamily="34" charset="0"/>
              <a:cs typeface="Al Bayan Plain" pitchFamily="2" charset="-78"/>
            </a:rPr>
            <a:t>Pretrained network</a:t>
          </a:r>
          <a:r>
            <a:rPr lang="en-US" altLang="zh-CN" sz="2900" b="0" i="0" kern="1200" dirty="0">
              <a:latin typeface="Segoe UI Symbol" panose="020B0502040204020203" pitchFamily="34" charset="0"/>
              <a:ea typeface="Segoe UI Symbol" panose="020B0502040204020203" pitchFamily="34" charset="0"/>
              <a:cs typeface="Al Bayan Plain" pitchFamily="2" charset="-78"/>
            </a:rPr>
            <a:t>s</a:t>
          </a:r>
          <a:endParaRPr lang="zh-CN" altLang="en-US" sz="2900" b="0" i="0" kern="1200" dirty="0">
            <a:latin typeface="Segoe UI Symbol" panose="020B0502040204020203" pitchFamily="34" charset="0"/>
            <a:cs typeface="Al Bayan Plain" pitchFamily="2" charset="-78"/>
          </a:endParaRPr>
        </a:p>
      </dsp:txBody>
      <dsp:txXfrm rot="-5400000">
        <a:off x="2194560" y="110365"/>
        <a:ext cx="3870946" cy="563693"/>
      </dsp:txXfrm>
    </dsp:sp>
    <dsp:sp modelId="{530B44B6-7F80-954D-8FEC-39E6A9DEFF51}">
      <dsp:nvSpPr>
        <dsp:cNvPr id="0" name=""/>
        <dsp:cNvSpPr/>
      </dsp:nvSpPr>
      <dsp:spPr>
        <a:xfrm>
          <a:off x="0" y="1785"/>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a:t>
          </a:r>
          <a:endParaRPr lang="zh-CN" altLang="en-US" sz="3900" kern="1200" dirty="0"/>
        </a:p>
      </dsp:txBody>
      <dsp:txXfrm>
        <a:off x="38118" y="39903"/>
        <a:ext cx="2118324" cy="704615"/>
      </dsp:txXfrm>
    </dsp:sp>
    <dsp:sp modelId="{84A560F7-C83F-794C-B7CA-7E68082CBFF1}">
      <dsp:nvSpPr>
        <dsp:cNvPr id="0" name=""/>
        <dsp:cNvSpPr/>
      </dsp:nvSpPr>
      <dsp:spPr>
        <a:xfrm rot="5400000">
          <a:off x="3832939" y="-738614"/>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GAN</a:t>
          </a:r>
          <a:endParaRPr lang="zh-CN" altLang="en-US" sz="2900" kern="1200" dirty="0"/>
        </a:p>
      </dsp:txBody>
      <dsp:txXfrm rot="-5400000">
        <a:off x="2194560" y="930259"/>
        <a:ext cx="3870946" cy="563693"/>
      </dsp:txXfrm>
    </dsp:sp>
    <dsp:sp modelId="{03E1C96F-2E54-DC44-A22B-72671DC99E4B}">
      <dsp:nvSpPr>
        <dsp:cNvPr id="0" name=""/>
        <dsp:cNvSpPr/>
      </dsp:nvSpPr>
      <dsp:spPr>
        <a:xfrm>
          <a:off x="0" y="821680"/>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II</a:t>
          </a:r>
          <a:endParaRPr lang="zh-CN" altLang="en-US" sz="3900" kern="1200" dirty="0"/>
        </a:p>
      </dsp:txBody>
      <dsp:txXfrm>
        <a:off x="38118" y="859798"/>
        <a:ext cx="2118324" cy="704615"/>
      </dsp:txXfrm>
    </dsp:sp>
    <dsp:sp modelId="{B8E27241-FBCE-6A4D-814A-9C14E41CB5BF}">
      <dsp:nvSpPr>
        <dsp:cNvPr id="0" name=""/>
        <dsp:cNvSpPr/>
      </dsp:nvSpPr>
      <dsp:spPr>
        <a:xfrm rot="5400000">
          <a:off x="3832939" y="81279"/>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NeuralTalk2</a:t>
          </a:r>
          <a:endParaRPr lang="zh-CN" altLang="en-US" sz="2900" kern="1200" dirty="0"/>
        </a:p>
      </dsp:txBody>
      <dsp:txXfrm rot="-5400000">
        <a:off x="2194560" y="1750152"/>
        <a:ext cx="3870946" cy="563693"/>
      </dsp:txXfrm>
    </dsp:sp>
    <dsp:sp modelId="{F74116C8-CA94-7F4C-8AD6-DA7D6FC8FFA4}">
      <dsp:nvSpPr>
        <dsp:cNvPr id="0" name=""/>
        <dsp:cNvSpPr/>
      </dsp:nvSpPr>
      <dsp:spPr>
        <a:xfrm>
          <a:off x="0" y="1641574"/>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III</a:t>
          </a:r>
          <a:endParaRPr lang="zh-CN" altLang="en-US" sz="3900" kern="1200" dirty="0"/>
        </a:p>
      </dsp:txBody>
      <dsp:txXfrm>
        <a:off x="38118" y="1679692"/>
        <a:ext cx="2118324" cy="704615"/>
      </dsp:txXfrm>
    </dsp:sp>
    <dsp:sp modelId="{73B16D49-D7A3-5A48-97DF-5866E23EE810}">
      <dsp:nvSpPr>
        <dsp:cNvPr id="0" name=""/>
        <dsp:cNvSpPr/>
      </dsp:nvSpPr>
      <dsp:spPr>
        <a:xfrm rot="5400000">
          <a:off x="3832939" y="901174"/>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Torch</a:t>
          </a:r>
          <a:r>
            <a:rPr lang="zh-CN" altLang="en-US" sz="2900" kern="1200" dirty="0"/>
            <a:t> </a:t>
          </a:r>
          <a:r>
            <a:rPr lang="en-US" altLang="zh-CN" sz="2900" kern="1200" dirty="0"/>
            <a:t>Hub</a:t>
          </a:r>
          <a:endParaRPr lang="zh-CN" altLang="en-US" sz="2900" kern="1200" dirty="0"/>
        </a:p>
      </dsp:txBody>
      <dsp:txXfrm rot="-5400000">
        <a:off x="2194560" y="2570047"/>
        <a:ext cx="3870946" cy="563693"/>
      </dsp:txXfrm>
    </dsp:sp>
    <dsp:sp modelId="{74125D0A-CFA6-0D4B-80AC-27717404B169}">
      <dsp:nvSpPr>
        <dsp:cNvPr id="0" name=""/>
        <dsp:cNvSpPr/>
      </dsp:nvSpPr>
      <dsp:spPr>
        <a:xfrm>
          <a:off x="0" y="2461468"/>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IV</a:t>
          </a:r>
          <a:endParaRPr lang="zh-CN" altLang="en-US" sz="3900" kern="1200" dirty="0"/>
        </a:p>
      </dsp:txBody>
      <dsp:txXfrm>
        <a:off x="38118" y="2499586"/>
        <a:ext cx="2118324" cy="704615"/>
      </dsp:txXfrm>
    </dsp:sp>
    <dsp:sp modelId="{0D8361C1-FD22-784D-B811-A8C157F1174A}">
      <dsp:nvSpPr>
        <dsp:cNvPr id="0" name=""/>
        <dsp:cNvSpPr/>
      </dsp:nvSpPr>
      <dsp:spPr>
        <a:xfrm rot="5400000">
          <a:off x="3832939" y="1721068"/>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altLang="zh-CN" sz="2900" kern="1200" dirty="0"/>
            <a:t>Summary</a:t>
          </a:r>
          <a:endParaRPr lang="zh-CN" altLang="en-US" sz="2900" kern="1200" dirty="0"/>
        </a:p>
      </dsp:txBody>
      <dsp:txXfrm rot="-5400000">
        <a:off x="2194560" y="3389941"/>
        <a:ext cx="3870946" cy="563693"/>
      </dsp:txXfrm>
    </dsp:sp>
    <dsp:sp modelId="{98595650-B990-064F-A744-51EC4658D8C1}">
      <dsp:nvSpPr>
        <dsp:cNvPr id="0" name=""/>
        <dsp:cNvSpPr/>
      </dsp:nvSpPr>
      <dsp:spPr>
        <a:xfrm>
          <a:off x="0" y="3281362"/>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t>Part</a:t>
          </a:r>
          <a:r>
            <a:rPr lang="zh-CN" altLang="en-US" sz="3900" kern="1200" dirty="0"/>
            <a:t> </a:t>
          </a:r>
          <a:r>
            <a:rPr lang="en-US" altLang="zh-CN" sz="3900" kern="1200" dirty="0"/>
            <a:t>V</a:t>
          </a:r>
          <a:endParaRPr lang="zh-CN" altLang="en-US" sz="3900" kern="1200" dirty="0"/>
        </a:p>
      </dsp:txBody>
      <dsp:txXfrm>
        <a:off x="38118" y="3319480"/>
        <a:ext cx="2118324" cy="7046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0"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1" name="Rectangle 5"/>
          <p:cNvSpPr>
            <a:spLocks noGrp="1" noChangeArrowheads="1"/>
          </p:cNvSpPr>
          <p:nvPr>
            <p:ph type="sldNum" sz="quarter" idx="3"/>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CC7AA23D-163F-4868-B376-2696DD28787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9460" name="Rectangle 4"/>
          <p:cNvSpPr>
            <a:spLocks noGrp="1" noRot="1" noChangeAspect="1" noTextEdit="1"/>
          </p:cNvSpPr>
          <p:nvPr>
            <p:ph type="sldImg" idx="2"/>
          </p:nvPr>
        </p:nvSpPr>
        <p:spPr>
          <a:xfrm>
            <a:off x="917575" y="744538"/>
            <a:ext cx="4962525" cy="3722687"/>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79450" y="4716463"/>
            <a:ext cx="5438775" cy="4467225"/>
          </a:xfrm>
          <a:prstGeom prst="rect">
            <a:avLst/>
          </a:prstGeom>
          <a:noFill/>
          <a:ln w="9525">
            <a:noFill/>
            <a:miter lim="800000"/>
          </a:ln>
          <a:effectLst/>
        </p:spPr>
        <p:txBody>
          <a:bodyPr vert="horz" wrap="square" lIns="93104" tIns="46552" rIns="93104" bIns="46552"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S PGothic" panose="020B0600070205080204" pitchFamily="34" charset="-128"/>
              </a:rPr>
              <a:t>Click to edit Master text styles</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Second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Third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Fourth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Fifth level</a:t>
            </a:r>
            <a:endPar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endParaRP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B182292A-811B-4C88-91B3-21F2276BDFE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幻灯片首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项目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583859A-4E12-45AA-833C-AB4B4907B80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BC29BAFC-6EB4-4D39-B4FC-3DB6B4D758A3}"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5125" name="Group 54"/>
          <p:cNvGrpSpPr/>
          <p:nvPr/>
        </p:nvGrpSpPr>
        <p:grpSpPr>
          <a:xfrm>
            <a:off x="1828800" y="1752600"/>
            <a:ext cx="5329238" cy="665163"/>
            <a:chOff x="1152" y="1104"/>
            <a:chExt cx="3357" cy="419"/>
          </a:xfrm>
        </p:grpSpPr>
        <p:grpSp>
          <p:nvGrpSpPr>
            <p:cNvPr id="5149" name="Group 3"/>
            <p:cNvGrpSpPr/>
            <p:nvPr/>
          </p:nvGrpSpPr>
          <p:grpSpPr>
            <a:xfrm>
              <a:off x="1152" y="1104"/>
              <a:ext cx="480" cy="419"/>
              <a:chOff x="1110" y="2656"/>
              <a:chExt cx="1549" cy="1351"/>
            </a:xfrm>
          </p:grpSpPr>
          <p:sp>
            <p:nvSpPr>
              <p:cNvPr id="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7"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50" name="Line 11"/>
            <p:cNvSpPr/>
            <p:nvPr/>
          </p:nvSpPr>
          <p:spPr>
            <a:xfrm>
              <a:off x="1536" y="1488"/>
              <a:ext cx="2973" cy="1"/>
            </a:xfrm>
            <a:prstGeom prst="line">
              <a:avLst/>
            </a:prstGeom>
            <a:ln w="25400" cap="flat" cmpd="sng">
              <a:solidFill>
                <a:srgbClr val="C0C0C0"/>
              </a:solidFill>
              <a:prstDash val="sysDot"/>
              <a:headEnd type="none" w="med" len="med"/>
              <a:tailEnd type="oval" w="med" len="med"/>
            </a:ln>
          </p:spPr>
        </p:sp>
        <p:sp>
          <p:nvSpPr>
            <p:cNvPr id="14"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5126" name="Group 55"/>
          <p:cNvGrpSpPr/>
          <p:nvPr/>
        </p:nvGrpSpPr>
        <p:grpSpPr>
          <a:xfrm>
            <a:off x="1828800" y="2667000"/>
            <a:ext cx="5329238" cy="665163"/>
            <a:chOff x="1152" y="1680"/>
            <a:chExt cx="3357" cy="419"/>
          </a:xfrm>
        </p:grpSpPr>
        <p:grpSp>
          <p:nvGrpSpPr>
            <p:cNvPr id="5143" name="Group 7"/>
            <p:cNvGrpSpPr/>
            <p:nvPr/>
          </p:nvGrpSpPr>
          <p:grpSpPr>
            <a:xfrm>
              <a:off x="1152" y="1680"/>
              <a:ext cx="480" cy="419"/>
              <a:chOff x="3174" y="2656"/>
              <a:chExt cx="1549" cy="1351"/>
            </a:xfrm>
          </p:grpSpPr>
          <p:sp>
            <p:nvSpPr>
              <p:cNvPr id="2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44" name="Line 14"/>
            <p:cNvSpPr/>
            <p:nvPr/>
          </p:nvSpPr>
          <p:spPr>
            <a:xfrm>
              <a:off x="1536" y="2064"/>
              <a:ext cx="2973" cy="1"/>
            </a:xfrm>
            <a:prstGeom prst="line">
              <a:avLst/>
            </a:prstGeom>
            <a:ln w="25400" cap="flat" cmpd="sng">
              <a:solidFill>
                <a:srgbClr val="C0C0C0"/>
              </a:solidFill>
              <a:prstDash val="sysDot"/>
              <a:headEnd type="none" w="med" len="med"/>
              <a:tailEnd type="oval" w="med" len="med"/>
            </a:ln>
          </p:spPr>
        </p:sp>
        <p:sp>
          <p:nvSpPr>
            <p:cNvPr id="21"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5127" name="Group 56"/>
          <p:cNvGrpSpPr/>
          <p:nvPr/>
        </p:nvGrpSpPr>
        <p:grpSpPr>
          <a:xfrm>
            <a:off x="1828800" y="3559175"/>
            <a:ext cx="5329238" cy="665163"/>
            <a:chOff x="1152" y="2242"/>
            <a:chExt cx="3357" cy="419"/>
          </a:xfrm>
        </p:grpSpPr>
        <p:grpSp>
          <p:nvGrpSpPr>
            <p:cNvPr id="5137" name="Group 17"/>
            <p:cNvGrpSpPr/>
            <p:nvPr/>
          </p:nvGrpSpPr>
          <p:grpSpPr>
            <a:xfrm>
              <a:off x="1152" y="2242"/>
              <a:ext cx="480" cy="419"/>
              <a:chOff x="1110" y="2656"/>
              <a:chExt cx="1549" cy="1351"/>
            </a:xfrm>
          </p:grpSpPr>
          <p:sp>
            <p:nvSpPr>
              <p:cNvPr id="2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8" name="Line 25"/>
            <p:cNvSpPr/>
            <p:nvPr/>
          </p:nvSpPr>
          <p:spPr>
            <a:xfrm>
              <a:off x="1536" y="2626"/>
              <a:ext cx="2973" cy="1"/>
            </a:xfrm>
            <a:prstGeom prst="line">
              <a:avLst/>
            </a:prstGeom>
            <a:ln w="25400" cap="flat" cmpd="sng">
              <a:solidFill>
                <a:srgbClr val="C0C0C0"/>
              </a:solidFill>
              <a:prstDash val="sysDot"/>
              <a:headEnd type="none" w="med" len="med"/>
              <a:tailEnd type="oval" w="med" len="med"/>
            </a:ln>
          </p:spPr>
        </p:sp>
        <p:sp>
          <p:nvSpPr>
            <p:cNvPr id="28"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5128" name="Group 57"/>
          <p:cNvGrpSpPr/>
          <p:nvPr/>
        </p:nvGrpSpPr>
        <p:grpSpPr>
          <a:xfrm>
            <a:off x="1828800" y="4473575"/>
            <a:ext cx="5329238" cy="665163"/>
            <a:chOff x="1152" y="2818"/>
            <a:chExt cx="3357" cy="419"/>
          </a:xfrm>
        </p:grpSpPr>
        <p:grpSp>
          <p:nvGrpSpPr>
            <p:cNvPr id="5131" name="Group 21"/>
            <p:cNvGrpSpPr/>
            <p:nvPr/>
          </p:nvGrpSpPr>
          <p:grpSpPr>
            <a:xfrm>
              <a:off x="1152" y="2818"/>
              <a:ext cx="480" cy="419"/>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2" name="Line 28"/>
            <p:cNvSpPr/>
            <p:nvPr/>
          </p:nvSpPr>
          <p:spPr>
            <a:xfrm>
              <a:off x="1536" y="3202"/>
              <a:ext cx="2973" cy="1"/>
            </a:xfrm>
            <a:prstGeom prst="line">
              <a:avLst/>
            </a:prstGeom>
            <a:ln w="25400" cap="flat" cmpd="sng">
              <a:solidFill>
                <a:srgbClr val="C0C0C0"/>
              </a:solidFill>
              <a:prstDash val="sysDot"/>
              <a:headEnd type="none" w="med" len="med"/>
              <a:tailEnd type="oval" w="med" len="med"/>
            </a:ln>
          </p:spPr>
        </p:sp>
        <p:sp>
          <p:nvSpPr>
            <p:cNvPr id="35"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循环过程">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7D64C99-99DE-468B-AECF-D19B5029915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ECD09A97-B8D0-402F-BDC8-9CC51947E67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6149" name="Group 3"/>
          <p:cNvGrpSpPr/>
          <p:nvPr/>
        </p:nvGrpSpPr>
        <p:grpSpPr>
          <a:xfrm>
            <a:off x="595313" y="1577975"/>
            <a:ext cx="8139112" cy="4398963"/>
            <a:chOff x="559" y="1296"/>
            <a:chExt cx="4529" cy="2448"/>
          </a:xfrm>
        </p:grpSpPr>
        <p:sp>
          <p:nvSpPr>
            <p:cNvPr id="6152" name="Freeform 4"/>
            <p:cNvSpPr>
              <a:spLocks noEditPoints="1"/>
            </p:cNvSpPr>
            <p:nvPr/>
          </p:nvSpPr>
          <p:spPr>
            <a:xfrm rot="-1358056">
              <a:off x="877" y="1765"/>
              <a:ext cx="3839" cy="1527"/>
            </a:xfrm>
            <a:custGeom>
              <a:avLst/>
              <a:gdLst/>
              <a:ahLst/>
              <a:cxnLst>
                <a:cxn ang="0">
                  <a:pos x="332" y="2"/>
                </a:cxn>
                <a:cxn ang="0">
                  <a:pos x="241" y="2"/>
                </a:cxn>
                <a:cxn ang="0">
                  <a:pos x="162" y="2"/>
                </a:cxn>
                <a:cxn ang="0">
                  <a:pos x="95" y="2"/>
                </a:cxn>
                <a:cxn ang="0">
                  <a:pos x="45" y="2"/>
                </a:cxn>
                <a:cxn ang="0">
                  <a:pos x="10" y="2"/>
                </a:cxn>
                <a:cxn ang="0">
                  <a:pos x="0" y="2"/>
                </a:cxn>
                <a:cxn ang="0">
                  <a:pos x="10" y="2"/>
                </a:cxn>
                <a:cxn ang="0">
                  <a:pos x="45" y="2"/>
                </a:cxn>
                <a:cxn ang="0">
                  <a:pos x="95" y="2"/>
                </a:cxn>
                <a:cxn ang="0">
                  <a:pos x="162" y="2"/>
                </a:cxn>
                <a:cxn ang="0">
                  <a:pos x="241" y="2"/>
                </a:cxn>
                <a:cxn ang="0">
                  <a:pos x="332" y="2"/>
                </a:cxn>
                <a:cxn ang="0">
                  <a:pos x="428" y="2"/>
                </a:cxn>
                <a:cxn ang="0">
                  <a:pos x="519" y="2"/>
                </a:cxn>
                <a:cxn ang="0">
                  <a:pos x="602" y="2"/>
                </a:cxn>
                <a:cxn ang="0">
                  <a:pos x="674" y="2"/>
                </a:cxn>
                <a:cxn ang="0">
                  <a:pos x="730" y="2"/>
                </a:cxn>
                <a:cxn ang="0">
                  <a:pos x="768" y="2"/>
                </a:cxn>
                <a:cxn ang="0">
                  <a:pos x="790" y="2"/>
                </a:cxn>
                <a:cxn ang="0">
                  <a:pos x="783" y="2"/>
                </a:cxn>
                <a:cxn ang="0">
                  <a:pos x="757" y="2"/>
                </a:cxn>
                <a:cxn ang="0">
                  <a:pos x="715" y="2"/>
                </a:cxn>
                <a:cxn ang="0">
                  <a:pos x="650" y="2"/>
                </a:cxn>
                <a:cxn ang="0">
                  <a:pos x="575" y="2"/>
                </a:cxn>
                <a:cxn ang="0">
                  <a:pos x="488" y="2"/>
                </a:cxn>
                <a:cxn ang="0">
                  <a:pos x="395" y="0"/>
                </a:cxn>
                <a:cxn ang="0">
                  <a:pos x="315" y="2"/>
                </a:cxn>
                <a:cxn ang="0">
                  <a:pos x="227" y="2"/>
                </a:cxn>
                <a:cxn ang="0">
                  <a:pos x="152" y="2"/>
                </a:cxn>
                <a:cxn ang="0">
                  <a:pos x="88" y="2"/>
                </a:cxn>
                <a:cxn ang="0">
                  <a:pos x="44" y="2"/>
                </a:cxn>
                <a:cxn ang="0">
                  <a:pos x="19" y="2"/>
                </a:cxn>
                <a:cxn ang="0">
                  <a:pos x="14" y="2"/>
                </a:cxn>
                <a:cxn ang="0">
                  <a:pos x="33" y="2"/>
                </a:cxn>
                <a:cxn ang="0">
                  <a:pos x="72" y="2"/>
                </a:cxn>
                <a:cxn ang="0">
                  <a:pos x="129" y="2"/>
                </a:cxn>
                <a:cxn ang="0">
                  <a:pos x="200" y="2"/>
                </a:cxn>
                <a:cxn ang="0">
                  <a:pos x="285" y="2"/>
                </a:cxn>
                <a:cxn ang="0">
                  <a:pos x="375" y="2"/>
                </a:cxn>
                <a:cxn ang="0">
                  <a:pos x="467" y="2"/>
                </a:cxn>
                <a:cxn ang="0">
                  <a:pos x="551" y="2"/>
                </a:cxn>
                <a:cxn ang="0">
                  <a:pos x="621" y="2"/>
                </a:cxn>
                <a:cxn ang="0">
                  <a:pos x="680" y="2"/>
                </a:cxn>
                <a:cxn ang="0">
                  <a:pos x="717" y="2"/>
                </a:cxn>
                <a:cxn ang="0">
                  <a:pos x="738" y="2"/>
                </a:cxn>
                <a:cxn ang="0">
                  <a:pos x="734" y="2"/>
                </a:cxn>
                <a:cxn ang="0">
                  <a:pos x="705" y="2"/>
                </a:cxn>
                <a:cxn ang="0">
                  <a:pos x="662" y="2"/>
                </a:cxn>
                <a:cxn ang="0">
                  <a:pos x="599" y="2"/>
                </a:cxn>
                <a:cxn ang="0">
                  <a:pos x="525" y="2"/>
                </a:cxn>
                <a:cxn ang="0">
                  <a:pos x="438" y="2"/>
                </a:cxn>
              </a:cxnLst>
              <a:rect l="0" t="0" r="0" b="0"/>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alpha val="100000"/>
                  </a:srgbClr>
                </a:gs>
              </a:gsLst>
              <a:lin ang="0" scaled="1"/>
              <a:tileRect/>
            </a:gradFill>
            <a:ln w="0">
              <a:noFill/>
            </a:ln>
          </p:spPr>
          <p:txBody>
            <a:bodyPr/>
            <a:lstStyle/>
            <a:p>
              <a:endParaRPr lang="zh-CN" altLang="en-US"/>
            </a:p>
          </p:txBody>
        </p:sp>
        <p:sp>
          <p:nvSpPr>
            <p:cNvPr id="13"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163" name="Line 21"/>
            <p:cNvSpPr/>
            <p:nvPr/>
          </p:nvSpPr>
          <p:spPr>
            <a:xfrm>
              <a:off x="1639" y="1545"/>
              <a:ext cx="1025" cy="788"/>
            </a:xfrm>
            <a:prstGeom prst="line">
              <a:avLst/>
            </a:prstGeom>
            <a:ln w="9525" cap="flat" cmpd="sng">
              <a:solidFill>
                <a:srgbClr val="000000"/>
              </a:solidFill>
              <a:prstDash val="solid"/>
              <a:headEnd type="none" w="med" len="med"/>
              <a:tailEnd type="triangle" w="med" len="med"/>
            </a:ln>
          </p:spPr>
        </p:sp>
        <p:cxnSp>
          <p:nvCxnSpPr>
            <p:cNvPr id="6164" name="AutoShape 22"/>
            <p:cNvCxnSpPr/>
            <p:nvPr/>
          </p:nvCxnSpPr>
          <p:spPr>
            <a:xfrm flipH="1">
              <a:off x="559" y="1545"/>
              <a:ext cx="1087" cy="0"/>
            </a:xfrm>
            <a:prstGeom prst="straightConnector1">
              <a:avLst/>
            </a:prstGeom>
            <a:ln w="9525" cap="flat" cmpd="sng">
              <a:solidFill>
                <a:srgbClr val="000000"/>
              </a:solidFill>
              <a:prstDash val="solid"/>
              <a:headEnd type="none" w="med" len="med"/>
              <a:tailEnd type="none" w="med" len="med"/>
            </a:ln>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层次结构">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085A0B5-E7E2-4023-8690-3B866D1A90D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22B6016-D1F9-48F0-B223-FA1588978CF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7173" name="Group 3"/>
          <p:cNvGrpSpPr/>
          <p:nvPr/>
        </p:nvGrpSpPr>
        <p:grpSpPr>
          <a:xfrm>
            <a:off x="914400" y="1741488"/>
            <a:ext cx="7239000" cy="3733800"/>
            <a:chOff x="168" y="960"/>
            <a:chExt cx="5367" cy="2792"/>
          </a:xfrm>
        </p:grpSpPr>
        <p:sp>
          <p:nvSpPr>
            <p:cNvPr id="7176" name="Freeform 4"/>
            <p:cNvSpPr/>
            <p:nvPr/>
          </p:nvSpPr>
          <p:spPr>
            <a:xfrm>
              <a:off x="5089" y="960"/>
              <a:ext cx="441" cy="705"/>
            </a:xfrm>
            <a:custGeom>
              <a:avLst/>
              <a:gdLst/>
              <a:ahLst/>
              <a:cxnLst>
                <a:cxn ang="0">
                  <a:pos x="29943625" y="320365989"/>
                </a:cxn>
                <a:cxn ang="0">
                  <a:pos x="0" y="1183387811"/>
                </a:cxn>
                <a:cxn ang="0">
                  <a:pos x="0" y="762476259"/>
                </a:cxn>
                <a:cxn ang="0">
                  <a:pos x="29943625" y="0"/>
                </a:cxn>
                <a:cxn ang="0">
                  <a:pos x="29943625" y="320365989"/>
                </a:cxn>
              </a:cxnLst>
              <a:rect l="0" t="0" r="0" b="0"/>
              <a:pathLst>
                <a:path w="308" h="444">
                  <a:moveTo>
                    <a:pt x="308" y="120"/>
                  </a:moveTo>
                  <a:lnTo>
                    <a:pt x="0" y="444"/>
                  </a:lnTo>
                  <a:lnTo>
                    <a:pt x="0" y="286"/>
                  </a:lnTo>
                  <a:lnTo>
                    <a:pt x="308" y="0"/>
                  </a:lnTo>
                  <a:lnTo>
                    <a:pt x="308" y="120"/>
                  </a:lnTo>
                  <a:close/>
                </a:path>
              </a:pathLst>
            </a:custGeom>
            <a:gradFill rotWithShape="1">
              <a:gsLst>
                <a:gs pos="0">
                  <a:srgbClr val="00281D">
                    <a:alpha val="100000"/>
                  </a:srgbClr>
                </a:gs>
                <a:gs pos="50000">
                  <a:srgbClr val="00563F">
                    <a:alpha val="100000"/>
                  </a:srgbClr>
                </a:gs>
                <a:gs pos="100000">
                  <a:srgbClr val="00281D">
                    <a:alpha val="100000"/>
                  </a:srgbClr>
                </a:gs>
              </a:gsLst>
              <a:lin ang="2700000" scaled="1"/>
              <a:tileRect/>
            </a:gradFill>
            <a:ln w="0">
              <a:noFill/>
            </a:ln>
          </p:spPr>
          <p:txBody>
            <a:bodyPr/>
            <a:lstStyle/>
            <a:p>
              <a:endParaRPr lang="zh-CN" altLang="en-US"/>
            </a:p>
          </p:txBody>
        </p:sp>
        <p:sp>
          <p:nvSpPr>
            <p:cNvPr id="7177" name="Freeform 5"/>
            <p:cNvSpPr/>
            <p:nvPr/>
          </p:nvSpPr>
          <p:spPr>
            <a:xfrm>
              <a:off x="2976" y="960"/>
              <a:ext cx="2559" cy="451"/>
            </a:xfrm>
            <a:custGeom>
              <a:avLst/>
              <a:gdLst/>
              <a:ahLst/>
              <a:cxnLst>
                <a:cxn ang="0">
                  <a:pos x="147182990" y="759874971"/>
                </a:cxn>
                <a:cxn ang="0">
                  <a:pos x="0" y="759874971"/>
                </a:cxn>
                <a:cxn ang="0">
                  <a:pos x="44417420" y="0"/>
                </a:cxn>
                <a:cxn ang="0">
                  <a:pos x="177813178" y="0"/>
                </a:cxn>
                <a:cxn ang="0">
                  <a:pos x="147182990" y="759874971"/>
                </a:cxn>
              </a:cxnLst>
              <a:rect l="0" t="0" r="0" b="0"/>
              <a:pathLst>
                <a:path w="1786" h="284">
                  <a:moveTo>
                    <a:pt x="1478" y="284"/>
                  </a:moveTo>
                  <a:lnTo>
                    <a:pt x="0" y="284"/>
                  </a:lnTo>
                  <a:lnTo>
                    <a:pt x="446" y="0"/>
                  </a:lnTo>
                  <a:lnTo>
                    <a:pt x="1786" y="0"/>
                  </a:lnTo>
                  <a:lnTo>
                    <a:pt x="1478" y="284"/>
                  </a:lnTo>
                  <a:close/>
                </a:path>
              </a:pathLst>
            </a:custGeom>
            <a:solidFill>
              <a:srgbClr val="00CC99">
                <a:alpha val="100000"/>
              </a:srgbClr>
            </a:solidFill>
            <a:ln w="0">
              <a:noFill/>
            </a:ln>
          </p:spPr>
          <p:txBody>
            <a:bodyPr/>
            <a:lstStyle/>
            <a:p>
              <a:endParaRPr lang="zh-CN" altLang="en-US"/>
            </a:p>
          </p:txBody>
        </p:sp>
        <p:sp>
          <p:nvSpPr>
            <p:cNvPr id="7178" name="Freeform 6"/>
            <p:cNvSpPr/>
            <p:nvPr/>
          </p:nvSpPr>
          <p:spPr>
            <a:xfrm>
              <a:off x="4645" y="1660"/>
              <a:ext cx="441" cy="699"/>
            </a:xfrm>
            <a:custGeom>
              <a:avLst/>
              <a:gdLst/>
              <a:ahLst/>
              <a:cxnLst>
                <a:cxn ang="0">
                  <a:pos x="29943625" y="280975066"/>
                </a:cxn>
                <a:cxn ang="0">
                  <a:pos x="0" y="1035409789"/>
                </a:cxn>
                <a:cxn ang="0">
                  <a:pos x="0" y="670062630"/>
                </a:cxn>
                <a:cxn ang="0">
                  <a:pos x="29943625" y="0"/>
                </a:cxn>
                <a:cxn ang="0">
                  <a:pos x="29943625" y="280975066"/>
                </a:cxn>
              </a:cxnLst>
              <a:rect l="0" t="0" r="0" b="0"/>
              <a:pathLst>
                <a:path w="308" h="442">
                  <a:moveTo>
                    <a:pt x="308" y="120"/>
                  </a:moveTo>
                  <a:lnTo>
                    <a:pt x="0" y="442"/>
                  </a:lnTo>
                  <a:lnTo>
                    <a:pt x="0" y="286"/>
                  </a:lnTo>
                  <a:lnTo>
                    <a:pt x="308" y="0"/>
                  </a:lnTo>
                  <a:lnTo>
                    <a:pt x="308" y="120"/>
                  </a:lnTo>
                  <a:close/>
                </a:path>
              </a:pathLst>
            </a:custGeom>
            <a:gradFill rotWithShape="1">
              <a:gsLst>
                <a:gs pos="0">
                  <a:srgbClr val="230744">
                    <a:alpha val="100000"/>
                  </a:srgbClr>
                </a:gs>
                <a:gs pos="50000">
                  <a:srgbClr val="4B1092">
                    <a:alpha val="100000"/>
                  </a:srgbClr>
                </a:gs>
                <a:gs pos="100000">
                  <a:srgbClr val="230744">
                    <a:alpha val="100000"/>
                  </a:srgbClr>
                </a:gs>
              </a:gsLst>
              <a:lin ang="2700000" scaled="1"/>
              <a:tileRect/>
            </a:gradFill>
            <a:ln w="0">
              <a:noFill/>
            </a:ln>
          </p:spPr>
          <p:txBody>
            <a:bodyPr/>
            <a:lstStyle/>
            <a:p>
              <a:endParaRPr lang="zh-CN" altLang="en-US"/>
            </a:p>
          </p:txBody>
        </p:sp>
        <p:sp>
          <p:nvSpPr>
            <p:cNvPr id="7179" name="Freeform 7"/>
            <p:cNvSpPr/>
            <p:nvPr/>
          </p:nvSpPr>
          <p:spPr>
            <a:xfrm>
              <a:off x="2340" y="1660"/>
              <a:ext cx="2753" cy="450"/>
            </a:xfrm>
            <a:custGeom>
              <a:avLst/>
              <a:gdLst/>
              <a:ahLst/>
              <a:cxnLst>
                <a:cxn ang="0">
                  <a:pos x="164264385" y="707760700"/>
                </a:cxn>
                <a:cxn ang="0">
                  <a:pos x="0" y="707760700"/>
                </a:cxn>
                <a:cxn ang="0">
                  <a:pos x="45389477" y="0"/>
                </a:cxn>
                <a:cxn ang="0">
                  <a:pos x="195590680" y="0"/>
                </a:cxn>
                <a:cxn ang="0">
                  <a:pos x="164264385" y="707760700"/>
                </a:cxn>
              </a:cxnLst>
              <a:rect l="0" t="0" r="0" b="0"/>
              <a:pathLst>
                <a:path w="1920" h="284">
                  <a:moveTo>
                    <a:pt x="1612" y="284"/>
                  </a:moveTo>
                  <a:lnTo>
                    <a:pt x="0" y="284"/>
                  </a:lnTo>
                  <a:lnTo>
                    <a:pt x="446" y="0"/>
                  </a:lnTo>
                  <a:lnTo>
                    <a:pt x="1920" y="0"/>
                  </a:lnTo>
                  <a:lnTo>
                    <a:pt x="1612" y="284"/>
                  </a:lnTo>
                  <a:close/>
                </a:path>
              </a:pathLst>
            </a:custGeom>
            <a:solidFill>
              <a:srgbClr val="A77BFF">
                <a:alpha val="100000"/>
              </a:srgbClr>
            </a:solidFill>
            <a:ln w="0">
              <a:noFill/>
            </a:ln>
          </p:spPr>
          <p:txBody>
            <a:bodyPr/>
            <a:lstStyle/>
            <a:p>
              <a:endParaRPr lang="zh-CN" altLang="en-US"/>
            </a:p>
          </p:txBody>
        </p:sp>
        <p:sp>
          <p:nvSpPr>
            <p:cNvPr id="7180" name="Freeform 8"/>
            <p:cNvSpPr/>
            <p:nvPr/>
          </p:nvSpPr>
          <p:spPr>
            <a:xfrm>
              <a:off x="4200" y="2352"/>
              <a:ext cx="439" cy="705"/>
            </a:xfrm>
            <a:custGeom>
              <a:avLst/>
              <a:gdLst/>
              <a:ahLst/>
              <a:cxnLst>
                <a:cxn ang="0">
                  <a:pos x="31752019" y="325349105"/>
                </a:cxn>
                <a:cxn ang="0">
                  <a:pos x="0" y="1183387811"/>
                </a:cxn>
                <a:cxn ang="0">
                  <a:pos x="0" y="762476259"/>
                </a:cxn>
                <a:cxn ang="0">
                  <a:pos x="31752019" y="0"/>
                </a:cxn>
                <a:cxn ang="0">
                  <a:pos x="31752019" y="325349105"/>
                </a:cxn>
              </a:cxnLst>
              <a:rect l="0" t="0" r="0" b="0"/>
              <a:pathLst>
                <a:path w="306" h="444">
                  <a:moveTo>
                    <a:pt x="306" y="122"/>
                  </a:moveTo>
                  <a:lnTo>
                    <a:pt x="0" y="444"/>
                  </a:lnTo>
                  <a:lnTo>
                    <a:pt x="0" y="286"/>
                  </a:lnTo>
                  <a:lnTo>
                    <a:pt x="306" y="0"/>
                  </a:lnTo>
                  <a:lnTo>
                    <a:pt x="306" y="122"/>
                  </a:lnTo>
                  <a:close/>
                </a:path>
              </a:pathLst>
            </a:custGeom>
            <a:gradFill rotWithShape="1">
              <a:gsLst>
                <a:gs pos="0">
                  <a:srgbClr val="431805">
                    <a:alpha val="100000"/>
                  </a:srgbClr>
                </a:gs>
                <a:gs pos="50000">
                  <a:srgbClr val="90330A">
                    <a:alpha val="100000"/>
                  </a:srgbClr>
                </a:gs>
                <a:gs pos="100000">
                  <a:srgbClr val="431805">
                    <a:alpha val="100000"/>
                  </a:srgbClr>
                </a:gs>
              </a:gsLst>
              <a:lin ang="2700000" scaled="1"/>
              <a:tileRect/>
            </a:gradFill>
            <a:ln w="0">
              <a:noFill/>
            </a:ln>
          </p:spPr>
          <p:txBody>
            <a:bodyPr/>
            <a:lstStyle/>
            <a:p>
              <a:endParaRPr lang="zh-CN" altLang="en-US"/>
            </a:p>
          </p:txBody>
        </p:sp>
        <p:sp>
          <p:nvSpPr>
            <p:cNvPr id="7181" name="Freeform 9"/>
            <p:cNvSpPr/>
            <p:nvPr/>
          </p:nvSpPr>
          <p:spPr>
            <a:xfrm>
              <a:off x="3758" y="3047"/>
              <a:ext cx="444" cy="705"/>
            </a:xfrm>
            <a:custGeom>
              <a:avLst/>
              <a:gdLst/>
              <a:ahLst/>
              <a:cxnLst>
                <a:cxn ang="0">
                  <a:pos x="37275954" y="325349105"/>
                </a:cxn>
                <a:cxn ang="0">
                  <a:pos x="0" y="1183387811"/>
                </a:cxn>
                <a:cxn ang="0">
                  <a:pos x="0" y="762476259"/>
                </a:cxn>
                <a:cxn ang="0">
                  <a:pos x="37275954" y="0"/>
                </a:cxn>
                <a:cxn ang="0">
                  <a:pos x="37275954" y="325349105"/>
                </a:cxn>
              </a:cxnLst>
              <a:rect l="0" t="0" r="0" b="0"/>
              <a:pathLst>
                <a:path w="308" h="444">
                  <a:moveTo>
                    <a:pt x="308" y="122"/>
                  </a:moveTo>
                  <a:lnTo>
                    <a:pt x="0" y="444"/>
                  </a:lnTo>
                  <a:lnTo>
                    <a:pt x="0" y="286"/>
                  </a:lnTo>
                  <a:lnTo>
                    <a:pt x="308" y="0"/>
                  </a:lnTo>
                  <a:lnTo>
                    <a:pt x="308" y="122"/>
                  </a:lnTo>
                  <a:close/>
                </a:path>
              </a:pathLst>
            </a:custGeom>
            <a:gradFill rotWithShape="1">
              <a:gsLst>
                <a:gs pos="0">
                  <a:srgbClr val="433206">
                    <a:alpha val="100000"/>
                  </a:srgbClr>
                </a:gs>
                <a:gs pos="50000">
                  <a:srgbClr val="906B0E">
                    <a:alpha val="100000"/>
                  </a:srgbClr>
                </a:gs>
                <a:gs pos="100000">
                  <a:srgbClr val="433206">
                    <a:alpha val="100000"/>
                  </a:srgbClr>
                </a:gs>
              </a:gsLst>
              <a:lin ang="2700000" scaled="1"/>
              <a:tileRect/>
            </a:gradFill>
            <a:ln w="0">
              <a:noFill/>
            </a:ln>
          </p:spPr>
          <p:txBody>
            <a:bodyPr/>
            <a:lstStyle/>
            <a:p>
              <a:endParaRPr lang="zh-CN" altLang="en-US"/>
            </a:p>
          </p:txBody>
        </p:sp>
        <p:sp>
          <p:nvSpPr>
            <p:cNvPr id="7182" name="Freeform 10"/>
            <p:cNvSpPr/>
            <p:nvPr/>
          </p:nvSpPr>
          <p:spPr>
            <a:xfrm>
              <a:off x="1075" y="3050"/>
              <a:ext cx="3125" cy="451"/>
            </a:xfrm>
            <a:custGeom>
              <a:avLst/>
              <a:gdLst/>
              <a:ahLst/>
              <a:cxnLst>
                <a:cxn ang="0">
                  <a:pos x="189156610" y="759874971"/>
                </a:cxn>
                <a:cxn ang="0">
                  <a:pos x="0" y="759874971"/>
                </a:cxn>
                <a:cxn ang="0">
                  <a:pos x="45058849" y="0"/>
                </a:cxn>
                <a:cxn ang="0">
                  <a:pos x="220352906" y="0"/>
                </a:cxn>
                <a:cxn ang="0">
                  <a:pos x="189156610" y="759874971"/>
                </a:cxn>
              </a:cxnLst>
              <a:rect l="0" t="0" r="0" b="0"/>
              <a:pathLst>
                <a:path w="2180" h="284">
                  <a:moveTo>
                    <a:pt x="1872" y="284"/>
                  </a:moveTo>
                  <a:lnTo>
                    <a:pt x="0" y="284"/>
                  </a:lnTo>
                  <a:lnTo>
                    <a:pt x="446" y="0"/>
                  </a:lnTo>
                  <a:lnTo>
                    <a:pt x="2180" y="0"/>
                  </a:lnTo>
                  <a:lnTo>
                    <a:pt x="1872" y="284"/>
                  </a:lnTo>
                  <a:close/>
                </a:path>
              </a:pathLst>
            </a:custGeom>
            <a:solidFill>
              <a:srgbClr val="F2E160">
                <a:alpha val="100000"/>
              </a:srgbClr>
            </a:solidFill>
            <a:ln w="0">
              <a:noFill/>
            </a:ln>
          </p:spPr>
          <p:txBody>
            <a:bodyPr/>
            <a:lstStyle/>
            <a:p>
              <a:endParaRPr lang="zh-CN" altLang="en-US"/>
            </a:p>
          </p:txBody>
        </p:sp>
        <p:sp>
          <p:nvSpPr>
            <p:cNvPr id="7183" name="Line 11"/>
            <p:cNvSpPr/>
            <p:nvPr/>
          </p:nvSpPr>
          <p:spPr>
            <a:xfrm flipH="1">
              <a:off x="168" y="3747"/>
              <a:ext cx="907" cy="0"/>
            </a:xfrm>
            <a:prstGeom prst="line">
              <a:avLst/>
            </a:prstGeom>
            <a:ln w="9525" cap="flat" cmpd="sng">
              <a:solidFill>
                <a:schemeClr val="tx1"/>
              </a:solidFill>
              <a:prstDash val="solid"/>
              <a:headEnd type="none" w="med" len="med"/>
              <a:tailEnd type="none" w="med" len="med"/>
            </a:ln>
          </p:spPr>
        </p:sp>
        <p:sp>
          <p:nvSpPr>
            <p:cNvPr id="7184" name="Line 12"/>
            <p:cNvSpPr/>
            <p:nvPr/>
          </p:nvSpPr>
          <p:spPr>
            <a:xfrm flipH="1">
              <a:off x="168" y="3047"/>
              <a:ext cx="1543" cy="0"/>
            </a:xfrm>
            <a:prstGeom prst="line">
              <a:avLst/>
            </a:prstGeom>
            <a:ln w="9525" cap="flat" cmpd="sng">
              <a:solidFill>
                <a:schemeClr val="tx1"/>
              </a:solidFill>
              <a:prstDash val="solid"/>
              <a:headEnd type="none" w="med" len="med"/>
              <a:tailEnd type="none" w="med" len="med"/>
            </a:ln>
          </p:spPr>
        </p:sp>
        <p:sp>
          <p:nvSpPr>
            <p:cNvPr id="7185" name="Line 13"/>
            <p:cNvSpPr/>
            <p:nvPr/>
          </p:nvSpPr>
          <p:spPr>
            <a:xfrm flipH="1">
              <a:off x="168" y="2356"/>
              <a:ext cx="2179" cy="0"/>
            </a:xfrm>
            <a:prstGeom prst="line">
              <a:avLst/>
            </a:prstGeom>
            <a:ln w="9525" cap="flat" cmpd="sng">
              <a:solidFill>
                <a:schemeClr val="tx1"/>
              </a:solidFill>
              <a:prstDash val="solid"/>
              <a:headEnd type="none" w="med" len="med"/>
              <a:tailEnd type="none" w="med" len="med"/>
            </a:ln>
          </p:spPr>
        </p:sp>
        <p:sp>
          <p:nvSpPr>
            <p:cNvPr id="7186" name="Line 14"/>
            <p:cNvSpPr/>
            <p:nvPr/>
          </p:nvSpPr>
          <p:spPr>
            <a:xfrm flipH="1">
              <a:off x="168" y="1666"/>
              <a:ext cx="2813" cy="0"/>
            </a:xfrm>
            <a:prstGeom prst="line">
              <a:avLst/>
            </a:prstGeom>
            <a:ln w="9525" cap="flat" cmpd="sng">
              <a:solidFill>
                <a:schemeClr val="tx1"/>
              </a:solidFill>
              <a:prstDash val="solid"/>
              <a:headEnd type="none" w="med" len="med"/>
              <a:tailEnd type="none" w="med" len="med"/>
            </a:ln>
          </p:spPr>
        </p:sp>
        <p:sp>
          <p:nvSpPr>
            <p:cNvPr id="7187" name="Line 15"/>
            <p:cNvSpPr/>
            <p:nvPr/>
          </p:nvSpPr>
          <p:spPr>
            <a:xfrm flipH="1">
              <a:off x="168" y="965"/>
              <a:ext cx="3449" cy="0"/>
            </a:xfrm>
            <a:prstGeom prst="line">
              <a:avLst/>
            </a:prstGeom>
            <a:ln w="9525" cap="flat" cmpd="sng">
              <a:solidFill>
                <a:schemeClr val="tx1"/>
              </a:solidFill>
              <a:prstDash val="solid"/>
              <a:headEnd type="none" w="med" len="med"/>
              <a:tailEnd type="none" w="med" len="med"/>
            </a:ln>
          </p:spPr>
        </p:sp>
        <p:sp>
          <p:nvSpPr>
            <p:cNvPr id="7188" name="Line 16"/>
            <p:cNvSpPr/>
            <p:nvPr/>
          </p:nvSpPr>
          <p:spPr>
            <a:xfrm>
              <a:off x="305" y="960"/>
              <a:ext cx="0" cy="726"/>
            </a:xfrm>
            <a:prstGeom prst="line">
              <a:avLst/>
            </a:prstGeom>
            <a:ln w="9525" cap="flat" cmpd="sng">
              <a:solidFill>
                <a:schemeClr val="tx1"/>
              </a:solidFill>
              <a:prstDash val="solid"/>
              <a:headEnd type="triangle" w="med" len="med"/>
              <a:tailEnd type="triangle" w="med" len="med"/>
            </a:ln>
          </p:spPr>
        </p:sp>
        <p:sp>
          <p:nvSpPr>
            <p:cNvPr id="7189" name="Line 17"/>
            <p:cNvSpPr/>
            <p:nvPr/>
          </p:nvSpPr>
          <p:spPr>
            <a:xfrm>
              <a:off x="305" y="1686"/>
              <a:ext cx="0" cy="679"/>
            </a:xfrm>
            <a:prstGeom prst="line">
              <a:avLst/>
            </a:prstGeom>
            <a:ln w="9525" cap="flat" cmpd="sng">
              <a:solidFill>
                <a:schemeClr val="tx1"/>
              </a:solidFill>
              <a:prstDash val="solid"/>
              <a:headEnd type="triangle" w="med" len="med"/>
              <a:tailEnd type="triangle" w="med" len="med"/>
            </a:ln>
          </p:spPr>
        </p:sp>
        <p:sp>
          <p:nvSpPr>
            <p:cNvPr id="7190" name="Line 18"/>
            <p:cNvSpPr/>
            <p:nvPr/>
          </p:nvSpPr>
          <p:spPr>
            <a:xfrm>
              <a:off x="305" y="2365"/>
              <a:ext cx="0" cy="679"/>
            </a:xfrm>
            <a:prstGeom prst="line">
              <a:avLst/>
            </a:prstGeom>
            <a:ln w="9525" cap="flat" cmpd="sng">
              <a:solidFill>
                <a:schemeClr val="tx1"/>
              </a:solidFill>
              <a:prstDash val="solid"/>
              <a:headEnd type="triangle" w="med" len="med"/>
              <a:tailEnd type="triangle" w="med" len="med"/>
            </a:ln>
          </p:spPr>
        </p:sp>
        <p:sp>
          <p:nvSpPr>
            <p:cNvPr id="7191" name="Line 19"/>
            <p:cNvSpPr/>
            <p:nvPr/>
          </p:nvSpPr>
          <p:spPr>
            <a:xfrm>
              <a:off x="305" y="3047"/>
              <a:ext cx="0" cy="680"/>
            </a:xfrm>
            <a:prstGeom prst="line">
              <a:avLst/>
            </a:prstGeom>
            <a:ln w="9525" cap="flat" cmpd="sng">
              <a:solidFill>
                <a:schemeClr val="tx1"/>
              </a:solidFill>
              <a:prstDash val="solid"/>
              <a:headEnd type="triangle" w="med" len="med"/>
              <a:tailEnd type="triangle" w="med" len="med"/>
            </a:ln>
          </p:spPr>
        </p:sp>
        <p:sp>
          <p:nvSpPr>
            <p:cNvPr id="7192" name="Freeform 20"/>
            <p:cNvSpPr/>
            <p:nvPr/>
          </p:nvSpPr>
          <p:spPr>
            <a:xfrm>
              <a:off x="1529" y="1097"/>
              <a:ext cx="1409" cy="2267"/>
            </a:xfrm>
            <a:custGeom>
              <a:avLst/>
              <a:gdLst/>
              <a:ahLst/>
              <a:cxnLst>
                <a:cxn ang="0">
                  <a:pos x="2" y="17"/>
                </a:cxn>
                <a:cxn ang="0">
                  <a:pos x="2" y="15"/>
                </a:cxn>
                <a:cxn ang="0">
                  <a:pos x="2" y="13"/>
                </a:cxn>
                <a:cxn ang="0">
                  <a:pos x="2" y="11"/>
                </a:cxn>
                <a:cxn ang="0">
                  <a:pos x="2" y="9"/>
                </a:cxn>
                <a:cxn ang="0">
                  <a:pos x="2" y="7"/>
                </a:cxn>
                <a:cxn ang="0">
                  <a:pos x="2" y="6"/>
                </a:cxn>
                <a:cxn ang="0">
                  <a:pos x="2" y="5"/>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4"/>
                </a:cxn>
                <a:cxn ang="0">
                  <a:pos x="2" y="5"/>
                </a:cxn>
                <a:cxn ang="0">
                  <a:pos x="2" y="6"/>
                </a:cxn>
                <a:cxn ang="0">
                  <a:pos x="2" y="8"/>
                </a:cxn>
                <a:cxn ang="0">
                  <a:pos x="2" y="9"/>
                </a:cxn>
                <a:cxn ang="0">
                  <a:pos x="2" y="11"/>
                </a:cxn>
                <a:cxn ang="0">
                  <a:pos x="2" y="13"/>
                </a:cxn>
                <a:cxn ang="0">
                  <a:pos x="2" y="15"/>
                </a:cxn>
                <a:cxn ang="0">
                  <a:pos x="2" y="17"/>
                </a:cxn>
              </a:cxnLst>
              <a:rect l="0" t="0" r="0" b="0"/>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alpha val="100000"/>
                  </a:srgbClr>
                </a:gs>
                <a:gs pos="100000">
                  <a:srgbClr val="61092E">
                    <a:alpha val="100000"/>
                  </a:srgbClr>
                </a:gs>
              </a:gsLst>
              <a:lin ang="5400000" scaled="1"/>
              <a:tileRect/>
            </a:gradFill>
            <a:ln w="0">
              <a:noFill/>
            </a:ln>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95" name="Freeform 23"/>
            <p:cNvSpPr/>
            <p:nvPr/>
          </p:nvSpPr>
          <p:spPr>
            <a:xfrm>
              <a:off x="1709" y="2352"/>
              <a:ext cx="2935" cy="455"/>
            </a:xfrm>
            <a:custGeom>
              <a:avLst/>
              <a:gdLst/>
              <a:ahLst/>
              <a:cxnLst>
                <a:cxn ang="0">
                  <a:pos x="174529540" y="811332351"/>
                </a:cxn>
                <a:cxn ang="0">
                  <a:pos x="0" y="811332351"/>
                </a:cxn>
                <a:cxn ang="0">
                  <a:pos x="44708917" y="0"/>
                </a:cxn>
                <a:cxn ang="0">
                  <a:pos x="205244374" y="0"/>
                </a:cxn>
                <a:cxn ang="0">
                  <a:pos x="174529540" y="811332351"/>
                </a:cxn>
              </a:cxnLst>
              <a:rect l="0" t="0" r="0" b="0"/>
              <a:pathLst>
                <a:path w="2048" h="286">
                  <a:moveTo>
                    <a:pt x="1742" y="286"/>
                  </a:moveTo>
                  <a:lnTo>
                    <a:pt x="0" y="286"/>
                  </a:lnTo>
                  <a:lnTo>
                    <a:pt x="446" y="0"/>
                  </a:lnTo>
                  <a:lnTo>
                    <a:pt x="2048" y="0"/>
                  </a:lnTo>
                  <a:lnTo>
                    <a:pt x="1742" y="286"/>
                  </a:lnTo>
                  <a:close/>
                </a:path>
              </a:pathLst>
            </a:custGeom>
            <a:solidFill>
              <a:srgbClr val="FF9966">
                <a:alpha val="100000"/>
              </a:srgbClr>
            </a:solidFill>
            <a:ln w="0">
              <a:noFill/>
            </a:ln>
          </p:spPr>
          <p:txBody>
            <a:bodyPr/>
            <a:lstStyle/>
            <a:p>
              <a:endParaRPr lang="zh-CN" altLang="en-US"/>
            </a:p>
          </p:txBody>
        </p:sp>
        <p:sp>
          <p:nvSpPr>
            <p:cNvPr id="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归纳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68C36808-18EC-432A-9136-EE1B7F8551B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115CAE8-375D-4BBB-B8AF-9DD574C8C90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5"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概念演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A76E08B-B661-429B-B35A-891F3D970274}"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D72DB3E-7BC2-4C3E-BF4B-6423AB7483F1}"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9221" name="Group 41"/>
          <p:cNvGrpSpPr/>
          <p:nvPr/>
        </p:nvGrpSpPr>
        <p:grpSpPr>
          <a:xfrm>
            <a:off x="914400" y="2209800"/>
            <a:ext cx="7162800" cy="2895600"/>
            <a:chOff x="476" y="1388"/>
            <a:chExt cx="4808" cy="1924"/>
          </a:xfrm>
        </p:grpSpPr>
        <p:sp>
          <p:nvSpPr>
            <p:cNvPr id="12"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5"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6"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7"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9"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0"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1"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2"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3"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36" name="Group 15"/>
            <p:cNvGrpSpPr/>
            <p:nvPr/>
          </p:nvGrpSpPr>
          <p:grpSpPr>
            <a:xfrm>
              <a:off x="639" y="1551"/>
              <a:ext cx="1029" cy="1034"/>
              <a:chOff x="4166" y="1705"/>
              <a:chExt cx="1250" cy="1255"/>
            </a:xfrm>
          </p:grpSpPr>
          <p:sp>
            <p:nvSpPr>
              <p:cNvPr id="43" name="Oval 16"/>
              <p:cNvSpPr>
                <a:spLocks noChangeArrowheads="1"/>
              </p:cNvSpPr>
              <p:nvPr/>
            </p:nvSpPr>
            <p:spPr bwMode="gray">
              <a:xfrm>
                <a:off x="4166" y="1708"/>
                <a:ext cx="1250"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4" name="Oval 1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5" name="Oval 18"/>
              <p:cNvSpPr>
                <a:spLocks noChangeArrowheads="1"/>
              </p:cNvSpPr>
              <p:nvPr/>
            </p:nvSpPr>
            <p:spPr bwMode="gray">
              <a:xfrm>
                <a:off x="4195"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6" name="Oval 19"/>
              <p:cNvSpPr>
                <a:spLocks noChangeArrowheads="1"/>
              </p:cNvSpPr>
              <p:nvPr/>
            </p:nvSpPr>
            <p:spPr bwMode="gray">
              <a:xfrm>
                <a:off x="4263" y="1758"/>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25"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6"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7"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8"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9"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42" name="Group 25"/>
            <p:cNvGrpSpPr/>
            <p:nvPr/>
          </p:nvGrpSpPr>
          <p:grpSpPr>
            <a:xfrm>
              <a:off x="2362" y="1551"/>
              <a:ext cx="1028" cy="1034"/>
              <a:chOff x="4166" y="1705"/>
              <a:chExt cx="1249" cy="1255"/>
            </a:xfrm>
          </p:grpSpPr>
          <p:sp>
            <p:nvSpPr>
              <p:cNvPr id="39" name="Oval 26"/>
              <p:cNvSpPr>
                <a:spLocks noChangeArrowheads="1"/>
              </p:cNvSpPr>
              <p:nvPr/>
            </p:nvSpPr>
            <p:spPr bwMode="gray">
              <a:xfrm>
                <a:off x="4166" y="1708"/>
                <a:ext cx="1249"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0" name="Oval 2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1" name="Oval 28"/>
              <p:cNvSpPr>
                <a:spLocks noChangeArrowheads="1"/>
              </p:cNvSpPr>
              <p:nvPr/>
            </p:nvSpPr>
            <p:spPr bwMode="gray">
              <a:xfrm>
                <a:off x="4195" y="1726"/>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2" name="Oval 29"/>
              <p:cNvSpPr>
                <a:spLocks noChangeArrowheads="1"/>
              </p:cNvSpPr>
              <p:nvPr/>
            </p:nvSpPr>
            <p:spPr bwMode="gray">
              <a:xfrm>
                <a:off x="4263" y="1758"/>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grpSp>
          <p:nvGrpSpPr>
            <p:cNvPr id="9243" name="Group 30"/>
            <p:cNvGrpSpPr/>
            <p:nvPr/>
          </p:nvGrpSpPr>
          <p:grpSpPr>
            <a:xfrm>
              <a:off x="4096" y="1551"/>
              <a:ext cx="1032" cy="1034"/>
              <a:chOff x="4166" y="1705"/>
              <a:chExt cx="1253" cy="1255"/>
            </a:xfrm>
          </p:grpSpPr>
          <p:sp>
            <p:nvSpPr>
              <p:cNvPr id="35" name="Oval 31"/>
              <p:cNvSpPr>
                <a:spLocks noChangeArrowheads="1"/>
              </p:cNvSpPr>
              <p:nvPr/>
            </p:nvSpPr>
            <p:spPr bwMode="gray">
              <a:xfrm>
                <a:off x="4166" y="1708"/>
                <a:ext cx="1256"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6" name="Oval 32"/>
              <p:cNvSpPr>
                <a:spLocks noChangeArrowheads="1"/>
              </p:cNvSpPr>
              <p:nvPr/>
            </p:nvSpPr>
            <p:spPr bwMode="gray">
              <a:xfrm>
                <a:off x="4181"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7" name="Oval 33"/>
              <p:cNvSpPr>
                <a:spLocks noChangeArrowheads="1"/>
              </p:cNvSpPr>
              <p:nvPr/>
            </p:nvSpPr>
            <p:spPr bwMode="gray">
              <a:xfrm>
                <a:off x="4194"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8" name="Oval 34"/>
              <p:cNvSpPr>
                <a:spLocks noChangeArrowheads="1"/>
              </p:cNvSpPr>
              <p:nvPr/>
            </p:nvSpPr>
            <p:spPr bwMode="gray">
              <a:xfrm>
                <a:off x="4263" y="1758"/>
                <a:ext cx="1035"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32"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3"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4"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概念递进">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2C24FCD-F8B0-4055-B116-1C15D400543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48125DB-EC73-4328-AF5F-53A9E152F3FA}"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0245" name="Group 64"/>
          <p:cNvGrpSpPr/>
          <p:nvPr/>
        </p:nvGrpSpPr>
        <p:grpSpPr>
          <a:xfrm>
            <a:off x="990600" y="1455738"/>
            <a:ext cx="5943600" cy="4495800"/>
            <a:chOff x="624" y="720"/>
            <a:chExt cx="3744" cy="2832"/>
          </a:xfrm>
        </p:grpSpPr>
        <p:sp>
          <p:nvSpPr>
            <p:cNvPr id="10248" name="Freeform 4"/>
            <p:cNvSpPr>
              <a:spLocks noEditPoints="1"/>
            </p:cNvSpPr>
            <p:nvPr/>
          </p:nvSpPr>
          <p:spPr>
            <a:xfrm>
              <a:off x="624" y="1008"/>
              <a:ext cx="3744" cy="2544"/>
            </a:xfrm>
            <a:custGeom>
              <a:avLst/>
              <a:gdLst/>
              <a:ahLst/>
              <a:cxnLst>
                <a:cxn ang="0">
                  <a:pos x="9485798" y="3"/>
                </a:cxn>
                <a:cxn ang="0">
                  <a:pos x="7133284" y="3"/>
                </a:cxn>
                <a:cxn ang="0">
                  <a:pos x="5162324" y="3"/>
                </a:cxn>
                <a:cxn ang="0">
                  <a:pos x="3528859" y="6"/>
                </a:cxn>
                <a:cxn ang="0">
                  <a:pos x="2198830" y="8"/>
                </a:cxn>
                <a:cxn ang="0">
                  <a:pos x="1216212" y="10"/>
                </a:cxn>
                <a:cxn ang="0">
                  <a:pos x="521860" y="12"/>
                </a:cxn>
                <a:cxn ang="0">
                  <a:pos x="121681" y="15"/>
                </a:cxn>
                <a:cxn ang="0">
                  <a:pos x="0" y="17"/>
                </a:cxn>
                <a:cxn ang="0">
                  <a:pos x="155809" y="20"/>
                </a:cxn>
                <a:cxn ang="0">
                  <a:pos x="556556" y="22"/>
                </a:cxn>
                <a:cxn ang="0">
                  <a:pos x="1200049" y="24"/>
                </a:cxn>
                <a:cxn ang="0">
                  <a:pos x="2070573" y="26"/>
                </a:cxn>
                <a:cxn ang="0">
                  <a:pos x="3157476" y="28"/>
                </a:cxn>
                <a:cxn ang="0">
                  <a:pos x="4451394" y="30"/>
                </a:cxn>
                <a:cxn ang="0">
                  <a:pos x="5943803" y="31"/>
                </a:cxn>
                <a:cxn ang="0">
                  <a:pos x="7589457" y="34"/>
                </a:cxn>
                <a:cxn ang="0">
                  <a:pos x="9433174" y="34"/>
                </a:cxn>
                <a:cxn ang="0">
                  <a:pos x="11416612" y="34"/>
                </a:cxn>
                <a:cxn ang="0">
                  <a:pos x="13531486" y="35"/>
                </a:cxn>
                <a:cxn ang="0">
                  <a:pos x="15790891" y="35"/>
                </a:cxn>
                <a:cxn ang="0">
                  <a:pos x="18153939" y="34"/>
                </a:cxn>
                <a:cxn ang="0">
                  <a:pos x="20618228" y="34"/>
                </a:cxn>
                <a:cxn ang="0">
                  <a:pos x="22098015" y="39"/>
                </a:cxn>
                <a:cxn ang="0">
                  <a:pos x="16226554" y="21"/>
                </a:cxn>
                <a:cxn ang="0">
                  <a:pos x="16991180" y="26"/>
                </a:cxn>
                <a:cxn ang="0">
                  <a:pos x="15529755" y="26"/>
                </a:cxn>
                <a:cxn ang="0">
                  <a:pos x="14032272" y="26"/>
                </a:cxn>
                <a:cxn ang="0">
                  <a:pos x="12524044" y="26"/>
                </a:cxn>
                <a:cxn ang="0">
                  <a:pos x="11046120" y="25"/>
                </a:cxn>
                <a:cxn ang="0">
                  <a:pos x="9624670" y="24"/>
                </a:cxn>
                <a:cxn ang="0">
                  <a:pos x="8268195" y="23"/>
                </a:cxn>
                <a:cxn ang="0">
                  <a:pos x="7031552" y="22"/>
                </a:cxn>
                <a:cxn ang="0">
                  <a:pos x="5943803" y="20"/>
                </a:cxn>
                <a:cxn ang="0">
                  <a:pos x="5016988" y="19"/>
                </a:cxn>
                <a:cxn ang="0">
                  <a:pos x="4291458" y="17"/>
                </a:cxn>
                <a:cxn ang="0">
                  <a:pos x="3805576" y="15"/>
                </a:cxn>
                <a:cxn ang="0">
                  <a:pos x="3558413" y="14"/>
                </a:cxn>
                <a:cxn ang="0">
                  <a:pos x="3611052" y="11"/>
                </a:cxn>
                <a:cxn ang="0">
                  <a:pos x="3998167" y="10"/>
                </a:cxn>
                <a:cxn ang="0">
                  <a:pos x="4724361" y="8"/>
                </a:cxn>
                <a:cxn ang="0">
                  <a:pos x="5822936" y="6"/>
                </a:cxn>
                <a:cxn ang="0">
                  <a:pos x="7331565" y="3"/>
                </a:cxn>
                <a:cxn ang="0">
                  <a:pos x="9297974" y="3"/>
                </a:cxn>
                <a:cxn ang="0">
                  <a:pos x="11712894" y="3"/>
                </a:cxn>
                <a:cxn ang="0">
                  <a:pos x="10807481" y="0"/>
                </a:cxn>
                <a:cxn ang="0">
                  <a:pos x="24494578" y="26"/>
                </a:cxn>
                <a:cxn ang="0">
                  <a:pos x="24494578" y="26"/>
                </a:cxn>
              </a:cxnLst>
              <a:rect l="0" t="0" r="0" b="0"/>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alpha val="100000"/>
                  </a:srgbClr>
                </a:gs>
                <a:gs pos="100000">
                  <a:srgbClr val="4987E3">
                    <a:alpha val="100000"/>
                  </a:srgbClr>
                </a:gs>
              </a:gsLst>
              <a:lin ang="5400000" scaled="1"/>
              <a:tileRect/>
            </a:gradFill>
            <a:ln w="0">
              <a:noFill/>
            </a:ln>
            <a:effectLst>
              <a:outerShdw dist="206741" dir="8249373" algn="ctr" rotWithShape="0">
                <a:srgbClr val="C1D1D3">
                  <a:alpha val="50000"/>
                </a:srgbClr>
              </a:outerShdw>
            </a:effectLst>
          </p:spPr>
          <p:txBody>
            <a:bodyPr/>
            <a:lstStyle/>
            <a:p>
              <a:endParaRPr lang="zh-CN" altLang="en-US"/>
            </a:p>
          </p:txBody>
        </p:sp>
        <p:grpSp>
          <p:nvGrpSpPr>
            <p:cNvPr id="10249" name="Group 60"/>
            <p:cNvGrpSpPr/>
            <p:nvPr/>
          </p:nvGrpSpPr>
          <p:grpSpPr>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0" name="Group 61"/>
            <p:cNvGrpSpPr/>
            <p:nvPr/>
          </p:nvGrpSpPr>
          <p:grpSpPr>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0264" name="Group 42"/>
              <p:cNvGrpSpPr/>
              <p:nvPr/>
            </p:nvGrpSpPr>
            <p:grpSpPr>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10251" name="Group 62"/>
            <p:cNvGrpSpPr/>
            <p:nvPr/>
          </p:nvGrpSpPr>
          <p:grpSpPr>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2" name="Group 63"/>
            <p:cNvGrpSpPr/>
            <p:nvPr/>
          </p:nvGrpSpPr>
          <p:grpSpPr>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核心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9473E8B-200B-411F-A783-B59CD0992C96}"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AB23A0E-D538-47EF-9021-092CE76C9E29}"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1269" name="Group 33"/>
          <p:cNvGrpSpPr/>
          <p:nvPr/>
        </p:nvGrpSpPr>
        <p:grpSpPr>
          <a:xfrm>
            <a:off x="2552700" y="1744663"/>
            <a:ext cx="4038600" cy="3744912"/>
            <a:chOff x="1608" y="976"/>
            <a:chExt cx="2544" cy="2359"/>
          </a:xfrm>
        </p:grpSpPr>
        <p:sp>
          <p:nvSpPr>
            <p:cNvPr id="12" name="AutoShape 3"/>
            <p:cNvSpPr>
              <a:spLocks noChangeArrowheads="1"/>
            </p:cNvSpPr>
            <p:nvPr/>
          </p:nvSpPr>
          <p:spPr bwMode="gray">
            <a:xfrm rot="-3626814">
              <a:off x="3033" y="1370"/>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rot="3465783">
              <a:off x="3028"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AutoShape 5"/>
            <p:cNvSpPr>
              <a:spLocks noChangeArrowheads="1"/>
            </p:cNvSpPr>
            <p:nvPr/>
          </p:nvSpPr>
          <p:spPr bwMode="gray">
            <a:xfrm rot="-7230978">
              <a:off x="2297" y="138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5" name="AutoShape 6"/>
            <p:cNvSpPr>
              <a:spLocks noChangeArrowheads="1"/>
            </p:cNvSpPr>
            <p:nvPr/>
          </p:nvSpPr>
          <p:spPr bwMode="gray">
            <a:xfrm rot="7535209">
              <a:off x="2238"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6"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7"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3"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4"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8"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9"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1290" name="Group 27"/>
            <p:cNvGrpSpPr/>
            <p:nvPr/>
          </p:nvGrpSpPr>
          <p:grpSpPr>
            <a:xfrm>
              <a:off x="2483" y="1753"/>
              <a:ext cx="813" cy="805"/>
              <a:chOff x="4166" y="1706"/>
              <a:chExt cx="1252" cy="1252"/>
            </a:xfrm>
          </p:grpSpPr>
          <p:sp>
            <p:nvSpPr>
              <p:cNvPr id="3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2"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3"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4"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并列关系">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99A5420-2010-4CAB-AF45-80FD910106D8}"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46389C92-48D0-4CB7-8454-45A72017C7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297" name="Group 7"/>
          <p:cNvGrpSpPr/>
          <p:nvPr/>
        </p:nvGrpSpPr>
        <p:grpSpPr>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1" name="Group 9"/>
            <p:cNvGrpSpPr/>
            <p:nvPr/>
          </p:nvGrpSpPr>
          <p:grpSpPr>
            <a:xfrm>
              <a:off x="1292" y="1264"/>
              <a:ext cx="623" cy="92"/>
              <a:chOff x="2003" y="3441"/>
              <a:chExt cx="468" cy="240"/>
            </a:xfrm>
          </p:grpSpPr>
          <p:sp>
            <p:nvSpPr>
              <p:cNvPr id="31" name="Oval 10"/>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Rectangle 11"/>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2"/>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3"/>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8"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3" name="Group 15"/>
            <p:cNvGrpSpPr/>
            <p:nvPr/>
          </p:nvGrpSpPr>
          <p:grpSpPr>
            <a:xfrm>
              <a:off x="2444" y="1264"/>
              <a:ext cx="623" cy="92"/>
              <a:chOff x="2003" y="3441"/>
              <a:chExt cx="468" cy="240"/>
            </a:xfrm>
          </p:grpSpPr>
          <p:sp>
            <p:nvSpPr>
              <p:cNvPr id="27" name="Oval 16"/>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 name="Rectangle 17"/>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Oval 18"/>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19"/>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0" name="Rectangle 20"/>
            <p:cNvSpPr>
              <a:spLocks noChangeArrowheads="1"/>
            </p:cNvSpPr>
            <p:nvPr/>
          </p:nvSpPr>
          <p:spPr bwMode="gray">
            <a:xfrm rot="3419336">
              <a:off x="2880" y="1149"/>
              <a:ext cx="672" cy="679"/>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5" name="Group 21"/>
            <p:cNvGrpSpPr/>
            <p:nvPr/>
          </p:nvGrpSpPr>
          <p:grpSpPr>
            <a:xfrm>
              <a:off x="3605" y="1264"/>
              <a:ext cx="817" cy="92"/>
              <a:chOff x="2003" y="3441"/>
              <a:chExt cx="468" cy="240"/>
            </a:xfrm>
          </p:grpSpPr>
          <p:sp>
            <p:nvSpPr>
              <p:cNvPr id="23" name="Oval 22"/>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Rectangle 23"/>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24"/>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25"/>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比例分析">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6BF879D-A279-4736-B160-9BCF8EBBEDFD}"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927218AF-47A4-4D82-90BC-5D4D040A91FC}"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3317" name="Group 2"/>
          <p:cNvGrpSpPr/>
          <p:nvPr/>
        </p:nvGrpSpPr>
        <p:grpSpPr>
          <a:xfrm>
            <a:off x="1397000" y="1868488"/>
            <a:ext cx="6329363" cy="3711575"/>
            <a:chOff x="864" y="1310"/>
            <a:chExt cx="3987" cy="2338"/>
          </a:xfrm>
        </p:grpSpPr>
        <p:sp>
          <p:nvSpPr>
            <p:cNvPr id="12"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23" name="Arc 6"/>
            <p:cNvSpPr/>
            <p:nvPr/>
          </p:nvSpPr>
          <p:spPr>
            <a:xfrm rot="-998297">
              <a:off x="2599" y="1310"/>
              <a:ext cx="1795" cy="1239"/>
            </a:xfrm>
            <a:custGeom>
              <a:avLst/>
              <a:gdLst/>
              <a:ahLst/>
              <a:cxnLst>
                <a:cxn ang="0">
                  <a:pos x="0" y="0"/>
                </a:cxn>
                <a:cxn ang="0">
                  <a:pos x="0" y="0"/>
                </a:cxn>
                <a:cxn ang="0">
                  <a:pos x="0" y="0"/>
                </a:cxn>
              </a:cxnLst>
              <a:rect l="0" t="0" r="0" b="0"/>
              <a:pathLst>
                <a:path w="21600" h="29046" fill="none">
                  <a:moveTo>
                    <a:pt x="13190" y="-1"/>
                  </a:moveTo>
                  <a:cubicBezTo>
                    <a:pt x="18493" y="4089"/>
                    <a:pt x="21600" y="10407"/>
                    <a:pt x="21600" y="17105"/>
                  </a:cubicBezTo>
                  <a:cubicBezTo>
                    <a:pt x="21600" y="21352"/>
                    <a:pt x="20347" y="25506"/>
                    <a:pt x="17999" y="29046"/>
                  </a:cubicBezTo>
                </a:path>
                <a:path w="21600" h="29046" stroke="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alpha val="100000"/>
                  </a:srgbClr>
                </a:gs>
                <a:gs pos="100000">
                  <a:srgbClr val="7FC3D1">
                    <a:alpha val="100000"/>
                  </a:srgbClr>
                </a:gs>
              </a:gsLst>
              <a:lin ang="5400000" scaled="1"/>
              <a:tileRect/>
            </a:gradFill>
            <a:ln w="12700">
              <a:noFill/>
            </a:ln>
          </p:spPr>
          <p:txBody>
            <a:bodyPr/>
            <a:lstStyle/>
            <a:p>
              <a:endParaRPr lang="zh-CN" altLang="en-US"/>
            </a:p>
          </p:txBody>
        </p:sp>
        <p:sp>
          <p:nvSpPr>
            <p:cNvPr id="13324" name="Arc 7"/>
            <p:cNvSpPr/>
            <p:nvPr/>
          </p:nvSpPr>
          <p:spPr>
            <a:xfrm rot="-998297" flipH="1">
              <a:off x="1080" y="2491"/>
              <a:ext cx="2067" cy="930"/>
            </a:xfrm>
            <a:custGeom>
              <a:avLst/>
              <a:gdLst/>
              <a:ahLst/>
              <a:cxnLst>
                <a:cxn ang="0">
                  <a:pos x="0" y="0"/>
                </a:cxn>
                <a:cxn ang="0">
                  <a:pos x="0" y="0"/>
                </a:cxn>
                <a:cxn ang="0">
                  <a:pos x="0" y="0"/>
                </a:cxn>
              </a:cxnLst>
              <a:rect l="0" t="0" r="0" b="0"/>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alpha val="100000"/>
                  </a:srgbClr>
                </a:gs>
                <a:gs pos="100000">
                  <a:srgbClr val="4987E3">
                    <a:alpha val="100000"/>
                  </a:srgbClr>
                </a:gs>
              </a:gsLst>
              <a:lin ang="2700000" scaled="1"/>
              <a:tileRect/>
            </a:gradFill>
            <a:ln w="12700">
              <a:noFill/>
            </a:ln>
          </p:spPr>
          <p:txBody>
            <a:bodyPr/>
            <a:lstStyle/>
            <a:p>
              <a:endParaRPr lang="zh-CN" altLang="en-US"/>
            </a:p>
          </p:txBody>
        </p:sp>
        <p:sp>
          <p:nvSpPr>
            <p:cNvPr id="13325" name="Arc 8"/>
            <p:cNvSpPr/>
            <p:nvPr/>
          </p:nvSpPr>
          <p:spPr>
            <a:xfrm rot="-998297">
              <a:off x="1715" y="1339"/>
              <a:ext cx="2034" cy="893"/>
            </a:xfrm>
            <a:custGeom>
              <a:avLst/>
              <a:gdLst/>
              <a:ahLst/>
              <a:cxnLst>
                <a:cxn ang="0">
                  <a:pos x="0" y="0"/>
                </a:cxn>
                <a:cxn ang="0">
                  <a:pos x="0" y="0"/>
                </a:cxn>
                <a:cxn ang="0">
                  <a:pos x="0" y="0"/>
                </a:cxn>
              </a:cxnLst>
              <a:rect l="0" t="0" r="0" b="0"/>
              <a:pathLst>
                <a:path w="24549" h="21600" fill="none">
                  <a:moveTo>
                    <a:pt x="0" y="2373"/>
                  </a:moveTo>
                  <a:cubicBezTo>
                    <a:pt x="3046" y="813"/>
                    <a:pt x="6420" y="-1"/>
                    <a:pt x="9843" y="0"/>
                  </a:cubicBezTo>
                  <a:cubicBezTo>
                    <a:pt x="15299" y="0"/>
                    <a:pt x="20553" y="2064"/>
                    <a:pt x="24549" y="5779"/>
                  </a:cubicBezTo>
                </a:path>
                <a:path w="24549" h="21600" stroke="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alpha val="100000"/>
                  </a:srgbClr>
                </a:gs>
                <a:gs pos="100000">
                  <a:srgbClr val="277584">
                    <a:alpha val="100000"/>
                  </a:srgbClr>
                </a:gs>
              </a:gsLst>
              <a:lin ang="2700000" scaled="1"/>
              <a:tileRect/>
            </a:gradFill>
            <a:ln w="12700">
              <a:noFill/>
            </a:ln>
          </p:spPr>
          <p:txBody>
            <a:bodyPr/>
            <a:lstStyle/>
            <a:p>
              <a:endParaRPr lang="zh-CN" altLang="en-US"/>
            </a:p>
          </p:txBody>
        </p:sp>
        <p:sp>
          <p:nvSpPr>
            <p:cNvPr id="13326" name="Arc 9"/>
            <p:cNvSpPr/>
            <p:nvPr/>
          </p:nvSpPr>
          <p:spPr>
            <a:xfrm rot="-998297" flipH="1">
              <a:off x="864" y="1713"/>
              <a:ext cx="1796" cy="1302"/>
            </a:xfrm>
            <a:custGeom>
              <a:avLst/>
              <a:gdLst/>
              <a:ahLst/>
              <a:cxnLst>
                <a:cxn ang="0">
                  <a:pos x="0" y="0"/>
                </a:cxn>
                <a:cxn ang="0">
                  <a:pos x="0" y="0"/>
                </a:cxn>
                <a:cxn ang="0">
                  <a:pos x="0" y="0"/>
                </a:cxn>
              </a:cxnLst>
              <a:rect l="0" t="0" r="0" b="0"/>
              <a:pathLst>
                <a:path w="21600" h="30468" fill="none">
                  <a:moveTo>
                    <a:pt x="8291" y="0"/>
                  </a:moveTo>
                  <a:cubicBezTo>
                    <a:pt x="16349" y="3349"/>
                    <a:pt x="21600" y="11218"/>
                    <a:pt x="21600" y="19945"/>
                  </a:cubicBezTo>
                  <a:cubicBezTo>
                    <a:pt x="21600" y="23628"/>
                    <a:pt x="20657" y="27251"/>
                    <a:pt x="18863" y="30468"/>
                  </a:cubicBezTo>
                </a:path>
                <a:path w="21600" h="30468" stroke="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alpha val="100000"/>
                  </a:srgbClr>
                </a:gs>
                <a:gs pos="100000">
                  <a:srgbClr val="642607">
                    <a:alpha val="100000"/>
                  </a:srgbClr>
                </a:gs>
              </a:gsLst>
              <a:lin ang="2700000" scaled="1"/>
              <a:tileRect/>
            </a:gradFill>
            <a:ln w="12700">
              <a:noFill/>
            </a:ln>
          </p:spPr>
          <p:txBody>
            <a:bodyPr/>
            <a:lstStyle/>
            <a:p>
              <a:endParaRPr lang="zh-CN" altLang="en-US"/>
            </a:p>
          </p:txBody>
        </p:sp>
        <p:sp>
          <p:nvSpPr>
            <p:cNvPr id="13327" name="Freeform 10"/>
            <p:cNvSpPr/>
            <p:nvPr/>
          </p:nvSpPr>
          <p:spPr>
            <a:xfrm>
              <a:off x="3442" y="2282"/>
              <a:ext cx="1105" cy="1120"/>
            </a:xfrm>
            <a:custGeom>
              <a:avLst/>
              <a:gdLst/>
              <a:ahLst/>
              <a:cxnLst>
                <a:cxn ang="0">
                  <a:pos x="9" y="888"/>
                </a:cxn>
                <a:cxn ang="0">
                  <a:pos x="1105" y="0"/>
                </a:cxn>
                <a:cxn ang="0">
                  <a:pos x="1081" y="256"/>
                </a:cxn>
                <a:cxn ang="0">
                  <a:pos x="705" y="704"/>
                </a:cxn>
                <a:cxn ang="0">
                  <a:pos x="17" y="1120"/>
                </a:cxn>
                <a:cxn ang="0">
                  <a:pos x="9" y="888"/>
                </a:cxn>
              </a:cxnLst>
              <a:rect l="0" t="0" r="0" b="0"/>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alpha val="100000"/>
                  </a:srgbClr>
                </a:gs>
                <a:gs pos="100000">
                  <a:srgbClr val="9CC769">
                    <a:alpha val="100000"/>
                  </a:srgbClr>
                </a:gs>
              </a:gsLst>
              <a:lin ang="0" scaled="1"/>
              <a:tileRect/>
            </a:gradFill>
            <a:ln w="9525">
              <a:noFill/>
            </a:ln>
          </p:spPr>
          <p:txBody>
            <a:bodyPr/>
            <a:lstStyle/>
            <a:p>
              <a:endParaRPr lang="zh-CN" altLang="en-US"/>
            </a:p>
          </p:txBody>
        </p:sp>
        <p:sp>
          <p:nvSpPr>
            <p:cNvPr id="13328" name="Arc 11"/>
            <p:cNvSpPr/>
            <p:nvPr/>
          </p:nvSpPr>
          <p:spPr>
            <a:xfrm rot="-1060795">
              <a:off x="2840" y="1897"/>
              <a:ext cx="1719" cy="1171"/>
            </a:xfrm>
            <a:custGeom>
              <a:avLst/>
              <a:gdLst/>
              <a:ahLst/>
              <a:cxnLst>
                <a:cxn ang="0">
                  <a:pos x="0" y="0"/>
                </a:cxn>
                <a:cxn ang="0">
                  <a:pos x="0" y="0"/>
                </a:cxn>
                <a:cxn ang="0">
                  <a:pos x="0" y="0"/>
                </a:cxn>
              </a:cxnLst>
              <a:rect l="0" t="0" r="0" b="0"/>
              <a:pathLst>
                <a:path w="18016" h="21282" fill="none">
                  <a:moveTo>
                    <a:pt x="18016" y="11915"/>
                  </a:moveTo>
                  <a:cubicBezTo>
                    <a:pt x="14735" y="16875"/>
                    <a:pt x="9554" y="20264"/>
                    <a:pt x="3694" y="21281"/>
                  </a:cubicBezTo>
                </a:path>
                <a:path w="18016" h="21282" stroke="0">
                  <a:moveTo>
                    <a:pt x="18016" y="11915"/>
                  </a:moveTo>
                  <a:cubicBezTo>
                    <a:pt x="14735" y="16875"/>
                    <a:pt x="9554" y="20264"/>
                    <a:pt x="3694" y="21281"/>
                  </a:cubicBezTo>
                  <a:lnTo>
                    <a:pt x="0" y="0"/>
                  </a:lnTo>
                  <a:lnTo>
                    <a:pt x="18016" y="11915"/>
                  </a:lnTo>
                  <a:close/>
                </a:path>
              </a:pathLst>
            </a:custGeom>
            <a:gradFill rotWithShape="1">
              <a:gsLst>
                <a:gs pos="0">
                  <a:srgbClr val="485C31">
                    <a:alpha val="100000"/>
                  </a:srgbClr>
                </a:gs>
                <a:gs pos="100000">
                  <a:srgbClr val="9CC769">
                    <a:alpha val="100000"/>
                  </a:srgbClr>
                </a:gs>
              </a:gsLst>
              <a:lin ang="2700000" scaled="1"/>
              <a:tileRect/>
            </a:gradFill>
            <a:ln w="12700">
              <a:noFill/>
            </a:ln>
          </p:spPr>
          <p:txBody>
            <a:bodyPr/>
            <a:lstStyle/>
            <a:p>
              <a:endParaRPr lang="zh-CN" altLang="en-US"/>
            </a:p>
          </p:txBody>
        </p:sp>
        <p:sp>
          <p:nvSpPr>
            <p:cNvPr id="13329" name="Freeform 12"/>
            <p:cNvSpPr/>
            <p:nvPr/>
          </p:nvSpPr>
          <p:spPr>
            <a:xfrm>
              <a:off x="2819" y="2496"/>
              <a:ext cx="648" cy="928"/>
            </a:xfrm>
            <a:custGeom>
              <a:avLst/>
              <a:gdLst/>
              <a:ahLst/>
              <a:cxnLst>
                <a:cxn ang="0">
                  <a:pos x="648" y="632"/>
                </a:cxn>
                <a:cxn ang="0">
                  <a:pos x="648" y="928"/>
                </a:cxn>
                <a:cxn ang="0">
                  <a:pos x="0" y="64"/>
                </a:cxn>
                <a:cxn ang="0">
                  <a:pos x="96" y="0"/>
                </a:cxn>
                <a:cxn ang="0">
                  <a:pos x="648" y="632"/>
                </a:cxn>
              </a:cxnLst>
              <a:rect l="0" t="0" r="0" b="0"/>
              <a:pathLst>
                <a:path w="648" h="928">
                  <a:moveTo>
                    <a:pt x="648" y="632"/>
                  </a:moveTo>
                  <a:lnTo>
                    <a:pt x="648" y="928"/>
                  </a:lnTo>
                  <a:lnTo>
                    <a:pt x="0" y="64"/>
                  </a:lnTo>
                  <a:lnTo>
                    <a:pt x="96" y="0"/>
                  </a:lnTo>
                  <a:lnTo>
                    <a:pt x="648" y="632"/>
                  </a:lnTo>
                  <a:close/>
                </a:path>
              </a:pathLst>
            </a:custGeom>
            <a:gradFill rotWithShape="1">
              <a:gsLst>
                <a:gs pos="0">
                  <a:srgbClr val="D2E6BB">
                    <a:alpha val="100000"/>
                  </a:srgbClr>
                </a:gs>
                <a:gs pos="100000">
                  <a:srgbClr val="9CC769">
                    <a:alpha val="100000"/>
                  </a:srgbClr>
                </a:gs>
              </a:gsLst>
              <a:lin ang="2700000" scaled="1"/>
              <a:tileRect/>
            </a:gradFill>
            <a:ln w="9525">
              <a:noFill/>
            </a:ln>
          </p:spPr>
          <p:txBody>
            <a:bodyPr/>
            <a:lstStyle/>
            <a:p>
              <a:endParaRPr lang="zh-CN" altLang="en-US"/>
            </a:p>
          </p:txBody>
        </p:sp>
        <p:sp>
          <p:nvSpPr>
            <p:cNvPr id="22"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31" name="Freeform 19"/>
            <p:cNvSpPr/>
            <p:nvPr/>
          </p:nvSpPr>
          <p:spPr>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0" b="0"/>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alpha val="100000"/>
                  </a:srgbClr>
                </a:gs>
              </a:gsLst>
              <a:lin ang="5400000" scaled="1"/>
              <a:tileRect/>
            </a:gradFill>
            <a:ln w="9525">
              <a:noFill/>
            </a:ln>
          </p:spPr>
          <p:txBody>
            <a:bodyPr/>
            <a:lstStyle/>
            <a:p>
              <a:endParaRPr lang="zh-CN" altLang="en-US"/>
            </a:p>
          </p:txBody>
        </p:sp>
        <p:sp>
          <p:nvSpPr>
            <p:cNvPr id="3"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观点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84486F5-3615-4B88-8517-B944E6D90DD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1DA71DA7-6588-48A5-81BC-94CD12893F66}"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4341" name="Group 29"/>
          <p:cNvGrpSpPr/>
          <p:nvPr/>
        </p:nvGrpSpPr>
        <p:grpSpPr>
          <a:xfrm>
            <a:off x="876300" y="1624013"/>
            <a:ext cx="7391400" cy="4156075"/>
            <a:chOff x="576" y="768"/>
            <a:chExt cx="4656" cy="2618"/>
          </a:xfrm>
        </p:grpSpPr>
        <p:sp>
          <p:nvSpPr>
            <p:cNvPr id="12"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14346" name="Group 7"/>
            <p:cNvGrpSpPr/>
            <p:nvPr/>
          </p:nvGrpSpPr>
          <p:grpSpPr>
            <a:xfrm>
              <a:off x="576" y="2428"/>
              <a:ext cx="936" cy="954"/>
              <a:chOff x="2016" y="1920"/>
              <a:chExt cx="1680" cy="1680"/>
            </a:xfrm>
          </p:grpSpPr>
          <p:sp>
            <p:nvSpPr>
              <p:cNvPr id="24"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7" name="Freeform 9"/>
              <p:cNvSpPr/>
              <p:nvPr/>
            </p:nvSpPr>
            <p:spPr>
              <a:xfrm>
                <a:off x="2208" y="1948"/>
                <a:ext cx="1296" cy="634"/>
              </a:xfrm>
              <a:custGeom>
                <a:avLst/>
                <a:gdLst/>
                <a:ahLst/>
                <a:cxnLst>
                  <a:cxn ang="0">
                    <a:pos x="706" y="10"/>
                  </a:cxn>
                  <a:cxn ang="0">
                    <a:pos x="715" y="11"/>
                  </a:cxn>
                  <a:cxn ang="0">
                    <a:pos x="717" y="11"/>
                  </a:cxn>
                  <a:cxn ang="0">
                    <a:pos x="713" y="12"/>
                  </a:cxn>
                  <a:cxn ang="0">
                    <a:pos x="704" y="13"/>
                  </a:cxn>
                  <a:cxn ang="0">
                    <a:pos x="690" y="14"/>
                  </a:cxn>
                  <a:cxn ang="0">
                    <a:pos x="672" y="14"/>
                  </a:cxn>
                  <a:cxn ang="0">
                    <a:pos x="648" y="15"/>
                  </a:cxn>
                  <a:cxn ang="0">
                    <a:pos x="623" y="16"/>
                  </a:cxn>
                  <a:cxn ang="0">
                    <a:pos x="592" y="16"/>
                  </a:cxn>
                  <a:cxn ang="0">
                    <a:pos x="559" y="16"/>
                  </a:cxn>
                  <a:cxn ang="0">
                    <a:pos x="525" y="17"/>
                  </a:cxn>
                  <a:cxn ang="0">
                    <a:pos x="486" y="17"/>
                  </a:cxn>
                  <a:cxn ang="0">
                    <a:pos x="447" y="17"/>
                  </a:cxn>
                  <a:cxn ang="0">
                    <a:pos x="432" y="18"/>
                  </a:cxn>
                  <a:cxn ang="0">
                    <a:pos x="259" y="18"/>
                  </a:cxn>
                  <a:cxn ang="0">
                    <a:pos x="256" y="18"/>
                  </a:cxn>
                  <a:cxn ang="0">
                    <a:pos x="222" y="17"/>
                  </a:cxn>
                  <a:cxn ang="0">
                    <a:pos x="189" y="17"/>
                  </a:cxn>
                  <a:cxn ang="0">
                    <a:pos x="159" y="17"/>
                  </a:cxn>
                  <a:cxn ang="0">
                    <a:pos x="128" y="16"/>
                  </a:cxn>
                  <a:cxn ang="0">
                    <a:pos x="103" y="16"/>
                  </a:cxn>
                  <a:cxn ang="0">
                    <a:pos x="76" y="16"/>
                  </a:cxn>
                  <a:cxn ang="0">
                    <a:pos x="58" y="16"/>
                  </a:cxn>
                  <a:cxn ang="0">
                    <a:pos x="35" y="15"/>
                  </a:cxn>
                  <a:cxn ang="0">
                    <a:pos x="26" y="14"/>
                  </a:cxn>
                  <a:cxn ang="0">
                    <a:pos x="18" y="14"/>
                  </a:cxn>
                  <a:cxn ang="0">
                    <a:pos x="6" y="13"/>
                  </a:cxn>
                  <a:cxn ang="0">
                    <a:pos x="0" y="12"/>
                  </a:cxn>
                  <a:cxn ang="0">
                    <a:pos x="0" y="12"/>
                  </a:cxn>
                  <a:cxn ang="0">
                    <a:pos x="4" y="11"/>
                  </a:cxn>
                  <a:cxn ang="0">
                    <a:pos x="16" y="11"/>
                  </a:cxn>
                  <a:cxn ang="0">
                    <a:pos x="26" y="9"/>
                  </a:cxn>
                  <a:cxn ang="0">
                    <a:pos x="54" y="7"/>
                  </a:cxn>
                  <a:cxn ang="0">
                    <a:pos x="78" y="5"/>
                  </a:cxn>
                  <a:cxn ang="0">
                    <a:pos x="112" y="4"/>
                  </a:cxn>
                  <a:cxn ang="0">
                    <a:pos x="147" y="4"/>
                  </a:cxn>
                  <a:cxn ang="0">
                    <a:pos x="185" y="4"/>
                  </a:cxn>
                  <a:cxn ang="0">
                    <a:pos x="225" y="4"/>
                  </a:cxn>
                  <a:cxn ang="0">
                    <a:pos x="270" y="4"/>
                  </a:cxn>
                  <a:cxn ang="0">
                    <a:pos x="316" y="4"/>
                  </a:cxn>
                  <a:cxn ang="0">
                    <a:pos x="363" y="0"/>
                  </a:cxn>
                  <a:cxn ang="0">
                    <a:pos x="363" y="0"/>
                  </a:cxn>
                  <a:cxn ang="0">
                    <a:pos x="412" y="4"/>
                  </a:cxn>
                  <a:cxn ang="0">
                    <a:pos x="459" y="4"/>
                  </a:cxn>
                  <a:cxn ang="0">
                    <a:pos x="505" y="4"/>
                  </a:cxn>
                  <a:cxn ang="0">
                    <a:pos x="548" y="4"/>
                  </a:cxn>
                  <a:cxn ang="0">
                    <a:pos x="587" y="4"/>
                  </a:cxn>
                  <a:cxn ang="0">
                    <a:pos x="624" y="4"/>
                  </a:cxn>
                  <a:cxn ang="0">
                    <a:pos x="655" y="6"/>
                  </a:cxn>
                  <a:cxn ang="0">
                    <a:pos x="683" y="8"/>
                  </a:cxn>
                  <a:cxn ang="0">
                    <a:pos x="706" y="10"/>
                  </a:cxn>
                  <a:cxn ang="0">
                    <a:pos x="706"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D9520F">
                      <a:alpha val="100000"/>
                    </a:srgbClr>
                  </a:gs>
                </a:gsLst>
                <a:lin ang="5400000" scaled="1"/>
                <a:tileRect/>
              </a:gradFill>
              <a:ln w="0">
                <a:noFill/>
              </a:ln>
            </p:spPr>
            <p:txBody>
              <a:bodyPr/>
              <a:lstStyle/>
              <a:p>
                <a:endParaRPr lang="zh-CN" altLang="en-US"/>
              </a:p>
            </p:txBody>
          </p:sp>
        </p:grpSp>
        <p:grpSp>
          <p:nvGrpSpPr>
            <p:cNvPr id="14347" name="Group 13"/>
            <p:cNvGrpSpPr/>
            <p:nvPr/>
          </p:nvGrpSpPr>
          <p:grpSpPr>
            <a:xfrm>
              <a:off x="4272" y="2400"/>
              <a:ext cx="960" cy="965"/>
              <a:chOff x="2016" y="1920"/>
              <a:chExt cx="1680" cy="1680"/>
            </a:xfrm>
          </p:grpSpPr>
          <p:sp>
            <p:nvSpPr>
              <p:cNvPr id="22"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5" name="Freeform 15"/>
              <p:cNvSpPr/>
              <p:nvPr/>
            </p:nvSpPr>
            <p:spPr>
              <a:xfrm>
                <a:off x="2209" y="1948"/>
                <a:ext cx="1295" cy="634"/>
              </a:xfrm>
              <a:custGeom>
                <a:avLst/>
                <a:gdLst/>
                <a:ahLst/>
                <a:cxnLst>
                  <a:cxn ang="0">
                    <a:pos x="687" y="10"/>
                  </a:cxn>
                  <a:cxn ang="0">
                    <a:pos x="698" y="11"/>
                  </a:cxn>
                  <a:cxn ang="0">
                    <a:pos x="699" y="11"/>
                  </a:cxn>
                  <a:cxn ang="0">
                    <a:pos x="697" y="12"/>
                  </a:cxn>
                  <a:cxn ang="0">
                    <a:pos x="686" y="13"/>
                  </a:cxn>
                  <a:cxn ang="0">
                    <a:pos x="672" y="14"/>
                  </a:cxn>
                  <a:cxn ang="0">
                    <a:pos x="657" y="14"/>
                  </a:cxn>
                  <a:cxn ang="0">
                    <a:pos x="633" y="15"/>
                  </a:cxn>
                  <a:cxn ang="0">
                    <a:pos x="608" y="16"/>
                  </a:cxn>
                  <a:cxn ang="0">
                    <a:pos x="578" y="16"/>
                  </a:cxn>
                  <a:cxn ang="0">
                    <a:pos x="546" y="16"/>
                  </a:cxn>
                  <a:cxn ang="0">
                    <a:pos x="511" y="17"/>
                  </a:cxn>
                  <a:cxn ang="0">
                    <a:pos x="473" y="17"/>
                  </a:cxn>
                  <a:cxn ang="0">
                    <a:pos x="436" y="17"/>
                  </a:cxn>
                  <a:cxn ang="0">
                    <a:pos x="420" y="18"/>
                  </a:cxn>
                  <a:cxn ang="0">
                    <a:pos x="253" y="18"/>
                  </a:cxn>
                  <a:cxn ang="0">
                    <a:pos x="251" y="18"/>
                  </a:cxn>
                  <a:cxn ang="0">
                    <a:pos x="216" y="17"/>
                  </a:cxn>
                  <a:cxn ang="0">
                    <a:pos x="184" y="17"/>
                  </a:cxn>
                  <a:cxn ang="0">
                    <a:pos x="155" y="17"/>
                  </a:cxn>
                  <a:cxn ang="0">
                    <a:pos x="124" y="16"/>
                  </a:cxn>
                  <a:cxn ang="0">
                    <a:pos x="100" y="16"/>
                  </a:cxn>
                  <a:cxn ang="0">
                    <a:pos x="74" y="16"/>
                  </a:cxn>
                  <a:cxn ang="0">
                    <a:pos x="57" y="16"/>
                  </a:cxn>
                  <a:cxn ang="0">
                    <a:pos x="35" y="15"/>
                  </a:cxn>
                  <a:cxn ang="0">
                    <a:pos x="25" y="14"/>
                  </a:cxn>
                  <a:cxn ang="0">
                    <a:pos x="18" y="14"/>
                  </a:cxn>
                  <a:cxn ang="0">
                    <a:pos x="6" y="13"/>
                  </a:cxn>
                  <a:cxn ang="0">
                    <a:pos x="0" y="12"/>
                  </a:cxn>
                  <a:cxn ang="0">
                    <a:pos x="0" y="12"/>
                  </a:cxn>
                  <a:cxn ang="0">
                    <a:pos x="4" y="11"/>
                  </a:cxn>
                  <a:cxn ang="0">
                    <a:pos x="16" y="11"/>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10"/>
                  </a:cxn>
                  <a:cxn ang="0">
                    <a:pos x="687"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9CC769">
                      <a:alpha val="100000"/>
                    </a:srgbClr>
                  </a:gs>
                </a:gsLst>
                <a:lin ang="5400000" scaled="1"/>
                <a:tileRect/>
              </a:gradFill>
              <a:ln w="0">
                <a:noFill/>
              </a:ln>
            </p:spPr>
            <p:txBody>
              <a:bodyPr/>
              <a:lstStyle/>
              <a:p>
                <a:endParaRPr lang="zh-CN" altLang="en-US"/>
              </a:p>
            </p:txBody>
          </p:sp>
        </p:grpSp>
        <p:grpSp>
          <p:nvGrpSpPr>
            <p:cNvPr id="14348" name="Group 18"/>
            <p:cNvGrpSpPr/>
            <p:nvPr/>
          </p:nvGrpSpPr>
          <p:grpSpPr>
            <a:xfrm>
              <a:off x="1776" y="2428"/>
              <a:ext cx="960" cy="958"/>
              <a:chOff x="2016" y="1920"/>
              <a:chExt cx="1680" cy="1680"/>
            </a:xfrm>
          </p:grpSpPr>
          <p:sp>
            <p:nvSpPr>
              <p:cNvPr id="20"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3" name="Freeform 20"/>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36A1B6">
                      <a:alpha val="100000"/>
                    </a:srgbClr>
                  </a:gs>
                </a:gsLst>
                <a:lin ang="5400000" scaled="1"/>
                <a:tileRect/>
              </a:gradFill>
              <a:ln w="0">
                <a:noFill/>
              </a:ln>
            </p:spPr>
            <p:txBody>
              <a:bodyPr/>
              <a:lstStyle/>
              <a:p>
                <a:endParaRPr lang="zh-CN" altLang="en-US"/>
              </a:p>
            </p:txBody>
          </p:sp>
        </p:grpSp>
        <p:grpSp>
          <p:nvGrpSpPr>
            <p:cNvPr id="14349" name="Group 24"/>
            <p:cNvGrpSpPr/>
            <p:nvPr/>
          </p:nvGrpSpPr>
          <p:grpSpPr>
            <a:xfrm>
              <a:off x="3072" y="2400"/>
              <a:ext cx="960" cy="958"/>
              <a:chOff x="2016" y="1920"/>
              <a:chExt cx="1680" cy="1680"/>
            </a:xfrm>
          </p:grpSpPr>
          <p:sp>
            <p:nvSpPr>
              <p:cNvPr id="18"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1" name="Freeform 26"/>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4987E3">
                      <a:alpha val="100000"/>
                    </a:srgbClr>
                  </a:gs>
                </a:gsLst>
                <a:lin ang="5400000" scaled="1"/>
                <a:tileRect/>
              </a:gradFill>
              <a:ln w="0">
                <a:noFill/>
              </a:ln>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详细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CBCEC1B-503A-4FE9-8D7F-7E7A2912BD9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32583F9B-2CD3-4B71-8F47-969C23D9470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5365" name="Group 91"/>
          <p:cNvGrpSpPr/>
          <p:nvPr/>
        </p:nvGrpSpPr>
        <p:grpSpPr>
          <a:xfrm>
            <a:off x="1182688" y="2173288"/>
            <a:ext cx="2163762" cy="3160712"/>
            <a:chOff x="745" y="1369"/>
            <a:chExt cx="1363" cy="1991"/>
          </a:xfrm>
        </p:grpSpPr>
        <p:sp>
          <p:nvSpPr>
            <p:cNvPr id="12"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95" name="Group 96"/>
            <p:cNvGrpSpPr/>
            <p:nvPr/>
          </p:nvGrpSpPr>
          <p:grpSpPr>
            <a:xfrm>
              <a:off x="1214" y="1369"/>
              <a:ext cx="405" cy="392"/>
              <a:chOff x="1289" y="587"/>
              <a:chExt cx="668" cy="647"/>
            </a:xfrm>
          </p:grpSpPr>
          <p:sp>
            <p:nvSpPr>
              <p:cNvPr id="18"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7"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grpSp>
        <p:nvGrpSpPr>
          <p:cNvPr id="15366" name="Group 104"/>
          <p:cNvGrpSpPr/>
          <p:nvPr/>
        </p:nvGrpSpPr>
        <p:grpSpPr>
          <a:xfrm>
            <a:off x="5913438" y="2170113"/>
            <a:ext cx="2163762" cy="3160712"/>
            <a:chOff x="3725" y="1367"/>
            <a:chExt cx="1363" cy="1991"/>
          </a:xfrm>
        </p:grpSpPr>
        <p:sp>
          <p:nvSpPr>
            <p:cNvPr id="24"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7"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84" name="Group 109"/>
            <p:cNvGrpSpPr/>
            <p:nvPr/>
          </p:nvGrpSpPr>
          <p:grpSpPr>
            <a:xfrm>
              <a:off x="4194" y="1367"/>
              <a:ext cx="405" cy="392"/>
              <a:chOff x="1289" y="587"/>
              <a:chExt cx="668" cy="647"/>
            </a:xfrm>
          </p:grpSpPr>
          <p:sp>
            <p:nvSpPr>
              <p:cNvPr id="30"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9"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endPar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grpSp>
        <p:nvGrpSpPr>
          <p:cNvPr id="15367" name="Group 117"/>
          <p:cNvGrpSpPr/>
          <p:nvPr/>
        </p:nvGrpSpPr>
        <p:grpSpPr>
          <a:xfrm>
            <a:off x="3544888" y="2173288"/>
            <a:ext cx="2163762" cy="3160712"/>
            <a:chOff x="2256" y="1157"/>
            <a:chExt cx="1363" cy="1991"/>
          </a:xfrm>
        </p:grpSpPr>
        <p:sp>
          <p:nvSpPr>
            <p:cNvPr id="36"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7"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8"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9"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0"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1"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5"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概念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8BAEA89-528D-4E03-8DED-E18FCCEF7577}"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F8744FD0-2409-4F76-87E0-EDCFA8F873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0" name="Freeform 8"/>
          <p:cNvSpPr/>
          <p:nvPr/>
        </p:nvSpPr>
        <p:spPr>
          <a:xfrm>
            <a:off x="3181350" y="3135313"/>
            <a:ext cx="850900"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alpha val="100000"/>
                </a:srgbClr>
              </a:gs>
              <a:gs pos="100000">
                <a:srgbClr val="F3C8B3">
                  <a:alpha val="100000"/>
                </a:srgbClr>
              </a:gs>
            </a:gsLst>
            <a:lin ang="0" scaled="1"/>
            <a:tileRect/>
          </a:gradFill>
          <a:ln w="0">
            <a:noFill/>
          </a:ln>
        </p:spPr>
        <p:txBody>
          <a:bodyPr/>
          <a:lstStyle/>
          <a:p>
            <a:endParaRPr lang="zh-CN" altLang="en-US"/>
          </a:p>
        </p:txBody>
      </p:sp>
      <p:sp>
        <p:nvSpPr>
          <p:cNvPr id="16391" name="AutoShape 9"/>
          <p:cNvSpPr>
            <a:spLocks noChangeAspect="1" noTextEdit="1"/>
          </p:cNvSpPr>
          <p:nvPr/>
        </p:nvSpPr>
        <p:spPr>
          <a:xfrm flipH="1">
            <a:off x="4733925" y="3132138"/>
            <a:ext cx="857250" cy="1189037"/>
          </a:xfrm>
          <a:prstGeom prst="rect">
            <a:avLst/>
          </a:prstGeom>
          <a:noFill/>
          <a:ln w="9525">
            <a:noFill/>
          </a:ln>
        </p:spPr>
        <p:txBody>
          <a:bodyPr/>
          <a:lstStyle/>
          <a:p>
            <a:endParaRPr lang="zh-CN" altLang="en-US"/>
          </a:p>
        </p:txBody>
      </p:sp>
      <p:grpSp>
        <p:nvGrpSpPr>
          <p:cNvPr id="16392" name="Group 11"/>
          <p:cNvGrpSpPr/>
          <p:nvPr/>
        </p:nvGrpSpPr>
        <p:grpSpPr>
          <a:xfrm>
            <a:off x="3016250" y="1582738"/>
            <a:ext cx="2827338" cy="1528762"/>
            <a:chOff x="1997" y="1314"/>
            <a:chExt cx="1889" cy="1009"/>
          </a:xfrm>
        </p:grpSpPr>
        <p:grpSp>
          <p:nvGrpSpPr>
            <p:cNvPr id="16397" name="Group 12"/>
            <p:cNvGrpSpPr/>
            <p:nvPr/>
          </p:nvGrpSpPr>
          <p:grpSpPr>
            <a:xfrm>
              <a:off x="1997" y="1404"/>
              <a:ext cx="1889" cy="919"/>
              <a:chOff x="1973" y="1027"/>
              <a:chExt cx="1926" cy="937"/>
            </a:xfrm>
          </p:grpSpPr>
          <p:sp>
            <p:nvSpPr>
              <p:cNvPr id="20"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4" name="Freeform 10"/>
          <p:cNvSpPr/>
          <p:nvPr/>
        </p:nvSpPr>
        <p:spPr>
          <a:xfrm flipH="1">
            <a:off x="4738688" y="3135313"/>
            <a:ext cx="852487"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alpha val="100000"/>
                </a:srgbClr>
              </a:gs>
              <a:gs pos="100000">
                <a:srgbClr val="C5D9F6">
                  <a:alpha val="100000"/>
                </a:srgbClr>
              </a:gs>
            </a:gsLst>
            <a:lin ang="0" scaled="1"/>
            <a:tileRect/>
          </a:gradFill>
          <a:ln w="0">
            <a:noFill/>
          </a:ln>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概念进化">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F598288-4ED2-4C50-B8CA-BACA48F82BDF}"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8D04547E-2A37-4291-97EA-0362806C352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7413" name="Group 97"/>
          <p:cNvGrpSpPr/>
          <p:nvPr/>
        </p:nvGrpSpPr>
        <p:grpSpPr>
          <a:xfrm>
            <a:off x="0" y="2320925"/>
            <a:ext cx="9144000" cy="3325813"/>
            <a:chOff x="0" y="1355"/>
            <a:chExt cx="5760" cy="2095"/>
          </a:xfrm>
        </p:grpSpPr>
        <p:grpSp>
          <p:nvGrpSpPr>
            <p:cNvPr id="17416" name="Group 92"/>
            <p:cNvGrpSpPr/>
            <p:nvPr/>
          </p:nvGrpSpPr>
          <p:grpSpPr>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nvGrpSpPr>
            <p:cNvPr id="17417" name="Group 93"/>
            <p:cNvGrpSpPr/>
            <p:nvPr/>
          </p:nvGrpSpPr>
          <p:grpSpPr>
            <a:xfrm>
              <a:off x="605" y="1444"/>
              <a:ext cx="1090" cy="1962"/>
              <a:chOff x="605" y="1444"/>
              <a:chExt cx="1090" cy="1962"/>
            </a:xfrm>
          </p:grpSpPr>
          <p:grpSp>
            <p:nvGrpSpPr>
              <p:cNvPr id="17474" name="Group 58"/>
              <p:cNvGrpSpPr/>
              <p:nvPr/>
            </p:nvGrpSpPr>
            <p:grpSpPr>
              <a:xfrm rot="3877067">
                <a:off x="724" y="2435"/>
                <a:ext cx="1404" cy="538"/>
                <a:chOff x="2287" y="2725"/>
                <a:chExt cx="1832" cy="711"/>
              </a:xfrm>
            </p:grpSpPr>
            <p:grpSp>
              <p:nvGrpSpPr>
                <p:cNvPr id="17486" name="Group 59"/>
                <p:cNvGrpSpPr/>
                <p:nvPr/>
              </p:nvGrpSpPr>
              <p:grpSpPr>
                <a:xfrm>
                  <a:off x="2287" y="3028"/>
                  <a:ext cx="1832" cy="408"/>
                  <a:chOff x="2287" y="3028"/>
                  <a:chExt cx="1832" cy="408"/>
                </a:xfrm>
              </p:grpSpPr>
              <p:sp>
                <p:nvSpPr>
                  <p:cNvPr id="17490" name="Freeform 60"/>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91" name="Freeform 61"/>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87" name="Group 62"/>
                <p:cNvGrpSpPr/>
                <p:nvPr/>
              </p:nvGrpSpPr>
              <p:grpSpPr>
                <a:xfrm flipV="1">
                  <a:off x="2287" y="2725"/>
                  <a:ext cx="1406" cy="314"/>
                  <a:chOff x="2286" y="3027"/>
                  <a:chExt cx="1832" cy="409"/>
                </a:xfrm>
              </p:grpSpPr>
              <p:sp>
                <p:nvSpPr>
                  <p:cNvPr id="17488" name="Freeform 63"/>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89" name="Freeform 64"/>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75" name="Group 65"/>
              <p:cNvGrpSpPr/>
              <p:nvPr/>
            </p:nvGrpSpPr>
            <p:grpSpPr>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81" name="Group 71"/>
                <p:cNvGrpSpPr/>
                <p:nvPr/>
              </p:nvGrpSpPr>
              <p:grpSpPr>
                <a:xfrm>
                  <a:off x="2901" y="1735"/>
                  <a:ext cx="688" cy="688"/>
                  <a:chOff x="4166" y="1706"/>
                  <a:chExt cx="1253" cy="1252"/>
                </a:xfrm>
              </p:grpSpPr>
              <p:sp>
                <p:nvSpPr>
                  <p:cNvPr id="78"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9" name="Oval 73"/>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0"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8" name="Group 94"/>
            <p:cNvGrpSpPr/>
            <p:nvPr/>
          </p:nvGrpSpPr>
          <p:grpSpPr>
            <a:xfrm>
              <a:off x="1708" y="1444"/>
              <a:ext cx="1090" cy="1962"/>
              <a:chOff x="1708" y="1444"/>
              <a:chExt cx="1090" cy="1962"/>
            </a:xfrm>
          </p:grpSpPr>
          <p:grpSp>
            <p:nvGrpSpPr>
              <p:cNvPr id="17456" name="Group 40"/>
              <p:cNvGrpSpPr/>
              <p:nvPr/>
            </p:nvGrpSpPr>
            <p:grpSpPr>
              <a:xfrm rot="3877067">
                <a:off x="1827" y="2435"/>
                <a:ext cx="1404" cy="538"/>
                <a:chOff x="2287" y="2725"/>
                <a:chExt cx="1832" cy="711"/>
              </a:xfrm>
            </p:grpSpPr>
            <p:grpSp>
              <p:nvGrpSpPr>
                <p:cNvPr id="17468" name="Group 41"/>
                <p:cNvGrpSpPr/>
                <p:nvPr/>
              </p:nvGrpSpPr>
              <p:grpSpPr>
                <a:xfrm>
                  <a:off x="2287" y="3028"/>
                  <a:ext cx="1832" cy="408"/>
                  <a:chOff x="2287" y="3028"/>
                  <a:chExt cx="1832" cy="408"/>
                </a:xfrm>
              </p:grpSpPr>
              <p:sp>
                <p:nvSpPr>
                  <p:cNvPr id="17472" name="Freeform 42"/>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73" name="Freeform 43"/>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69" name="Group 44"/>
                <p:cNvGrpSpPr/>
                <p:nvPr/>
              </p:nvGrpSpPr>
              <p:grpSpPr>
                <a:xfrm flipV="1">
                  <a:off x="2287" y="2725"/>
                  <a:ext cx="1406" cy="314"/>
                  <a:chOff x="2286" y="3027"/>
                  <a:chExt cx="1832" cy="409"/>
                </a:xfrm>
              </p:grpSpPr>
              <p:sp>
                <p:nvSpPr>
                  <p:cNvPr id="17470" name="Freeform 45"/>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71" name="Freeform 46"/>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57" name="Group 47"/>
              <p:cNvGrpSpPr/>
              <p:nvPr/>
            </p:nvGrpSpPr>
            <p:grpSpPr>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63" name="Group 53"/>
                <p:cNvGrpSpPr/>
                <p:nvPr/>
              </p:nvGrpSpPr>
              <p:grpSpPr>
                <a:xfrm>
                  <a:off x="2901" y="1735"/>
                  <a:ext cx="688" cy="688"/>
                  <a:chOff x="4166" y="1706"/>
                  <a:chExt cx="1253" cy="1252"/>
                </a:xfrm>
              </p:grpSpPr>
              <p:sp>
                <p:nvSpPr>
                  <p:cNvPr id="60"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1" name="Oval 55"/>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2"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9" name="Group 95"/>
            <p:cNvGrpSpPr/>
            <p:nvPr/>
          </p:nvGrpSpPr>
          <p:grpSpPr>
            <a:xfrm>
              <a:off x="2848" y="1444"/>
              <a:ext cx="1078" cy="1963"/>
              <a:chOff x="2848" y="1444"/>
              <a:chExt cx="1078" cy="1963"/>
            </a:xfrm>
          </p:grpSpPr>
          <p:grpSp>
            <p:nvGrpSpPr>
              <p:cNvPr id="17438" name="Group 5"/>
              <p:cNvGrpSpPr/>
              <p:nvPr/>
            </p:nvGrpSpPr>
            <p:grpSpPr>
              <a:xfrm rot="3877067">
                <a:off x="2955" y="2436"/>
                <a:ext cx="1405" cy="536"/>
                <a:chOff x="2285" y="2733"/>
                <a:chExt cx="1833" cy="705"/>
              </a:xfrm>
            </p:grpSpPr>
            <p:grpSp>
              <p:nvGrpSpPr>
                <p:cNvPr id="17450" name="Group 6"/>
                <p:cNvGrpSpPr/>
                <p:nvPr/>
              </p:nvGrpSpPr>
              <p:grpSpPr>
                <a:xfrm>
                  <a:off x="2286" y="3030"/>
                  <a:ext cx="1832" cy="408"/>
                  <a:chOff x="2286" y="3030"/>
                  <a:chExt cx="1832" cy="408"/>
                </a:xfrm>
              </p:grpSpPr>
              <p:sp>
                <p:nvSpPr>
                  <p:cNvPr id="17454" name="Freeform 7"/>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55" name="Freeform 8"/>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51" name="Group 9"/>
                <p:cNvGrpSpPr/>
                <p:nvPr/>
              </p:nvGrpSpPr>
              <p:grpSpPr>
                <a:xfrm flipV="1">
                  <a:off x="2285" y="2733"/>
                  <a:ext cx="1407" cy="312"/>
                  <a:chOff x="2284" y="3024"/>
                  <a:chExt cx="1833" cy="407"/>
                </a:xfrm>
              </p:grpSpPr>
              <p:sp>
                <p:nvSpPr>
                  <p:cNvPr id="17452" name="Freeform 10"/>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53" name="Freeform 11"/>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39" name="Group 12"/>
              <p:cNvGrpSpPr/>
              <p:nvPr/>
            </p:nvGrpSpPr>
            <p:grpSpPr>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45" name="Group 18"/>
                <p:cNvGrpSpPr/>
                <p:nvPr/>
              </p:nvGrpSpPr>
              <p:grpSpPr>
                <a:xfrm>
                  <a:off x="2901" y="1735"/>
                  <a:ext cx="688" cy="688"/>
                  <a:chOff x="4166" y="1706"/>
                  <a:chExt cx="1253" cy="1252"/>
                </a:xfrm>
              </p:grpSpPr>
              <p:sp>
                <p:nvSpPr>
                  <p:cNvPr id="42"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3" name="Oval 20"/>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4"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20" name="Group 96"/>
            <p:cNvGrpSpPr/>
            <p:nvPr/>
          </p:nvGrpSpPr>
          <p:grpSpPr>
            <a:xfrm>
              <a:off x="3969" y="1355"/>
              <a:ext cx="1199" cy="2093"/>
              <a:chOff x="3969" y="1355"/>
              <a:chExt cx="1199" cy="2093"/>
            </a:xfrm>
          </p:grpSpPr>
          <p:grpSp>
            <p:nvGrpSpPr>
              <p:cNvPr id="17421" name="Group 23"/>
              <p:cNvGrpSpPr/>
              <p:nvPr/>
            </p:nvGrpSpPr>
            <p:grpSpPr>
              <a:xfrm rot="3877067">
                <a:off x="4197" y="2477"/>
                <a:ext cx="1405" cy="536"/>
                <a:chOff x="2285" y="2733"/>
                <a:chExt cx="1833" cy="705"/>
              </a:xfrm>
            </p:grpSpPr>
            <p:grpSp>
              <p:nvGrpSpPr>
                <p:cNvPr id="17432" name="Group 24"/>
                <p:cNvGrpSpPr/>
                <p:nvPr/>
              </p:nvGrpSpPr>
              <p:grpSpPr>
                <a:xfrm>
                  <a:off x="2286" y="3030"/>
                  <a:ext cx="1832" cy="408"/>
                  <a:chOff x="2286" y="3030"/>
                  <a:chExt cx="1832" cy="408"/>
                </a:xfrm>
              </p:grpSpPr>
              <p:sp>
                <p:nvSpPr>
                  <p:cNvPr id="17436" name="Freeform 25"/>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alpha val="100000"/>
                    </a:srgbClr>
                  </a:solidFill>
                  <a:ln w="0">
                    <a:noFill/>
                  </a:ln>
                </p:spPr>
                <p:txBody>
                  <a:bodyPr/>
                  <a:lstStyle/>
                  <a:p>
                    <a:endParaRPr lang="zh-CN" altLang="en-US"/>
                  </a:p>
                </p:txBody>
              </p:sp>
              <p:sp>
                <p:nvSpPr>
                  <p:cNvPr id="17437" name="Freeform 26"/>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33" name="Group 27"/>
                <p:cNvGrpSpPr/>
                <p:nvPr/>
              </p:nvGrpSpPr>
              <p:grpSpPr>
                <a:xfrm flipV="1">
                  <a:off x="2285" y="2733"/>
                  <a:ext cx="1407" cy="312"/>
                  <a:chOff x="2284" y="3024"/>
                  <a:chExt cx="1833" cy="407"/>
                </a:xfrm>
              </p:grpSpPr>
              <p:sp>
                <p:nvSpPr>
                  <p:cNvPr id="17434" name="Freeform 28"/>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alpha val="100000"/>
                    </a:srgbClr>
                  </a:solidFill>
                  <a:ln w="0">
                    <a:noFill/>
                  </a:ln>
                </p:spPr>
                <p:txBody>
                  <a:bodyPr/>
                  <a:lstStyle/>
                  <a:p>
                    <a:endParaRPr lang="zh-CN" altLang="en-US"/>
                  </a:p>
                </p:txBody>
              </p:sp>
              <p:sp>
                <p:nvSpPr>
                  <p:cNvPr id="17435" name="Freeform 29"/>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27" name="Group 35"/>
              <p:cNvGrpSpPr/>
              <p:nvPr/>
            </p:nvGrpSpPr>
            <p:grpSpPr>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032506" y="2758327"/>
            <a:ext cx="3993401" cy="1569660"/>
          </a:xfrm>
          <a:prstGeom prst="rect">
            <a:avLst/>
          </a:prstGeom>
          <a:noFill/>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rPr>
              <a:t>谢谢！</a:t>
            </a:r>
            <a:endPar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228600" y="1333500"/>
            <a:ext cx="8661400" cy="4902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228600" y="1333500"/>
            <a:ext cx="8661400" cy="4902200"/>
          </a:xfrm>
        </p:spPr>
        <p:txBody>
          <a:bodyPr vert="horz" wrap="square" lIns="91440" tIns="45720" rIns="91440" bIns="45720" numCol="1" anchor="t" anchorCtr="0" compatLnSpc="1"/>
          <a:lstStyle/>
          <a:p>
            <a:pPr marL="354330" marR="0" lvl="0" indent="-35433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章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FDA3067-46C3-4AD8-A486-9B6EAA826229}"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1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2020-08-26</a:t>
            </a:r>
            <a:endParaRPr kumimoji="0" lang="en-US" altLang="zh-CN"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425DBFA-91E5-4215-812F-13642A0E81A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1DA309D-B7FD-4C13-92A4-5E901F20C2D8}"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vert="horz" wrap="square" lIns="91440" tIns="45720" rIns="91440" bIns="45720" numCol="1" anchor="t" anchorCtr="0" compatLnSpc="1"/>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None/>
              <a:defRPr/>
            </a:pPr>
            <a:r>
              <a:rPr kumimoji="0" lang="zh-CN" altLang="en-US" sz="20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单击图标添加图片</a:t>
            </a:r>
            <a:endParaRPr kumimoji="0" 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2.pn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7"/>
          <a:stretch>
            <a:fillRect/>
          </a:stretch>
        </a:blipFill>
        <a:effectLst/>
      </p:bgPr>
    </p:bg>
    <p:spTree>
      <p:nvGrpSpPr>
        <p:cNvPr id="1" name=""/>
        <p:cNvGrpSpPr/>
        <p:nvPr/>
      </p:nvGrpSpPr>
      <p:grpSpPr>
        <a:xfrm>
          <a:off x="0" y="0"/>
          <a:ext cx="0" cy="0"/>
          <a:chOff x="0" y="0"/>
          <a:chExt cx="0" cy="0"/>
        </a:xfrm>
      </p:grpSpPr>
      <p:sp>
        <p:nvSpPr>
          <p:cNvPr id="1026" name="Rectangle 5"/>
          <p:cNvSpPr>
            <a:spLocks noGrp="1"/>
          </p:cNvSpPr>
          <p:nvPr>
            <p:ph type="title"/>
          </p:nvPr>
        </p:nvSpPr>
        <p:spPr>
          <a:xfrm>
            <a:off x="358775" y="192088"/>
            <a:ext cx="5389563" cy="701675"/>
          </a:xfrm>
          <a:prstGeom prst="rect">
            <a:avLst/>
          </a:prstGeom>
          <a:noFill/>
          <a:ln w="9525">
            <a:noFill/>
          </a:ln>
        </p:spPr>
        <p:txBody>
          <a:bodyPr anchor="ctr">
            <a:spAutoFit/>
          </a:bodyPr>
          <a:lstStyle/>
          <a:p>
            <a:pPr lvl="0"/>
            <a:r>
              <a:rPr lang="zh-CN" altLang="en-US" dirty="0"/>
              <a:t>单击此处添加标题</a:t>
            </a:r>
            <a:endParaRPr lang="en-US" altLang="zh-CN" dirty="0"/>
          </a:p>
        </p:txBody>
      </p:sp>
      <p:sp>
        <p:nvSpPr>
          <p:cNvPr id="1027" name="Rectangle 8"/>
          <p:cNvSpPr>
            <a:spLocks noGrp="1"/>
          </p:cNvSpPr>
          <p:nvPr>
            <p:ph type="body" idx="1"/>
          </p:nvPr>
        </p:nvSpPr>
        <p:spPr>
          <a:xfrm>
            <a:off x="228600" y="1333500"/>
            <a:ext cx="8661400" cy="4902200"/>
          </a:xfrm>
          <a:prstGeom prst="rect">
            <a:avLst/>
          </a:prstGeom>
          <a:noFill/>
          <a:ln w="9525">
            <a:noFill/>
          </a:ln>
        </p:spPr>
        <p:txBody>
          <a:bodyPr/>
          <a:lstStyle/>
          <a:p>
            <a:pPr lvl="0"/>
            <a:r>
              <a:rPr lang="zh-CN" altLang="en-US" dirty="0"/>
              <a:t>第一层</a:t>
            </a:r>
            <a:endParaRPr lang="en-US" altLang="zh-CN" dirty="0"/>
          </a:p>
          <a:p>
            <a:pPr lvl="1"/>
            <a:r>
              <a:rPr lang="zh-CN" altLang="en-US" dirty="0"/>
              <a:t>第二层</a:t>
            </a:r>
            <a:r>
              <a:rPr lang="en-US" altLang="zh-CN" dirty="0"/>
              <a:t> </a:t>
            </a:r>
            <a:endParaRPr lang="en-US" altLang="zh-CN" dirty="0"/>
          </a:p>
          <a:p>
            <a:pPr lvl="2"/>
            <a:r>
              <a:rPr lang="zh-CN" altLang="en-US" dirty="0"/>
              <a:t>第三层</a:t>
            </a:r>
            <a:r>
              <a:rPr lang="en-US" altLang="zh-CN" dirty="0"/>
              <a:t> </a:t>
            </a:r>
            <a:endParaRPr lang="en-US" altLang="zh-CN" dirty="0"/>
          </a:p>
          <a:p>
            <a:pPr lvl="3"/>
            <a:r>
              <a:rPr lang="zh-CN" altLang="en-US" dirty="0"/>
              <a:t>第四层</a:t>
            </a:r>
            <a:endParaRPr lang="en-US" altLang="zh-CN" dirty="0"/>
          </a:p>
          <a:p>
            <a:pPr lvl="4"/>
            <a:r>
              <a:rPr lang="zh-CN" altLang="en-US" dirty="0"/>
              <a:t>第五层</a:t>
            </a:r>
            <a:endParaRPr lang="en-US" altLang="zh-CN" dirty="0"/>
          </a:p>
          <a:p>
            <a:pPr lvl="0"/>
            <a:endParaRPr lang="en-US" altLang="zh-CN" dirty="0"/>
          </a:p>
        </p:txBody>
      </p:sp>
      <p:sp>
        <p:nvSpPr>
          <p:cNvPr id="1028" name="矩形 17"/>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7136F4F1-0B9C-4DAF-AB3C-50F08929B5D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9" name="矩形 19"/>
          <p:cNvSpPr>
            <a:spLocks noChangeArrowheads="1"/>
          </p:cNvSpPr>
          <p:nvPr/>
        </p:nvSpPr>
        <p:spPr bwMode="auto">
          <a:xfrm>
            <a:off x="7972425" y="6491288"/>
            <a:ext cx="1031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2020-08-26</a:t>
            </a:r>
            <a:endParaRPr kumimoji="0" lang="en-US" altLang="zh-CN"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sz="2800">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24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file:////var/folders/7m/6y0l1x7n6ll_5sd57hf79mr40000gn/T/com.microsoft.Powerpoint/converted_emf.emf"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75" y="2681048"/>
            <a:ext cx="7134911" cy="2306955"/>
          </a:xfrm>
        </p:spPr>
        <p:txBody>
          <a:bodyPr vert="horz" wrap="square" lIns="91440" tIns="45720" rIns="91440" bIns="45720" numCol="1" anchor="ctr" anchorCtr="0" compatLnSpc="1">
            <a:spAutoFit/>
          </a:bodyPr>
          <a:lstStyle/>
          <a:p>
            <a:pPr eaLnBrk="1" hangingPunct="1">
              <a:defRPr/>
            </a:pPr>
            <a:r>
              <a:rPr lang="en-US" altLang="zh-CN" dirty="0">
                <a:effectLst>
                  <a:outerShdw blurRad="38100" dist="38100" dir="2700000" algn="tl">
                    <a:srgbClr val="C0C0C0"/>
                  </a:outerShdw>
                </a:effectLst>
                <a:cs typeface="Times New Roman" panose="02020603050405020304" pitchFamily="18" charset="0"/>
              </a:rPr>
              <a:t>Deep</a:t>
            </a:r>
            <a:r>
              <a:rPr lang="zh-CN" altLang="en-US" dirty="0">
                <a:effectLst>
                  <a:outerShdw blurRad="38100" dist="38100" dir="2700000" algn="tl">
                    <a:srgbClr val="C0C0C0"/>
                  </a:outerShdw>
                </a:effectLst>
                <a:cs typeface="Times New Roman" panose="02020603050405020304" pitchFamily="18" charset="0"/>
              </a:rPr>
              <a:t> </a:t>
            </a:r>
            <a:r>
              <a:rPr lang="en-US" altLang="zh-CN" dirty="0">
                <a:effectLst>
                  <a:outerShdw blurRad="38100" dist="38100" dir="2700000" algn="tl">
                    <a:srgbClr val="C0C0C0"/>
                  </a:outerShdw>
                </a:effectLst>
                <a:cs typeface="Times New Roman" panose="02020603050405020304" pitchFamily="18" charset="0"/>
              </a:rPr>
              <a:t>Learning</a:t>
            </a:r>
            <a:r>
              <a:rPr lang="zh-CN" altLang="en-US" dirty="0">
                <a:effectLst>
                  <a:outerShdw blurRad="38100" dist="38100" dir="2700000" algn="tl">
                    <a:srgbClr val="C0C0C0"/>
                  </a:outerShdw>
                </a:effectLst>
                <a:cs typeface="Times New Roman" panose="02020603050405020304" pitchFamily="18" charset="0"/>
              </a:rPr>
              <a:t> </a:t>
            </a:r>
            <a:r>
              <a:rPr lang="en-US" altLang="zh-CN" dirty="0">
                <a:effectLst>
                  <a:outerShdw blurRad="38100" dist="38100" dir="2700000" algn="tl">
                    <a:srgbClr val="C0C0C0"/>
                  </a:outerShdw>
                </a:effectLst>
                <a:cs typeface="Times New Roman" panose="02020603050405020304" pitchFamily="18" charset="0"/>
              </a:rPr>
              <a:t>with</a:t>
            </a:r>
            <a:r>
              <a:rPr lang="zh-CN" altLang="en-US" dirty="0">
                <a:effectLst>
                  <a:outerShdw blurRad="38100" dist="38100" dir="2700000" algn="tl">
                    <a:srgbClr val="C0C0C0"/>
                  </a:outerShdw>
                </a:effectLst>
                <a:cs typeface="Times New Roman" panose="02020603050405020304" pitchFamily="18" charset="0"/>
              </a:rPr>
              <a:t> </a:t>
            </a:r>
            <a:r>
              <a:rPr lang="en-US" altLang="zh-CN" dirty="0" err="1" smtClean="0">
                <a:effectLst>
                  <a:outerShdw blurRad="38100" dist="38100" dir="2700000" algn="tl">
                    <a:srgbClr val="C0C0C0"/>
                  </a:outerShdw>
                </a:effectLst>
                <a:cs typeface="Times New Roman" panose="02020603050405020304" pitchFamily="18" charset="0"/>
              </a:rPr>
              <a:t>PyTorch</a:t>
            </a:r>
            <a:br>
              <a:rPr lang="en-US" altLang="zh-CN" dirty="0" smtClean="0">
                <a:effectLst>
                  <a:outerShdw blurRad="38100" dist="38100" dir="2700000" algn="tl">
                    <a:srgbClr val="C0C0C0"/>
                  </a:outerShdw>
                </a:effectLst>
                <a:cs typeface="Times New Roman" panose="02020603050405020304" pitchFamily="18" charset="0"/>
              </a:rPr>
            </a:br>
            <a:br>
              <a:rPr lang="en-US" altLang="zh-CN" dirty="0">
                <a:effectLst>
                  <a:outerShdw blurRad="38100" dist="38100" dir="2700000" algn="tl">
                    <a:srgbClr val="C0C0C0"/>
                  </a:outerShdw>
                </a:effectLst>
                <a:cs typeface="Times New Roman" panose="02020603050405020304" pitchFamily="18" charset="0"/>
              </a:rPr>
            </a:br>
            <a:r>
              <a:rPr lang="en-US" altLang="zh-CN" dirty="0"/>
              <a:t>Using a neural network to fit the data</a:t>
            </a:r>
            <a:endParaRPr lang="en-US" altLang="zh-CN" dirty="0"/>
          </a:p>
        </p:txBody>
      </p:sp>
      <p:sp>
        <p:nvSpPr>
          <p:cNvPr id="3" name="AutoShape 2" descr="https://mmbiz.qpic.cn/mmbiz_png/VBcD02jFhgleUicAfvHnlPvn4iac4MujKTR3ktP2ic32nHnHn6cIvHofTXBuXY40o036ryTBkqKfgOrMAPXzQyJVQ/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bwMode="gray">
          <a:xfrm>
            <a:off x="6475412" y="5612439"/>
            <a:ext cx="1918263" cy="829945"/>
          </a:xfrm>
          <a:prstGeom prst="rect">
            <a:avLst/>
          </a:prstGeom>
          <a:noFill/>
          <a:ln w="9525">
            <a:noFill/>
            <a:miter lim="800000"/>
          </a:ln>
        </p:spPr>
        <p:txBody>
          <a:bodyPr wrap="square" rtlCol="0">
            <a:spAutoFit/>
          </a:bodyPr>
          <a:lstStyle/>
          <a:p>
            <a:pPr algn="ctr" eaLnBrk="0" hangingPunct="0">
              <a:buFontTx/>
              <a:buNone/>
            </a:pP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曹发鑫</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2020.08.26</a:t>
            </a:r>
            <a:endParaRPr lang="zh-CN" altLang="en-US" sz="2400" dirty="0" err="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link="rId1"/>
          <a:stretch>
            <a:fillRect/>
          </a:stretch>
        </p:blipFill>
        <p:spPr>
          <a:xfrm>
            <a:off x="1270000" y="1270000"/>
            <a:ext cx="63500" cy="76200"/>
          </a:xfrm>
          <a:prstGeom prst="rect">
            <a:avLst/>
          </a:prstGeom>
        </p:spPr>
      </p:pic>
      <p:pic>
        <p:nvPicPr>
          <p:cNvPr id="7" name="图片 6"/>
          <p:cNvPicPr>
            <a:picLocks noChangeAspect="1"/>
          </p:cNvPicPr>
          <p:nvPr/>
        </p:nvPicPr>
        <p:blipFill>
          <a:blip r:link="rId1"/>
          <a:stretch>
            <a:fillRect/>
          </a:stretch>
        </p:blipFill>
        <p:spPr>
          <a:xfrm>
            <a:off x="1270000" y="1270000"/>
            <a:ext cx="63500" cy="76200"/>
          </a:xfrm>
          <a:prstGeom prst="rect">
            <a:avLst/>
          </a:prstGeom>
        </p:spPr>
      </p:pic>
      <p:pic>
        <p:nvPicPr>
          <p:cNvPr id="8" name="图片 7"/>
          <p:cNvPicPr>
            <a:picLocks noChangeAspect="1"/>
          </p:cNvPicPr>
          <p:nvPr/>
        </p:nvPicPr>
        <p:blipFill>
          <a:blip r:link="rId1"/>
          <a:stretch>
            <a:fillRect/>
          </a:stretch>
        </p:blipFill>
        <p:spPr>
          <a:xfrm>
            <a:off x="1270000" y="1270000"/>
            <a:ext cx="63500" cy="76200"/>
          </a:xfrm>
          <a:prstGeom prst="rect">
            <a:avLst/>
          </a:prstGeom>
        </p:spPr>
      </p:pic>
      <p:pic>
        <p:nvPicPr>
          <p:cNvPr id="9" name="图片 8"/>
          <p:cNvPicPr>
            <a:picLocks noChangeAspect="1"/>
          </p:cNvPicPr>
          <p:nvPr/>
        </p:nvPicPr>
        <p:blipFill>
          <a:blip r:link="rId1"/>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59230" y="220277"/>
            <a:ext cx="5388427" cy="645160"/>
          </a:xfrm>
        </p:spPr>
        <p:txBody>
          <a:bodyPr/>
          <a:p>
            <a:r>
              <a:rPr lang="zh-CN" altLang="en-US" sz="3600" dirty="0">
                <a:latin typeface="Segoe UI Symbol" panose="020B0502040204020203" pitchFamily="34" charset="0"/>
                <a:cs typeface="Al Bayan Plain" pitchFamily="2" charset="-78"/>
                <a:sym typeface="+mn-ea"/>
              </a:rPr>
              <a:t>Artificial neurons</a:t>
            </a:r>
            <a:endParaRPr lang="zh-CN" altLang="en-US" sz="3600"/>
          </a:p>
        </p:txBody>
      </p:sp>
      <p:sp>
        <p:nvSpPr>
          <p:cNvPr id="2" name="文本框 1"/>
          <p:cNvSpPr txBox="1"/>
          <p:nvPr/>
        </p:nvSpPr>
        <p:spPr>
          <a:xfrm>
            <a:off x="483235" y="1273810"/>
            <a:ext cx="3962400" cy="460375"/>
          </a:xfrm>
          <a:prstGeom prst="rect">
            <a:avLst/>
          </a:prstGeom>
          <a:noFill/>
          <a:ln w="9525">
            <a:noFill/>
            <a:miter lim="800000"/>
          </a:ln>
        </p:spPr>
        <p:txBody>
          <a:bodyPr wrap="square" rtlCol="0" anchor="t">
            <a:spAutoFit/>
          </a:bodyPr>
          <a:p>
            <a:pPr eaLnBrk="0" hangingPunct="0">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More activation functions</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01090" y="1670050"/>
            <a:ext cx="6941820" cy="43808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59230" y="220277"/>
            <a:ext cx="5388427" cy="645160"/>
          </a:xfrm>
        </p:spPr>
        <p:txBody>
          <a:bodyPr/>
          <a:p>
            <a:r>
              <a:rPr lang="zh-CN" altLang="en-US" sz="3600" dirty="0">
                <a:latin typeface="Segoe UI Symbol" panose="020B0502040204020203" pitchFamily="34" charset="0"/>
                <a:cs typeface="Al Bayan Plain" pitchFamily="2" charset="-78"/>
                <a:sym typeface="+mn-ea"/>
              </a:rPr>
              <a:t>Artificial neurons</a:t>
            </a:r>
            <a:endParaRPr lang="zh-CN" altLang="en-US" sz="3600"/>
          </a:p>
        </p:txBody>
      </p:sp>
      <p:sp>
        <p:nvSpPr>
          <p:cNvPr id="2" name="文本框 1"/>
          <p:cNvSpPr txBox="1"/>
          <p:nvPr/>
        </p:nvSpPr>
        <p:spPr>
          <a:xfrm>
            <a:off x="790575" y="1590675"/>
            <a:ext cx="7376795" cy="2899410"/>
          </a:xfrm>
          <a:prstGeom prst="rect">
            <a:avLst/>
          </a:prstGeom>
          <a:noFill/>
          <a:ln w="9525">
            <a:noFill/>
            <a:miter lim="800000"/>
          </a:ln>
        </p:spPr>
        <p:txBody>
          <a:bodyPr wrap="square" rtlCol="0" anchor="t">
            <a:spAutoFit/>
          </a:bodyPr>
          <a:p>
            <a:pPr>
              <a:lnSpc>
                <a:spcPct val="125000"/>
              </a:lnSpc>
              <a:buFontTx/>
              <a:buNone/>
            </a:pPr>
            <a:r>
              <a:rPr lang="zh-CN" altLang="en-US" sz="2000" dirty="0" err="1" smtClean="0">
                <a:solidFill>
                  <a:schemeClr val="tx1"/>
                </a:solidFill>
                <a:latin typeface="微软雅黑" panose="020B0503020204020204" pitchFamily="34" charset="-122"/>
                <a:ea typeface="微软雅黑" panose="020B0503020204020204" pitchFamily="34" charset="-122"/>
              </a:rPr>
              <a:t>some generalities about activation functions</a:t>
            </a:r>
            <a:r>
              <a:rPr lang="en-US" altLang="zh-CN" sz="2000" dirty="0" err="1" smtClean="0">
                <a:solidFill>
                  <a:schemeClr val="tx1"/>
                </a:solidFill>
                <a:latin typeface="微软雅黑" panose="020B0503020204020204" pitchFamily="34" charset="-122"/>
                <a:ea typeface="微软雅黑" panose="020B0503020204020204" pitchFamily="34" charset="-122"/>
              </a:rPr>
              <a:t>:</a:t>
            </a:r>
            <a:endParaRPr lang="en-US" altLang="zh-CN" sz="2000" dirty="0" err="1" smtClean="0">
              <a:solidFill>
                <a:schemeClr val="tx1"/>
              </a:solidFill>
              <a:latin typeface="微软雅黑" panose="020B0503020204020204" pitchFamily="34" charset="-122"/>
              <a:ea typeface="微软雅黑" panose="020B0503020204020204" pitchFamily="34" charset="-122"/>
            </a:endParaRPr>
          </a:p>
          <a:p>
            <a:pPr marL="800100" lvl="1">
              <a:lnSpc>
                <a:spcPct val="125000"/>
              </a:lnSpc>
              <a:buClr>
                <a:srgbClr val="FCB83E"/>
              </a:buClr>
              <a:buFont typeface="Wingdings" panose="05000000000000000000" charset="0"/>
              <a:buChar char="l"/>
            </a:pPr>
            <a:r>
              <a:rPr lang="en-US" altLang="zh-CN" sz="1800" dirty="0" err="1" smtClean="0">
                <a:solidFill>
                  <a:schemeClr val="tx1"/>
                </a:solidFill>
                <a:latin typeface="微软雅黑" panose="020B0503020204020204" pitchFamily="34" charset="-122"/>
                <a:ea typeface="微软雅黑" panose="020B0503020204020204" pitchFamily="34" charset="-122"/>
              </a:rPr>
              <a:t> a</a:t>
            </a:r>
            <a:r>
              <a:rPr lang="zh-CN" altLang="en-US" sz="1800" dirty="0" err="1" smtClean="0">
                <a:solidFill>
                  <a:schemeClr val="tx1"/>
                </a:solidFill>
                <a:latin typeface="微软雅黑" panose="020B0503020204020204" pitchFamily="34" charset="-122"/>
                <a:ea typeface="微软雅黑" panose="020B0503020204020204" pitchFamily="34" charset="-122"/>
              </a:rPr>
              <a:t>re nonlinear</a:t>
            </a:r>
            <a:endParaRPr lang="zh-CN" altLang="en-US" sz="2000" dirty="0" err="1" smtClean="0">
              <a:solidFill>
                <a:schemeClr val="tx1"/>
              </a:solidFill>
              <a:latin typeface="微软雅黑" panose="020B0503020204020204" pitchFamily="34" charset="-122"/>
              <a:ea typeface="微软雅黑" panose="020B0503020204020204" pitchFamily="34" charset="-122"/>
            </a:endParaRPr>
          </a:p>
          <a:p>
            <a:pPr marL="800100" lvl="1">
              <a:lnSpc>
                <a:spcPct val="125000"/>
              </a:lnSpc>
              <a:buClr>
                <a:srgbClr val="FCB83E"/>
              </a:buClr>
              <a:buFont typeface="Wingdings" panose="05000000000000000000" charset="0"/>
              <a:buChar char="l"/>
            </a:pPr>
            <a:r>
              <a:rPr lang="en-US" altLang="zh-CN" sz="1800" dirty="0" err="1" smtClean="0">
                <a:solidFill>
                  <a:schemeClr val="tx1"/>
                </a:solidFill>
                <a:latin typeface="微软雅黑" panose="020B0503020204020204" pitchFamily="34" charset="-122"/>
                <a:ea typeface="微软雅黑" panose="020B0503020204020204" pitchFamily="34" charset="-122"/>
              </a:rPr>
              <a:t> a</a:t>
            </a:r>
            <a:r>
              <a:rPr lang="zh-CN" altLang="en-US" sz="1800" dirty="0" err="1" smtClean="0">
                <a:solidFill>
                  <a:schemeClr val="tx1"/>
                </a:solidFill>
                <a:latin typeface="微软雅黑" panose="020B0503020204020204" pitchFamily="34" charset="-122"/>
                <a:ea typeface="微软雅黑" panose="020B0503020204020204" pitchFamily="34" charset="-122"/>
              </a:rPr>
              <a:t>re differentiable </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a:p>
            <a:pPr marL="800100" lvl="1">
              <a:lnSpc>
                <a:spcPct val="125000"/>
              </a:lnSpc>
              <a:buClr>
                <a:srgbClr val="FCB83E"/>
              </a:buClr>
              <a:buFont typeface="Wingdings" panose="05000000000000000000" charset="0"/>
              <a:buChar char="l"/>
            </a:pPr>
            <a:r>
              <a:rPr lang="zh-CN" altLang="en-US" sz="1800" dirty="0" err="1"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t</a:t>
            </a:r>
            <a:r>
              <a:rPr lang="zh-CN" altLang="en-US" sz="1800" dirty="0" err="1" smtClean="0">
                <a:solidFill>
                  <a:schemeClr val="tx1"/>
                </a:solidFill>
                <a:latin typeface="微软雅黑" panose="020B0503020204020204" pitchFamily="34" charset="-122"/>
                <a:ea typeface="微软雅黑" panose="020B0503020204020204" pitchFamily="34" charset="-122"/>
              </a:rPr>
              <a:t>hey have at least one sensitive range</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a:p>
            <a:pPr marL="800100" lvl="1">
              <a:lnSpc>
                <a:spcPct val="125000"/>
              </a:lnSpc>
              <a:buClr>
                <a:srgbClr val="FCB83E"/>
              </a:buClr>
              <a:buFont typeface="Wingdings" panose="05000000000000000000" charset="0"/>
              <a:buChar char="l"/>
            </a:pPr>
            <a:r>
              <a:rPr lang="zh-CN" altLang="en-US" sz="1800" dirty="0" err="1"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m</a:t>
            </a:r>
            <a:r>
              <a:rPr lang="zh-CN" altLang="en-US" sz="1800" dirty="0" err="1" smtClean="0">
                <a:solidFill>
                  <a:schemeClr val="tx1"/>
                </a:solidFill>
                <a:latin typeface="微软雅黑" panose="020B0503020204020204" pitchFamily="34" charset="-122"/>
                <a:ea typeface="微软雅黑" panose="020B0503020204020204" pitchFamily="34" charset="-122"/>
              </a:rPr>
              <a:t>any of them have an insensitive (or saturated) range</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a:p>
            <a:pPr marL="800100" lvl="1">
              <a:lnSpc>
                <a:spcPct val="125000"/>
              </a:lnSpc>
              <a:buClr>
                <a:srgbClr val="FCB83E"/>
              </a:buClr>
              <a:buFont typeface="Wingdings" panose="05000000000000000000" charset="0"/>
              <a:buChar char="l"/>
            </a:pPr>
            <a:r>
              <a:rPr lang="zh-CN" altLang="en-US" sz="1800" dirty="0" err="1"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a</a:t>
            </a:r>
            <a:r>
              <a:rPr lang="zh-CN" altLang="en-US" sz="1800" dirty="0" err="1" smtClean="0">
                <a:solidFill>
                  <a:schemeClr val="tx1"/>
                </a:solidFill>
                <a:latin typeface="微软雅黑" panose="020B0503020204020204" pitchFamily="34" charset="-122"/>
                <a:ea typeface="微软雅黑" panose="020B0503020204020204" pitchFamily="34" charset="-122"/>
              </a:rPr>
              <a:t> lower bound that is approached (or met) as the input    goes to negative infinity</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a:p>
            <a:pPr marL="800100" lvl="1">
              <a:lnSpc>
                <a:spcPct val="125000"/>
              </a:lnSpc>
              <a:buClr>
                <a:srgbClr val="FCB83E"/>
              </a:buClr>
              <a:buFont typeface="Wingdings" panose="05000000000000000000" charset="0"/>
              <a:buChar char="l"/>
            </a:pPr>
            <a:r>
              <a:rPr lang="zh-CN" altLang="en-US" sz="1800" dirty="0" err="1"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a</a:t>
            </a:r>
            <a:r>
              <a:rPr lang="zh-CN" altLang="en-US" sz="1800" dirty="0" err="1" smtClean="0">
                <a:solidFill>
                  <a:schemeClr val="tx1"/>
                </a:solidFill>
                <a:latin typeface="微软雅黑" panose="020B0503020204020204" pitchFamily="34" charset="-122"/>
                <a:ea typeface="微软雅黑" panose="020B0503020204020204" pitchFamily="34" charset="-122"/>
              </a:rPr>
              <a:t> similar-but-inverse upper bound for positive infinity</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92760" y="1228090"/>
            <a:ext cx="6377940" cy="460375"/>
          </a:xfrm>
          <a:prstGeom prst="rect">
            <a:avLst/>
          </a:prstGeom>
          <a:noFill/>
          <a:ln w="9525">
            <a:noFill/>
            <a:miter lim="800000"/>
          </a:ln>
        </p:spPr>
        <p:txBody>
          <a:bodyPr wrap="square" rtlCol="0" anchor="t">
            <a:spAutoFit/>
          </a:bodyPr>
          <a:p>
            <a:pPr eaLnBrk="0" hangingPunct="0">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Choosing the best activation function</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68680" y="4490085"/>
            <a:ext cx="1805940" cy="1752600"/>
          </a:xfrm>
          <a:prstGeom prst="rect">
            <a:avLst/>
          </a:prstGeom>
        </p:spPr>
      </p:pic>
      <p:sp>
        <p:nvSpPr>
          <p:cNvPr id="5" name="文本框 4"/>
          <p:cNvSpPr txBox="1"/>
          <p:nvPr/>
        </p:nvSpPr>
        <p:spPr>
          <a:xfrm>
            <a:off x="3208655" y="4891405"/>
            <a:ext cx="4958715" cy="829945"/>
          </a:xfrm>
          <a:prstGeom prst="rect">
            <a:avLst/>
          </a:prstGeom>
          <a:noFill/>
          <a:ln w="9525">
            <a:noFill/>
            <a:miter lim="800000"/>
          </a:ln>
        </p:spPr>
        <p:txBody>
          <a:bodyPr wrap="square" rtlCol="0" anchor="t">
            <a:spAutoFit/>
          </a:bodyPr>
          <a:p>
            <a:pPr eaLnBrk="0" hangingPunct="0">
              <a:buFontTx/>
              <a:buNone/>
            </a:pPr>
            <a:r>
              <a:rPr lang="zh-CN" altLang="en-US" sz="1600" dirty="0" err="1" smtClean="0">
                <a:solidFill>
                  <a:schemeClr val="tx1"/>
                </a:solidFill>
                <a:latin typeface="微软雅黑" panose="020B0503020204020204" pitchFamily="34" charset="-122"/>
                <a:ea typeface="微软雅黑" panose="020B0503020204020204" pitchFamily="34" charset="-122"/>
              </a:rPr>
              <a:t>ReLU (for rectified linear unit) deserves special note, as it is currently considered one of the best-performing general activation functions;</a:t>
            </a:r>
            <a:endParaRPr lang="zh-CN" altLang="en-US" sz="16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59230" y="220277"/>
            <a:ext cx="5388427" cy="645160"/>
          </a:xfrm>
        </p:spPr>
        <p:txBody>
          <a:bodyPr/>
          <a:p>
            <a:r>
              <a:rPr lang="zh-CN" altLang="en-US" sz="3600" dirty="0">
                <a:latin typeface="Segoe UI Symbol" panose="020B0502040204020203" pitchFamily="34" charset="0"/>
                <a:cs typeface="Al Bayan Plain" pitchFamily="2" charset="-78"/>
                <a:sym typeface="+mn-ea"/>
              </a:rPr>
              <a:t>Artificial neurons</a:t>
            </a:r>
            <a:endParaRPr lang="zh-CN" altLang="en-US" sz="3600"/>
          </a:p>
        </p:txBody>
      </p:sp>
      <p:sp>
        <p:nvSpPr>
          <p:cNvPr id="4" name="文本框 3"/>
          <p:cNvSpPr txBox="1"/>
          <p:nvPr/>
        </p:nvSpPr>
        <p:spPr>
          <a:xfrm>
            <a:off x="359410" y="1387475"/>
            <a:ext cx="7439660" cy="460375"/>
          </a:xfrm>
          <a:prstGeom prst="rect">
            <a:avLst/>
          </a:prstGeom>
          <a:noFill/>
          <a:ln w="9525">
            <a:noFill/>
            <a:miter lim="800000"/>
          </a:ln>
        </p:spPr>
        <p:txBody>
          <a:bodyPr wrap="square" rtlCol="0" anchor="t">
            <a:spAutoFit/>
          </a:bodyPr>
          <a:p>
            <a:pPr eaLnBrk="0" hangingPunct="0">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What learning means for a neural network</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6130" y="2051050"/>
            <a:ext cx="7571105" cy="3553460"/>
          </a:xfrm>
          <a:prstGeom prst="rect">
            <a:avLst/>
          </a:prstGeom>
          <a:noFill/>
          <a:ln w="9525">
            <a:noFill/>
            <a:miter lim="800000"/>
          </a:ln>
        </p:spPr>
        <p:txBody>
          <a:bodyPr wrap="square" rtlCol="0" anchor="t">
            <a:spAutoFit/>
          </a:bodyPr>
          <a:p>
            <a:pPr>
              <a:lnSpc>
                <a:spcPct val="125000"/>
              </a:lnSpc>
              <a:buFontTx/>
              <a:buNone/>
            </a:pPr>
            <a:r>
              <a:rPr lang="zh-CN" altLang="en-US" sz="1800" dirty="0" err="1" smtClean="0">
                <a:solidFill>
                  <a:schemeClr val="tx1"/>
                </a:solidFill>
                <a:latin typeface="微软雅黑" panose="020B0503020204020204" pitchFamily="34" charset="-122"/>
                <a:ea typeface="微软雅黑" panose="020B0503020204020204" pitchFamily="34" charset="-122"/>
              </a:rPr>
              <a:t>Building models out of stacks of linear transformations followed by differentiable activations leads to models that can approximate highly nonlinear processes and whose parameters we can estimate surprisingly well through gradient descent. With a deep neural network model, we have a universal approximator and a method to estimate its parameters. </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a:p>
            <a:pPr>
              <a:lnSpc>
                <a:spcPct val="125000"/>
              </a:lnSpc>
              <a:buFontTx/>
              <a:buNone/>
            </a:pPr>
            <a:r>
              <a:rPr lang="zh-CN" altLang="en-US" sz="1800" dirty="0" err="1" smtClean="0">
                <a:solidFill>
                  <a:schemeClr val="tx1"/>
                </a:solidFill>
                <a:latin typeface="微软雅黑" panose="020B0503020204020204" pitchFamily="34" charset="-122"/>
                <a:ea typeface="微软雅黑" panose="020B0503020204020204" pitchFamily="34" charset="-122"/>
              </a:rPr>
              <a:t>This approximator can be customized to our needs, in terms of model capacity and its ability to model complicated input/output relationships, just by composing simple building blocks. We can see some examples of this in figure 6.6.</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59230" y="220277"/>
            <a:ext cx="5388427" cy="645160"/>
          </a:xfrm>
        </p:spPr>
        <p:txBody>
          <a:bodyPr/>
          <a:p>
            <a:r>
              <a:rPr lang="zh-CN" altLang="en-US" sz="3600" dirty="0">
                <a:latin typeface="Segoe UI Symbol" panose="020B0502040204020203" pitchFamily="34" charset="0"/>
                <a:cs typeface="Al Bayan Plain" pitchFamily="2" charset="-78"/>
                <a:sym typeface="+mn-ea"/>
              </a:rPr>
              <a:t>Artificial neurons</a:t>
            </a:r>
            <a:endParaRPr lang="zh-CN" altLang="en-US" sz="3600"/>
          </a:p>
        </p:txBody>
      </p:sp>
      <p:pic>
        <p:nvPicPr>
          <p:cNvPr id="2" name="图片 1"/>
          <p:cNvPicPr>
            <a:picLocks noChangeAspect="1"/>
          </p:cNvPicPr>
          <p:nvPr/>
        </p:nvPicPr>
        <p:blipFill>
          <a:blip r:embed="rId1"/>
          <a:stretch>
            <a:fillRect/>
          </a:stretch>
        </p:blipFill>
        <p:spPr>
          <a:xfrm>
            <a:off x="1749425" y="1122045"/>
            <a:ext cx="5433060" cy="516826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59230" y="220277"/>
            <a:ext cx="5388427" cy="645160"/>
          </a:xfrm>
        </p:spPr>
        <p:txBody>
          <a:bodyPr/>
          <a:p>
            <a:r>
              <a:rPr lang="zh-CN" altLang="en-US" sz="3600" dirty="0">
                <a:latin typeface="Segoe UI Symbol" panose="020B0502040204020203" pitchFamily="34" charset="0"/>
                <a:cs typeface="Al Bayan Plain" pitchFamily="2" charset="-78"/>
                <a:sym typeface="+mn-ea"/>
              </a:rPr>
              <a:t>Artificial neurons</a:t>
            </a:r>
            <a:endParaRPr lang="zh-CN" altLang="en-US" sz="3600"/>
          </a:p>
        </p:txBody>
      </p:sp>
      <p:sp>
        <p:nvSpPr>
          <p:cNvPr id="4" name="文本框 3"/>
          <p:cNvSpPr txBox="1"/>
          <p:nvPr/>
        </p:nvSpPr>
        <p:spPr>
          <a:xfrm>
            <a:off x="758190" y="1654810"/>
            <a:ext cx="7533640" cy="2861310"/>
          </a:xfrm>
          <a:prstGeom prst="rect">
            <a:avLst/>
          </a:prstGeom>
          <a:noFill/>
          <a:ln w="9525">
            <a:noFill/>
            <a:miter lim="800000"/>
          </a:ln>
        </p:spPr>
        <p:txBody>
          <a:bodyPr wrap="square" rtlCol="0" anchor="t">
            <a:spAutoFit/>
          </a:bodyPr>
          <a:p>
            <a:pPr>
              <a:lnSpc>
                <a:spcPct val="125000"/>
              </a:lnSpc>
              <a:buFontTx/>
              <a:buNone/>
            </a:pPr>
            <a:r>
              <a:rPr lang="zh-CN" altLang="en-US" sz="1800" dirty="0" err="1" smtClean="0">
                <a:solidFill>
                  <a:schemeClr val="tx1"/>
                </a:solidFill>
                <a:latin typeface="微软雅黑" panose="020B0503020204020204" pitchFamily="34" charset="-122"/>
                <a:ea typeface="微软雅黑" panose="020B0503020204020204" pitchFamily="34" charset="-122"/>
              </a:rPr>
              <a:t>Let’s take another step in our realization of the mechanics of learning: deep neural networks give us the ability to approximate highly nonlinear phenomena without having an explicit model for them. </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a:p>
            <a:pPr>
              <a:lnSpc>
                <a:spcPct val="125000"/>
              </a:lnSpc>
              <a:buFontTx/>
              <a:buNone/>
            </a:pPr>
            <a:r>
              <a:rPr lang="zh-CN" altLang="en-US" sz="1800" dirty="0" err="1" smtClean="0">
                <a:solidFill>
                  <a:schemeClr val="tx1"/>
                </a:solidFill>
                <a:latin typeface="微软雅黑" panose="020B0503020204020204" pitchFamily="34" charset="-122"/>
                <a:ea typeface="微软雅黑" panose="020B0503020204020204" pitchFamily="34" charset="-122"/>
              </a:rPr>
              <a:t>Specializing a generic model to a task using examples is what we refer to as learning, because the model wasn’t built with that specific task inmind—no rules describing how that task worked were encoded in the model.</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p:cNvSpPr>
            <a:spLocks noGrp="1"/>
          </p:cNvSpPr>
          <p:nvPr>
            <p:ph type="title"/>
          </p:nvPr>
        </p:nvSpPr>
        <p:spPr>
          <a:xfrm>
            <a:off x="685800" y="2986115"/>
            <a:ext cx="7772400" cy="1938020"/>
          </a:xfrm>
        </p:spPr>
        <p:txBody>
          <a:bodyPr/>
          <a:p>
            <a:pPr algn="ctr"/>
            <a:r>
              <a:rPr lang="en-US" sz="4000" b="1" dirty="0">
                <a:solidFill>
                  <a:schemeClr val="tx1"/>
                </a:solidFill>
              </a:rPr>
              <a:t>6.2</a:t>
            </a:r>
            <a:r>
              <a:rPr lang="zh-CN" altLang="en-US" sz="4000" dirty="0">
                <a:solidFill>
                  <a:schemeClr val="accent6"/>
                </a:solidFill>
              </a:rPr>
              <a:t>   </a:t>
            </a:r>
            <a:r>
              <a:rPr lang="en-US" altLang="zh-CN" dirty="0">
                <a:solidFill>
                  <a:schemeClr val="dk1"/>
                </a:solidFill>
                <a:sym typeface="+mn-ea"/>
              </a:rPr>
              <a:t>The PyTorch nn module</a:t>
            </a:r>
            <a:br>
              <a:rPr lang="en-US" altLang="zh-CN" dirty="0">
                <a:solidFill>
                  <a:schemeClr val="dk1"/>
                </a:solidFill>
              </a:rPr>
            </a:br>
            <a:br>
              <a:rPr lang="zh-CN" altLang="en-US" b="1" dirty="0">
                <a:solidFill>
                  <a:srgbClr val="FCB83E"/>
                </a:solidFill>
                <a:latin typeface="Segoe UI Symbol" panose="020B0502040204020203" pitchFamily="34" charset="0"/>
                <a:cs typeface="Al Bayan Plain" pitchFamily="2" charset="-78"/>
              </a:rPr>
            </a:br>
            <a:endParaRPr lang="zh-CN" altLang="en-US" b="1" dirty="0">
              <a:solidFill>
                <a:srgbClr val="FCB83E"/>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en-US" altLang="zh-CN" sz="3200" dirty="0">
                <a:solidFill>
                  <a:schemeClr val="bg1"/>
                </a:solidFill>
                <a:sym typeface="+mn-ea"/>
              </a:rPr>
              <a:t>The PyTorch nn module</a:t>
            </a:r>
            <a:endParaRPr lang="en-US" altLang="zh-CN" sz="3200" dirty="0">
              <a:solidFill>
                <a:schemeClr val="bg1"/>
              </a:solidFill>
              <a:sym typeface="+mn-ea"/>
            </a:endParaRPr>
          </a:p>
        </p:txBody>
      </p:sp>
      <p:sp>
        <p:nvSpPr>
          <p:cNvPr id="10" name="内容占位符 9"/>
          <p:cNvSpPr>
            <a:spLocks noGrp="1"/>
          </p:cNvSpPr>
          <p:nvPr>
            <p:ph idx="1"/>
          </p:nvPr>
        </p:nvSpPr>
        <p:spPr>
          <a:xfrm>
            <a:off x="359410" y="1725930"/>
            <a:ext cx="8369935" cy="3091815"/>
          </a:xfrm>
        </p:spPr>
        <p:txBody>
          <a:bodyPr/>
          <a:p>
            <a:pPr algn="just"/>
            <a:r>
              <a:rPr lang="en-US" altLang="zh-CN" dirty="0"/>
              <a:t>PyTorch has a whole submodule dedicated to neural networks, called torch.nn. </a:t>
            </a:r>
            <a:endParaRPr lang="en-US" altLang="zh-CN" dirty="0"/>
          </a:p>
          <a:p>
            <a:pPr algn="just"/>
            <a:r>
              <a:rPr lang="en-US" altLang="zh-CN" dirty="0"/>
              <a:t> A module can have one or more Parameter(tensors ) instances as attributes</a:t>
            </a:r>
            <a:endParaRPr lang="en-US" altLang="zh-CN" dirty="0"/>
          </a:p>
          <a:p>
            <a:pPr algn="just"/>
            <a:r>
              <a:rPr lang="en-US" altLang="zh-CN" dirty="0"/>
              <a:t>A module can also have one or more submodules (subclasses of nn.Module) as attributes, and it will be able to track their parameters as well.</a:t>
            </a:r>
            <a:endParaRPr lang="en-US" altLang="zh-CN" dirty="0"/>
          </a:p>
        </p:txBody>
      </p:sp>
      <p:sp>
        <p:nvSpPr>
          <p:cNvPr id="5" name="文本框 4"/>
          <p:cNvSpPr txBox="1"/>
          <p:nvPr/>
        </p:nvSpPr>
        <p:spPr>
          <a:xfrm>
            <a:off x="1043305" y="4662170"/>
            <a:ext cx="7258685" cy="1198880"/>
          </a:xfrm>
          <a:prstGeom prst="rect">
            <a:avLst/>
          </a:prstGeom>
          <a:noFill/>
          <a:ln w="9525">
            <a:noFill/>
            <a:miter lim="800000"/>
          </a:ln>
        </p:spPr>
        <p:txBody>
          <a:bodyPr wrap="square" rtlCol="0" anchor="t">
            <a:spAutoFit/>
          </a:bodyPr>
          <a:p>
            <a:pPr eaLnBrk="0" hangingPunct="0">
              <a:buFontTx/>
              <a:buNone/>
            </a:pPr>
            <a:r>
              <a:rPr lang="zh-CN" altLang="en-US" sz="2400" dirty="0" err="1" smtClean="0">
                <a:latin typeface="微软雅黑" panose="020B0503020204020204" pitchFamily="34" charset="-122"/>
                <a:ea typeface="微软雅黑" panose="020B0503020204020204" pitchFamily="34" charset="-122"/>
              </a:rPr>
              <a:t>We’ll now start precisely where we left off and convert our previous code to a form that uses nn.</a:t>
            </a:r>
            <a:endParaRPr lang="zh-CN" altLang="en-US" sz="2400" dirty="0" err="1"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en-US" altLang="zh-CN" sz="3200" dirty="0">
                <a:solidFill>
                  <a:schemeClr val="bg1"/>
                </a:solidFill>
                <a:sym typeface="+mn-ea"/>
              </a:rPr>
              <a:t>The PyTorch nn module</a:t>
            </a:r>
            <a:endParaRPr lang="en-US" altLang="zh-CN" sz="3200" dirty="0">
              <a:solidFill>
                <a:schemeClr val="bg1"/>
              </a:solidFill>
              <a:sym typeface="+mn-ea"/>
            </a:endParaRPr>
          </a:p>
        </p:txBody>
      </p:sp>
      <p:sp>
        <p:nvSpPr>
          <p:cNvPr id="7" name="文本框 6"/>
          <p:cNvSpPr txBox="1"/>
          <p:nvPr/>
        </p:nvSpPr>
        <p:spPr>
          <a:xfrm>
            <a:off x="419100" y="1332230"/>
            <a:ext cx="5761355" cy="398780"/>
          </a:xfrm>
          <a:prstGeom prst="rect">
            <a:avLst/>
          </a:prstGeom>
          <a:noFill/>
          <a:ln w="9525">
            <a:noFill/>
            <a:miter lim="800000"/>
          </a:ln>
        </p:spPr>
        <p:txBody>
          <a:bodyPr wrap="square" rtlCol="0" anchor="t">
            <a:spAutoFit/>
          </a:bodyPr>
          <a:p>
            <a:pPr eaLnBrk="0" hangingPunct="0">
              <a:buFontTx/>
              <a:buNone/>
            </a:pPr>
            <a:r>
              <a:rPr lang="zh-CN" altLang="en-US" sz="2000" dirty="0" err="1" smtClean="0">
                <a:solidFill>
                  <a:schemeClr val="tx1"/>
                </a:solidFill>
                <a:latin typeface="微软雅黑" panose="020B0503020204020204" pitchFamily="34" charset="-122"/>
                <a:ea typeface="微软雅黑" panose="020B0503020204020204" pitchFamily="34" charset="-122"/>
              </a:rPr>
              <a:t>Using __call__ rather than forward</a:t>
            </a:r>
            <a:endParaRPr lang="zh-CN" altLang="en-US" sz="2000" dirty="0" err="1" smtClean="0">
              <a:solidFill>
                <a:schemeClr val="tx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548130" y="1831975"/>
            <a:ext cx="5532755" cy="1348105"/>
          </a:xfrm>
          <a:prstGeom prst="rect">
            <a:avLst/>
          </a:prstGeom>
        </p:spPr>
      </p:pic>
      <p:pic>
        <p:nvPicPr>
          <p:cNvPr id="9" name="图片 8"/>
          <p:cNvPicPr>
            <a:picLocks noChangeAspect="1"/>
          </p:cNvPicPr>
          <p:nvPr/>
        </p:nvPicPr>
        <p:blipFill>
          <a:blip r:embed="rId2"/>
          <a:stretch>
            <a:fillRect/>
          </a:stretch>
        </p:blipFill>
        <p:spPr>
          <a:xfrm>
            <a:off x="1121410" y="3295015"/>
            <a:ext cx="4626610" cy="2453640"/>
          </a:xfrm>
          <a:prstGeom prst="rect">
            <a:avLst/>
          </a:prstGeom>
        </p:spPr>
      </p:pic>
      <p:sp>
        <p:nvSpPr>
          <p:cNvPr id="11" name="文本框 10"/>
          <p:cNvSpPr txBox="1"/>
          <p:nvPr/>
        </p:nvSpPr>
        <p:spPr>
          <a:xfrm>
            <a:off x="5937250" y="3616325"/>
            <a:ext cx="2768600" cy="1476375"/>
          </a:xfrm>
          <a:prstGeom prst="rect">
            <a:avLst/>
          </a:prstGeom>
          <a:noFill/>
          <a:ln w="9525">
            <a:noFill/>
            <a:miter lim="800000"/>
          </a:ln>
        </p:spPr>
        <p:txBody>
          <a:bodyPr wrap="square" rtlCol="0" anchor="t">
            <a:spAutoFit/>
          </a:bodyPr>
          <a:p>
            <a:pPr eaLnBrk="0" hangingPunct="0">
              <a:buFontTx/>
              <a:buNone/>
            </a:pPr>
            <a:r>
              <a:rPr lang="zh-CN" altLang="en-US" sz="1800" dirty="0" err="1" smtClean="0">
                <a:latin typeface="微软雅黑" panose="020B0503020204020204" pitchFamily="34" charset="-122"/>
                <a:ea typeface="微软雅黑" panose="020B0503020204020204" pitchFamily="34" charset="-122"/>
              </a:rPr>
              <a:t>As we can see, there are a lot of hooks that won</a:t>
            </a:r>
            <a:r>
              <a:rPr lang="en-US" altLang="zh-CN" sz="1800" dirty="0" err="1" smtClean="0">
                <a:latin typeface="微软雅黑" panose="020B0503020204020204" pitchFamily="34" charset="-122"/>
                <a:ea typeface="微软雅黑" panose="020B0503020204020204" pitchFamily="34" charset="-122"/>
              </a:rPr>
              <a:t>'</a:t>
            </a:r>
            <a:r>
              <a:rPr lang="zh-CN" altLang="en-US" sz="1800" dirty="0" err="1" smtClean="0">
                <a:latin typeface="微软雅黑" panose="020B0503020204020204" pitchFamily="34" charset="-122"/>
                <a:ea typeface="微软雅黑" panose="020B0503020204020204" pitchFamily="34" charset="-122"/>
              </a:rPr>
              <a:t>t get called  properly if we just use</a:t>
            </a:r>
            <a:endParaRPr lang="zh-CN" altLang="en-US" sz="1800" dirty="0" err="1" smtClean="0">
              <a:latin typeface="微软雅黑" panose="020B0503020204020204" pitchFamily="34" charset="-122"/>
              <a:ea typeface="微软雅黑" panose="020B0503020204020204" pitchFamily="34" charset="-122"/>
            </a:endParaRPr>
          </a:p>
          <a:p>
            <a:pPr eaLnBrk="0" hangingPunct="0">
              <a:buFontTx/>
              <a:buNone/>
            </a:pPr>
            <a:r>
              <a:rPr lang="zh-CN" altLang="en-US" sz="1800" dirty="0" err="1" smtClean="0">
                <a:latin typeface="微软雅黑" panose="020B0503020204020204" pitchFamily="34" charset="-122"/>
                <a:ea typeface="微软雅黑" panose="020B0503020204020204" pitchFamily="34" charset="-122"/>
              </a:rPr>
              <a:t>.forward(…) directly. </a:t>
            </a:r>
            <a:endParaRPr lang="zh-CN" altLang="en-US" sz="1800" dirty="0" err="1"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en-US" altLang="zh-CN" sz="3200" dirty="0">
                <a:solidFill>
                  <a:schemeClr val="bg1"/>
                </a:solidFill>
                <a:sym typeface="+mn-ea"/>
              </a:rPr>
              <a:t>The PyTorch nn module</a:t>
            </a:r>
            <a:endParaRPr lang="en-US" altLang="zh-CN" sz="3200" dirty="0">
              <a:solidFill>
                <a:schemeClr val="bg1"/>
              </a:solidFill>
              <a:sym typeface="+mn-ea"/>
            </a:endParaRPr>
          </a:p>
        </p:txBody>
      </p:sp>
      <p:sp>
        <p:nvSpPr>
          <p:cNvPr id="4" name="文本框 3"/>
          <p:cNvSpPr txBox="1"/>
          <p:nvPr/>
        </p:nvSpPr>
        <p:spPr>
          <a:xfrm>
            <a:off x="2279015" y="3199130"/>
            <a:ext cx="4586605" cy="460375"/>
          </a:xfrm>
          <a:prstGeom prst="rect">
            <a:avLst/>
          </a:prstGeom>
          <a:noFill/>
          <a:ln w="9525">
            <a:noFill/>
            <a:miter lim="800000"/>
          </a:ln>
        </p:spPr>
        <p:txBody>
          <a:bodyPr wrap="square" rtlCol="0" anchor="t">
            <a:spAutoFit/>
          </a:bodyPr>
          <a:p>
            <a:pPr eaLnBrk="0" hangingPunct="0">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Returning to the linear model</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en-US" altLang="zh-CN" sz="3200" dirty="0">
                <a:solidFill>
                  <a:schemeClr val="bg1"/>
                </a:solidFill>
                <a:sym typeface="+mn-ea"/>
              </a:rPr>
              <a:t>The PyTorch nn module</a:t>
            </a:r>
            <a:endParaRPr lang="en-US" altLang="zh-CN" sz="3200" dirty="0">
              <a:solidFill>
                <a:schemeClr val="bg1"/>
              </a:solidFill>
              <a:sym typeface="+mn-ea"/>
            </a:endParaRPr>
          </a:p>
        </p:txBody>
      </p:sp>
      <p:pic>
        <p:nvPicPr>
          <p:cNvPr id="3" name="图片 2"/>
          <p:cNvPicPr>
            <a:picLocks noChangeAspect="1"/>
          </p:cNvPicPr>
          <p:nvPr/>
        </p:nvPicPr>
        <p:blipFill>
          <a:blip r:embed="rId1"/>
          <a:stretch>
            <a:fillRect/>
          </a:stretch>
        </p:blipFill>
        <p:spPr>
          <a:xfrm>
            <a:off x="2183765" y="1542415"/>
            <a:ext cx="4776470" cy="3915410"/>
          </a:xfrm>
          <a:prstGeom prst="rect">
            <a:avLst/>
          </a:prstGeom>
        </p:spPr>
      </p:pic>
      <p:sp>
        <p:nvSpPr>
          <p:cNvPr id="5" name="文本框 4"/>
          <p:cNvSpPr txBox="1"/>
          <p:nvPr/>
        </p:nvSpPr>
        <p:spPr>
          <a:xfrm>
            <a:off x="474345" y="1327150"/>
            <a:ext cx="2540000" cy="398780"/>
          </a:xfrm>
          <a:prstGeom prst="rect">
            <a:avLst/>
          </a:prstGeom>
          <a:noFill/>
          <a:ln w="9525">
            <a:noFill/>
            <a:miter lim="800000"/>
          </a:ln>
        </p:spPr>
        <p:txBody>
          <a:bodyPr wrap="square" rtlCol="0" anchor="t">
            <a:spAutoFit/>
          </a:bodyPr>
          <a:p>
            <a:pPr eaLnBrk="0" hangingPunct="0">
              <a:buFontTx/>
              <a:buNone/>
            </a:pPr>
            <a:r>
              <a:rPr lang="zh-CN" altLang="en-US" sz="2000" dirty="0" err="1" smtClean="0">
                <a:solidFill>
                  <a:schemeClr val="tx1"/>
                </a:solidFill>
                <a:latin typeface="微软雅黑" panose="020B0503020204020204" pitchFamily="34" charset="-122"/>
                <a:ea typeface="微软雅黑" panose="020B0503020204020204" pitchFamily="34" charset="-122"/>
              </a:rPr>
              <a:t>BATCHING INPUTS</a:t>
            </a:r>
            <a:endParaRPr lang="zh-CN" altLang="en-US" sz="2000" dirty="0" err="1" smtClean="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17600" y="5335905"/>
            <a:ext cx="7174865" cy="521970"/>
          </a:xfrm>
          <a:prstGeom prst="rect">
            <a:avLst/>
          </a:prstGeom>
          <a:noFill/>
          <a:ln w="9525">
            <a:noFill/>
            <a:miter lim="800000"/>
          </a:ln>
        </p:spPr>
        <p:txBody>
          <a:bodyPr wrap="square" rtlCol="0" anchor="t">
            <a:spAutoFit/>
          </a:bodyPr>
          <a:p>
            <a:pPr eaLnBrk="0" hangingPunct="0">
              <a:buFontTx/>
              <a:buNone/>
            </a:pPr>
            <a:r>
              <a:rPr lang="zh-CN" altLang="en-US" sz="1400" dirty="0" err="1" smtClean="0">
                <a:latin typeface="微软雅黑" panose="020B0503020204020204" pitchFamily="34" charset="-122"/>
                <a:ea typeface="微软雅黑" panose="020B0503020204020204" pitchFamily="34" charset="-122"/>
              </a:rPr>
              <a:t>Figure 6.7 Three RGB images batched together and fed into a neural network. The </a:t>
            </a:r>
            <a:endParaRPr lang="zh-CN" altLang="en-US" sz="1400" dirty="0" err="1" smtClean="0">
              <a:latin typeface="微软雅黑" panose="020B0503020204020204" pitchFamily="34" charset="-122"/>
              <a:ea typeface="微软雅黑" panose="020B0503020204020204" pitchFamily="34" charset="-122"/>
            </a:endParaRPr>
          </a:p>
          <a:p>
            <a:pPr eaLnBrk="0" hangingPunct="0">
              <a:buFontTx/>
              <a:buNone/>
            </a:pPr>
            <a:r>
              <a:rPr lang="zh-CN" altLang="en-US" sz="1400" dirty="0" err="1" smtClean="0">
                <a:latin typeface="微软雅黑" panose="020B0503020204020204" pitchFamily="34" charset="-122"/>
                <a:ea typeface="微软雅黑" panose="020B0503020204020204" pitchFamily="34" charset="-122"/>
              </a:rPr>
              <a:t>output is a batch of three vectors of size 4.</a:t>
            </a:r>
            <a:endParaRPr lang="zh-CN" altLang="en-US" sz="1400" dirty="0" err="1"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nvSpPr>
        <p:spPr>
          <a:xfrm>
            <a:off x="359410" y="220345"/>
            <a:ext cx="5443220" cy="64516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sz="3600" dirty="0"/>
              <a:t>序言</a:t>
            </a:r>
            <a:endParaRPr lang="zh-CN" altLang="en-US" sz="3600" dirty="0"/>
          </a:p>
        </p:txBody>
      </p:sp>
      <p:sp>
        <p:nvSpPr>
          <p:cNvPr id="10" name="内容占位符 9"/>
          <p:cNvSpPr>
            <a:spLocks noGrp="1"/>
          </p:cNvSpPr>
          <p:nvPr>
            <p:ph idx="1"/>
          </p:nvPr>
        </p:nvSpPr>
        <p:spPr>
          <a:xfrm>
            <a:off x="386715" y="1670685"/>
            <a:ext cx="7754620" cy="4265930"/>
          </a:xfrm>
        </p:spPr>
        <p:txBody>
          <a:bodyPr/>
          <a:p>
            <a:pPr algn="just"/>
            <a:r>
              <a:rPr lang="en-US" altLang="zh-CN" sz="2800" dirty="0"/>
              <a:t>So far, we’ve taken a close look at how a linear model can learn and how to makethat happen in PyTorch.</a:t>
            </a:r>
            <a:endParaRPr lang="en-US" altLang="zh-CN" sz="2800" dirty="0"/>
          </a:p>
          <a:p>
            <a:pPr algn="just"/>
            <a:r>
              <a:rPr lang="en-US" altLang="zh-CN" sz="2800" dirty="0"/>
              <a:t>In this chapter, we will make some changes to our model architecture: we’re going to implement a full artificial neural network to solve our temperature-conversion problem. </a:t>
            </a:r>
            <a:endParaRPr lang="en-US" altLang="zh-C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p:cNvSpPr>
            <a:spLocks noGrp="1"/>
          </p:cNvSpPr>
          <p:nvPr>
            <p:ph type="title"/>
          </p:nvPr>
        </p:nvSpPr>
        <p:spPr>
          <a:xfrm>
            <a:off x="685800" y="2816253"/>
            <a:ext cx="7772400" cy="2553335"/>
          </a:xfrm>
        </p:spPr>
        <p:txBody>
          <a:bodyPr/>
          <a:p>
            <a:pPr algn="ctr"/>
            <a:r>
              <a:rPr lang="en-US" sz="4000" b="1" dirty="0">
                <a:solidFill>
                  <a:schemeClr val="tx1"/>
                </a:solidFill>
              </a:rPr>
              <a:t>6.3</a:t>
            </a:r>
            <a:r>
              <a:rPr lang="zh-CN" altLang="en-US" sz="4000" dirty="0">
                <a:solidFill>
                  <a:schemeClr val="accent6"/>
                </a:solidFill>
              </a:rPr>
              <a:t>   </a:t>
            </a:r>
            <a:r>
              <a:rPr lang="zh-CN" altLang="en-US" dirty="0">
                <a:solidFill>
                  <a:schemeClr val="dk1"/>
                </a:solidFill>
                <a:sym typeface="+mn-ea"/>
              </a:rPr>
              <a:t>Finally a neural network</a:t>
            </a:r>
            <a:br>
              <a:rPr lang="zh-CN" altLang="en-US" dirty="0">
                <a:solidFill>
                  <a:schemeClr val="dk1"/>
                </a:solidFill>
              </a:rPr>
            </a:br>
            <a:br>
              <a:rPr lang="en-US" altLang="zh-CN" dirty="0">
                <a:solidFill>
                  <a:schemeClr val="dk1"/>
                </a:solidFill>
              </a:rPr>
            </a:br>
            <a:br>
              <a:rPr lang="zh-CN" altLang="en-US" b="1" dirty="0">
                <a:solidFill>
                  <a:srgbClr val="FCB83E"/>
                </a:solidFill>
                <a:latin typeface="Segoe UI Symbol" panose="020B0502040204020203" pitchFamily="34" charset="0"/>
                <a:cs typeface="Al Bayan Plain" pitchFamily="2" charset="-78"/>
              </a:rPr>
            </a:br>
            <a:endParaRPr lang="zh-CN" altLang="en-US" b="1" dirty="0">
              <a:solidFill>
                <a:srgbClr val="FCB83E"/>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zh-CN" altLang="en-US" sz="3200" dirty="0">
                <a:solidFill>
                  <a:schemeClr val="bg1"/>
                </a:solidFill>
                <a:sym typeface="+mn-ea"/>
              </a:rPr>
              <a:t>Finally a neural network</a:t>
            </a:r>
            <a:endParaRPr lang="zh-CN" altLang="en-US" sz="3200" dirty="0">
              <a:solidFill>
                <a:schemeClr val="bg1"/>
              </a:solidFill>
              <a:sym typeface="+mn-ea"/>
            </a:endParaRPr>
          </a:p>
        </p:txBody>
      </p:sp>
      <p:sp>
        <p:nvSpPr>
          <p:cNvPr id="3" name="文本框 2"/>
          <p:cNvSpPr txBox="1"/>
          <p:nvPr/>
        </p:nvSpPr>
        <p:spPr>
          <a:xfrm>
            <a:off x="1094740" y="2553335"/>
            <a:ext cx="6954520" cy="1476375"/>
          </a:xfrm>
          <a:prstGeom prst="rect">
            <a:avLst/>
          </a:prstGeom>
          <a:noFill/>
          <a:ln w="9525">
            <a:noFill/>
            <a:miter lim="800000"/>
          </a:ln>
        </p:spPr>
        <p:txBody>
          <a:bodyPr wrap="square" rtlCol="0" anchor="t">
            <a:spAutoFit/>
          </a:bodyPr>
          <a:p>
            <a:pPr>
              <a:lnSpc>
                <a:spcPct val="125000"/>
              </a:lnSpc>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There</a:t>
            </a:r>
            <a:r>
              <a:rPr lang="en-US" altLang="zh-CN" sz="2400" dirty="0" err="1" smtClean="0">
                <a:solidFill>
                  <a:schemeClr val="tx1"/>
                </a:solidFill>
                <a:latin typeface="微软雅黑" panose="020B0503020204020204" pitchFamily="34" charset="-122"/>
                <a:ea typeface="微软雅黑" panose="020B0503020204020204" pitchFamily="34" charset="-122"/>
              </a:rPr>
              <a:t>'</a:t>
            </a:r>
            <a:r>
              <a:rPr lang="zh-CN" altLang="en-US" sz="2400" dirty="0" err="1" smtClean="0">
                <a:solidFill>
                  <a:schemeClr val="tx1"/>
                </a:solidFill>
                <a:latin typeface="微软雅黑" panose="020B0503020204020204" pitchFamily="34" charset="-122"/>
                <a:ea typeface="微软雅黑" panose="020B0503020204020204" pitchFamily="34" charset="-122"/>
              </a:rPr>
              <a:t>s one last step left to take: replacing our linear model with a neural network as our approximating function.</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zh-CN" altLang="en-US" sz="3200" dirty="0">
                <a:solidFill>
                  <a:schemeClr val="bg1"/>
                </a:solidFill>
                <a:sym typeface="+mn-ea"/>
              </a:rPr>
              <a:t>Finally a neural network</a:t>
            </a:r>
            <a:endParaRPr lang="zh-CN" altLang="en-US" sz="3200" dirty="0">
              <a:solidFill>
                <a:schemeClr val="bg1"/>
              </a:solidFill>
              <a:sym typeface="+mn-ea"/>
            </a:endParaRPr>
          </a:p>
        </p:txBody>
      </p:sp>
      <p:sp>
        <p:nvSpPr>
          <p:cNvPr id="4" name="文本框 3"/>
          <p:cNvSpPr txBox="1"/>
          <p:nvPr/>
        </p:nvSpPr>
        <p:spPr>
          <a:xfrm>
            <a:off x="433705" y="1365250"/>
            <a:ext cx="4797425" cy="460375"/>
          </a:xfrm>
          <a:prstGeom prst="rect">
            <a:avLst/>
          </a:prstGeom>
          <a:noFill/>
          <a:ln w="9525">
            <a:noFill/>
            <a:miter lim="800000"/>
          </a:ln>
        </p:spPr>
        <p:txBody>
          <a:bodyPr wrap="square" rtlCol="0" anchor="t">
            <a:spAutoFit/>
          </a:bodyPr>
          <a:p>
            <a:pPr eaLnBrk="0" hangingPunct="0">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Replacing the linear model</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15035" y="2179955"/>
            <a:ext cx="6845300" cy="2861310"/>
          </a:xfrm>
          <a:prstGeom prst="rect">
            <a:avLst/>
          </a:prstGeom>
          <a:noFill/>
          <a:ln w="9525">
            <a:noFill/>
            <a:miter lim="800000"/>
          </a:ln>
        </p:spPr>
        <p:txBody>
          <a:bodyPr wrap="square" rtlCol="0" anchor="t">
            <a:spAutoFit/>
          </a:bodyPr>
          <a:p>
            <a:pPr>
              <a:lnSpc>
                <a:spcPct val="125000"/>
              </a:lnSpc>
              <a:buFontTx/>
              <a:buNone/>
            </a:pPr>
            <a:r>
              <a:rPr lang="zh-CN" altLang="en-US" sz="1800" dirty="0" err="1" smtClean="0">
                <a:solidFill>
                  <a:schemeClr val="tx1"/>
                </a:solidFill>
                <a:latin typeface="微软雅黑" panose="020B0503020204020204" pitchFamily="34" charset="-122"/>
                <a:ea typeface="微软雅黑" panose="020B0503020204020204" pitchFamily="34" charset="-122"/>
              </a:rPr>
              <a:t>We are going to keep everything else fixed, including the loss function, and only redefine model. Let’s build the simplest possible neural network: a linear module, followed by an activation function, feeding into another linear module. The first linear + activation layer is commonly referred to as a hidden layer for historical reasons, since its outputs are not observed directly but fed into the output layer.</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zh-CN" altLang="en-US" sz="3200" dirty="0">
                <a:solidFill>
                  <a:schemeClr val="bg1"/>
                </a:solidFill>
                <a:sym typeface="+mn-ea"/>
              </a:rPr>
              <a:t>Finally a neural network</a:t>
            </a:r>
            <a:endParaRPr lang="zh-CN" altLang="en-US" sz="3200" dirty="0">
              <a:solidFill>
                <a:schemeClr val="bg1"/>
              </a:solidFill>
              <a:sym typeface="+mn-ea"/>
            </a:endParaRPr>
          </a:p>
        </p:txBody>
      </p:sp>
      <p:pic>
        <p:nvPicPr>
          <p:cNvPr id="3" name="图片 2"/>
          <p:cNvPicPr>
            <a:picLocks noChangeAspect="1"/>
          </p:cNvPicPr>
          <p:nvPr/>
        </p:nvPicPr>
        <p:blipFill>
          <a:blip r:embed="rId1"/>
          <a:stretch>
            <a:fillRect/>
          </a:stretch>
        </p:blipFill>
        <p:spPr>
          <a:xfrm>
            <a:off x="737235" y="1483995"/>
            <a:ext cx="4488180" cy="2842260"/>
          </a:xfrm>
          <a:prstGeom prst="rect">
            <a:avLst/>
          </a:prstGeom>
        </p:spPr>
      </p:pic>
      <p:sp>
        <p:nvSpPr>
          <p:cNvPr id="6" name="文本框 5"/>
          <p:cNvSpPr txBox="1"/>
          <p:nvPr/>
        </p:nvSpPr>
        <p:spPr>
          <a:xfrm>
            <a:off x="5748020" y="2599690"/>
            <a:ext cx="2704465" cy="953135"/>
          </a:xfrm>
          <a:prstGeom prst="rect">
            <a:avLst/>
          </a:prstGeom>
          <a:noFill/>
          <a:ln w="9525">
            <a:noFill/>
            <a:miter lim="800000"/>
          </a:ln>
        </p:spPr>
        <p:txBody>
          <a:bodyPr wrap="square" rtlCol="0" anchor="t">
            <a:spAutoFit/>
          </a:bodyPr>
          <a:p>
            <a:pPr eaLnBrk="0" hangingPunct="0">
              <a:buFontTx/>
              <a:buNone/>
            </a:pPr>
            <a:r>
              <a:rPr lang="zh-CN" altLang="en-US" sz="1400" dirty="0" err="1" smtClean="0">
                <a:latin typeface="微软雅黑" panose="020B0503020204020204" pitchFamily="34" charset="-122"/>
                <a:ea typeface="微软雅黑" panose="020B0503020204020204" pitchFamily="34" charset="-122"/>
              </a:rPr>
              <a:t>Figure 6.8 Our simplest neural network in two views. Left: beginner</a:t>
            </a:r>
            <a:r>
              <a:rPr lang="en-US" altLang="zh-CN" sz="1400" dirty="0" err="1" smtClean="0">
                <a:latin typeface="微软雅黑" panose="020B0503020204020204" pitchFamily="34" charset="-122"/>
                <a:ea typeface="微软雅黑" panose="020B0503020204020204" pitchFamily="34" charset="-122"/>
              </a:rPr>
              <a:t>'</a:t>
            </a:r>
            <a:r>
              <a:rPr lang="zh-CN" altLang="en-US" sz="1400" dirty="0" err="1" smtClean="0">
                <a:latin typeface="微软雅黑" panose="020B0503020204020204" pitchFamily="34" charset="-122"/>
                <a:ea typeface="微软雅黑" panose="020B0503020204020204" pitchFamily="34" charset="-122"/>
              </a:rPr>
              <a:t>s  version. Right: higher-level version.</a:t>
            </a:r>
            <a:endParaRPr lang="zh-CN" altLang="en-US" sz="1400" dirty="0" err="1"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828040" y="4399915"/>
            <a:ext cx="7459345" cy="1568450"/>
          </a:xfrm>
          <a:prstGeom prst="rect">
            <a:avLst/>
          </a:prstGeom>
          <a:noFill/>
          <a:ln w="9525">
            <a:noFill/>
            <a:miter lim="800000"/>
          </a:ln>
        </p:spPr>
        <p:txBody>
          <a:bodyPr wrap="square" rtlCol="0" anchor="t">
            <a:spAutoFit/>
          </a:bodyPr>
          <a:p>
            <a:pPr>
              <a:lnSpc>
                <a:spcPct val="150000"/>
              </a:lnSpc>
              <a:buFontTx/>
              <a:buNone/>
            </a:pPr>
            <a:r>
              <a:rPr lang="zh-CN" altLang="en-US" sz="1600" dirty="0" err="1" smtClean="0">
                <a:solidFill>
                  <a:schemeClr val="tx1"/>
                </a:solidFill>
                <a:latin typeface="微软雅黑" panose="020B0503020204020204" pitchFamily="34" charset="-122"/>
                <a:ea typeface="微软雅黑" panose="020B0503020204020204" pitchFamily="34" charset="-122"/>
              </a:rPr>
              <a:t>Figure 6.8 shows two ways that seem to be somewhat prototypical: the left side shows how our network might be depicted in basic introductions, whereas a style similar to that on the right is often used in the more advanced literature and research papers.</a:t>
            </a:r>
            <a:endParaRPr lang="zh-CN" altLang="en-US" sz="16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zh-CN" altLang="en-US" sz="3200" dirty="0">
                <a:solidFill>
                  <a:schemeClr val="bg1"/>
                </a:solidFill>
                <a:sym typeface="+mn-ea"/>
              </a:rPr>
              <a:t>Finally a neural network</a:t>
            </a:r>
            <a:endParaRPr lang="zh-CN" altLang="en-US" sz="3200" dirty="0">
              <a:solidFill>
                <a:schemeClr val="bg1"/>
              </a:solidFill>
              <a:sym typeface="+mn-ea"/>
            </a:endParaRPr>
          </a:p>
        </p:txBody>
      </p:sp>
      <p:sp>
        <p:nvSpPr>
          <p:cNvPr id="4" name="文本框 3"/>
          <p:cNvSpPr txBox="1"/>
          <p:nvPr/>
        </p:nvSpPr>
        <p:spPr>
          <a:xfrm>
            <a:off x="997585" y="3014345"/>
            <a:ext cx="7496175" cy="829945"/>
          </a:xfrm>
          <a:prstGeom prst="rect">
            <a:avLst/>
          </a:prstGeom>
          <a:noFill/>
          <a:ln w="9525">
            <a:noFill/>
            <a:miter lim="800000"/>
          </a:ln>
        </p:spPr>
        <p:txBody>
          <a:bodyPr wrap="square" rtlCol="0" anchor="t">
            <a:spAutoFit/>
          </a:bodyPr>
          <a:p>
            <a:pPr eaLnBrk="0" hangingPunct="0">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nn provides a simple way to concatenate modules through the nn.Sequential container</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359230" y="251075"/>
            <a:ext cx="5388427" cy="583565"/>
          </a:xfrm>
        </p:spPr>
        <p:txBody>
          <a:bodyPr/>
          <a:p>
            <a:r>
              <a:rPr lang="zh-CN" altLang="en-US" sz="3200" dirty="0">
                <a:solidFill>
                  <a:schemeClr val="bg1"/>
                </a:solidFill>
                <a:sym typeface="+mn-ea"/>
              </a:rPr>
              <a:t>Finally a neural network</a:t>
            </a:r>
            <a:endParaRPr lang="zh-CN" altLang="en-US" sz="3200" dirty="0">
              <a:solidFill>
                <a:schemeClr val="bg1"/>
              </a:solidFill>
              <a:sym typeface="+mn-ea"/>
            </a:endParaRPr>
          </a:p>
        </p:txBody>
      </p:sp>
      <p:sp>
        <p:nvSpPr>
          <p:cNvPr id="3" name="文本框 2"/>
          <p:cNvSpPr txBox="1"/>
          <p:nvPr/>
        </p:nvSpPr>
        <p:spPr>
          <a:xfrm>
            <a:off x="448945" y="1231265"/>
            <a:ext cx="4952365" cy="460375"/>
          </a:xfrm>
          <a:prstGeom prst="rect">
            <a:avLst/>
          </a:prstGeom>
          <a:noFill/>
          <a:ln w="9525">
            <a:noFill/>
            <a:miter lim="800000"/>
          </a:ln>
        </p:spPr>
        <p:txBody>
          <a:bodyPr wrap="square" rtlCol="0" anchor="t">
            <a:spAutoFit/>
          </a:bodyPr>
          <a:p>
            <a:pPr eaLnBrk="0" hangingPunct="0">
              <a:buFontTx/>
              <a:buNone/>
            </a:pPr>
            <a:r>
              <a:rPr lang="zh-CN" altLang="en-US" sz="2400" dirty="0" err="1" smtClean="0">
                <a:solidFill>
                  <a:schemeClr val="tx1"/>
                </a:solidFill>
                <a:latin typeface="微软雅黑" panose="020B0503020204020204" pitchFamily="34" charset="-122"/>
                <a:ea typeface="微软雅黑" panose="020B0503020204020204" pitchFamily="34" charset="-122"/>
              </a:rPr>
              <a:t>Comparing to the linear model</a:t>
            </a:r>
            <a:endParaRPr lang="zh-CN" altLang="en-US" sz="2400" dirty="0" err="1" smtClean="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1045" y="1767840"/>
            <a:ext cx="7533005" cy="645160"/>
          </a:xfrm>
          <a:prstGeom prst="rect">
            <a:avLst/>
          </a:prstGeom>
          <a:noFill/>
          <a:ln w="9525">
            <a:noFill/>
            <a:miter lim="800000"/>
          </a:ln>
        </p:spPr>
        <p:txBody>
          <a:bodyPr wrap="square" rtlCol="0" anchor="t">
            <a:spAutoFit/>
          </a:bodyPr>
          <a:p>
            <a:pPr eaLnBrk="0" hangingPunct="0">
              <a:buFontTx/>
              <a:buNone/>
            </a:pPr>
            <a:r>
              <a:rPr lang="zh-CN" altLang="en-US" sz="1800" dirty="0" err="1" smtClean="0">
                <a:solidFill>
                  <a:schemeClr val="tx1"/>
                </a:solidFill>
                <a:latin typeface="微软雅黑" panose="020B0503020204020204" pitchFamily="34" charset="-122"/>
                <a:ea typeface="微软雅黑" panose="020B0503020204020204" pitchFamily="34" charset="-122"/>
              </a:rPr>
              <a:t>We can also evaluate the model on all of the data and see how it differs from a line:</a:t>
            </a:r>
            <a:endParaRPr lang="zh-CN" altLang="en-US" sz="1800" dirty="0" err="1"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97535" y="2413000"/>
            <a:ext cx="4654550" cy="3567430"/>
          </a:xfrm>
          <a:prstGeom prst="rect">
            <a:avLst/>
          </a:prstGeom>
        </p:spPr>
      </p:pic>
      <p:sp>
        <p:nvSpPr>
          <p:cNvPr id="7" name="文本框 6"/>
          <p:cNvSpPr txBox="1"/>
          <p:nvPr/>
        </p:nvSpPr>
        <p:spPr>
          <a:xfrm>
            <a:off x="5111115" y="2530475"/>
            <a:ext cx="3254375" cy="3169285"/>
          </a:xfrm>
          <a:prstGeom prst="rect">
            <a:avLst/>
          </a:prstGeom>
          <a:noFill/>
          <a:ln w="9525">
            <a:noFill/>
            <a:miter lim="800000"/>
          </a:ln>
        </p:spPr>
        <p:txBody>
          <a:bodyPr wrap="square" rtlCol="0" anchor="t">
            <a:spAutoFit/>
          </a:bodyPr>
          <a:p>
            <a:pPr>
              <a:lnSpc>
                <a:spcPct val="125000"/>
              </a:lnSpc>
              <a:buFontTx/>
              <a:buNone/>
            </a:pPr>
            <a:r>
              <a:rPr lang="zh-CN" altLang="en-US" sz="2000" dirty="0" err="1" smtClean="0">
                <a:solidFill>
                  <a:schemeClr val="tx1"/>
                </a:solidFill>
                <a:latin typeface="微软雅黑" panose="020B0503020204020204" pitchFamily="34" charset="-122"/>
                <a:ea typeface="微软雅黑" panose="020B0503020204020204" pitchFamily="34" charset="-122"/>
                <a:sym typeface="+mn-ea"/>
              </a:rPr>
              <a:t>We can appreciate that the neural network has a tendency to overfit</a:t>
            </a:r>
            <a:r>
              <a:rPr lang="en-US" altLang="zh-CN" sz="2000" dirty="0" err="1" smtClean="0">
                <a:solidFill>
                  <a:schemeClr val="tx1"/>
                </a:solidFill>
                <a:latin typeface="微软雅黑" panose="020B0503020204020204" pitchFamily="34" charset="-122"/>
                <a:ea typeface="微软雅黑" panose="020B0503020204020204" pitchFamily="34" charset="-122"/>
                <a:sym typeface="+mn-ea"/>
              </a:rPr>
              <a:t>.</a:t>
            </a:r>
            <a:endParaRPr lang="en-US" altLang="zh-CN" sz="2000" dirty="0" err="1" smtClean="0">
              <a:solidFill>
                <a:schemeClr val="tx1"/>
              </a:solidFill>
              <a:latin typeface="微软雅黑" panose="020B0503020204020204" pitchFamily="34" charset="-122"/>
              <a:ea typeface="微软雅黑" panose="020B0503020204020204" pitchFamily="34" charset="-122"/>
              <a:sym typeface="+mn-ea"/>
            </a:endParaRPr>
          </a:p>
          <a:p>
            <a:pPr>
              <a:lnSpc>
                <a:spcPct val="125000"/>
              </a:lnSpc>
              <a:buFontTx/>
              <a:buNone/>
            </a:pPr>
            <a:r>
              <a:rPr lang="en-US" altLang="zh-CN" sz="2000" dirty="0" err="1" smtClean="0">
                <a:solidFill>
                  <a:schemeClr val="tx1"/>
                </a:solidFill>
                <a:latin typeface="微软雅黑" panose="020B0503020204020204" pitchFamily="34" charset="-122"/>
                <a:ea typeface="微软雅黑" panose="020B0503020204020204" pitchFamily="34" charset="-122"/>
                <a:sym typeface="+mn-ea"/>
              </a:rPr>
              <a:t>since it tries to chase the measurements,including the noisy ones.  It doesn’t do a bad job, though, overall. </a:t>
            </a:r>
            <a:endParaRPr lang="en-US" altLang="zh-CN" sz="2000" dirty="0" err="1" smtClean="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58160" y="2981325"/>
            <a:ext cx="3504565" cy="706755"/>
          </a:xfrm>
          <a:prstGeom prst="rect">
            <a:avLst/>
          </a:prstGeom>
          <a:noFill/>
          <a:ln w="9525">
            <a:noFill/>
            <a:miter lim="800000"/>
          </a:ln>
        </p:spPr>
        <p:txBody>
          <a:bodyPr wrap="square" rtlCol="0" anchor="t">
            <a:spAutoFit/>
          </a:bodyPr>
          <a:p>
            <a:pPr eaLnBrk="0" hangingPunct="0">
              <a:buFontTx/>
              <a:buNone/>
            </a:pPr>
            <a:r>
              <a:rPr lang="en-US" altLang="zh-CN" sz="4000" dirty="0" err="1" smtClean="0">
                <a:solidFill>
                  <a:schemeClr val="tx1"/>
                </a:solidFill>
                <a:latin typeface="微软雅黑" panose="020B0503020204020204" pitchFamily="34" charset="-122"/>
                <a:ea typeface="微软雅黑" panose="020B0503020204020204" pitchFamily="34" charset="-122"/>
              </a:rPr>
              <a:t>Summary</a:t>
            </a:r>
            <a:endParaRPr lang="en-US" altLang="zh-CN" sz="40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3225" y="225425"/>
            <a:ext cx="3504565" cy="583565"/>
          </a:xfrm>
          <a:prstGeom prst="rect">
            <a:avLst/>
          </a:prstGeom>
          <a:noFill/>
          <a:ln w="9525">
            <a:noFill/>
            <a:miter lim="800000"/>
          </a:ln>
        </p:spPr>
        <p:txBody>
          <a:bodyPr wrap="square" rtlCol="0" anchor="t">
            <a:spAutoFit/>
          </a:bodyPr>
          <a:p>
            <a:pPr eaLnBrk="0" hangingPunct="0">
              <a:buFontTx/>
              <a:buNone/>
            </a:pPr>
            <a:r>
              <a:rPr lang="en-US" altLang="zh-CN" sz="3200" dirty="0" err="1" smtClean="0">
                <a:solidFill>
                  <a:schemeClr val="bg1"/>
                </a:solidFill>
                <a:latin typeface="微软雅黑" panose="020B0503020204020204" pitchFamily="34" charset="-122"/>
                <a:ea typeface="微软雅黑" panose="020B0503020204020204" pitchFamily="34" charset="-122"/>
              </a:rPr>
              <a:t>Summary</a:t>
            </a:r>
            <a:endParaRPr lang="en-US" altLang="zh-CN" sz="3200" dirty="0" err="1" smtClean="0">
              <a:solidFill>
                <a:schemeClr val="bg1"/>
              </a:solidFill>
              <a:latin typeface="微软雅黑" panose="020B0503020204020204" pitchFamily="34" charset="-122"/>
              <a:ea typeface="微软雅黑" panose="020B0503020204020204" pitchFamily="34" charset="-122"/>
            </a:endParaRPr>
          </a:p>
        </p:txBody>
      </p:sp>
      <p:sp>
        <p:nvSpPr>
          <p:cNvPr id="7" name="内容占位符 9"/>
          <p:cNvSpPr>
            <a:spLocks noGrp="1"/>
          </p:cNvSpPr>
          <p:nvPr>
            <p:ph idx="1"/>
          </p:nvPr>
        </p:nvSpPr>
        <p:spPr>
          <a:xfrm>
            <a:off x="508447" y="1226393"/>
            <a:ext cx="8369686" cy="1292928"/>
          </a:xfrm>
        </p:spPr>
        <p:txBody>
          <a:bodyPr/>
          <a:p>
            <a:pPr algn="just"/>
            <a:r>
              <a:rPr lang="en-US" altLang="zh-CN" sz="1400" dirty="0"/>
              <a:t>Neural networks can be automatically adapted to specialize themselves on the</a:t>
            </a:r>
            <a:endParaRPr lang="en-US" altLang="zh-CN" sz="1400" dirty="0"/>
          </a:p>
          <a:p>
            <a:pPr marL="0" indent="0" algn="just">
              <a:buNone/>
            </a:pPr>
            <a:r>
              <a:rPr lang="en-US" altLang="zh-CN" sz="1400" dirty="0"/>
              <a:t>       problem at hand.</a:t>
            </a:r>
            <a:endParaRPr lang="en-US" altLang="zh-CN" sz="1400" dirty="0"/>
          </a:p>
          <a:p>
            <a:pPr algn="just"/>
            <a:r>
              <a:rPr lang="en-US" altLang="zh-CN" sz="1400" dirty="0"/>
              <a:t>Neural networks allow easy access to the analytical derivatives of the loss with</a:t>
            </a:r>
            <a:endParaRPr lang="en-US" altLang="zh-CN" sz="1400" dirty="0"/>
          </a:p>
          <a:p>
            <a:pPr marL="0" indent="0" algn="just">
              <a:buNone/>
            </a:pPr>
            <a:r>
              <a:rPr lang="en-US" altLang="zh-CN" sz="1400" dirty="0"/>
              <a:t>       respect to any parameter in the model, which makes evolving the parameters</a:t>
            </a:r>
            <a:endParaRPr lang="en-US" altLang="zh-CN" sz="1400" dirty="0"/>
          </a:p>
          <a:p>
            <a:pPr marL="0" indent="0" algn="just">
              <a:buNone/>
            </a:pPr>
            <a:r>
              <a:rPr lang="en-US" altLang="zh-CN" sz="1400" dirty="0"/>
              <a:t>       very efficient. Thanks to its automated differentiation engine, PyTorch provides</a:t>
            </a:r>
            <a:endParaRPr lang="en-US" altLang="zh-CN" sz="1400" dirty="0"/>
          </a:p>
          <a:p>
            <a:pPr marL="0" indent="0" algn="just">
              <a:buNone/>
            </a:pPr>
            <a:r>
              <a:rPr lang="en-US" altLang="zh-CN" sz="1400" dirty="0"/>
              <a:t>       such derivatives effortlessly.</a:t>
            </a:r>
            <a:endParaRPr lang="en-US" altLang="zh-CN" sz="1400" dirty="0"/>
          </a:p>
          <a:p>
            <a:pPr algn="just"/>
            <a:r>
              <a:rPr lang="en-US" altLang="zh-CN" sz="1400" dirty="0"/>
              <a:t>Activation functions around linear transformations make neural networks capa-</a:t>
            </a:r>
            <a:endParaRPr lang="en-US" altLang="zh-CN" sz="1400" dirty="0"/>
          </a:p>
          <a:p>
            <a:pPr marL="0" indent="0" algn="just">
              <a:buNone/>
            </a:pPr>
            <a:r>
              <a:rPr lang="en-US" altLang="zh-CN" sz="1400" dirty="0"/>
              <a:t>       ble of approximating highly nonlinear functions, at the same time keeping</a:t>
            </a:r>
            <a:endParaRPr lang="en-US" altLang="zh-CN" sz="1400" dirty="0"/>
          </a:p>
          <a:p>
            <a:pPr marL="0" indent="0" algn="just">
              <a:buNone/>
            </a:pPr>
            <a:r>
              <a:rPr lang="en-US" altLang="zh-CN" sz="1400" dirty="0"/>
              <a:t>       them simple enough to optimize.</a:t>
            </a:r>
            <a:endParaRPr lang="en-US" altLang="zh-CN" sz="1400" dirty="0"/>
          </a:p>
          <a:p>
            <a:pPr algn="just"/>
            <a:r>
              <a:rPr lang="en-US" altLang="zh-CN" sz="1400" dirty="0"/>
              <a:t>The nn module together with the tensor standard library provide all the build-</a:t>
            </a:r>
            <a:endParaRPr lang="en-US" altLang="zh-CN" sz="1400" dirty="0"/>
          </a:p>
          <a:p>
            <a:pPr marL="0" indent="0" algn="just">
              <a:buNone/>
            </a:pPr>
            <a:r>
              <a:rPr lang="en-US" altLang="zh-CN" sz="1400" dirty="0"/>
              <a:t>       ing blocks for creating neural networks.</a:t>
            </a:r>
            <a:endParaRPr lang="en-US" altLang="zh-CN" sz="1400" dirty="0"/>
          </a:p>
          <a:p>
            <a:pPr algn="just"/>
            <a:r>
              <a:rPr lang="en-US" altLang="zh-CN" sz="1400" dirty="0"/>
              <a:t>To recognize overfitting, it’s essential to maintain the training set of data points</a:t>
            </a:r>
            <a:endParaRPr lang="en-US" altLang="zh-CN" sz="1400" dirty="0"/>
          </a:p>
          <a:p>
            <a:pPr marL="0" indent="0" algn="just">
              <a:buNone/>
            </a:pPr>
            <a:r>
              <a:rPr lang="en-US" altLang="zh-CN" sz="1400" dirty="0"/>
              <a:t>       separate from the validation set. There’s no one recipe to combat overfitting,</a:t>
            </a:r>
            <a:endParaRPr lang="en-US" altLang="zh-CN" sz="1400" dirty="0"/>
          </a:p>
          <a:p>
            <a:pPr marL="0" indent="0" algn="just">
              <a:buNone/>
            </a:pPr>
            <a:r>
              <a:rPr lang="en-US" altLang="zh-CN" sz="1400" dirty="0"/>
              <a:t>       but getting more data, or more variability in the data, and resorting to simpler</a:t>
            </a:r>
            <a:endParaRPr lang="en-US" altLang="zh-CN" sz="1400" dirty="0"/>
          </a:p>
          <a:p>
            <a:pPr marL="0" indent="0" algn="just">
              <a:buNone/>
            </a:pPr>
            <a:r>
              <a:rPr lang="en-US" altLang="zh-CN" sz="1400" dirty="0"/>
              <a:t>       models are good starts.</a:t>
            </a:r>
            <a:endParaRPr lang="en-US" altLang="zh-CN" sz="1400" dirty="0"/>
          </a:p>
          <a:p>
            <a:pPr algn="just"/>
            <a:r>
              <a:rPr lang="en-US" altLang="zh-CN" sz="1400" dirty="0"/>
              <a:t>Anyone doing data science should be plotting data all the time.</a:t>
            </a:r>
            <a:endParaRPr lang="en-US" altLang="zh-CN"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230" y="188914"/>
            <a:ext cx="5388427" cy="707886"/>
          </a:xfrm>
        </p:spPr>
        <p:txBody>
          <a:bodyPr/>
          <a:lstStyle/>
          <a:p>
            <a:r>
              <a:rPr lang="zh-CN" altLang="en-US" dirty="0"/>
              <a:t>目录</a:t>
            </a:r>
            <a:endParaRPr lang="zh-CN" altLang="en-US" dirty="0"/>
          </a:p>
        </p:txBody>
      </p:sp>
      <p:graphicFrame>
        <p:nvGraphicFramePr>
          <p:cNvPr id="8" name="图示 7"/>
          <p:cNvGraphicFramePr/>
          <p:nvPr/>
        </p:nvGraphicFramePr>
        <p:xfrm>
          <a:off x="1138555" y="1525270"/>
          <a:ext cx="6682740" cy="41827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p:cNvSpPr>
            <a:spLocks noGrp="1"/>
          </p:cNvSpPr>
          <p:nvPr>
            <p:ph type="title"/>
          </p:nvPr>
        </p:nvSpPr>
        <p:spPr>
          <a:xfrm>
            <a:off x="685800" y="3064855"/>
            <a:ext cx="7772400" cy="1322070"/>
          </a:xfrm>
        </p:spPr>
        <p:txBody>
          <a:bodyPr/>
          <a:p>
            <a:pPr algn="ctr"/>
            <a:r>
              <a:rPr lang="en-US" sz="4000" b="1" dirty="0">
                <a:solidFill>
                  <a:schemeClr val="tx1"/>
                </a:solidFill>
              </a:rPr>
              <a:t>6.1</a:t>
            </a:r>
            <a:r>
              <a:rPr lang="zh-CN" altLang="en-US" sz="4000" dirty="0">
                <a:solidFill>
                  <a:schemeClr val="accent6"/>
                </a:solidFill>
              </a:rPr>
              <a:t>   </a:t>
            </a:r>
            <a:r>
              <a:rPr lang="zh-CN" altLang="en-US" dirty="0">
                <a:solidFill>
                  <a:schemeClr val="dk1"/>
                </a:solidFill>
                <a:latin typeface="Segoe UI Symbol" panose="020B0502040204020203" pitchFamily="34" charset="0"/>
                <a:cs typeface="Al Bayan Plain" pitchFamily="2" charset="-78"/>
                <a:sym typeface="+mn-ea"/>
              </a:rPr>
              <a:t>Artificial neurons</a:t>
            </a:r>
            <a:br>
              <a:rPr lang="zh-CN" altLang="en-US" b="1" dirty="0">
                <a:solidFill>
                  <a:srgbClr val="FCB83E"/>
                </a:solidFill>
                <a:latin typeface="Segoe UI Symbol" panose="020B0502040204020203" pitchFamily="34" charset="0"/>
                <a:cs typeface="Al Bayan Plain" pitchFamily="2" charset="-78"/>
              </a:rPr>
            </a:br>
            <a:endParaRPr lang="zh-CN" altLang="en-US" b="1" dirty="0">
              <a:solidFill>
                <a:srgbClr val="FCB83E"/>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20276"/>
            <a:ext cx="5388427" cy="645160"/>
          </a:xfrm>
        </p:spPr>
        <p:txBody>
          <a:bodyPr/>
          <a:lstStyle/>
          <a:p>
            <a:r>
              <a:rPr lang="zh-CN" altLang="en-US" sz="3600" dirty="0">
                <a:solidFill>
                  <a:schemeClr val="bg1"/>
                </a:solidFill>
                <a:latin typeface="Segoe UI Symbol" panose="020B0502040204020203" pitchFamily="34" charset="0"/>
                <a:cs typeface="Al Bayan Plain" pitchFamily="2" charset="-78"/>
                <a:sym typeface="+mn-ea"/>
              </a:rPr>
              <a:t>Artificial neurons</a:t>
            </a:r>
            <a:endParaRPr lang="zh-CN" altLang="en-US" sz="3600" dirty="0">
              <a:solidFill>
                <a:schemeClr val="bg1"/>
              </a:solidFill>
              <a:latin typeface="Segoe UI Symbol" panose="020B0502040204020203" pitchFamily="34" charset="0"/>
              <a:cs typeface="Al Bayan Plain" pitchFamily="2" charset="-78"/>
              <a:sym typeface="+mn-ea"/>
            </a:endParaRPr>
          </a:p>
        </p:txBody>
      </p:sp>
      <p:pic>
        <p:nvPicPr>
          <p:cNvPr id="3" name="图片 2"/>
          <p:cNvPicPr>
            <a:picLocks noChangeAspect="1"/>
          </p:cNvPicPr>
          <p:nvPr/>
        </p:nvPicPr>
        <p:blipFill>
          <a:blip r:embed="rId1"/>
          <a:stretch>
            <a:fillRect/>
          </a:stretch>
        </p:blipFill>
        <p:spPr>
          <a:xfrm>
            <a:off x="1236980" y="1277620"/>
            <a:ext cx="6255385" cy="3444240"/>
          </a:xfrm>
          <a:prstGeom prst="rect">
            <a:avLst/>
          </a:prstGeom>
        </p:spPr>
      </p:pic>
      <p:sp>
        <p:nvSpPr>
          <p:cNvPr id="8" name="内容占位符 7"/>
          <p:cNvSpPr>
            <a:spLocks noGrp="1"/>
          </p:cNvSpPr>
          <p:nvPr>
            <p:ph idx="1"/>
          </p:nvPr>
        </p:nvSpPr>
        <p:spPr>
          <a:xfrm>
            <a:off x="1001395" y="4939030"/>
            <a:ext cx="7489825" cy="1292860"/>
          </a:xfrm>
        </p:spPr>
        <p:txBody>
          <a:bodyPr/>
          <a:p>
            <a:pPr algn="just"/>
            <a:r>
              <a:rPr lang="en-US" altLang="zh-CN" dirty="0"/>
              <a:t> input(x)</a:t>
            </a:r>
            <a:r>
              <a:rPr lang="zh-CN" altLang="en-US" dirty="0"/>
              <a:t>、the weight</a:t>
            </a:r>
            <a:r>
              <a:rPr lang="en-US" altLang="zh-CN" dirty="0"/>
              <a:t>(w)</a:t>
            </a:r>
            <a:r>
              <a:rPr lang="zh-CN" altLang="en-US" dirty="0"/>
              <a:t>、the bias</a:t>
            </a:r>
            <a:r>
              <a:rPr lang="en-US" altLang="zh-CN" dirty="0"/>
              <a:t>(b)</a:t>
            </a:r>
            <a:r>
              <a:rPr lang="zh-CN" altLang="en-US" dirty="0"/>
              <a:t>、the activation function</a:t>
            </a:r>
            <a:r>
              <a:rPr lang="en-US" altLang="zh-CN" dirty="0"/>
              <a:t>(f)</a:t>
            </a:r>
            <a:endParaRPr lang="en-US" altLang="zh-CN" dirty="0"/>
          </a:p>
          <a:p>
            <a:pPr algn="just"/>
            <a:r>
              <a:rPr lang="en-US" altLang="zh-CN" dirty="0"/>
              <a:t>o = f(w * x + b)</a:t>
            </a:r>
            <a:endParaRPr lang="en-US" altLang="zh-CN" dirty="0"/>
          </a:p>
          <a:p>
            <a:pPr algn="just"/>
            <a:endParaRPr lang="zh-CN" altLang="en-US" dirty="0"/>
          </a:p>
          <a:p>
            <a:pPr algn="just"/>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20276"/>
            <a:ext cx="5388427" cy="645160"/>
          </a:xfrm>
        </p:spPr>
        <p:txBody>
          <a:bodyPr/>
          <a:lstStyle/>
          <a:p>
            <a:r>
              <a:rPr lang="zh-CN" altLang="en-US" sz="3600" dirty="0">
                <a:solidFill>
                  <a:schemeClr val="bg1"/>
                </a:solidFill>
                <a:latin typeface="Segoe UI Symbol" panose="020B0502040204020203" pitchFamily="34" charset="0"/>
                <a:cs typeface="Al Bayan Plain" pitchFamily="2" charset="-78"/>
                <a:sym typeface="+mn-ea"/>
              </a:rPr>
              <a:t>Artificial neurons</a:t>
            </a:r>
            <a:endParaRPr lang="zh-CN" altLang="en-US" sz="3600" dirty="0">
              <a:solidFill>
                <a:schemeClr val="bg1"/>
              </a:solidFill>
              <a:latin typeface="Segoe UI Symbol" panose="020B0502040204020203" pitchFamily="34" charset="0"/>
              <a:cs typeface="Al Bayan Plain" pitchFamily="2" charset="-78"/>
              <a:sym typeface="+mn-ea"/>
            </a:endParaRPr>
          </a:p>
        </p:txBody>
      </p:sp>
      <p:sp>
        <p:nvSpPr>
          <p:cNvPr id="8" name="内容占位符 7"/>
          <p:cNvSpPr>
            <a:spLocks noGrp="1"/>
          </p:cNvSpPr>
          <p:nvPr>
            <p:ph idx="1"/>
          </p:nvPr>
        </p:nvSpPr>
        <p:spPr>
          <a:xfrm>
            <a:off x="791210" y="4663440"/>
            <a:ext cx="7562215" cy="1292860"/>
          </a:xfrm>
        </p:spPr>
        <p:txBody>
          <a:bodyPr/>
          <a:p>
            <a:pPr algn="just"/>
            <a:r>
              <a:rPr lang="zh-CN" altLang="en-US" dirty="0"/>
              <a:t> a vector</a:t>
            </a:r>
            <a:r>
              <a:rPr lang="en-US" altLang="zh-CN" dirty="0"/>
              <a:t>(x)</a:t>
            </a:r>
            <a:r>
              <a:rPr lang="zh-CN" altLang="en-US" dirty="0"/>
              <a:t>、a matrix</a:t>
            </a:r>
            <a:r>
              <a:rPr lang="en-US" altLang="zh-CN" dirty="0"/>
              <a:t>(w</a:t>
            </a:r>
            <a:r>
              <a:rPr lang="en-US" altLang="zh-CN" baseline="-25000" dirty="0"/>
              <a:t>0</a:t>
            </a:r>
            <a:r>
              <a:rPr lang="en-US" altLang="zh-CN" dirty="0"/>
              <a:t>)</a:t>
            </a:r>
            <a:r>
              <a:rPr lang="zh-CN" altLang="en-US" dirty="0"/>
              <a:t>、</a:t>
            </a:r>
            <a:r>
              <a:rPr lang="zh-CN" altLang="en-US" dirty="0">
                <a:sym typeface="+mn-ea"/>
              </a:rPr>
              <a:t>a vector</a:t>
            </a:r>
            <a:r>
              <a:rPr lang="en-US" altLang="zh-CN" dirty="0">
                <a:sym typeface="+mn-ea"/>
              </a:rPr>
              <a:t>(b)</a:t>
            </a:r>
            <a:r>
              <a:rPr lang="zh-CN" altLang="en-US" dirty="0">
                <a:sym typeface="+mn-ea"/>
              </a:rPr>
              <a:t>、the activation function</a:t>
            </a:r>
            <a:r>
              <a:rPr lang="en-US" altLang="zh-CN" dirty="0">
                <a:sym typeface="+mn-ea"/>
              </a:rPr>
              <a:t>(f)</a:t>
            </a:r>
            <a:endParaRPr lang="en-US" altLang="zh-CN" dirty="0">
              <a:sym typeface="+mn-ea"/>
            </a:endParaRPr>
          </a:p>
          <a:p>
            <a:pPr algn="just"/>
            <a:r>
              <a:rPr lang="zh-CN" altLang="en-US" dirty="0"/>
              <a:t>Using a vector allows </a:t>
            </a:r>
            <a:r>
              <a:rPr lang="en-US" altLang="zh-CN" dirty="0"/>
              <a:t>w</a:t>
            </a:r>
            <a:r>
              <a:rPr lang="en-US" altLang="zh-CN" baseline="-25000" dirty="0"/>
              <a:t>0</a:t>
            </a:r>
            <a:r>
              <a:rPr lang="zh-CN" altLang="en-US" baseline="-25000" dirty="0"/>
              <a:t> </a:t>
            </a:r>
            <a:r>
              <a:rPr lang="zh-CN" altLang="en-US" dirty="0"/>
              <a:t>to hold an entire layer of neurons, not just a single weight. </a:t>
            </a:r>
            <a:endParaRPr lang="zh-CN" altLang="en-US" dirty="0"/>
          </a:p>
          <a:p>
            <a:pPr algn="just"/>
            <a:endParaRPr lang="zh-CN" altLang="en-US" dirty="0"/>
          </a:p>
        </p:txBody>
      </p:sp>
      <p:pic>
        <p:nvPicPr>
          <p:cNvPr id="2" name="图片 1"/>
          <p:cNvPicPr>
            <a:picLocks noChangeAspect="1"/>
          </p:cNvPicPr>
          <p:nvPr/>
        </p:nvPicPr>
        <p:blipFill>
          <a:blip r:embed="rId1"/>
          <a:stretch>
            <a:fillRect/>
          </a:stretch>
        </p:blipFill>
        <p:spPr>
          <a:xfrm>
            <a:off x="4063365" y="1471930"/>
            <a:ext cx="4500245" cy="3016885"/>
          </a:xfrm>
          <a:prstGeom prst="rect">
            <a:avLst/>
          </a:prstGeom>
        </p:spPr>
      </p:pic>
      <p:pic>
        <p:nvPicPr>
          <p:cNvPr id="5" name="图片 4"/>
          <p:cNvPicPr>
            <a:picLocks noChangeAspect="1"/>
          </p:cNvPicPr>
          <p:nvPr/>
        </p:nvPicPr>
        <p:blipFill>
          <a:blip r:embed="rId2"/>
          <a:stretch>
            <a:fillRect/>
          </a:stretch>
        </p:blipFill>
        <p:spPr>
          <a:xfrm>
            <a:off x="902335" y="2193925"/>
            <a:ext cx="3045460" cy="18465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20276"/>
            <a:ext cx="5388427" cy="645160"/>
          </a:xfrm>
        </p:spPr>
        <p:txBody>
          <a:bodyPr/>
          <a:lstStyle/>
          <a:p>
            <a:r>
              <a:rPr lang="zh-CN" altLang="en-US" sz="3600" dirty="0">
                <a:solidFill>
                  <a:schemeClr val="bg1"/>
                </a:solidFill>
                <a:latin typeface="Segoe UI Symbol" panose="020B0502040204020203" pitchFamily="34" charset="0"/>
                <a:cs typeface="Al Bayan Plain" pitchFamily="2" charset="-78"/>
                <a:sym typeface="+mn-ea"/>
              </a:rPr>
              <a:t>Artificial neurons</a:t>
            </a:r>
            <a:endParaRPr lang="zh-CN" altLang="en-US" sz="3600" dirty="0">
              <a:solidFill>
                <a:schemeClr val="bg1"/>
              </a:solidFill>
              <a:latin typeface="Segoe UI Symbol" panose="020B0502040204020203" pitchFamily="34" charset="0"/>
              <a:cs typeface="Al Bayan Plain" pitchFamily="2" charset="-78"/>
              <a:sym typeface="+mn-ea"/>
            </a:endParaRPr>
          </a:p>
        </p:txBody>
      </p:sp>
      <p:pic>
        <p:nvPicPr>
          <p:cNvPr id="3" name="图片 2"/>
          <p:cNvPicPr>
            <a:picLocks noChangeAspect="1"/>
          </p:cNvPicPr>
          <p:nvPr/>
        </p:nvPicPr>
        <p:blipFill>
          <a:blip r:embed="rId1"/>
          <a:stretch>
            <a:fillRect/>
          </a:stretch>
        </p:blipFill>
        <p:spPr>
          <a:xfrm>
            <a:off x="971550" y="1466850"/>
            <a:ext cx="7200900" cy="36118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59230" y="220276"/>
            <a:ext cx="5388427" cy="645160"/>
          </a:xfrm>
        </p:spPr>
        <p:txBody>
          <a:bodyPr/>
          <a:lstStyle/>
          <a:p>
            <a:r>
              <a:rPr lang="zh-CN" altLang="en-US" sz="3600" dirty="0">
                <a:solidFill>
                  <a:schemeClr val="bg1"/>
                </a:solidFill>
                <a:latin typeface="Segoe UI Symbol" panose="020B0502040204020203" pitchFamily="34" charset="0"/>
                <a:cs typeface="Al Bayan Plain" pitchFamily="2" charset="-78"/>
                <a:sym typeface="+mn-ea"/>
              </a:rPr>
              <a:t>Artificial neurons</a:t>
            </a:r>
            <a:endParaRPr lang="zh-CN" altLang="en-US" sz="3600" dirty="0">
              <a:solidFill>
                <a:schemeClr val="bg1"/>
              </a:solidFill>
              <a:latin typeface="Segoe UI Symbol" panose="020B0502040204020203" pitchFamily="34" charset="0"/>
              <a:cs typeface="Al Bayan Plain" pitchFamily="2" charset="-78"/>
              <a:sym typeface="+mn-ea"/>
            </a:endParaRPr>
          </a:p>
        </p:txBody>
      </p:sp>
      <p:sp>
        <p:nvSpPr>
          <p:cNvPr id="4" name="内容占位符 3"/>
          <p:cNvSpPr>
            <a:spLocks noGrp="1"/>
          </p:cNvSpPr>
          <p:nvPr>
            <p:ph idx="1"/>
          </p:nvPr>
        </p:nvSpPr>
        <p:spPr>
          <a:xfrm>
            <a:off x="359410" y="1569720"/>
            <a:ext cx="8084820" cy="3992245"/>
          </a:xfrm>
        </p:spPr>
        <p:txBody>
          <a:bodyPr/>
          <a:p>
            <a:pPr marL="0" indent="0" algn="just">
              <a:buNone/>
            </a:pPr>
            <a:r>
              <a:rPr lang="zh-CN" altLang="en-US" sz="2400" dirty="0"/>
              <a:t>The activation function plays two important roles: </a:t>
            </a:r>
            <a:endParaRPr lang="zh-CN" altLang="en-US" sz="2400" dirty="0"/>
          </a:p>
          <a:p>
            <a:pPr lvl="0" algn="just">
              <a:buFont typeface="Wingdings" panose="05000000000000000000" charset="0"/>
              <a:buChar char="l"/>
            </a:pPr>
            <a:r>
              <a:rPr lang="zh-CN" altLang="en-US" sz="2400" dirty="0">
                <a:solidFill>
                  <a:schemeClr val="tx1"/>
                </a:solidFill>
              </a:rPr>
              <a:t>it allows the output function to have different slopes at different values</a:t>
            </a:r>
            <a:r>
              <a:rPr lang="en-US" altLang="zh-CN" sz="2400" dirty="0">
                <a:solidFill>
                  <a:schemeClr val="tx1"/>
                </a:solidFill>
              </a:rPr>
              <a:t>.By trickily composing these differently sloped parts for many outputs, neural</a:t>
            </a:r>
            <a:r>
              <a:rPr lang="zh-CN" altLang="en-US" sz="2400" dirty="0">
                <a:solidFill>
                  <a:schemeClr val="tx1"/>
                </a:solidFill>
              </a:rPr>
              <a:t>networks can approximate arbitrary functions</a:t>
            </a:r>
            <a:r>
              <a:rPr lang="en-US" altLang="zh-CN" sz="2400" dirty="0">
                <a:solidFill>
                  <a:schemeClr val="tx1"/>
                </a:solidFill>
              </a:rPr>
              <a:t>.</a:t>
            </a:r>
            <a:endParaRPr lang="en-US" altLang="zh-CN" sz="2400" dirty="0">
              <a:solidFill>
                <a:schemeClr val="tx1"/>
              </a:solidFill>
            </a:endParaRPr>
          </a:p>
          <a:p>
            <a:pPr lvl="0" algn="just">
              <a:buFont typeface="Wingdings" panose="05000000000000000000" charset="0"/>
              <a:buChar char="l"/>
            </a:pPr>
            <a:r>
              <a:rPr lang="zh-CN" altLang="en-US" sz="2400" dirty="0">
                <a:solidFill>
                  <a:schemeClr val="tx1"/>
                </a:solidFill>
              </a:rPr>
              <a:t>At the last layer of the network, it has the role of concentrating the outputs of the preceding linear operation into a given range.</a:t>
            </a:r>
            <a:endParaRPr lang="zh-CN" altLang="en-US" sz="2400" dirty="0">
              <a:solidFill>
                <a:schemeClr val="tx1"/>
              </a:solidFill>
            </a:endParaRPr>
          </a:p>
          <a:p>
            <a:pPr marL="0" lvl="0" indent="0" algn="just">
              <a:buFont typeface="Wingdings" panose="05000000000000000000" charset="0"/>
              <a:buNone/>
            </a:pP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59230" y="220277"/>
            <a:ext cx="5388427" cy="645160"/>
          </a:xfrm>
        </p:spPr>
        <p:txBody>
          <a:bodyPr/>
          <a:p>
            <a:r>
              <a:rPr lang="zh-CN" altLang="en-US" sz="3600" dirty="0">
                <a:latin typeface="Segoe UI Symbol" panose="020B0502040204020203" pitchFamily="34" charset="0"/>
                <a:cs typeface="Al Bayan Plain" pitchFamily="2" charset="-78"/>
                <a:sym typeface="+mn-ea"/>
              </a:rPr>
              <a:t>Artificial neurons</a:t>
            </a:r>
            <a:endParaRPr lang="zh-CN" altLang="en-US" sz="3600"/>
          </a:p>
        </p:txBody>
      </p:sp>
      <p:pic>
        <p:nvPicPr>
          <p:cNvPr id="4" name="图片 3"/>
          <p:cNvPicPr>
            <a:picLocks noChangeAspect="1"/>
          </p:cNvPicPr>
          <p:nvPr/>
        </p:nvPicPr>
        <p:blipFill>
          <a:blip r:embed="rId1"/>
          <a:stretch>
            <a:fillRect/>
          </a:stretch>
        </p:blipFill>
        <p:spPr>
          <a:xfrm>
            <a:off x="450215" y="1201420"/>
            <a:ext cx="4632960" cy="4565015"/>
          </a:xfrm>
          <a:prstGeom prst="rect">
            <a:avLst/>
          </a:prstGeom>
        </p:spPr>
      </p:pic>
      <p:pic>
        <p:nvPicPr>
          <p:cNvPr id="5" name="图片 4"/>
          <p:cNvPicPr>
            <a:picLocks noChangeAspect="1"/>
          </p:cNvPicPr>
          <p:nvPr/>
        </p:nvPicPr>
        <p:blipFill>
          <a:blip r:embed="rId2"/>
          <a:stretch>
            <a:fillRect/>
          </a:stretch>
        </p:blipFill>
        <p:spPr>
          <a:xfrm>
            <a:off x="4522470" y="2307590"/>
            <a:ext cx="4359275" cy="1699895"/>
          </a:xfrm>
          <a:prstGeom prst="rect">
            <a:avLst/>
          </a:prstGeom>
        </p:spPr>
      </p:pic>
      <p:sp>
        <p:nvSpPr>
          <p:cNvPr id="7" name="文本框 6"/>
          <p:cNvSpPr txBox="1"/>
          <p:nvPr/>
        </p:nvSpPr>
        <p:spPr>
          <a:xfrm>
            <a:off x="1887220" y="5586730"/>
            <a:ext cx="5817235" cy="553085"/>
          </a:xfrm>
          <a:prstGeom prst="rect">
            <a:avLst/>
          </a:prstGeom>
          <a:noFill/>
          <a:ln w="9525">
            <a:noFill/>
            <a:miter lim="800000"/>
          </a:ln>
        </p:spPr>
        <p:txBody>
          <a:bodyPr wrap="square" rtlCol="0" anchor="t">
            <a:spAutoFit/>
          </a:bodyPr>
          <a:p>
            <a:pPr>
              <a:lnSpc>
                <a:spcPct val="150000"/>
              </a:lnSpc>
              <a:buFontTx/>
              <a:buNone/>
            </a:pPr>
            <a:r>
              <a:rPr lang="zh-CN" altLang="en-US" sz="1400" dirty="0" err="1" smtClean="0">
                <a:latin typeface="微软雅黑" panose="020B0503020204020204" pitchFamily="34" charset="-122"/>
                <a:ea typeface="微软雅黑" panose="020B0503020204020204" pitchFamily="34" charset="-122"/>
              </a:rPr>
              <a:t> </a:t>
            </a:r>
            <a:r>
              <a:rPr lang="zh-CN" altLang="en-US" sz="2000" dirty="0" err="1" smtClean="0">
                <a:solidFill>
                  <a:schemeClr val="tx1"/>
                </a:solidFill>
                <a:latin typeface="微软雅黑" panose="020B0503020204020204" pitchFamily="34" charset="-122"/>
                <a:ea typeface="微软雅黑" panose="020B0503020204020204" pitchFamily="34" charset="-122"/>
              </a:rPr>
              <a:t>torch.nn.Hardtanh</a:t>
            </a:r>
            <a:r>
              <a:rPr lang="en-US" altLang="zh-CN" sz="2000" dirty="0" err="1" smtClean="0">
                <a:solidFill>
                  <a:schemeClr val="tx1"/>
                </a:solidFill>
                <a:latin typeface="微软雅黑" panose="020B0503020204020204" pitchFamily="34" charset="-122"/>
                <a:ea typeface="微软雅黑" panose="020B0503020204020204" pitchFamily="34" charset="-122"/>
              </a:rPr>
              <a:t>: capping the output range</a:t>
            </a:r>
            <a:endParaRPr lang="en-US" altLang="zh-CN" sz="2000" dirty="0" err="1"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defRPr kumimoji="0" sz="1800" b="0" i="0" u="none" strike="noStrike" cap="none" normalizeH="0" baseline="0" dirty="0" smtClean="0">
            <a:ln>
              <a:noFill/>
            </a:ln>
            <a:solidFill>
              <a:srgbClr val="4D4D4D"/>
            </a:solidFill>
            <a:effectLst/>
            <a:latin typeface="Segoe" pitchFamily="34" charset="0"/>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rtlCol="0">
        <a:spAutoFit/>
      </a:bodyPr>
      <a:lstStyle>
        <a:defPPr eaLnBrk="0" hangingPunct="0">
          <a:buFontTx/>
          <a:buNone/>
          <a:defRPr sz="1400" dirty="0" err="1" smtClean="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6091</Words>
  <Application>WPS 演示</Application>
  <PresentationFormat>全屏显示(4:3)</PresentationFormat>
  <Paragraphs>151</Paragraphs>
  <Slides>28</Slides>
  <Notes>24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宋体</vt:lpstr>
      <vt:lpstr>Wingdings</vt:lpstr>
      <vt:lpstr>Segoe</vt:lpstr>
      <vt:lpstr>MS PGothic</vt:lpstr>
      <vt:lpstr>Segoe</vt:lpstr>
      <vt:lpstr>微软雅黑</vt:lpstr>
      <vt:lpstr>Segoe Semibold</vt:lpstr>
      <vt:lpstr>Arial Narrow</vt:lpstr>
      <vt:lpstr>Times New Roman</vt:lpstr>
      <vt:lpstr>Segoe UI Symbol</vt:lpstr>
      <vt:lpstr>Al Bayan Plain</vt:lpstr>
      <vt:lpstr>Segoe Print</vt:lpstr>
      <vt:lpstr>Wingdings</vt:lpstr>
      <vt:lpstr>Arial Unicode MS</vt:lpstr>
      <vt:lpstr>简洁白模板</vt:lpstr>
      <vt:lpstr>Deep Learning with PyTorch  Using a neural network to fit the data</vt:lpstr>
      <vt:lpstr>PowerPoint 演示文稿</vt:lpstr>
      <vt:lpstr>目录</vt:lpstr>
      <vt:lpstr>6.1   Artificial neurons </vt:lpstr>
      <vt:lpstr>Artificial neurons</vt:lpstr>
      <vt:lpstr>Artificial neurons</vt:lpstr>
      <vt:lpstr>Artificial neurons</vt:lpstr>
      <vt:lpstr>Artificial neurons</vt:lpstr>
      <vt:lpstr>Artificial neurons</vt:lpstr>
      <vt:lpstr>Artificial neurons</vt:lpstr>
      <vt:lpstr>Artificial neurons</vt:lpstr>
      <vt:lpstr>Artificial neurons</vt:lpstr>
      <vt:lpstr>Artificial neurons</vt:lpstr>
      <vt:lpstr>Artificial neurons</vt:lpstr>
      <vt:lpstr>6.2   The PyTorch nn module  </vt:lpstr>
      <vt:lpstr>The PyTorch nn module</vt:lpstr>
      <vt:lpstr>The PyTorch nn module</vt:lpstr>
      <vt:lpstr>The PyTorch nn module</vt:lpstr>
      <vt:lpstr>The PyTorch nn module</vt:lpstr>
      <vt:lpstr>6.3   Finally a neural network   </vt:lpstr>
      <vt:lpstr>Finally a neural network</vt:lpstr>
      <vt:lpstr>Finally a neural network</vt:lpstr>
      <vt:lpstr>Finally a neural network</vt:lpstr>
      <vt:lpstr>Finally a neural network</vt:lpstr>
      <vt:lpstr>Finally a neural network</vt:lpstr>
      <vt:lpstr>PowerPoint 演示文稿</vt:lpstr>
      <vt:lpstr>PowerPoint 演示文稿</vt:lpstr>
      <vt:lpstr>PowerPoint 演示文稿</vt:lpstr>
    </vt:vector>
  </TitlesOfParts>
  <Company>DUTIR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dc:creator>
  <cp:lastModifiedBy>简单就好</cp:lastModifiedBy>
  <cp:revision>991</cp:revision>
  <cp:lastPrinted>2017-12-19T00:15:00Z</cp:lastPrinted>
  <dcterms:created xsi:type="dcterms:W3CDTF">2010-04-21T10:01:00Z</dcterms:created>
  <dcterms:modified xsi:type="dcterms:W3CDTF">2020-08-26T07:27:23Z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