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430" r:id="rId2"/>
    <p:sldId id="339" r:id="rId3"/>
    <p:sldId id="435" r:id="rId4"/>
    <p:sldId id="432" r:id="rId5"/>
    <p:sldId id="465" r:id="rId6"/>
    <p:sldId id="434" r:id="rId7"/>
    <p:sldId id="466" r:id="rId8"/>
    <p:sldId id="436" r:id="rId9"/>
    <p:sldId id="438" r:id="rId10"/>
    <p:sldId id="439" r:id="rId11"/>
    <p:sldId id="463" r:id="rId12"/>
    <p:sldId id="441" r:id="rId13"/>
    <p:sldId id="444" r:id="rId14"/>
    <p:sldId id="443" r:id="rId15"/>
    <p:sldId id="467" r:id="rId16"/>
    <p:sldId id="464" r:id="rId17"/>
    <p:sldId id="442" r:id="rId18"/>
    <p:sldId id="468" r:id="rId19"/>
    <p:sldId id="446" r:id="rId20"/>
    <p:sldId id="445" r:id="rId21"/>
    <p:sldId id="449" r:id="rId22"/>
    <p:sldId id="448" r:id="rId23"/>
    <p:sldId id="451" r:id="rId24"/>
    <p:sldId id="452" r:id="rId25"/>
    <p:sldId id="469" r:id="rId26"/>
    <p:sldId id="453" r:id="rId27"/>
    <p:sldId id="455" r:id="rId28"/>
    <p:sldId id="454" r:id="rId29"/>
    <p:sldId id="471" r:id="rId30"/>
    <p:sldId id="450" r:id="rId31"/>
    <p:sldId id="472" r:id="rId32"/>
    <p:sldId id="458" r:id="rId33"/>
    <p:sldId id="459" r:id="rId34"/>
    <p:sldId id="460" r:id="rId35"/>
    <p:sldId id="461" r:id="rId36"/>
    <p:sldId id="462" r:id="rId37"/>
    <p:sldId id="431" r:id="rId38"/>
  </p:sldIdLst>
  <p:sldSz cx="9144000" cy="6858000" type="screen4x3"/>
  <p:notesSz cx="6858000" cy="9296400"/>
  <p:defaultTextStyle>
    <a:defPPr>
      <a:defRPr lang="en-US"/>
    </a:defPPr>
    <a:lvl1pPr algn="l" rtl="0" eaLnBrk="0" fontAlgn="base" hangingPunct="0">
      <a:spcBef>
        <a:spcPct val="0"/>
      </a:spcBef>
      <a:spcAft>
        <a:spcPct val="0"/>
      </a:spcAft>
      <a:defRPr kern="1200">
        <a:solidFill>
          <a:srgbClr val="4D4D4D"/>
        </a:solidFill>
        <a:latin typeface="Segoe"/>
        <a:ea typeface="宋体" panose="02010600030101010101" pitchFamily="2" charset="-122"/>
        <a:cs typeface="+mn-cs"/>
      </a:defRPr>
    </a:lvl1pPr>
    <a:lvl2pPr marL="457200" algn="l" rtl="0" eaLnBrk="0" fontAlgn="base" hangingPunct="0">
      <a:spcBef>
        <a:spcPct val="0"/>
      </a:spcBef>
      <a:spcAft>
        <a:spcPct val="0"/>
      </a:spcAft>
      <a:defRPr kern="1200">
        <a:solidFill>
          <a:srgbClr val="4D4D4D"/>
        </a:solidFill>
        <a:latin typeface="Segoe"/>
        <a:ea typeface="宋体" panose="02010600030101010101" pitchFamily="2" charset="-122"/>
        <a:cs typeface="+mn-cs"/>
      </a:defRPr>
    </a:lvl2pPr>
    <a:lvl3pPr marL="914400" algn="l" rtl="0" eaLnBrk="0" fontAlgn="base" hangingPunct="0">
      <a:spcBef>
        <a:spcPct val="0"/>
      </a:spcBef>
      <a:spcAft>
        <a:spcPct val="0"/>
      </a:spcAft>
      <a:defRPr kern="1200">
        <a:solidFill>
          <a:srgbClr val="4D4D4D"/>
        </a:solidFill>
        <a:latin typeface="Segoe"/>
        <a:ea typeface="宋体" panose="02010600030101010101" pitchFamily="2" charset="-122"/>
        <a:cs typeface="+mn-cs"/>
      </a:defRPr>
    </a:lvl3pPr>
    <a:lvl4pPr marL="1371600" algn="l" rtl="0" eaLnBrk="0" fontAlgn="base" hangingPunct="0">
      <a:spcBef>
        <a:spcPct val="0"/>
      </a:spcBef>
      <a:spcAft>
        <a:spcPct val="0"/>
      </a:spcAft>
      <a:defRPr kern="1200">
        <a:solidFill>
          <a:srgbClr val="4D4D4D"/>
        </a:solidFill>
        <a:latin typeface="Segoe"/>
        <a:ea typeface="宋体" panose="02010600030101010101" pitchFamily="2" charset="-122"/>
        <a:cs typeface="+mn-cs"/>
      </a:defRPr>
    </a:lvl4pPr>
    <a:lvl5pPr marL="1828800" algn="l" rtl="0" eaLnBrk="0" fontAlgn="base" hangingPunct="0">
      <a:spcBef>
        <a:spcPct val="0"/>
      </a:spcBef>
      <a:spcAft>
        <a:spcPct val="0"/>
      </a:spcAft>
      <a:defRPr kern="1200">
        <a:solidFill>
          <a:srgbClr val="4D4D4D"/>
        </a:solidFill>
        <a:latin typeface="Segoe"/>
        <a:ea typeface="宋体" panose="02010600030101010101" pitchFamily="2" charset="-122"/>
        <a:cs typeface="+mn-cs"/>
      </a:defRPr>
    </a:lvl5pPr>
    <a:lvl6pPr marL="2286000" algn="l" defTabSz="914400" rtl="0" eaLnBrk="1" latinLnBrk="0" hangingPunct="1">
      <a:defRPr kern="1200">
        <a:solidFill>
          <a:srgbClr val="4D4D4D"/>
        </a:solidFill>
        <a:latin typeface="Segoe"/>
        <a:ea typeface="宋体" panose="02010600030101010101" pitchFamily="2" charset="-122"/>
        <a:cs typeface="+mn-cs"/>
      </a:defRPr>
    </a:lvl6pPr>
    <a:lvl7pPr marL="2743200" algn="l" defTabSz="914400" rtl="0" eaLnBrk="1" latinLnBrk="0" hangingPunct="1">
      <a:defRPr kern="1200">
        <a:solidFill>
          <a:srgbClr val="4D4D4D"/>
        </a:solidFill>
        <a:latin typeface="Segoe"/>
        <a:ea typeface="宋体" panose="02010600030101010101" pitchFamily="2" charset="-122"/>
        <a:cs typeface="+mn-cs"/>
      </a:defRPr>
    </a:lvl7pPr>
    <a:lvl8pPr marL="3200400" algn="l" defTabSz="914400" rtl="0" eaLnBrk="1" latinLnBrk="0" hangingPunct="1">
      <a:defRPr kern="1200">
        <a:solidFill>
          <a:srgbClr val="4D4D4D"/>
        </a:solidFill>
        <a:latin typeface="Segoe"/>
        <a:ea typeface="宋体" panose="02010600030101010101" pitchFamily="2" charset="-122"/>
        <a:cs typeface="+mn-cs"/>
      </a:defRPr>
    </a:lvl8pPr>
    <a:lvl9pPr marL="3657600" algn="l" defTabSz="914400" rtl="0" eaLnBrk="1" latinLnBrk="0" hangingPunct="1">
      <a:defRPr kern="1200">
        <a:solidFill>
          <a:srgbClr val="4D4D4D"/>
        </a:solidFill>
        <a:latin typeface="Segoe"/>
        <a:ea typeface="宋体" panose="02010600030101010101" pitchFamily="2" charset="-122"/>
        <a:cs typeface="+mn-cs"/>
      </a:defRPr>
    </a:lvl9pPr>
  </p:defaultTextStyle>
  <p:extLst>
    <p:ext uri="{EFAFB233-063F-42B5-8137-9DF3F51BA10A}">
      <p15:sldGuideLst xmlns:p15="http://schemas.microsoft.com/office/powerpoint/2012/main">
        <p15:guide id="1" orient="horz" pos="2165">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FB7"/>
    <a:srgbClr val="000000"/>
    <a:srgbClr val="FFB333"/>
    <a:srgbClr val="FF0000"/>
    <a:srgbClr val="0070AF"/>
    <a:srgbClr val="4F81BD"/>
    <a:srgbClr val="62A5E8"/>
    <a:srgbClr val="A8CDF2"/>
    <a:srgbClr val="A8CD8E"/>
    <a:srgbClr val="539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82409" autoAdjust="0"/>
  </p:normalViewPr>
  <p:slideViewPr>
    <p:cSldViewPr snapToGrid="0">
      <p:cViewPr varScale="1">
        <p:scale>
          <a:sx n="55" d="100"/>
          <a:sy n="55" d="100"/>
        </p:scale>
        <p:origin x="1252" y="32"/>
      </p:cViewPr>
      <p:guideLst>
        <p:guide orient="horz" pos="2165"/>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00" d="100"/>
          <a:sy n="100" d="100"/>
        </p:scale>
        <p:origin x="1026" y="-149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fld id="{0F516BE9-69BB-4365-9A28-0CE522DB1C73}" type="datetime1">
              <a:rPr lang="zh-CN" altLang="en-US"/>
              <a:t>2020/9/23</a:t>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ea typeface="MS PGothic" panose="020B0600070205080204" pitchFamily="-112" charset="-128"/>
              </a:defRPr>
            </a:lvl1pPr>
          </a:lstStyle>
          <a:p>
            <a:pPr>
              <a:defRPr/>
            </a:pPr>
            <a:fld id="{468C9661-2A0E-499B-B02B-8F53F6C07EA5}"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fld id="{5B5D09AF-1C79-49C6-A1DC-8EB4C583A5D4}" type="datetime1">
              <a:rPr lang="zh-CN" altLang="en-US"/>
              <a:t>2020/9/23</a:t>
            </a:fld>
            <a:endParaRPr lang="zh-CN" altLang="zh-CN"/>
          </a:p>
        </p:txBody>
      </p:sp>
      <p:sp>
        <p:nvSpPr>
          <p:cNvPr id="194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93104" tIns="46552" rIns="93104" bIns="46552"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ea typeface="MS PGothic" panose="020B0600070205080204" pitchFamily="-112" charset="-128"/>
              </a:defRPr>
            </a:lvl1pPr>
          </a:lstStyle>
          <a:p>
            <a:pPr>
              <a:defRPr/>
            </a:pPr>
            <a:fld id="{86751A4E-4E7F-4612-926E-A2A1C6B41EB2}"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S PGothic" panose="020B0600070205080204" pitchFamily="-112"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0" dirty="0">
                <a:solidFill>
                  <a:schemeClr val="bg1"/>
                </a:solidFill>
                <a:latin typeface="微软雅黑" panose="020B0503020204020204" pitchFamily="34" charset="-122"/>
                <a:ea typeface="微软雅黑" panose="020B0503020204020204" pitchFamily="34" charset="-122"/>
              </a:rPr>
              <a:t>针对这个问题，作者写了一个判断标准：两个结节的坐标之差的绝对值 相对于结节大小来说不会相隔太远。</a:t>
            </a:r>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14</a:t>
            </a:fld>
            <a:endParaRPr lang="en-US" altLang="zh-CN"/>
          </a:p>
        </p:txBody>
      </p:sp>
    </p:spTree>
    <p:extLst>
      <p:ext uri="{BB962C8B-B14F-4D97-AF65-F5344CB8AC3E}">
        <p14:creationId xmlns:p14="http://schemas.microsoft.com/office/powerpoint/2010/main" val="187368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16</a:t>
            </a:fld>
            <a:endParaRPr lang="en-US" altLang="zh-CN"/>
          </a:p>
        </p:txBody>
      </p:sp>
    </p:spTree>
    <p:extLst>
      <p:ext uri="{BB962C8B-B14F-4D97-AF65-F5344CB8AC3E}">
        <p14:creationId xmlns:p14="http://schemas.microsoft.com/office/powerpoint/2010/main" val="11195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这一步使用了</a:t>
            </a:r>
            <a:r>
              <a:rPr lang="en-US" altLang="zh-CN" sz="1000" dirty="0">
                <a:solidFill>
                  <a:schemeClr val="tx1"/>
                </a:solidFill>
                <a:latin typeface="微软雅黑" panose="020B0503020204020204" pitchFamily="34" charset="-122"/>
                <a:ea typeface="微软雅黑" panose="020B0503020204020204" pitchFamily="34" charset="-122"/>
              </a:rPr>
              <a:t>SimpleITK</a:t>
            </a:r>
            <a:r>
              <a:rPr lang="zh-CN" altLang="en-US" sz="1000" dirty="0">
                <a:solidFill>
                  <a:schemeClr val="tx1"/>
                </a:solidFill>
                <a:latin typeface="微软雅黑" panose="020B0503020204020204" pitchFamily="34" charset="-122"/>
                <a:ea typeface="微软雅黑" panose="020B0503020204020204" pitchFamily="34" charset="-122"/>
              </a:rPr>
              <a:t>库，用来处理</a:t>
            </a:r>
            <a:r>
              <a:rPr lang="en-US" altLang="zh-CN" sz="1000" dirty="0">
                <a:solidFill>
                  <a:schemeClr val="tx1"/>
                </a:solidFill>
                <a:latin typeface="微软雅黑" panose="020B0503020204020204" pitchFamily="34" charset="-122"/>
                <a:ea typeface="微软雅黑" panose="020B0503020204020204" pitchFamily="34" charset="-122"/>
              </a:rPr>
              <a:t>.</a:t>
            </a:r>
            <a:r>
              <a:rPr lang="en-US" altLang="zh-CN" sz="1000" dirty="0" err="1">
                <a:solidFill>
                  <a:schemeClr val="tx1"/>
                </a:solidFill>
                <a:latin typeface="微软雅黑" panose="020B0503020204020204" pitchFamily="34" charset="-122"/>
                <a:ea typeface="微软雅黑" panose="020B0503020204020204" pitchFamily="34" charset="-122"/>
              </a:rPr>
              <a:t>mhd</a:t>
            </a:r>
            <a:r>
              <a:rPr lang="zh-CN" altLang="en-US" sz="1000" dirty="0">
                <a:solidFill>
                  <a:schemeClr val="tx1"/>
                </a:solidFill>
                <a:latin typeface="微软雅黑" panose="020B0503020204020204" pitchFamily="34" charset="-122"/>
                <a:ea typeface="微软雅黑" panose="020B0503020204020204" pitchFamily="34" charset="-122"/>
              </a:rPr>
              <a:t>和</a:t>
            </a:r>
            <a:r>
              <a:rPr lang="en-US" altLang="zh-CN" sz="1000" dirty="0">
                <a:solidFill>
                  <a:schemeClr val="tx1"/>
                </a:solidFill>
                <a:latin typeface="微软雅黑" panose="020B0503020204020204" pitchFamily="34" charset="-122"/>
                <a:ea typeface="微软雅黑" panose="020B0503020204020204" pitchFamily="34" charset="-122"/>
              </a:rPr>
              <a:t>.raw</a:t>
            </a:r>
            <a:r>
              <a:rPr lang="zh-CN" altLang="en-US" sz="1000" dirty="0">
                <a:solidFill>
                  <a:schemeClr val="tx1"/>
                </a:solidFill>
                <a:latin typeface="微软雅黑" panose="020B0503020204020204" pitchFamily="34" charset="-122"/>
                <a:ea typeface="微软雅黑" panose="020B0503020204020204" pitchFamily="34" charset="-122"/>
              </a:rPr>
              <a:t>格式的</a:t>
            </a:r>
            <a:r>
              <a:rPr lang="en-US" altLang="zh-CN" sz="1000" dirty="0">
                <a:solidFill>
                  <a:schemeClr val="tx1"/>
                </a:solidFill>
                <a:latin typeface="微软雅黑" panose="020B0503020204020204" pitchFamily="34" charset="-122"/>
                <a:ea typeface="微软雅黑" panose="020B0503020204020204" pitchFamily="34" charset="-122"/>
              </a:rPr>
              <a:t>CT</a:t>
            </a:r>
            <a:r>
              <a:rPr lang="zh-CN" altLang="en-US" sz="1000" dirty="0">
                <a:solidFill>
                  <a:schemeClr val="tx1"/>
                </a:solidFill>
                <a:latin typeface="微软雅黑" panose="020B0503020204020204" pitchFamily="34" charset="-122"/>
                <a:ea typeface="微软雅黑" panose="020B0503020204020204" pitchFamily="34" charset="-122"/>
              </a:rPr>
              <a:t>扫描图。</a:t>
            </a:r>
            <a:endParaRPr lang="en-US" altLang="zh-CN" sz="1000" dirty="0">
              <a:solidFill>
                <a:schemeClr val="tx1"/>
              </a:solidFill>
              <a:latin typeface="微软雅黑" panose="020B0503020204020204" pitchFamily="34" charset="-122"/>
              <a:ea typeface="微软雅黑" panose="020B0503020204020204" pitchFamily="34" charset="-122"/>
            </a:endParaRPr>
          </a:p>
          <a:p>
            <a:r>
              <a:rPr lang="zh-CN" altLang="en-US" dirty="0"/>
              <a:t>用</a:t>
            </a:r>
            <a:r>
              <a:rPr lang="en-US" altLang="zh-CN" dirty="0" err="1"/>
              <a:t>ReadImage</a:t>
            </a:r>
            <a:r>
              <a:rPr lang="zh-CN" altLang="en-US" dirty="0"/>
              <a:t>（）函数加载图像信息，然后用</a:t>
            </a:r>
            <a:r>
              <a:rPr lang="en-US" altLang="zh-CN" dirty="0" err="1"/>
              <a:t>getarrayfromimage</a:t>
            </a:r>
            <a:r>
              <a:rPr lang="zh-CN" altLang="en-US" dirty="0"/>
              <a:t>（）函数把图像转换为</a:t>
            </a:r>
            <a:r>
              <a:rPr lang="en-US" altLang="zh-CN" dirty="0" err="1"/>
              <a:t>numpy</a:t>
            </a:r>
            <a:r>
              <a:rPr lang="zh-CN" altLang="en-US" dirty="0"/>
              <a:t>数组</a:t>
            </a:r>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17</a:t>
            </a:fld>
            <a:endParaRPr lang="en-US" altLang="zh-CN"/>
          </a:p>
        </p:txBody>
      </p:sp>
    </p:spTree>
    <p:extLst>
      <p:ext uri="{BB962C8B-B14F-4D97-AF65-F5344CB8AC3E}">
        <p14:creationId xmlns:p14="http://schemas.microsoft.com/office/powerpoint/2010/main" val="3341457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使用患者坐标系定位结节位置</a:t>
            </a:r>
          </a:p>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18</a:t>
            </a:fld>
            <a:endParaRPr lang="en-US" altLang="zh-CN"/>
          </a:p>
        </p:txBody>
      </p:sp>
    </p:spTree>
    <p:extLst>
      <p:ext uri="{BB962C8B-B14F-4D97-AF65-F5344CB8AC3E}">
        <p14:creationId xmlns:p14="http://schemas.microsoft.com/office/powerpoint/2010/main" val="258235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患者坐标系就是左面的图，文中把它叫做</a:t>
            </a:r>
            <a:r>
              <a:rPr lang="en-US" altLang="zh-CN" sz="1000" kern="1200" dirty="0" err="1">
                <a:solidFill>
                  <a:schemeClr val="tx1"/>
                </a:solidFill>
                <a:latin typeface="Arial Narrow" panose="020B0606020202030204" pitchFamily="34" charset="0"/>
                <a:ea typeface="MS PGothic" panose="020B0600070205080204" pitchFamily="-112" charset="-128"/>
                <a:cs typeface="MS PGothic" panose="020B0600070205080204" pitchFamily="-112" charset="-128"/>
              </a:rPr>
              <a:t>xyz</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坐标系，它是以以毫米为单位的，</a:t>
            </a:r>
            <a:endParaRPr lang="en-US" altLang="zh-CN"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endParaRPr>
          </a:p>
          <a:p>
            <a:r>
              <a:rPr lang="en-US" altLang="zh-CN"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扫描图是三维的数组，是采用的</a:t>
            </a:r>
            <a:r>
              <a:rPr lang="zh-CN" altLang="en-US" sz="1000" dirty="0">
                <a:solidFill>
                  <a:srgbClr val="1A7FB7"/>
                </a:solidFill>
                <a:latin typeface="微软雅黑" panose="020B0503020204020204" pitchFamily="34" charset="-122"/>
                <a:ea typeface="微软雅黑" panose="020B0503020204020204" pitchFamily="34" charset="-122"/>
              </a:rPr>
              <a:t>（</a:t>
            </a:r>
            <a:r>
              <a:rPr lang="en-US" altLang="zh-CN" sz="1000" dirty="0">
                <a:solidFill>
                  <a:srgbClr val="1A7FB7"/>
                </a:solidFill>
                <a:latin typeface="微软雅黑" panose="020B0503020204020204" pitchFamily="34" charset="-122"/>
                <a:ea typeface="微软雅黑" panose="020B0503020204020204" pitchFamily="34" charset="-122"/>
              </a:rPr>
              <a:t>I</a:t>
            </a:r>
            <a:r>
              <a:rPr lang="zh-CN" altLang="en-US" sz="1000" dirty="0">
                <a:solidFill>
                  <a:srgbClr val="1A7FB7"/>
                </a:solidFill>
                <a:latin typeface="微软雅黑" panose="020B0503020204020204" pitchFamily="34" charset="-122"/>
                <a:ea typeface="微软雅黑" panose="020B0503020204020204" pitchFamily="34" charset="-122"/>
              </a:rPr>
              <a:t>，</a:t>
            </a:r>
            <a:r>
              <a:rPr lang="en-US" altLang="zh-CN" sz="1000" dirty="0">
                <a:solidFill>
                  <a:srgbClr val="1A7FB7"/>
                </a:solidFill>
                <a:latin typeface="微软雅黑" panose="020B0503020204020204" pitchFamily="34" charset="-122"/>
                <a:ea typeface="微软雅黑" panose="020B0503020204020204" pitchFamily="34" charset="-122"/>
              </a:rPr>
              <a:t>R</a:t>
            </a:r>
            <a:r>
              <a:rPr lang="zh-CN" altLang="en-US" sz="1000" dirty="0">
                <a:solidFill>
                  <a:srgbClr val="1A7FB7"/>
                </a:solidFill>
                <a:latin typeface="微软雅黑" panose="020B0503020204020204" pitchFamily="34" charset="-122"/>
                <a:ea typeface="微软雅黑" panose="020B0503020204020204" pitchFamily="34" charset="-122"/>
              </a:rPr>
              <a:t>，</a:t>
            </a:r>
            <a:r>
              <a:rPr lang="en-US" altLang="zh-CN" sz="1000" dirty="0">
                <a:solidFill>
                  <a:srgbClr val="1A7FB7"/>
                </a:solidFill>
                <a:latin typeface="微软雅黑" panose="020B0503020204020204" pitchFamily="34" charset="-122"/>
                <a:ea typeface="微软雅黑" panose="020B0503020204020204" pitchFamily="34" charset="-122"/>
              </a:rPr>
              <a:t>C</a:t>
            </a:r>
            <a:r>
              <a:rPr lang="zh-CN" altLang="en-US" sz="1000" dirty="0">
                <a:solidFill>
                  <a:srgbClr val="1A7FB7"/>
                </a:solidFill>
                <a:latin typeface="微软雅黑" panose="020B0503020204020204" pitchFamily="34" charset="-122"/>
                <a:ea typeface="微软雅黑" panose="020B0503020204020204" pitchFamily="34" charset="-122"/>
              </a:rPr>
              <a:t>）坐标系，分别代表</a:t>
            </a:r>
            <a:r>
              <a:rPr lang="en-US" altLang="zh-CN" dirty="0">
                <a:solidFill>
                  <a:schemeClr val="bg1">
                    <a:lumMod val="65000"/>
                  </a:schemeClr>
                </a:solidFill>
                <a:latin typeface="微软雅黑" panose="020B0503020204020204" pitchFamily="34" charset="-122"/>
                <a:ea typeface="微软雅黑" panose="020B0503020204020204" pitchFamily="34" charset="-122"/>
              </a:rPr>
              <a:t>index, row, column</a:t>
            </a:r>
          </a:p>
          <a:p>
            <a:r>
              <a:rPr lang="zh-CN" altLang="en-US" dirty="0">
                <a:solidFill>
                  <a:schemeClr val="bg1">
                    <a:lumMod val="65000"/>
                  </a:schemeClr>
                </a:solidFill>
                <a:latin typeface="微软雅黑" panose="020B0503020204020204" pitchFamily="34" charset="-122"/>
                <a:ea typeface="微软雅黑" panose="020B0503020204020204" pitchFamily="34" charset="-122"/>
              </a:rPr>
              <a:t>由于注释文件采用的是</a:t>
            </a:r>
            <a:r>
              <a:rPr lang="en-US" altLang="zh-CN" dirty="0" err="1">
                <a:solidFill>
                  <a:schemeClr val="bg1">
                    <a:lumMod val="65000"/>
                  </a:schemeClr>
                </a:solidFill>
                <a:latin typeface="微软雅黑" panose="020B0503020204020204" pitchFamily="34" charset="-122"/>
                <a:ea typeface="微软雅黑" panose="020B0503020204020204" pitchFamily="34" charset="-122"/>
              </a:rPr>
              <a:t>xyz</a:t>
            </a:r>
            <a:r>
              <a:rPr lang="zh-CN" altLang="en-US" dirty="0">
                <a:solidFill>
                  <a:schemeClr val="bg1">
                    <a:lumMod val="65000"/>
                  </a:schemeClr>
                </a:solidFill>
                <a:latin typeface="微软雅黑" panose="020B0503020204020204" pitchFamily="34" charset="-122"/>
                <a:ea typeface="微软雅黑" panose="020B0503020204020204" pitchFamily="34" charset="-122"/>
              </a:rPr>
              <a:t>坐标系，没法直接与</a:t>
            </a:r>
            <a:r>
              <a:rPr lang="en-US" altLang="zh-CN" dirty="0" err="1">
                <a:solidFill>
                  <a:schemeClr val="bg1">
                    <a:lumMod val="65000"/>
                  </a:schemeClr>
                </a:solidFill>
                <a:latin typeface="微软雅黑" panose="020B0503020204020204" pitchFamily="34" charset="-122"/>
                <a:ea typeface="微软雅黑" panose="020B0503020204020204" pitchFamily="34" charset="-122"/>
              </a:rPr>
              <a:t>irc</a:t>
            </a:r>
            <a:r>
              <a:rPr lang="zh-CN" altLang="en-US" dirty="0">
                <a:solidFill>
                  <a:schemeClr val="bg1">
                    <a:lumMod val="65000"/>
                  </a:schemeClr>
                </a:solidFill>
                <a:latin typeface="微软雅黑" panose="020B0503020204020204" pitchFamily="34" charset="-122"/>
                <a:ea typeface="微软雅黑" panose="020B0503020204020204" pitchFamily="34" charset="-122"/>
              </a:rPr>
              <a:t>坐标系对应，所以要进行坐标转换</a:t>
            </a:r>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19</a:t>
            </a:fld>
            <a:endParaRPr lang="en-US" altLang="zh-CN"/>
          </a:p>
        </p:txBody>
      </p:sp>
    </p:spTree>
    <p:extLst>
      <p:ext uri="{BB962C8B-B14F-4D97-AF65-F5344CB8AC3E}">
        <p14:creationId xmlns:p14="http://schemas.microsoft.com/office/powerpoint/2010/main" val="370354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dirty="0">
                <a:solidFill>
                  <a:schemeClr val="bg1"/>
                </a:solidFill>
                <a:latin typeface="微软雅黑" panose="020B0503020204020204" pitchFamily="34" charset="-122"/>
                <a:ea typeface="微软雅黑" panose="020B0503020204020204" pitchFamily="34" charset="-122"/>
              </a:rPr>
              <a:t>4.3</a:t>
            </a:r>
            <a:r>
              <a:rPr lang="zh-CN" altLang="en-US" sz="1000" b="1" dirty="0">
                <a:solidFill>
                  <a:schemeClr val="bg1"/>
                </a:solidFill>
                <a:latin typeface="微软雅黑" panose="020B0503020204020204" pitchFamily="34" charset="-122"/>
                <a:ea typeface="微软雅黑" panose="020B0503020204020204" pitchFamily="34" charset="-122"/>
              </a:rPr>
              <a:t>节</a:t>
            </a:r>
            <a:r>
              <a:rPr lang="zh-CN" altLang="en-US" sz="1000" b="0" dirty="0">
                <a:solidFill>
                  <a:schemeClr val="bg1"/>
                </a:solidFill>
                <a:latin typeface="微软雅黑" panose="020B0503020204020204" pitchFamily="34" charset="-122"/>
                <a:ea typeface="微软雅黑" panose="020B0503020204020204" pitchFamily="34" charset="-122"/>
              </a:rPr>
              <a:t>就是进行两个坐标系之间的转换</a:t>
            </a:r>
            <a:endParaRPr lang="zh-CN" altLang="en-US" b="0"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20</a:t>
            </a:fld>
            <a:endParaRPr lang="en-US" altLang="zh-CN"/>
          </a:p>
        </p:txBody>
      </p:sp>
    </p:spTree>
    <p:extLst>
      <p:ext uri="{BB962C8B-B14F-4D97-AF65-F5344CB8AC3E}">
        <p14:creationId xmlns:p14="http://schemas.microsoft.com/office/powerpoint/2010/main" val="53024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Clr>
                <a:srgbClr val="FFB333"/>
              </a:buClr>
              <a:buSzPct val="80000"/>
              <a:buFont typeface="Wingdings" panose="05000000000000000000" pitchFamily="2" charset="2"/>
              <a:buChar char="l"/>
            </a:pPr>
            <a:r>
              <a:rPr lang="zh-CN" altLang="en-US" sz="1000" dirty="0">
                <a:solidFill>
                  <a:srgbClr val="1A7FB7"/>
                </a:solidFill>
                <a:latin typeface="微软雅黑" panose="020B0503020204020204" pitchFamily="34" charset="-122"/>
                <a:ea typeface="微软雅黑" panose="020B0503020204020204" pitchFamily="34" charset="-122"/>
              </a:rPr>
              <a:t>将坐标从</a:t>
            </a:r>
            <a:r>
              <a:rPr lang="en-US" altLang="zh-CN" sz="1000" dirty="0">
                <a:solidFill>
                  <a:srgbClr val="1A7FB7"/>
                </a:solidFill>
                <a:latin typeface="微软雅黑" panose="020B0503020204020204" pitchFamily="34" charset="-122"/>
                <a:ea typeface="微软雅黑" panose="020B0503020204020204" pitchFamily="34" charset="-122"/>
              </a:rPr>
              <a:t>IRC</a:t>
            </a:r>
            <a:r>
              <a:rPr lang="zh-CN" altLang="en-US" sz="1000" dirty="0">
                <a:solidFill>
                  <a:srgbClr val="1A7FB7"/>
                </a:solidFill>
                <a:latin typeface="微软雅黑" panose="020B0503020204020204" pitchFamily="34" charset="-122"/>
                <a:ea typeface="微软雅黑" panose="020B0503020204020204" pitchFamily="34" charset="-122"/>
              </a:rPr>
              <a:t>翻转到</a:t>
            </a:r>
            <a:r>
              <a:rPr lang="en-US" altLang="zh-CN" sz="1000" dirty="0">
                <a:solidFill>
                  <a:srgbClr val="1A7FB7"/>
                </a:solidFill>
                <a:latin typeface="微软雅黑" panose="020B0503020204020204" pitchFamily="34" charset="-122"/>
                <a:ea typeface="微软雅黑" panose="020B0503020204020204" pitchFamily="34" charset="-122"/>
              </a:rPr>
              <a:t>CRI</a:t>
            </a:r>
            <a:r>
              <a:rPr lang="zh-CN" altLang="en-US" sz="1000" dirty="0">
                <a:solidFill>
                  <a:srgbClr val="1A7FB7"/>
                </a:solidFill>
                <a:latin typeface="微软雅黑" panose="020B0503020204020204" pitchFamily="34" charset="-122"/>
                <a:ea typeface="微软雅黑" panose="020B0503020204020204" pitchFamily="34" charset="-122"/>
              </a:rPr>
              <a:t>，以与</a:t>
            </a:r>
            <a:r>
              <a:rPr lang="en-US" altLang="zh-CN" sz="1000" dirty="0">
                <a:solidFill>
                  <a:srgbClr val="1A7FB7"/>
                </a:solidFill>
                <a:latin typeface="微软雅黑" panose="020B0503020204020204" pitchFamily="34" charset="-122"/>
                <a:ea typeface="微软雅黑" panose="020B0503020204020204" pitchFamily="34" charset="-122"/>
              </a:rPr>
              <a:t>XYZ</a:t>
            </a:r>
            <a:r>
              <a:rPr lang="zh-CN" altLang="en-US" sz="1000" dirty="0">
                <a:solidFill>
                  <a:srgbClr val="1A7FB7"/>
                </a:solidFill>
                <a:latin typeface="微软雅黑" panose="020B0503020204020204" pitchFamily="34" charset="-122"/>
                <a:ea typeface="微软雅黑" panose="020B0503020204020204" pitchFamily="34" charset="-122"/>
              </a:rPr>
              <a:t>对齐</a:t>
            </a:r>
          </a:p>
          <a:p>
            <a:pPr marL="342900" indent="-342900">
              <a:lnSpc>
                <a:spcPct val="150000"/>
              </a:lnSpc>
              <a:buClr>
                <a:srgbClr val="FFB333"/>
              </a:buClr>
              <a:buSzPct val="80000"/>
              <a:buFont typeface="Wingdings" panose="05000000000000000000" pitchFamily="2" charset="2"/>
              <a:buChar char="l"/>
            </a:pPr>
            <a:r>
              <a:rPr lang="zh-CN" altLang="en-US" sz="1000" dirty="0">
                <a:solidFill>
                  <a:srgbClr val="1A7FB7"/>
                </a:solidFill>
                <a:latin typeface="微软雅黑" panose="020B0503020204020204" pitchFamily="34" charset="-122"/>
                <a:ea typeface="微软雅黑" panose="020B0503020204020204" pitchFamily="34" charset="-122"/>
              </a:rPr>
              <a:t>不太会翻译，看代码</a:t>
            </a:r>
            <a:endParaRPr lang="en-US" altLang="zh-CN" sz="1000" dirty="0">
              <a:solidFill>
                <a:srgbClr val="1A7FB7"/>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SzPct val="80000"/>
              <a:buFont typeface="Wingdings" panose="05000000000000000000" pitchFamily="2" charset="2"/>
              <a:buChar char="l"/>
            </a:pPr>
            <a:r>
              <a:rPr lang="zh-CN" altLang="en-US" sz="1000" dirty="0">
                <a:solidFill>
                  <a:srgbClr val="1A7FB7"/>
                </a:solidFill>
                <a:latin typeface="微软雅黑" panose="020B0503020204020204" pitchFamily="34" charset="-122"/>
                <a:ea typeface="微软雅黑" panose="020B0503020204020204" pitchFamily="34" charset="-122"/>
              </a:rPr>
              <a:t>将上一步得到的矩阵与方向矩阵相乘，在</a:t>
            </a:r>
            <a:r>
              <a:rPr lang="en-US" altLang="zh-CN" sz="1000" dirty="0">
                <a:solidFill>
                  <a:srgbClr val="1A7FB7"/>
                </a:solidFill>
                <a:latin typeface="微软雅黑" panose="020B0503020204020204" pitchFamily="34" charset="-122"/>
                <a:ea typeface="微软雅黑" panose="020B0503020204020204" pitchFamily="34" charset="-122"/>
              </a:rPr>
              <a:t>Python</a:t>
            </a:r>
            <a:r>
              <a:rPr lang="zh-CN" altLang="en-US" sz="1000" dirty="0">
                <a:solidFill>
                  <a:srgbClr val="1A7FB7"/>
                </a:solidFill>
                <a:latin typeface="微软雅黑" panose="020B0503020204020204" pitchFamily="34" charset="-122"/>
                <a:ea typeface="微软雅黑" panose="020B0503020204020204" pitchFamily="34" charset="-122"/>
              </a:rPr>
              <a:t>中使用</a:t>
            </a:r>
            <a:r>
              <a:rPr lang="en-US" altLang="zh-CN" sz="1000" dirty="0">
                <a:solidFill>
                  <a:srgbClr val="1A7FB7"/>
                </a:solidFill>
                <a:latin typeface="微软雅黑" panose="020B0503020204020204" pitchFamily="34" charset="-122"/>
                <a:ea typeface="微软雅黑" panose="020B0503020204020204" pitchFamily="34" charset="-122"/>
              </a:rPr>
              <a:t>@</a:t>
            </a:r>
            <a:endParaRPr lang="zh-CN" altLang="en-US" sz="1000" dirty="0">
              <a:solidFill>
                <a:srgbClr val="1A7FB7"/>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SzPct val="80000"/>
              <a:buFont typeface="Wingdings" panose="05000000000000000000" pitchFamily="2" charset="2"/>
              <a:buChar char="l"/>
            </a:pPr>
            <a:r>
              <a:rPr lang="zh-CN" altLang="en-US" sz="1000" dirty="0">
                <a:solidFill>
                  <a:srgbClr val="1A7FB7"/>
                </a:solidFill>
                <a:latin typeface="微软雅黑" panose="020B0503020204020204" pitchFamily="34" charset="-122"/>
                <a:ea typeface="微软雅黑" panose="020B0503020204020204" pitchFamily="34" charset="-122"/>
              </a:rPr>
              <a:t>加上原点偏移量</a:t>
            </a:r>
            <a:endParaRPr lang="en-US" altLang="zh-CN" sz="1000" dirty="0">
              <a:solidFill>
                <a:srgbClr val="1A7FB7"/>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21</a:t>
            </a:fld>
            <a:endParaRPr lang="en-US" altLang="zh-CN"/>
          </a:p>
        </p:txBody>
      </p:sp>
    </p:spTree>
    <p:extLst>
      <p:ext uri="{BB962C8B-B14F-4D97-AF65-F5344CB8AC3E}">
        <p14:creationId xmlns:p14="http://schemas.microsoft.com/office/powerpoint/2010/main" val="298130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分别用</a:t>
            </a:r>
            <a:r>
              <a:rPr lang="en-US" altLang="zh-CN" dirty="0"/>
              <a:t>cri</a:t>
            </a:r>
            <a:r>
              <a:rPr lang="zh-CN" altLang="en-US" dirty="0"/>
              <a:t>坐标乘以对应方向的单位长度</a:t>
            </a:r>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22</a:t>
            </a:fld>
            <a:endParaRPr lang="en-US" altLang="zh-CN"/>
          </a:p>
        </p:txBody>
      </p:sp>
    </p:spTree>
    <p:extLst>
      <p:ext uri="{BB962C8B-B14F-4D97-AF65-F5344CB8AC3E}">
        <p14:creationId xmlns:p14="http://schemas.microsoft.com/office/powerpoint/2010/main" val="2705977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23</a:t>
            </a:fld>
            <a:endParaRPr lang="en-US" altLang="zh-CN"/>
          </a:p>
        </p:txBody>
      </p:sp>
    </p:spTree>
    <p:extLst>
      <p:ext uri="{BB962C8B-B14F-4D97-AF65-F5344CB8AC3E}">
        <p14:creationId xmlns:p14="http://schemas.microsoft.com/office/powerpoint/2010/main" val="1488355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这个是刚才说的对应的代码，分别求出图像三个维度上的起始坐标和结束坐标，因为已经给出了中心坐标并且制指定了裁剪后的图像的长宽高。</a:t>
            </a:r>
            <a:endParaRPr lang="en-US" altLang="zh-CN" dirty="0"/>
          </a:p>
          <a:p>
            <a:r>
              <a:rPr lang="zh-CN" altLang="en-US" dirty="0"/>
              <a:t>所以直接用中心坐标减去图像尺寸</a:t>
            </a:r>
            <a:r>
              <a:rPr lang="en-US" altLang="zh-CN" dirty="0"/>
              <a:t>/2</a:t>
            </a:r>
            <a:r>
              <a:rPr lang="zh-CN" altLang="en-US" dirty="0"/>
              <a:t>就能得到起始坐标，结束坐标就是中心坐标加上图像尺寸</a:t>
            </a:r>
            <a:r>
              <a:rPr lang="en-US" altLang="zh-CN" dirty="0"/>
              <a:t>/2</a:t>
            </a:r>
          </a:p>
          <a:p>
            <a:r>
              <a:rPr lang="zh-CN" altLang="en-US" dirty="0"/>
              <a:t>然后就可以得到裁剪后的</a:t>
            </a:r>
            <a:r>
              <a:rPr lang="en-US" altLang="zh-CN" dirty="0" err="1"/>
              <a:t>ct</a:t>
            </a:r>
            <a:r>
              <a:rPr lang="zh-CN" altLang="en-US" dirty="0"/>
              <a:t>图像的边界</a:t>
            </a:r>
            <a:endParaRPr lang="en-US" altLang="zh-CN"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24</a:t>
            </a:fld>
            <a:endParaRPr lang="en-US" altLang="zh-CN"/>
          </a:p>
        </p:txBody>
      </p:sp>
    </p:spTree>
    <p:extLst>
      <p:ext uri="{BB962C8B-B14F-4D97-AF65-F5344CB8AC3E}">
        <p14:creationId xmlns:p14="http://schemas.microsoft.com/office/powerpoint/2010/main" val="287294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第十章是肺癌检测项目的数据预处理部分，主要内容是</a:t>
            </a:r>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a:t>
            </a:fld>
            <a:endParaRPr lang="en-US" altLang="zh-CN"/>
          </a:p>
        </p:txBody>
      </p:sp>
    </p:spTree>
    <p:extLst>
      <p:ext uri="{BB962C8B-B14F-4D97-AF65-F5344CB8AC3E}">
        <p14:creationId xmlns:p14="http://schemas.microsoft.com/office/powerpoint/2010/main" val="233820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实现一个</a:t>
            </a:r>
            <a:r>
              <a:rPr lang="en-US" altLang="zh-CN" dirty="0"/>
              <a:t>dataset</a:t>
            </a:r>
            <a:r>
              <a:rPr lang="zh-CN" altLang="en-US" dirty="0"/>
              <a:t>类</a:t>
            </a:r>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25</a:t>
            </a:fld>
            <a:endParaRPr lang="en-US" altLang="zh-CN"/>
          </a:p>
        </p:txBody>
      </p:sp>
    </p:spTree>
    <p:extLst>
      <p:ext uri="{BB962C8B-B14F-4D97-AF65-F5344CB8AC3E}">
        <p14:creationId xmlns:p14="http://schemas.microsoft.com/office/powerpoint/2010/main" val="1177232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26</a:t>
            </a:fld>
            <a:endParaRPr lang="en-US" altLang="zh-CN"/>
          </a:p>
        </p:txBody>
      </p:sp>
    </p:spTree>
    <p:extLst>
      <p:ext uri="{BB962C8B-B14F-4D97-AF65-F5344CB8AC3E}">
        <p14:creationId xmlns:p14="http://schemas.microsoft.com/office/powerpoint/2010/main" val="2502307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27</a:t>
            </a:fld>
            <a:endParaRPr lang="en-US" altLang="zh-CN"/>
          </a:p>
        </p:txBody>
      </p:sp>
    </p:spTree>
    <p:extLst>
      <p:ext uri="{BB962C8B-B14F-4D97-AF65-F5344CB8AC3E}">
        <p14:creationId xmlns:p14="http://schemas.microsoft.com/office/powerpoint/2010/main" val="559347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28</a:t>
            </a:fld>
            <a:endParaRPr lang="en-US" altLang="zh-CN"/>
          </a:p>
        </p:txBody>
      </p:sp>
    </p:spTree>
    <p:extLst>
      <p:ext uri="{BB962C8B-B14F-4D97-AF65-F5344CB8AC3E}">
        <p14:creationId xmlns:p14="http://schemas.microsoft.com/office/powerpoint/2010/main" val="2395196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29</a:t>
            </a:fld>
            <a:endParaRPr lang="en-US" altLang="zh-CN"/>
          </a:p>
        </p:txBody>
      </p:sp>
    </p:spTree>
    <p:extLst>
      <p:ext uri="{BB962C8B-B14F-4D97-AF65-F5344CB8AC3E}">
        <p14:creationId xmlns:p14="http://schemas.microsoft.com/office/powerpoint/2010/main" val="3788728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30</a:t>
            </a:fld>
            <a:endParaRPr lang="en-US" altLang="zh-CN"/>
          </a:p>
        </p:txBody>
      </p:sp>
    </p:spTree>
    <p:extLst>
      <p:ext uri="{BB962C8B-B14F-4D97-AF65-F5344CB8AC3E}">
        <p14:creationId xmlns:p14="http://schemas.microsoft.com/office/powerpoint/2010/main" val="2338100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31</a:t>
            </a:fld>
            <a:endParaRPr lang="en-US" altLang="zh-CN"/>
          </a:p>
        </p:txBody>
      </p:sp>
    </p:spTree>
    <p:extLst>
      <p:ext uri="{BB962C8B-B14F-4D97-AF65-F5344CB8AC3E}">
        <p14:creationId xmlns:p14="http://schemas.microsoft.com/office/powerpoint/2010/main" val="2688562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这是训练集和验证集划分的代码</a:t>
            </a:r>
            <a:endParaRPr lang="en-US" altLang="zh-CN"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32</a:t>
            </a:fld>
            <a:endParaRPr lang="en-US" altLang="zh-CN"/>
          </a:p>
        </p:txBody>
      </p:sp>
    </p:spTree>
    <p:extLst>
      <p:ext uri="{BB962C8B-B14F-4D97-AF65-F5344CB8AC3E}">
        <p14:creationId xmlns:p14="http://schemas.microsoft.com/office/powerpoint/2010/main" val="1077586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33</a:t>
            </a:fld>
            <a:endParaRPr lang="en-US" altLang="zh-CN"/>
          </a:p>
        </p:txBody>
      </p:sp>
    </p:spTree>
    <p:extLst>
      <p:ext uri="{BB962C8B-B14F-4D97-AF65-F5344CB8AC3E}">
        <p14:creationId xmlns:p14="http://schemas.microsoft.com/office/powerpoint/2010/main" val="371452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我们实现了一个</a:t>
            </a:r>
            <a:r>
              <a:rPr lang="en-US" altLang="zh-CN" dirty="0" err="1"/>
              <a:t>ct</a:t>
            </a:r>
            <a:r>
              <a:rPr lang="zh-CN" altLang="en-US" dirty="0"/>
              <a:t>类从磁盘加载数据，并且从原始的</a:t>
            </a:r>
            <a:r>
              <a:rPr lang="en-US" altLang="zh-CN" dirty="0" err="1"/>
              <a:t>ct</a:t>
            </a:r>
            <a:r>
              <a:rPr lang="zh-CN" altLang="en-US" dirty="0"/>
              <a:t>图像中裁剪出我们所要关注的区域。 </a:t>
            </a:r>
            <a:endParaRPr lang="en-US" altLang="zh-CN" dirty="0"/>
          </a:p>
          <a:p>
            <a:r>
              <a:rPr lang="zh-CN" altLang="en-US" dirty="0"/>
              <a:t>缓存是非常有用的，可以节省从磁盘加载数据的时间。</a:t>
            </a:r>
            <a:endParaRPr lang="en-US" altLang="zh-CN" dirty="0"/>
          </a:p>
          <a:p>
            <a:r>
              <a:rPr lang="en-US" altLang="zh-CN" dirty="0"/>
              <a:t>PyTorch</a:t>
            </a:r>
            <a:r>
              <a:rPr lang="zh-CN" altLang="en-US" dirty="0"/>
              <a:t>的</a:t>
            </a:r>
            <a:r>
              <a:rPr lang="en-US" altLang="zh-CN" dirty="0"/>
              <a:t>dataset</a:t>
            </a:r>
            <a:r>
              <a:rPr lang="zh-CN" altLang="en-US" dirty="0"/>
              <a:t>子类用于将数据从原始形式转换为张量；我们可以用它将我们的真实数据与</a:t>
            </a:r>
            <a:r>
              <a:rPr lang="en-US" altLang="zh-CN" dirty="0"/>
              <a:t>PyTorch API</a:t>
            </a:r>
            <a:r>
              <a:rPr lang="zh-CN" altLang="en-US" dirty="0"/>
              <a:t>集成在一起。</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35</a:t>
            </a:fld>
            <a:endParaRPr lang="en-US" altLang="zh-CN"/>
          </a:p>
        </p:txBody>
      </p:sp>
    </p:spTree>
    <p:extLst>
      <p:ext uri="{BB962C8B-B14F-4D97-AF65-F5344CB8AC3E}">
        <p14:creationId xmlns:p14="http://schemas.microsoft.com/office/powerpoint/2010/main" val="1767211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第一节介绍原始的</a:t>
            </a:r>
            <a:r>
              <a:rPr lang="en-US" altLang="zh-CN" sz="1000" b="0" i="0" u="none" strike="noStrike" kern="1200" dirty="0" err="1">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数据。</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数据分为两个文件：一个包含元数据标头信息的</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.mhd</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文件，一个包含构成</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3D</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数组的原始字节的</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.raw</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文件。 每个文件的名称都以唯一的标识符（称为</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UID</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系列）开头（该名称来自相关的</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扫描的医学数字成像和通信</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[DICOM]</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命名法）。</a:t>
            </a:r>
            <a:br>
              <a:rPr lang="zh-CN" altLang="en-US" dirty="0"/>
            </a:b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例如，对于系列</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UID 1.2.3</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，将有两个文件：</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1.2.3.mhd</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和</a:t>
            </a:r>
            <a:r>
              <a:rPr lang="en-US" altLang="zh-CN"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1.2.3raw</a:t>
            </a:r>
            <a:r>
              <a:rPr lang="zh-CN" altLang="en-US" sz="1000" b="0" i="0" u="none" strike="noStrike" kern="1200" dirty="0">
                <a:solidFill>
                  <a:schemeClr val="tx1"/>
                </a:solidFill>
                <a:effectLst/>
                <a:latin typeface="Arial Narrow" panose="020B0606020202030204" pitchFamily="34" charset="0"/>
                <a:ea typeface="MS PGothic" panose="020B0600070205080204" pitchFamily="-112" charset="-128"/>
                <a:cs typeface="MS PGothic" panose="020B0600070205080204" pitchFamily="-112" charset="-128"/>
              </a:rPr>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6</a:t>
            </a:fld>
            <a:endParaRPr lang="en-US" altLang="zh-CN"/>
          </a:p>
        </p:txBody>
      </p:sp>
    </p:spTree>
    <p:extLst>
      <p:ext uri="{BB962C8B-B14F-4D97-AF65-F5344CB8AC3E}">
        <p14:creationId xmlns:p14="http://schemas.microsoft.com/office/powerpoint/2010/main" val="517044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要使用</a:t>
            </a:r>
            <a:r>
              <a:rPr lang="en-US" altLang="zh-CN" dirty="0"/>
              <a:t>dataset</a:t>
            </a:r>
            <a:r>
              <a:rPr lang="zh-CN" altLang="en-US" dirty="0"/>
              <a:t>子类需要覆写</a:t>
            </a:r>
            <a:r>
              <a:rPr lang="en-US" altLang="zh-CN" dirty="0"/>
              <a:t>__len__</a:t>
            </a:r>
            <a:r>
              <a:rPr lang="zh-CN" altLang="en-US" dirty="0"/>
              <a:t>和</a:t>
            </a:r>
            <a:r>
              <a:rPr lang="en-US" altLang="zh-CN" dirty="0"/>
              <a:t>__getitem__</a:t>
            </a:r>
            <a:r>
              <a:rPr lang="zh-CN" altLang="en-US" dirty="0"/>
              <a:t>两种方法。</a:t>
            </a:r>
            <a:endParaRPr lang="en-US" altLang="zh-CN" dirty="0"/>
          </a:p>
          <a:p>
            <a:r>
              <a:rPr lang="zh-CN" altLang="en-US" dirty="0"/>
              <a:t>划分训练集和验证集时要保证这两个数据集是完全没有交叉的，本章是通过对样本进行稳定排序 然后每隔</a:t>
            </a:r>
            <a:r>
              <a:rPr lang="en-US" altLang="zh-CN" dirty="0"/>
              <a:t>10</a:t>
            </a:r>
            <a:r>
              <a:rPr lang="zh-CN" altLang="en-US" dirty="0"/>
              <a:t>个样本选一个做为验证集。</a:t>
            </a:r>
            <a:endParaRPr lang="en-US" altLang="zh-CN" dirty="0"/>
          </a:p>
          <a:p>
            <a:r>
              <a:rPr lang="zh-CN" altLang="en-US" dirty="0"/>
              <a:t>数据可视化很重要；能够为分析数据或错误、问题提供重要线索。本章使用</a:t>
            </a:r>
            <a:r>
              <a:rPr lang="en-US" altLang="zh-CN" dirty="0"/>
              <a:t>Jupyter Notebooks</a:t>
            </a:r>
            <a:r>
              <a:rPr lang="zh-CN" altLang="en-US" dirty="0"/>
              <a:t>和</a:t>
            </a:r>
            <a:r>
              <a:rPr lang="en-US" altLang="zh-CN" dirty="0"/>
              <a:t>Matplotlib</a:t>
            </a:r>
            <a:r>
              <a:rPr lang="zh-CN" altLang="en-US" dirty="0"/>
              <a:t>渲染数据。</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36</a:t>
            </a:fld>
            <a:endParaRPr lang="en-US" altLang="zh-CN"/>
          </a:p>
        </p:txBody>
      </p:sp>
    </p:spTree>
    <p:extLst>
      <p:ext uri="{BB962C8B-B14F-4D97-AF65-F5344CB8AC3E}">
        <p14:creationId xmlns:p14="http://schemas.microsoft.com/office/powerpoint/2010/main" val="326077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除了</a:t>
            </a:r>
            <a:r>
              <a:rPr lang="en-US" altLang="zh-CN" sz="1000" kern="1200" dirty="0" err="1">
                <a:solidFill>
                  <a:schemeClr val="tx1"/>
                </a:solidFill>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数据之外，还有针对</a:t>
            </a:r>
            <a:r>
              <a:rPr lang="en-US" altLang="zh-CN" sz="1000" kern="1200" dirty="0" err="1">
                <a:solidFill>
                  <a:schemeClr val="tx1"/>
                </a:solidFill>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数据的注释文件，</a:t>
            </a:r>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8</a:t>
            </a:fld>
            <a:endParaRPr lang="en-US" altLang="zh-CN"/>
          </a:p>
        </p:txBody>
      </p:sp>
    </p:spTree>
    <p:extLst>
      <p:ext uri="{BB962C8B-B14F-4D97-AF65-F5344CB8AC3E}">
        <p14:creationId xmlns:p14="http://schemas.microsoft.com/office/powerpoint/2010/main" val="414402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除了</a:t>
            </a:r>
            <a:r>
              <a:rPr lang="en-US" altLang="zh-CN" sz="1000" kern="1200" dirty="0" err="1">
                <a:solidFill>
                  <a:schemeClr val="tx1"/>
                </a:solidFill>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数据之外，还有针对</a:t>
            </a:r>
            <a:r>
              <a:rPr lang="en-US" altLang="zh-CN" sz="1000" kern="1200" dirty="0" err="1">
                <a:solidFill>
                  <a:schemeClr val="tx1"/>
                </a:solidFill>
                <a:latin typeface="Arial Narrow" panose="020B0606020202030204" pitchFamily="34" charset="0"/>
                <a:ea typeface="MS PGothic" panose="020B0600070205080204" pitchFamily="-112" charset="-128"/>
                <a:cs typeface="MS PGothic" panose="020B0600070205080204" pitchFamily="-112" charset="-128"/>
              </a:rPr>
              <a:t>ct</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数据的注释文件，</a:t>
            </a:r>
            <a:r>
              <a:rPr lang="en-US" altLang="zh-CN"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0</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表示不是结节，</a:t>
            </a:r>
            <a:r>
              <a:rPr lang="en-US" altLang="zh-CN"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1</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表示是结节（良性</a:t>
            </a:r>
            <a:r>
              <a:rPr lang="en-US" altLang="zh-CN"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恶性）</a:t>
            </a:r>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9</a:t>
            </a:fld>
            <a:endParaRPr lang="en-US" altLang="zh-CN"/>
          </a:p>
        </p:txBody>
      </p:sp>
    </p:spTree>
    <p:extLst>
      <p:ext uri="{BB962C8B-B14F-4D97-AF65-F5344CB8AC3E}">
        <p14:creationId xmlns:p14="http://schemas.microsoft.com/office/powerpoint/2010/main" val="118516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比上一个多了结节的直径信息，我们有大约</a:t>
            </a:r>
            <a:r>
              <a:rPr lang="en-US" altLang="zh-CN"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1,200</a:t>
            </a:r>
            <a:r>
              <a:rPr lang="zh-CN" altLang="en-US" sz="1000" kern="1200" dirty="0">
                <a:solidFill>
                  <a:schemeClr val="tx1"/>
                </a:solidFill>
                <a:latin typeface="Arial Narrow" panose="020B0606020202030204" pitchFamily="34" charset="0"/>
                <a:ea typeface="MS PGothic" panose="020B0600070205080204" pitchFamily="-112" charset="-128"/>
                <a:cs typeface="MS PGothic" panose="020B0600070205080204" pitchFamily="-112" charset="-128"/>
              </a:rPr>
              <a:t>个结节的尺寸信息。它可以确保我们的训练和验证集数据在结节的大小上有着比较全面合理的分布。 如果没有这个，我们的验证集最终可能只会记住极端值，使模型表现不佳。</a:t>
            </a:r>
            <a:endParaRPr lang="zh-CN" altLang="en-US"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10</a:t>
            </a:fld>
            <a:endParaRPr lang="en-US" altLang="zh-CN"/>
          </a:p>
        </p:txBody>
      </p:sp>
    </p:spTree>
    <p:extLst>
      <p:ext uri="{BB962C8B-B14F-4D97-AF65-F5344CB8AC3E}">
        <p14:creationId xmlns:p14="http://schemas.microsoft.com/office/powerpoint/2010/main" val="134498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11</a:t>
            </a:fld>
            <a:endParaRPr lang="en-US" altLang="zh-CN"/>
          </a:p>
        </p:txBody>
      </p:sp>
    </p:spTree>
    <p:extLst>
      <p:ext uri="{BB962C8B-B14F-4D97-AF65-F5344CB8AC3E}">
        <p14:creationId xmlns:p14="http://schemas.microsoft.com/office/powerpoint/2010/main" val="124936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10.2.2</a:t>
            </a:r>
            <a:r>
              <a:rPr lang="zh-CN" altLang="en-US" dirty="0"/>
              <a:t>讲的是统一</a:t>
            </a:r>
            <a:r>
              <a:rPr lang="en-US" altLang="zh-CN" sz="1000" b="1" dirty="0">
                <a:solidFill>
                  <a:schemeClr val="bg1"/>
                </a:solidFill>
                <a:latin typeface="微软雅黑" panose="020B0503020204020204" pitchFamily="34" charset="-122"/>
                <a:ea typeface="微软雅黑" panose="020B0503020204020204" pitchFamily="34" charset="-122"/>
              </a:rPr>
              <a:t>annotation and candidate </a:t>
            </a:r>
            <a:r>
              <a:rPr lang="zh-CN" altLang="en-US" dirty="0"/>
              <a:t>两个注释文件。</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因为之前说了</a:t>
            </a:r>
            <a:r>
              <a:rPr lang="en-US" altLang="zh-CN" sz="1000" b="1" dirty="0">
                <a:solidFill>
                  <a:schemeClr val="bg1"/>
                </a:solidFill>
                <a:latin typeface="微软雅黑" panose="020B0503020204020204" pitchFamily="34" charset="-122"/>
                <a:ea typeface="微软雅黑" panose="020B0503020204020204" pitchFamily="34" charset="-122"/>
              </a:rPr>
              <a:t>candidate</a:t>
            </a:r>
            <a:r>
              <a:rPr lang="zh-CN" altLang="en-US" sz="1000" b="0" dirty="0">
                <a:solidFill>
                  <a:schemeClr val="bg1"/>
                </a:solidFill>
                <a:latin typeface="微软雅黑" panose="020B0503020204020204" pitchFamily="34" charset="-122"/>
                <a:ea typeface="微软雅黑" panose="020B0503020204020204" pitchFamily="34" charset="-122"/>
              </a:rPr>
              <a:t>文件中没有直径信息，所以要将直径信息加入到</a:t>
            </a:r>
            <a:r>
              <a:rPr lang="en-US" altLang="zh-CN" sz="1000" b="1" dirty="0">
                <a:solidFill>
                  <a:schemeClr val="bg1"/>
                </a:solidFill>
                <a:latin typeface="微软雅黑" panose="020B0503020204020204" pitchFamily="34" charset="-122"/>
                <a:ea typeface="微软雅黑" panose="020B0503020204020204" pitchFamily="34" charset="-122"/>
              </a:rPr>
              <a:t>candidate</a:t>
            </a:r>
            <a:r>
              <a:rPr lang="zh-CN" altLang="en-US" sz="1000" b="0" dirty="0">
                <a:solidFill>
                  <a:schemeClr val="bg1"/>
                </a:solidFill>
                <a:latin typeface="微软雅黑" panose="020B0503020204020204" pitchFamily="34" charset="-122"/>
                <a:ea typeface="微软雅黑" panose="020B0503020204020204" pitchFamily="34" charset="-122"/>
              </a:rPr>
              <a:t> 中</a:t>
            </a:r>
            <a:endParaRPr lang="zh-CN" altLang="en-US" dirty="0"/>
          </a:p>
          <a:p>
            <a:r>
              <a:rPr lang="zh-CN" altLang="en-US" dirty="0"/>
              <a:t>这段代码 是从注释文件中读取直径信息，存放在字典里</a:t>
            </a:r>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12</a:t>
            </a:fld>
            <a:endParaRPr lang="en-US" altLang="zh-CN"/>
          </a:p>
        </p:txBody>
      </p:sp>
    </p:spTree>
    <p:extLst>
      <p:ext uri="{BB962C8B-B14F-4D97-AF65-F5344CB8AC3E}">
        <p14:creationId xmlns:p14="http://schemas.microsoft.com/office/powerpoint/2010/main" val="77467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但是有一个问题，</a:t>
            </a:r>
          </a:p>
        </p:txBody>
      </p:sp>
      <p:sp>
        <p:nvSpPr>
          <p:cNvPr id="4" name="灯片编号占位符 3"/>
          <p:cNvSpPr>
            <a:spLocks noGrp="1"/>
          </p:cNvSpPr>
          <p:nvPr>
            <p:ph type="sldNum" sz="quarter" idx="5"/>
          </p:nvPr>
        </p:nvSpPr>
        <p:spPr/>
        <p:txBody>
          <a:bodyPr/>
          <a:lstStyle/>
          <a:p>
            <a:pPr>
              <a:defRPr/>
            </a:pPr>
            <a:fld id="{86751A4E-4E7F-4612-926E-A2A1C6B41EB2}" type="slidenum">
              <a:rPr lang="en-US" altLang="zh-CN" smtClean="0"/>
              <a:t>13</a:t>
            </a:fld>
            <a:endParaRPr lang="en-US" altLang="zh-CN"/>
          </a:p>
        </p:txBody>
      </p:sp>
    </p:spTree>
    <p:extLst>
      <p:ext uri="{BB962C8B-B14F-4D97-AF65-F5344CB8AC3E}">
        <p14:creationId xmlns:p14="http://schemas.microsoft.com/office/powerpoint/2010/main" val="326849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项目列表">
    <p:spTree>
      <p:nvGrpSpPr>
        <p:cNvPr id="1" name=""/>
        <p:cNvGrpSpPr/>
        <p:nvPr/>
      </p:nvGrpSpPr>
      <p:grpSpPr>
        <a:xfrm>
          <a:off x="0" y="0"/>
          <a:ext cx="0" cy="0"/>
          <a:chOff x="0" y="0"/>
          <a:chExt cx="0" cy="0"/>
        </a:xfrm>
      </p:grpSpPr>
      <p:grpSp>
        <p:nvGrpSpPr>
          <p:cNvPr id="7" name="Group 54"/>
          <p:cNvGrpSpPr/>
          <p:nvPr/>
        </p:nvGrpSpPr>
        <p:grpSpPr bwMode="auto">
          <a:xfrm>
            <a:off x="1828800" y="1752600"/>
            <a:ext cx="5329238" cy="665163"/>
            <a:chOff x="1152" y="1104"/>
            <a:chExt cx="3357" cy="419"/>
          </a:xfrm>
        </p:grpSpPr>
        <p:grpSp>
          <p:nvGrpSpPr>
            <p:cNvPr id="8" name="Group 3"/>
            <p:cNvGrpSpPr/>
            <p:nvPr/>
          </p:nvGrpSpPr>
          <p:grpSpPr bwMode="auto">
            <a:xfrm>
              <a:off x="1152" y="1104"/>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9" name="Line 11"/>
            <p:cNvSpPr>
              <a:spLocks noChangeShapeType="1"/>
            </p:cNvSpPr>
            <p:nvPr/>
          </p:nvSpPr>
          <p:spPr bwMode="auto">
            <a:xfrm>
              <a:off x="1536" y="1488"/>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3"/>
            <p:cNvSpPr txBox="1">
              <a:spLocks noChangeArrowheads="1"/>
            </p:cNvSpPr>
            <p:nvPr/>
          </p:nvSpPr>
          <p:spPr bwMode="gray">
            <a:xfrm>
              <a:off x="1270" y="1166"/>
              <a:ext cx="234" cy="288"/>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r>
                <a:rPr lang="en-US" altLang="zh-CN" sz="2400" b="1">
                  <a:solidFill>
                    <a:schemeClr val="bg1"/>
                  </a:solidFill>
                  <a:latin typeface="微软雅黑" panose="020B0503020204020204" pitchFamily="34" charset="-122"/>
                  <a:ea typeface="微软雅黑" panose="020B0503020204020204" pitchFamily="34" charset="-122"/>
                </a:rPr>
                <a:t>1</a:t>
              </a:r>
            </a:p>
          </p:txBody>
        </p:sp>
      </p:grpSp>
      <p:grpSp>
        <p:nvGrpSpPr>
          <p:cNvPr id="14" name="Group 55"/>
          <p:cNvGrpSpPr/>
          <p:nvPr/>
        </p:nvGrpSpPr>
        <p:grpSpPr bwMode="auto">
          <a:xfrm>
            <a:off x="1828800" y="2667000"/>
            <a:ext cx="5329238" cy="665163"/>
            <a:chOff x="1152" y="1680"/>
            <a:chExt cx="3357" cy="419"/>
          </a:xfrm>
        </p:grpSpPr>
        <p:grpSp>
          <p:nvGrpSpPr>
            <p:cNvPr id="15" name="Group 7"/>
            <p:cNvGrpSpPr/>
            <p:nvPr/>
          </p:nvGrpSpPr>
          <p:grpSpPr bwMode="auto">
            <a:xfrm>
              <a:off x="1152" y="1680"/>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6" name="Line 14"/>
            <p:cNvSpPr>
              <a:spLocks noChangeShapeType="1"/>
            </p:cNvSpPr>
            <p:nvPr/>
          </p:nvSpPr>
          <p:spPr bwMode="auto">
            <a:xfrm>
              <a:off x="1536" y="2064"/>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p:cNvSpPr txBox="1">
              <a:spLocks noChangeArrowheads="1"/>
            </p:cNvSpPr>
            <p:nvPr/>
          </p:nvSpPr>
          <p:spPr bwMode="gray">
            <a:xfrm>
              <a:off x="1270" y="1742"/>
              <a:ext cx="234" cy="288"/>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r>
                <a:rPr lang="en-US" altLang="zh-CN" sz="2400" b="1">
                  <a:solidFill>
                    <a:schemeClr val="bg1"/>
                  </a:solidFill>
                  <a:latin typeface="微软雅黑" panose="020B0503020204020204" pitchFamily="34" charset="-122"/>
                  <a:ea typeface="微软雅黑" panose="020B0503020204020204" pitchFamily="34" charset="-122"/>
                </a:rPr>
                <a:t>2</a:t>
              </a:r>
            </a:p>
          </p:txBody>
        </p:sp>
      </p:grpSp>
      <p:grpSp>
        <p:nvGrpSpPr>
          <p:cNvPr id="21" name="Group 56"/>
          <p:cNvGrpSpPr/>
          <p:nvPr/>
        </p:nvGrpSpPr>
        <p:grpSpPr bwMode="auto">
          <a:xfrm>
            <a:off x="1828800" y="3559175"/>
            <a:ext cx="5329238" cy="665163"/>
            <a:chOff x="1152" y="2242"/>
            <a:chExt cx="3357" cy="419"/>
          </a:xfrm>
        </p:grpSpPr>
        <p:grpSp>
          <p:nvGrpSpPr>
            <p:cNvPr id="22" name="Group 17"/>
            <p:cNvGrpSpPr/>
            <p:nvPr/>
          </p:nvGrpSpPr>
          <p:grpSpPr bwMode="auto">
            <a:xfrm>
              <a:off x="1152" y="2242"/>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23" name="Line 25"/>
            <p:cNvSpPr>
              <a:spLocks noChangeShapeType="1"/>
            </p:cNvSpPr>
            <p:nvPr/>
          </p:nvSpPr>
          <p:spPr bwMode="auto">
            <a:xfrm>
              <a:off x="1536" y="2626"/>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7"/>
            <p:cNvSpPr txBox="1">
              <a:spLocks noChangeArrowheads="1"/>
            </p:cNvSpPr>
            <p:nvPr/>
          </p:nvSpPr>
          <p:spPr bwMode="gray">
            <a:xfrm>
              <a:off x="1270" y="2304"/>
              <a:ext cx="234" cy="288"/>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r>
                <a:rPr lang="en-US" altLang="zh-CN" sz="2400" b="1">
                  <a:solidFill>
                    <a:schemeClr val="bg1"/>
                  </a:solidFill>
                  <a:latin typeface="微软雅黑" panose="020B0503020204020204" pitchFamily="34" charset="-122"/>
                  <a:ea typeface="微软雅黑" panose="020B0503020204020204" pitchFamily="34" charset="-122"/>
                </a:rPr>
                <a:t>3</a:t>
              </a:r>
            </a:p>
          </p:txBody>
        </p:sp>
      </p:grpSp>
      <p:grpSp>
        <p:nvGrpSpPr>
          <p:cNvPr id="28" name="Group 57"/>
          <p:cNvGrpSpPr/>
          <p:nvPr/>
        </p:nvGrpSpPr>
        <p:grpSpPr bwMode="auto">
          <a:xfrm>
            <a:off x="1828800" y="4473575"/>
            <a:ext cx="5329238" cy="665163"/>
            <a:chOff x="1152" y="2818"/>
            <a:chExt cx="3357" cy="419"/>
          </a:xfrm>
        </p:grpSpPr>
        <p:grpSp>
          <p:nvGrpSpPr>
            <p:cNvPr id="29" name="Group 21"/>
            <p:cNvGrpSpPr/>
            <p:nvPr/>
          </p:nvGrpSpPr>
          <p:grpSpPr bwMode="auto">
            <a:xfrm>
              <a:off x="1152" y="2818"/>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30" name="Line 28"/>
            <p:cNvSpPr>
              <a:spLocks noChangeShapeType="1"/>
            </p:cNvSpPr>
            <p:nvPr/>
          </p:nvSpPr>
          <p:spPr bwMode="auto">
            <a:xfrm>
              <a:off x="1536" y="3202"/>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0"/>
            <p:cNvSpPr txBox="1">
              <a:spLocks noChangeArrowheads="1"/>
            </p:cNvSpPr>
            <p:nvPr/>
          </p:nvSpPr>
          <p:spPr bwMode="gray">
            <a:xfrm>
              <a:off x="1270" y="2880"/>
              <a:ext cx="234" cy="288"/>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r>
                <a:rPr lang="en-US" altLang="zh-CN" sz="2400" b="1">
                  <a:solidFill>
                    <a:schemeClr val="bg1"/>
                  </a:solidFill>
                  <a:latin typeface="微软雅黑" panose="020B0503020204020204" pitchFamily="34" charset="-122"/>
                  <a:ea typeface="微软雅黑" panose="020B0503020204020204" pitchFamily="34" charset="-122"/>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循环过程">
    <p:spTree>
      <p:nvGrpSpPr>
        <p:cNvPr id="1" name=""/>
        <p:cNvGrpSpPr/>
        <p:nvPr/>
      </p:nvGrpSpPr>
      <p:grpSpPr>
        <a:xfrm>
          <a:off x="0" y="0"/>
          <a:ext cx="0" cy="0"/>
          <a:chOff x="0" y="0"/>
          <a:chExt cx="0" cy="0"/>
        </a:xfrm>
      </p:grpSpPr>
      <p:grpSp>
        <p:nvGrpSpPr>
          <p:cNvPr id="10" name="Group 3"/>
          <p:cNvGrpSpPr/>
          <p:nvPr/>
        </p:nvGrpSpPr>
        <p:grpSpPr bwMode="auto">
          <a:xfrm>
            <a:off x="595313" y="1577975"/>
            <a:ext cx="8139112" cy="4398963"/>
            <a:chOff x="559" y="1296"/>
            <a:chExt cx="4529" cy="2448"/>
          </a:xfrm>
        </p:grpSpPr>
        <p:sp>
          <p:nvSpPr>
            <p:cNvPr id="11" name="Freeform 4"/>
            <p:cNvSpPr>
              <a:spLocks noEditPoints="1"/>
            </p:cNvSpPr>
            <p:nvPr/>
          </p:nvSpPr>
          <p:spPr bwMode="gray">
            <a:xfrm rot="-1358056">
              <a:off x="877" y="1765"/>
              <a:ext cx="3839" cy="1527"/>
            </a:xfrm>
            <a:custGeom>
              <a:avLst/>
              <a:gdLst>
                <a:gd name="T0" fmla="*/ 676 w 4040"/>
                <a:gd name="T1" fmla="*/ 2 h 1888"/>
                <a:gd name="T2" fmla="*/ 492 w 4040"/>
                <a:gd name="T3" fmla="*/ 2 h 1888"/>
                <a:gd name="T4" fmla="*/ 332 w 4040"/>
                <a:gd name="T5" fmla="*/ 4 h 1888"/>
                <a:gd name="T6" fmla="*/ 194 w 4040"/>
                <a:gd name="T7" fmla="*/ 7 h 1888"/>
                <a:gd name="T8" fmla="*/ 90 w 4040"/>
                <a:gd name="T9" fmla="*/ 11 h 1888"/>
                <a:gd name="T10" fmla="*/ 24 w 4040"/>
                <a:gd name="T11" fmla="*/ 15 h 1888"/>
                <a:gd name="T12" fmla="*/ 0 w 4040"/>
                <a:gd name="T13" fmla="*/ 21 h 1888"/>
                <a:gd name="T14" fmla="*/ 24 w 4040"/>
                <a:gd name="T15" fmla="*/ 26 h 1888"/>
                <a:gd name="T16" fmla="*/ 90 w 4040"/>
                <a:gd name="T17" fmla="*/ 30 h 1888"/>
                <a:gd name="T18" fmla="*/ 194 w 4040"/>
                <a:gd name="T19" fmla="*/ 35 h 1888"/>
                <a:gd name="T20" fmla="*/ 332 w 4040"/>
                <a:gd name="T21" fmla="*/ 37 h 1888"/>
                <a:gd name="T22" fmla="*/ 492 w 4040"/>
                <a:gd name="T23" fmla="*/ 40 h 1888"/>
                <a:gd name="T24" fmla="*/ 676 w 4040"/>
                <a:gd name="T25" fmla="*/ 41 h 1888"/>
                <a:gd name="T26" fmla="*/ 873 w 4040"/>
                <a:gd name="T27" fmla="*/ 41 h 1888"/>
                <a:gd name="T28" fmla="*/ 1061 w 4040"/>
                <a:gd name="T29" fmla="*/ 40 h 1888"/>
                <a:gd name="T30" fmla="*/ 1231 w 4040"/>
                <a:gd name="T31" fmla="*/ 39 h 1888"/>
                <a:gd name="T32" fmla="*/ 1376 w 4040"/>
                <a:gd name="T33" fmla="*/ 35 h 1888"/>
                <a:gd name="T34" fmla="*/ 1491 w 4040"/>
                <a:gd name="T35" fmla="*/ 32 h 1888"/>
                <a:gd name="T36" fmla="*/ 1571 w 4040"/>
                <a:gd name="T37" fmla="*/ 27 h 1888"/>
                <a:gd name="T38" fmla="*/ 1611 w 4040"/>
                <a:gd name="T39" fmla="*/ 23 h 1888"/>
                <a:gd name="T40" fmla="*/ 1601 w 4040"/>
                <a:gd name="T41" fmla="*/ 17 h 1888"/>
                <a:gd name="T42" fmla="*/ 1549 w 4040"/>
                <a:gd name="T43" fmla="*/ 12 h 1888"/>
                <a:gd name="T44" fmla="*/ 1457 w 4040"/>
                <a:gd name="T45" fmla="*/ 8 h 1888"/>
                <a:gd name="T46" fmla="*/ 1330 w 4040"/>
                <a:gd name="T47" fmla="*/ 5 h 1888"/>
                <a:gd name="T48" fmla="*/ 1175 w 4040"/>
                <a:gd name="T49" fmla="*/ 2 h 1888"/>
                <a:gd name="T50" fmla="*/ 999 w 4040"/>
                <a:gd name="T51" fmla="*/ 2 h 1888"/>
                <a:gd name="T52" fmla="*/ 807 w 4040"/>
                <a:gd name="T53" fmla="*/ 0 h 1888"/>
                <a:gd name="T54" fmla="*/ 641 w 4040"/>
                <a:gd name="T55" fmla="*/ 38 h 1888"/>
                <a:gd name="T56" fmla="*/ 464 w 4040"/>
                <a:gd name="T57" fmla="*/ 37 h 1888"/>
                <a:gd name="T58" fmla="*/ 310 w 4040"/>
                <a:gd name="T59" fmla="*/ 35 h 1888"/>
                <a:gd name="T60" fmla="*/ 181 w 4040"/>
                <a:gd name="T61" fmla="*/ 32 h 1888"/>
                <a:gd name="T62" fmla="*/ 89 w 4040"/>
                <a:gd name="T63" fmla="*/ 28 h 1888"/>
                <a:gd name="T64" fmla="*/ 36 w 4040"/>
                <a:gd name="T65" fmla="*/ 23 h 1888"/>
                <a:gd name="T66" fmla="*/ 28 w 4040"/>
                <a:gd name="T67" fmla="*/ 19 h 1888"/>
                <a:gd name="T68" fmla="*/ 67 w 4040"/>
                <a:gd name="T69" fmla="*/ 15 h 1888"/>
                <a:gd name="T70" fmla="*/ 147 w 4040"/>
                <a:gd name="T71" fmla="*/ 11 h 1888"/>
                <a:gd name="T72" fmla="*/ 263 w 4040"/>
                <a:gd name="T73" fmla="*/ 7 h 1888"/>
                <a:gd name="T74" fmla="*/ 409 w 4040"/>
                <a:gd name="T75" fmla="*/ 5 h 1888"/>
                <a:gd name="T76" fmla="*/ 582 w 4040"/>
                <a:gd name="T77" fmla="*/ 3 h 1888"/>
                <a:gd name="T78" fmla="*/ 768 w 4040"/>
                <a:gd name="T79" fmla="*/ 2 h 1888"/>
                <a:gd name="T80" fmla="*/ 956 w 4040"/>
                <a:gd name="T81" fmla="*/ 3 h 1888"/>
                <a:gd name="T82" fmla="*/ 1125 w 4040"/>
                <a:gd name="T83" fmla="*/ 5 h 1888"/>
                <a:gd name="T84" fmla="*/ 1270 w 4040"/>
                <a:gd name="T85" fmla="*/ 7 h 1888"/>
                <a:gd name="T86" fmla="*/ 1388 w 4040"/>
                <a:gd name="T87" fmla="*/ 11 h 1888"/>
                <a:gd name="T88" fmla="*/ 1469 w 4040"/>
                <a:gd name="T89" fmla="*/ 15 h 1888"/>
                <a:gd name="T90" fmla="*/ 1508 w 4040"/>
                <a:gd name="T91" fmla="*/ 19 h 1888"/>
                <a:gd name="T92" fmla="*/ 1499 w 4040"/>
                <a:gd name="T93" fmla="*/ 23 h 1888"/>
                <a:gd name="T94" fmla="*/ 1443 w 4040"/>
                <a:gd name="T95" fmla="*/ 28 h 1888"/>
                <a:gd name="T96" fmla="*/ 1352 w 4040"/>
                <a:gd name="T97" fmla="*/ 32 h 1888"/>
                <a:gd name="T98" fmla="*/ 1225 w 4040"/>
                <a:gd name="T99" fmla="*/ 35 h 1888"/>
                <a:gd name="T100" fmla="*/ 1072 w 4040"/>
                <a:gd name="T101" fmla="*/ 37 h 1888"/>
                <a:gd name="T102" fmla="*/ 894 w 4040"/>
                <a:gd name="T103" fmla="*/ 38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9"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0"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b="1">
                <a:solidFill>
                  <a:srgbClr val="000000"/>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gray">
            <a:xfrm>
              <a:off x="1639" y="1545"/>
              <a:ext cx="1025" cy="7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3" name="AutoShape 22"/>
            <p:cNvCxnSpPr>
              <a:cxnSpLocks noChangeShapeType="1"/>
            </p:cNvCxnSpPr>
            <p:nvPr/>
          </p:nvCxnSpPr>
          <p:spPr bwMode="gray">
            <a:xfrm flipH="1">
              <a:off x="559" y="1545"/>
              <a:ext cx="1087"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层次结构">
    <p:spTree>
      <p:nvGrpSpPr>
        <p:cNvPr id="1" name=""/>
        <p:cNvGrpSpPr/>
        <p:nvPr/>
      </p:nvGrpSpPr>
      <p:grpSpPr>
        <a:xfrm>
          <a:off x="0" y="0"/>
          <a:ext cx="0" cy="0"/>
          <a:chOff x="0" y="0"/>
          <a:chExt cx="0" cy="0"/>
        </a:xfrm>
      </p:grpSpPr>
      <p:grpSp>
        <p:nvGrpSpPr>
          <p:cNvPr id="11" name="Group 3"/>
          <p:cNvGrpSpPr/>
          <p:nvPr/>
        </p:nvGrpSpPr>
        <p:grpSpPr bwMode="auto">
          <a:xfrm>
            <a:off x="914400" y="1741488"/>
            <a:ext cx="7239000" cy="3733800"/>
            <a:chOff x="168" y="960"/>
            <a:chExt cx="5367" cy="2792"/>
          </a:xfrm>
        </p:grpSpPr>
        <p:sp>
          <p:nvSpPr>
            <p:cNvPr id="12" name="Freeform 4"/>
            <p:cNvSpPr/>
            <p:nvPr/>
          </p:nvSpPr>
          <p:spPr bwMode="gray">
            <a:xfrm>
              <a:off x="5089" y="960"/>
              <a:ext cx="441" cy="705"/>
            </a:xfrm>
            <a:custGeom>
              <a:avLst/>
              <a:gdLst>
                <a:gd name="T0" fmla="*/ 196732 w 308"/>
                <a:gd name="T1" fmla="*/ 494721 h 444"/>
                <a:gd name="T2" fmla="*/ 0 w 308"/>
                <a:gd name="T3" fmla="*/ 1827431 h 444"/>
                <a:gd name="T4" fmla="*/ 0 w 308"/>
                <a:gd name="T5" fmla="*/ 1177444 h 444"/>
                <a:gd name="T6" fmla="*/ 196732 w 308"/>
                <a:gd name="T7" fmla="*/ 0 h 444"/>
                <a:gd name="T8" fmla="*/ 196732 w 308"/>
                <a:gd name="T9" fmla="*/ 494721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3" name="Freeform 5"/>
            <p:cNvSpPr/>
            <p:nvPr/>
          </p:nvSpPr>
          <p:spPr bwMode="gray">
            <a:xfrm>
              <a:off x="2976" y="960"/>
              <a:ext cx="2559" cy="451"/>
            </a:xfrm>
            <a:custGeom>
              <a:avLst/>
              <a:gdLst>
                <a:gd name="T0" fmla="*/ 957666 w 1786"/>
                <a:gd name="T1" fmla="*/ 1171460 h 284"/>
                <a:gd name="T2" fmla="*/ 0 w 1786"/>
                <a:gd name="T3" fmla="*/ 1171460 h 284"/>
                <a:gd name="T4" fmla="*/ 289008 w 1786"/>
                <a:gd name="T5" fmla="*/ 0 h 284"/>
                <a:gd name="T6" fmla="*/ 1156965 w 1786"/>
                <a:gd name="T7" fmla="*/ 0 h 284"/>
                <a:gd name="T8" fmla="*/ 957666 w 1786"/>
                <a:gd name="T9" fmla="*/ 117146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Freeform 6"/>
            <p:cNvSpPr/>
            <p:nvPr/>
          </p:nvSpPr>
          <p:spPr bwMode="gray">
            <a:xfrm>
              <a:off x="4645" y="1660"/>
              <a:ext cx="441" cy="699"/>
            </a:xfrm>
            <a:custGeom>
              <a:avLst/>
              <a:gdLst>
                <a:gd name="T0" fmla="*/ 196732 w 308"/>
                <a:gd name="T1" fmla="*/ 459091 h 442"/>
                <a:gd name="T2" fmla="*/ 0 w 308"/>
                <a:gd name="T3" fmla="*/ 1691779 h 442"/>
                <a:gd name="T4" fmla="*/ 0 w 308"/>
                <a:gd name="T5" fmla="*/ 1094830 h 442"/>
                <a:gd name="T6" fmla="*/ 196732 w 308"/>
                <a:gd name="T7" fmla="*/ 0 h 442"/>
                <a:gd name="T8" fmla="*/ 196732 w 308"/>
                <a:gd name="T9" fmla="*/ 459091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Freeform 7"/>
            <p:cNvSpPr/>
            <p:nvPr/>
          </p:nvSpPr>
          <p:spPr bwMode="gray">
            <a:xfrm>
              <a:off x="2340" y="1660"/>
              <a:ext cx="2753" cy="450"/>
            </a:xfrm>
            <a:custGeom>
              <a:avLst/>
              <a:gdLst>
                <a:gd name="T0" fmla="*/ 1057971 w 1920"/>
                <a:gd name="T1" fmla="*/ 1125558 h 284"/>
                <a:gd name="T2" fmla="*/ 0 w 1920"/>
                <a:gd name="T3" fmla="*/ 1125558 h 284"/>
                <a:gd name="T4" fmla="*/ 292338 w 1920"/>
                <a:gd name="T5" fmla="*/ 0 h 284"/>
                <a:gd name="T6" fmla="*/ 1259733 w 1920"/>
                <a:gd name="T7" fmla="*/ 0 h 284"/>
                <a:gd name="T8" fmla="*/ 1057971 w 1920"/>
                <a:gd name="T9" fmla="*/ 1125558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Freeform 8"/>
            <p:cNvSpPr/>
            <p:nvPr/>
          </p:nvSpPr>
          <p:spPr bwMode="gray">
            <a:xfrm>
              <a:off x="4200" y="2352"/>
              <a:ext cx="439" cy="705"/>
            </a:xfrm>
            <a:custGeom>
              <a:avLst/>
              <a:gdLst>
                <a:gd name="T0" fmla="*/ 202940 w 306"/>
                <a:gd name="T1" fmla="*/ 502416 h 444"/>
                <a:gd name="T2" fmla="*/ 0 w 306"/>
                <a:gd name="T3" fmla="*/ 1827431 h 444"/>
                <a:gd name="T4" fmla="*/ 0 w 306"/>
                <a:gd name="T5" fmla="*/ 1177444 h 444"/>
                <a:gd name="T6" fmla="*/ 202940 w 306"/>
                <a:gd name="T7" fmla="*/ 0 h 444"/>
                <a:gd name="T8" fmla="*/ 202940 w 306"/>
                <a:gd name="T9" fmla="*/ 502416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Freeform 9"/>
            <p:cNvSpPr/>
            <p:nvPr/>
          </p:nvSpPr>
          <p:spPr bwMode="gray">
            <a:xfrm>
              <a:off x="3758" y="3047"/>
              <a:ext cx="444" cy="705"/>
            </a:xfrm>
            <a:custGeom>
              <a:avLst/>
              <a:gdLst>
                <a:gd name="T0" fmla="*/ 222729 w 308"/>
                <a:gd name="T1" fmla="*/ 502416 h 444"/>
                <a:gd name="T2" fmla="*/ 0 w 308"/>
                <a:gd name="T3" fmla="*/ 1827431 h 444"/>
                <a:gd name="T4" fmla="*/ 0 w 308"/>
                <a:gd name="T5" fmla="*/ 1177444 h 444"/>
                <a:gd name="T6" fmla="*/ 222729 w 308"/>
                <a:gd name="T7" fmla="*/ 0 h 444"/>
                <a:gd name="T8" fmla="*/ 222729 w 308"/>
                <a:gd name="T9" fmla="*/ 502416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10"/>
            <p:cNvSpPr/>
            <p:nvPr/>
          </p:nvSpPr>
          <p:spPr bwMode="gray">
            <a:xfrm>
              <a:off x="1075" y="3050"/>
              <a:ext cx="3125" cy="451"/>
            </a:xfrm>
            <a:custGeom>
              <a:avLst/>
              <a:gdLst>
                <a:gd name="T0" fmla="*/ 1222678 w 2180"/>
                <a:gd name="T1" fmla="*/ 1171460 h 284"/>
                <a:gd name="T2" fmla="*/ 0 w 2180"/>
                <a:gd name="T3" fmla="*/ 1171460 h 284"/>
                <a:gd name="T4" fmla="*/ 291253 w 2180"/>
                <a:gd name="T5" fmla="*/ 0 h 284"/>
                <a:gd name="T6" fmla="*/ 1424326 w 2180"/>
                <a:gd name="T7" fmla="*/ 0 h 284"/>
                <a:gd name="T8" fmla="*/ 1222678 w 2180"/>
                <a:gd name="T9" fmla="*/ 117146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Line 11"/>
            <p:cNvSpPr>
              <a:spLocks noChangeShapeType="1"/>
            </p:cNvSpPr>
            <p:nvPr/>
          </p:nvSpPr>
          <p:spPr bwMode="gray">
            <a:xfrm flipH="1">
              <a:off x="168" y="3747"/>
              <a:ext cx="90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gray">
            <a:xfrm flipH="1">
              <a:off x="168" y="3047"/>
              <a:ext cx="154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gray">
            <a:xfrm flipH="1">
              <a:off x="168" y="2356"/>
              <a:ext cx="21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gray">
            <a:xfrm flipH="1">
              <a:off x="168" y="1666"/>
              <a:ext cx="28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
            <p:cNvSpPr>
              <a:spLocks noChangeShapeType="1"/>
            </p:cNvSpPr>
            <p:nvPr/>
          </p:nvSpPr>
          <p:spPr bwMode="gray">
            <a:xfrm flipH="1">
              <a:off x="168" y="965"/>
              <a:ext cx="34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Freeform 20"/>
            <p:cNvSpPr/>
            <p:nvPr/>
          </p:nvSpPr>
          <p:spPr bwMode="gray">
            <a:xfrm>
              <a:off x="1529" y="1097"/>
              <a:ext cx="1409" cy="2267"/>
            </a:xfrm>
            <a:custGeom>
              <a:avLst/>
              <a:gdLst>
                <a:gd name="T0" fmla="*/ 2 w 1824"/>
                <a:gd name="T1" fmla="*/ 151 h 2648"/>
                <a:gd name="T2" fmla="*/ 2 w 1824"/>
                <a:gd name="T3" fmla="*/ 129 h 2648"/>
                <a:gd name="T4" fmla="*/ 2 w 1824"/>
                <a:gd name="T5" fmla="*/ 110 h 2648"/>
                <a:gd name="T6" fmla="*/ 2 w 1824"/>
                <a:gd name="T7" fmla="*/ 93 h 2648"/>
                <a:gd name="T8" fmla="*/ 3 w 1824"/>
                <a:gd name="T9" fmla="*/ 77 h 2648"/>
                <a:gd name="T10" fmla="*/ 4 w 1824"/>
                <a:gd name="T11" fmla="*/ 63 h 2648"/>
                <a:gd name="T12" fmla="*/ 5 w 1824"/>
                <a:gd name="T13" fmla="*/ 52 h 2648"/>
                <a:gd name="T14" fmla="*/ 6 w 1824"/>
                <a:gd name="T15" fmla="*/ 41 h 2648"/>
                <a:gd name="T16" fmla="*/ 8 w 1824"/>
                <a:gd name="T17" fmla="*/ 33 h 2648"/>
                <a:gd name="T18" fmla="*/ 9 w 1824"/>
                <a:gd name="T19" fmla="*/ 24 h 2648"/>
                <a:gd name="T20" fmla="*/ 10 w 1824"/>
                <a:gd name="T21" fmla="*/ 19 h 2648"/>
                <a:gd name="T22" fmla="*/ 10 w 1824"/>
                <a:gd name="T23" fmla="*/ 15 h 2648"/>
                <a:gd name="T24" fmla="*/ 12 w 1824"/>
                <a:gd name="T25" fmla="*/ 11 h 2648"/>
                <a:gd name="T26" fmla="*/ 12 w 1824"/>
                <a:gd name="T27" fmla="*/ 9 h 2648"/>
                <a:gd name="T28" fmla="*/ 12 w 1824"/>
                <a:gd name="T29" fmla="*/ 9 h 2648"/>
                <a:gd name="T30" fmla="*/ 17 w 1824"/>
                <a:gd name="T31" fmla="*/ 3 h 2648"/>
                <a:gd name="T32" fmla="*/ 15 w 1824"/>
                <a:gd name="T33" fmla="*/ 20 h 2648"/>
                <a:gd name="T34" fmla="*/ 15 w 1824"/>
                <a:gd name="T35" fmla="*/ 21 h 2648"/>
                <a:gd name="T36" fmla="*/ 15 w 1824"/>
                <a:gd name="T37" fmla="*/ 21 h 2648"/>
                <a:gd name="T38" fmla="*/ 14 w 1824"/>
                <a:gd name="T39" fmla="*/ 23 h 2648"/>
                <a:gd name="T40" fmla="*/ 13 w 1824"/>
                <a:gd name="T41" fmla="*/ 24 h 2648"/>
                <a:gd name="T42" fmla="*/ 12 w 1824"/>
                <a:gd name="T43" fmla="*/ 28 h 2648"/>
                <a:gd name="T44" fmla="*/ 12 w 1824"/>
                <a:gd name="T45" fmla="*/ 33 h 2648"/>
                <a:gd name="T46" fmla="*/ 10 w 1824"/>
                <a:gd name="T47" fmla="*/ 39 h 2648"/>
                <a:gd name="T48" fmla="*/ 9 w 1824"/>
                <a:gd name="T49" fmla="*/ 46 h 2648"/>
                <a:gd name="T50" fmla="*/ 8 w 1824"/>
                <a:gd name="T51" fmla="*/ 55 h 2648"/>
                <a:gd name="T52" fmla="*/ 6 w 1824"/>
                <a:gd name="T53" fmla="*/ 65 h 2648"/>
                <a:gd name="T54" fmla="*/ 5 w 1824"/>
                <a:gd name="T55" fmla="*/ 79 h 2648"/>
                <a:gd name="T56" fmla="*/ 4 w 1824"/>
                <a:gd name="T57" fmla="*/ 92 h 2648"/>
                <a:gd name="T58" fmla="*/ 2 w 1824"/>
                <a:gd name="T59" fmla="*/ 110 h 2648"/>
                <a:gd name="T60" fmla="*/ 2 w 1824"/>
                <a:gd name="T61" fmla="*/ 129 h 2648"/>
                <a:gd name="T62" fmla="*/ 2 w 1824"/>
                <a:gd name="T63" fmla="*/ 151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9" name="Rectangle 21"/>
            <p:cNvSpPr>
              <a:spLocks noChangeArrowheads="1"/>
            </p:cNvSpPr>
            <p:nvPr userDrawn="1"/>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6" name="Freeform 23"/>
            <p:cNvSpPr/>
            <p:nvPr/>
          </p:nvSpPr>
          <p:spPr bwMode="gray">
            <a:xfrm>
              <a:off x="1709" y="2352"/>
              <a:ext cx="2935" cy="455"/>
            </a:xfrm>
            <a:custGeom>
              <a:avLst/>
              <a:gdLst>
                <a:gd name="T0" fmla="*/ 1132335 w 2048"/>
                <a:gd name="T1" fmla="*/ 1219449 h 286"/>
                <a:gd name="T2" fmla="*/ 0 w 2048"/>
                <a:gd name="T3" fmla="*/ 1219449 h 286"/>
                <a:gd name="T4" fmla="*/ 290068 w 2048"/>
                <a:gd name="T5" fmla="*/ 0 h 286"/>
                <a:gd name="T6" fmla="*/ 1331610 w 2048"/>
                <a:gd name="T7" fmla="*/ 0 h 286"/>
                <a:gd name="T8" fmla="*/ 1132335 w 2048"/>
                <a:gd name="T9" fmla="*/ 1219449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7"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8"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归纳总结">
    <p:spTree>
      <p:nvGrpSpPr>
        <p:cNvPr id="1" name=""/>
        <p:cNvGrpSpPr/>
        <p:nvPr/>
      </p:nvGrpSpPr>
      <p:grpSpPr>
        <a:xfrm>
          <a:off x="0" y="0"/>
          <a:ext cx="0" cy="0"/>
          <a:chOff x="0" y="0"/>
          <a:chExt cx="0" cy="0"/>
        </a:xfrm>
      </p:grpSpPr>
      <p:sp>
        <p:nvSpPr>
          <p:cNvPr id="7"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8" name="AutoShape 4"/>
          <p:cNvSpPr>
            <a:spLocks noChangeArrowheads="1"/>
          </p:cNvSpPr>
          <p:nvPr userDrawn="1"/>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algn="ctr">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algn="ctr">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概念演变">
    <p:spTree>
      <p:nvGrpSpPr>
        <p:cNvPr id="1" name=""/>
        <p:cNvGrpSpPr/>
        <p:nvPr/>
      </p:nvGrpSpPr>
      <p:grpSpPr>
        <a:xfrm>
          <a:off x="0" y="0"/>
          <a:ext cx="0" cy="0"/>
          <a:chOff x="0" y="0"/>
          <a:chExt cx="0" cy="0"/>
        </a:xfrm>
      </p:grpSpPr>
      <p:grpSp>
        <p:nvGrpSpPr>
          <p:cNvPr id="9" name="Group 41"/>
          <p:cNvGrpSpPr/>
          <p:nvPr/>
        </p:nvGrpSpPr>
        <p:grpSpPr bwMode="auto">
          <a:xfrm>
            <a:off x="960438" y="2457450"/>
            <a:ext cx="7080250" cy="2647950"/>
            <a:chOff x="507" y="1552"/>
            <a:chExt cx="4753" cy="1760"/>
          </a:xfrm>
        </p:grpSpPr>
        <p:sp>
          <p:nvSpPr>
            <p:cNvPr id="10" name="AutoShape 3"/>
            <p:cNvSpPr>
              <a:spLocks noChangeArrowheads="1"/>
            </p:cNvSpPr>
            <p:nvPr/>
          </p:nvSpPr>
          <p:spPr bwMode="gray">
            <a:xfrm>
              <a:off x="1837" y="1891"/>
              <a:ext cx="320"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1"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2" name="Oval 5"/>
            <p:cNvSpPr>
              <a:spLocks noChangeArrowheads="1"/>
            </p:cNvSpPr>
            <p:nvPr/>
          </p:nvSpPr>
          <p:spPr bwMode="gray">
            <a:xfrm>
              <a:off x="4093" y="1913"/>
              <a:ext cx="199" cy="32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13" name="Oval 6"/>
            <p:cNvSpPr>
              <a:spLocks noChangeArrowheads="1"/>
            </p:cNvSpPr>
            <p:nvPr/>
          </p:nvSpPr>
          <p:spPr bwMode="gray">
            <a:xfrm>
              <a:off x="4093" y="1913"/>
              <a:ext cx="199" cy="320"/>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14" name="Oval 7"/>
            <p:cNvSpPr>
              <a:spLocks noChangeArrowheads="1"/>
            </p:cNvSpPr>
            <p:nvPr/>
          </p:nvSpPr>
          <p:spPr bwMode="gray">
            <a:xfrm>
              <a:off x="4012" y="1913"/>
              <a:ext cx="1182" cy="32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15" name="Oval 8"/>
            <p:cNvSpPr>
              <a:spLocks noChangeArrowheads="1"/>
            </p:cNvSpPr>
            <p:nvPr/>
          </p:nvSpPr>
          <p:spPr bwMode="gray">
            <a:xfrm>
              <a:off x="4032" y="1918"/>
              <a:ext cx="1183" cy="32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16" name="Oval 9"/>
            <p:cNvSpPr>
              <a:spLocks noChangeArrowheads="1"/>
            </p:cNvSpPr>
            <p:nvPr/>
          </p:nvSpPr>
          <p:spPr bwMode="gray">
            <a:xfrm>
              <a:off x="4076" y="1913"/>
              <a:ext cx="1068" cy="32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7" name="Oval 10"/>
            <p:cNvSpPr>
              <a:spLocks noChangeArrowheads="1"/>
            </p:cNvSpPr>
            <p:nvPr/>
          </p:nvSpPr>
          <p:spPr bwMode="gray">
            <a:xfrm>
              <a:off x="644" y="1909"/>
              <a:ext cx="195" cy="32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18" name="Oval 11"/>
            <p:cNvSpPr>
              <a:spLocks noChangeArrowheads="1"/>
            </p:cNvSpPr>
            <p:nvPr/>
          </p:nvSpPr>
          <p:spPr bwMode="gray">
            <a:xfrm>
              <a:off x="644" y="1909"/>
              <a:ext cx="195" cy="32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19" name="Oval 12"/>
            <p:cNvSpPr>
              <a:spLocks noChangeArrowheads="1"/>
            </p:cNvSpPr>
            <p:nvPr/>
          </p:nvSpPr>
          <p:spPr bwMode="gray">
            <a:xfrm>
              <a:off x="566" y="1909"/>
              <a:ext cx="1184" cy="32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20" name="Oval 13"/>
            <p:cNvSpPr>
              <a:spLocks noChangeArrowheads="1"/>
            </p:cNvSpPr>
            <p:nvPr/>
          </p:nvSpPr>
          <p:spPr bwMode="gray">
            <a:xfrm>
              <a:off x="566" y="1911"/>
              <a:ext cx="1186" cy="321"/>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21" name="Oval 14"/>
            <p:cNvSpPr>
              <a:spLocks noChangeArrowheads="1"/>
            </p:cNvSpPr>
            <p:nvPr/>
          </p:nvSpPr>
          <p:spPr bwMode="gray">
            <a:xfrm>
              <a:off x="625" y="1909"/>
              <a:ext cx="1064" cy="323"/>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nvGrpSpPr>
            <p:cNvPr id="22" name="Group 15"/>
            <p:cNvGrpSpPr/>
            <p:nvPr/>
          </p:nvGrpSpPr>
          <p:grpSpPr bwMode="auto">
            <a:xfrm>
              <a:off x="639" y="1552"/>
              <a:ext cx="1029" cy="1032"/>
              <a:chOff x="4166" y="1706"/>
              <a:chExt cx="1250" cy="1253"/>
            </a:xfrm>
          </p:grpSpPr>
          <p:sp>
            <p:nvSpPr>
              <p:cNvPr id="41" name="Oval 16"/>
              <p:cNvSpPr>
                <a:spLocks noChangeArrowheads="1"/>
              </p:cNvSpPr>
              <p:nvPr/>
            </p:nvSpPr>
            <p:spPr bwMode="gray">
              <a:xfrm>
                <a:off x="4166" y="1706"/>
                <a:ext cx="1247" cy="1253"/>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2" name="Oval 17"/>
              <p:cNvSpPr>
                <a:spLocks noChangeArrowheads="1"/>
              </p:cNvSpPr>
              <p:nvPr/>
            </p:nvSpPr>
            <p:spPr bwMode="gray">
              <a:xfrm>
                <a:off x="4182" y="1712"/>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3" name="Oval 18"/>
              <p:cNvSpPr>
                <a:spLocks noChangeArrowheads="1"/>
              </p:cNvSpPr>
              <p:nvPr/>
            </p:nvSpPr>
            <p:spPr bwMode="gray">
              <a:xfrm>
                <a:off x="4195" y="1726"/>
                <a:ext cx="1161" cy="113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4" name="Oval 19"/>
              <p:cNvSpPr>
                <a:spLocks noChangeArrowheads="1"/>
              </p:cNvSpPr>
              <p:nvPr/>
            </p:nvSpPr>
            <p:spPr bwMode="gray">
              <a:xfrm>
                <a:off x="4263" y="1759"/>
                <a:ext cx="1032"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sp>
          <p:nvSpPr>
            <p:cNvPr id="23" name="Oval 20"/>
            <p:cNvSpPr>
              <a:spLocks noChangeArrowheads="1"/>
            </p:cNvSpPr>
            <p:nvPr/>
          </p:nvSpPr>
          <p:spPr bwMode="gray">
            <a:xfrm>
              <a:off x="2370" y="1913"/>
              <a:ext cx="199" cy="320"/>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24" name="Oval 21"/>
            <p:cNvSpPr>
              <a:spLocks noChangeArrowheads="1"/>
            </p:cNvSpPr>
            <p:nvPr/>
          </p:nvSpPr>
          <p:spPr bwMode="gray">
            <a:xfrm>
              <a:off x="2370" y="1913"/>
              <a:ext cx="199" cy="320"/>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25" name="Oval 22"/>
            <p:cNvSpPr>
              <a:spLocks noChangeArrowheads="1"/>
            </p:cNvSpPr>
            <p:nvPr/>
          </p:nvSpPr>
          <p:spPr bwMode="gray">
            <a:xfrm>
              <a:off x="2289" y="1913"/>
              <a:ext cx="1185" cy="32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26" name="Oval 23"/>
            <p:cNvSpPr>
              <a:spLocks noChangeArrowheads="1"/>
            </p:cNvSpPr>
            <p:nvPr/>
          </p:nvSpPr>
          <p:spPr bwMode="gray">
            <a:xfrm>
              <a:off x="2290" y="1915"/>
              <a:ext cx="1182" cy="320"/>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eaLnBrk="1" hangingPunct="1">
                <a:spcBef>
                  <a:spcPct val="50000"/>
                </a:spcBef>
                <a:buFontTx/>
                <a:buChar char="•"/>
                <a:defRPr/>
              </a:pPr>
              <a:endParaRPr lang="zh-CN" altLang="en-US">
                <a:latin typeface="Segoe" pitchFamily="34" charset="0"/>
                <a:ea typeface="MS PGothic" panose="020B0600070205080204" pitchFamily="-112" charset="-128"/>
              </a:endParaRPr>
            </a:p>
          </p:txBody>
        </p:sp>
        <p:sp>
          <p:nvSpPr>
            <p:cNvPr id="27" name="Oval 24"/>
            <p:cNvSpPr>
              <a:spLocks noChangeArrowheads="1"/>
            </p:cNvSpPr>
            <p:nvPr/>
          </p:nvSpPr>
          <p:spPr bwMode="gray">
            <a:xfrm>
              <a:off x="2349" y="1913"/>
              <a:ext cx="1070" cy="32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nvGrpSpPr>
            <p:cNvPr id="28" name="Group 25"/>
            <p:cNvGrpSpPr/>
            <p:nvPr/>
          </p:nvGrpSpPr>
          <p:grpSpPr bwMode="auto">
            <a:xfrm>
              <a:off x="2363" y="1552"/>
              <a:ext cx="1029" cy="1032"/>
              <a:chOff x="4166" y="1706"/>
              <a:chExt cx="1250" cy="1253"/>
            </a:xfrm>
          </p:grpSpPr>
          <p:sp>
            <p:nvSpPr>
              <p:cNvPr id="37" name="Oval 26"/>
              <p:cNvSpPr>
                <a:spLocks noChangeArrowheads="1"/>
              </p:cNvSpPr>
              <p:nvPr/>
            </p:nvSpPr>
            <p:spPr bwMode="gray">
              <a:xfrm>
                <a:off x="4169" y="1706"/>
                <a:ext cx="1247" cy="1253"/>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8" name="Oval 27"/>
              <p:cNvSpPr>
                <a:spLocks noChangeArrowheads="1"/>
              </p:cNvSpPr>
              <p:nvPr/>
            </p:nvSpPr>
            <p:spPr bwMode="gray">
              <a:xfrm>
                <a:off x="4182" y="1712"/>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9" name="Oval 28"/>
              <p:cNvSpPr>
                <a:spLocks noChangeArrowheads="1"/>
              </p:cNvSpPr>
              <p:nvPr/>
            </p:nvSpPr>
            <p:spPr bwMode="gray">
              <a:xfrm>
                <a:off x="4195" y="1726"/>
                <a:ext cx="1161" cy="113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0" name="Oval 29"/>
              <p:cNvSpPr>
                <a:spLocks noChangeArrowheads="1"/>
              </p:cNvSpPr>
              <p:nvPr/>
            </p:nvSpPr>
            <p:spPr bwMode="gray">
              <a:xfrm>
                <a:off x="4265" y="1759"/>
                <a:ext cx="1030"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grpSp>
          <p:nvGrpSpPr>
            <p:cNvPr id="29" name="Group 30"/>
            <p:cNvGrpSpPr/>
            <p:nvPr/>
          </p:nvGrpSpPr>
          <p:grpSpPr bwMode="auto">
            <a:xfrm>
              <a:off x="4097" y="1552"/>
              <a:ext cx="1033" cy="1032"/>
              <a:chOff x="4166" y="1706"/>
              <a:chExt cx="1254" cy="1253"/>
            </a:xfrm>
          </p:grpSpPr>
          <p:sp>
            <p:nvSpPr>
              <p:cNvPr id="33" name="Oval 31"/>
              <p:cNvSpPr>
                <a:spLocks noChangeArrowheads="1"/>
              </p:cNvSpPr>
              <p:nvPr/>
            </p:nvSpPr>
            <p:spPr bwMode="gray">
              <a:xfrm>
                <a:off x="4166" y="1706"/>
                <a:ext cx="1254" cy="1253"/>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4" name="Oval 32"/>
              <p:cNvSpPr>
                <a:spLocks noChangeArrowheads="1"/>
              </p:cNvSpPr>
              <p:nvPr/>
            </p:nvSpPr>
            <p:spPr bwMode="gray">
              <a:xfrm>
                <a:off x="4182" y="1712"/>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5" name="Oval 33"/>
              <p:cNvSpPr>
                <a:spLocks noChangeArrowheads="1"/>
              </p:cNvSpPr>
              <p:nvPr/>
            </p:nvSpPr>
            <p:spPr bwMode="gray">
              <a:xfrm>
                <a:off x="4195" y="1726"/>
                <a:ext cx="1162" cy="113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6" name="Oval 34"/>
              <p:cNvSpPr>
                <a:spLocks noChangeArrowheads="1"/>
              </p:cNvSpPr>
              <p:nvPr/>
            </p:nvSpPr>
            <p:spPr bwMode="gray">
              <a:xfrm>
                <a:off x="4263" y="1759"/>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sp>
          <p:nvSpPr>
            <p:cNvPr id="30"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algn="ctr">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1"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algn="ctr">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2"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algn="ctr">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概念递进">
    <p:spTree>
      <p:nvGrpSpPr>
        <p:cNvPr id="1" name=""/>
        <p:cNvGrpSpPr/>
        <p:nvPr/>
      </p:nvGrpSpPr>
      <p:grpSpPr>
        <a:xfrm>
          <a:off x="0" y="0"/>
          <a:ext cx="0" cy="0"/>
          <a:chOff x="0" y="0"/>
          <a:chExt cx="0" cy="0"/>
        </a:xfrm>
      </p:grpSpPr>
      <p:grpSp>
        <p:nvGrpSpPr>
          <p:cNvPr id="8" name="Group 64"/>
          <p:cNvGrpSpPr/>
          <p:nvPr/>
        </p:nvGrpSpPr>
        <p:grpSpPr bwMode="auto">
          <a:xfrm>
            <a:off x="990600" y="1455738"/>
            <a:ext cx="5943600" cy="4495800"/>
            <a:chOff x="624" y="720"/>
            <a:chExt cx="3744" cy="2832"/>
          </a:xfrm>
        </p:grpSpPr>
        <p:sp>
          <p:nvSpPr>
            <p:cNvPr id="9" name="Freeform 4"/>
            <p:cNvSpPr>
              <a:spLocks noEditPoints="1"/>
            </p:cNvSpPr>
            <p:nvPr/>
          </p:nvSpPr>
          <p:spPr bwMode="gray">
            <a:xfrm>
              <a:off x="624" y="1008"/>
              <a:ext cx="3744" cy="2544"/>
            </a:xfrm>
            <a:custGeom>
              <a:avLst/>
              <a:gdLst>
                <a:gd name="T0" fmla="*/ 179416 w 2820"/>
                <a:gd name="T1" fmla="*/ 4 h 2912"/>
                <a:gd name="T2" fmla="*/ 134919 w 2820"/>
                <a:gd name="T3" fmla="*/ 15 h 2912"/>
                <a:gd name="T4" fmla="*/ 97641 w 2820"/>
                <a:gd name="T5" fmla="*/ 26 h 2912"/>
                <a:gd name="T6" fmla="*/ 66745 w 2820"/>
                <a:gd name="T7" fmla="*/ 39 h 2912"/>
                <a:gd name="T8" fmla="*/ 41589 w 2820"/>
                <a:gd name="T9" fmla="*/ 53 h 2912"/>
                <a:gd name="T10" fmla="*/ 23004 w 2820"/>
                <a:gd name="T11" fmla="*/ 68 h 2912"/>
                <a:gd name="T12" fmla="*/ 9870 w 2820"/>
                <a:gd name="T13" fmla="*/ 82 h 2912"/>
                <a:gd name="T14" fmla="*/ 2302 w 2820"/>
                <a:gd name="T15" fmla="*/ 99 h 2912"/>
                <a:gd name="T16" fmla="*/ 0 w 2820"/>
                <a:gd name="T17" fmla="*/ 114 h 2912"/>
                <a:gd name="T18" fmla="*/ 2947 w 2820"/>
                <a:gd name="T19" fmla="*/ 130 h 2912"/>
                <a:gd name="T20" fmla="*/ 10527 w 2820"/>
                <a:gd name="T21" fmla="*/ 145 h 2912"/>
                <a:gd name="T22" fmla="*/ 22698 w 2820"/>
                <a:gd name="T23" fmla="*/ 160 h 2912"/>
                <a:gd name="T24" fmla="*/ 39163 w 2820"/>
                <a:gd name="T25" fmla="*/ 174 h 2912"/>
                <a:gd name="T26" fmla="*/ 59721 w 2820"/>
                <a:gd name="T27" fmla="*/ 187 h 2912"/>
                <a:gd name="T28" fmla="*/ 84195 w 2820"/>
                <a:gd name="T29" fmla="*/ 199 h 2912"/>
                <a:gd name="T30" fmla="*/ 112422 w 2820"/>
                <a:gd name="T31" fmla="*/ 209 h 2912"/>
                <a:gd name="T32" fmla="*/ 143548 w 2820"/>
                <a:gd name="T33" fmla="*/ 219 h 2912"/>
                <a:gd name="T34" fmla="*/ 178420 w 2820"/>
                <a:gd name="T35" fmla="*/ 225 h 2912"/>
                <a:gd name="T36" fmla="*/ 215936 w 2820"/>
                <a:gd name="T37" fmla="*/ 231 h 2912"/>
                <a:gd name="T38" fmla="*/ 255936 w 2820"/>
                <a:gd name="T39" fmla="*/ 233 h 2912"/>
                <a:gd name="T40" fmla="*/ 298670 w 2820"/>
                <a:gd name="T41" fmla="*/ 233 h 2912"/>
                <a:gd name="T42" fmla="*/ 343365 w 2820"/>
                <a:gd name="T43" fmla="*/ 232 h 2912"/>
                <a:gd name="T44" fmla="*/ 389975 w 2820"/>
                <a:gd name="T45" fmla="*/ 226 h 2912"/>
                <a:gd name="T46" fmla="*/ 417964 w 2820"/>
                <a:gd name="T47" fmla="*/ 256 h 2912"/>
                <a:gd name="T48" fmla="*/ 306911 w 2820"/>
                <a:gd name="T49" fmla="*/ 136 h 2912"/>
                <a:gd name="T50" fmla="*/ 321373 w 2820"/>
                <a:gd name="T51" fmla="*/ 167 h 2912"/>
                <a:gd name="T52" fmla="*/ 293731 w 2820"/>
                <a:gd name="T53" fmla="*/ 171 h 2912"/>
                <a:gd name="T54" fmla="*/ 265408 w 2820"/>
                <a:gd name="T55" fmla="*/ 171 h 2912"/>
                <a:gd name="T56" fmla="*/ 236881 w 2820"/>
                <a:gd name="T57" fmla="*/ 167 h 2912"/>
                <a:gd name="T58" fmla="*/ 208927 w 2820"/>
                <a:gd name="T59" fmla="*/ 164 h 2912"/>
                <a:gd name="T60" fmla="*/ 182042 w 2820"/>
                <a:gd name="T61" fmla="*/ 160 h 2912"/>
                <a:gd name="T62" fmla="*/ 156385 w 2820"/>
                <a:gd name="T63" fmla="*/ 153 h 2912"/>
                <a:gd name="T64" fmla="*/ 132996 w 2820"/>
                <a:gd name="T65" fmla="*/ 144 h 2912"/>
                <a:gd name="T66" fmla="*/ 112422 w 2820"/>
                <a:gd name="T67" fmla="*/ 135 h 2912"/>
                <a:gd name="T68" fmla="*/ 94892 w 2820"/>
                <a:gd name="T69" fmla="*/ 125 h 2912"/>
                <a:gd name="T70" fmla="*/ 81169 w 2820"/>
                <a:gd name="T71" fmla="*/ 114 h 2912"/>
                <a:gd name="T72" fmla="*/ 71979 w 2820"/>
                <a:gd name="T73" fmla="*/ 103 h 2912"/>
                <a:gd name="T74" fmla="*/ 67304 w 2820"/>
                <a:gd name="T75" fmla="*/ 91 h 2912"/>
                <a:gd name="T76" fmla="*/ 68300 w 2820"/>
                <a:gd name="T77" fmla="*/ 79 h 2912"/>
                <a:gd name="T78" fmla="*/ 75622 w 2820"/>
                <a:gd name="T79" fmla="*/ 66 h 2912"/>
                <a:gd name="T80" fmla="*/ 89357 w 2820"/>
                <a:gd name="T81" fmla="*/ 52 h 2912"/>
                <a:gd name="T82" fmla="*/ 110136 w 2820"/>
                <a:gd name="T83" fmla="*/ 39 h 2912"/>
                <a:gd name="T84" fmla="*/ 138670 w 2820"/>
                <a:gd name="T85" fmla="*/ 26 h 2912"/>
                <a:gd name="T86" fmla="*/ 175863 w 2820"/>
                <a:gd name="T87" fmla="*/ 13 h 2912"/>
                <a:gd name="T88" fmla="*/ 221539 w 2820"/>
                <a:gd name="T89" fmla="*/ 3 h 2912"/>
                <a:gd name="T90" fmla="*/ 204414 w 2820"/>
                <a:gd name="T91" fmla="*/ 0 h 2912"/>
                <a:gd name="T92" fmla="*/ 463293 w 2820"/>
                <a:gd name="T93" fmla="*/ 171 h 2912"/>
                <a:gd name="T94" fmla="*/ 463293 w 2820"/>
                <a:gd name="T95" fmla="*/ 171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nvGrpSpPr>
            <p:cNvPr id="10" name="Group 60"/>
            <p:cNvGrpSpPr/>
            <p:nvPr/>
          </p:nvGrpSpPr>
          <p:grpSpPr bwMode="auto">
            <a:xfrm>
              <a:off x="1950" y="2076"/>
              <a:ext cx="1074" cy="1188"/>
              <a:chOff x="1950" y="2076"/>
              <a:chExt cx="1074" cy="1188"/>
            </a:xfrm>
          </p:grpSpPr>
          <p:sp>
            <p:nvSpPr>
              <p:cNvPr id="30"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1" name="Group 61"/>
            <p:cNvGrpSpPr/>
            <p:nvPr/>
          </p:nvGrpSpPr>
          <p:grpSpPr bwMode="auto">
            <a:xfrm>
              <a:off x="784" y="1836"/>
              <a:ext cx="864" cy="1008"/>
              <a:chOff x="784" y="1836"/>
              <a:chExt cx="864" cy="1008"/>
            </a:xfrm>
          </p:grpSpPr>
          <p:sp>
            <p:nvSpPr>
              <p:cNvPr id="24"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5" name="Group 42"/>
              <p:cNvGrpSpPr/>
              <p:nvPr/>
            </p:nvGrpSpPr>
            <p:grpSpPr bwMode="auto">
              <a:xfrm>
                <a:off x="784" y="1836"/>
                <a:ext cx="864" cy="908"/>
                <a:chOff x="732" y="2112"/>
                <a:chExt cx="842" cy="860"/>
              </a:xfrm>
            </p:grpSpPr>
            <p:sp>
              <p:nvSpPr>
                <p:cNvPr id="26"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7"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grpSp>
          <p:nvGrpSpPr>
            <p:cNvPr id="12" name="Group 62"/>
            <p:cNvGrpSpPr/>
            <p:nvPr/>
          </p:nvGrpSpPr>
          <p:grpSpPr bwMode="auto">
            <a:xfrm>
              <a:off x="720" y="972"/>
              <a:ext cx="693" cy="718"/>
              <a:chOff x="720" y="972"/>
              <a:chExt cx="693" cy="718"/>
            </a:xfrm>
          </p:grpSpPr>
          <p:sp>
            <p:nvSpPr>
              <p:cNvPr id="19"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2"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3" name="Group 63"/>
            <p:cNvGrpSpPr/>
            <p:nvPr/>
          </p:nvGrpSpPr>
          <p:grpSpPr bwMode="auto">
            <a:xfrm>
              <a:off x="1518" y="720"/>
              <a:ext cx="507" cy="480"/>
              <a:chOff x="1518" y="720"/>
              <a:chExt cx="507" cy="480"/>
            </a:xfrm>
          </p:grpSpPr>
          <p:sp>
            <p:nvSpPr>
              <p:cNvPr id="14"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核心分支">
    <p:spTree>
      <p:nvGrpSpPr>
        <p:cNvPr id="1" name=""/>
        <p:cNvGrpSpPr/>
        <p:nvPr/>
      </p:nvGrpSpPr>
      <p:grpSpPr>
        <a:xfrm>
          <a:off x="0" y="0"/>
          <a:ext cx="0" cy="0"/>
          <a:chOff x="0" y="0"/>
          <a:chExt cx="0" cy="0"/>
        </a:xfrm>
      </p:grpSpPr>
      <p:grpSp>
        <p:nvGrpSpPr>
          <p:cNvPr id="10" name="Group 33"/>
          <p:cNvGrpSpPr/>
          <p:nvPr/>
        </p:nvGrpSpPr>
        <p:grpSpPr bwMode="auto">
          <a:xfrm>
            <a:off x="2552700" y="1871663"/>
            <a:ext cx="4038600" cy="3505200"/>
            <a:chOff x="1608" y="1056"/>
            <a:chExt cx="2544" cy="2208"/>
          </a:xfrm>
        </p:grpSpPr>
        <p:sp>
          <p:nvSpPr>
            <p:cNvPr id="11" name="AutoShape 3"/>
            <p:cNvSpPr>
              <a:spLocks noChangeArrowheads="1"/>
            </p:cNvSpPr>
            <p:nvPr/>
          </p:nvSpPr>
          <p:spPr bwMode="gray">
            <a:xfrm rot="-3626814">
              <a:off x="3042" y="136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2" name="AutoShape 4"/>
            <p:cNvSpPr>
              <a:spLocks noChangeArrowheads="1"/>
            </p:cNvSpPr>
            <p:nvPr/>
          </p:nvSpPr>
          <p:spPr bwMode="gray">
            <a:xfrm rot="3465783">
              <a:off x="3071" y="2691"/>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3" name="AutoShape 5"/>
            <p:cNvSpPr>
              <a:spLocks noChangeArrowheads="1"/>
            </p:cNvSpPr>
            <p:nvPr/>
          </p:nvSpPr>
          <p:spPr bwMode="gray">
            <a:xfrm rot="-7230978">
              <a:off x="2306" y="137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4" name="AutoShape 6"/>
            <p:cNvSpPr>
              <a:spLocks noChangeArrowheads="1"/>
            </p:cNvSpPr>
            <p:nvPr/>
          </p:nvSpPr>
          <p:spPr bwMode="gray">
            <a:xfrm rot="7535209">
              <a:off x="2281" y="2669"/>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5"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6"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7" name="Oval 9"/>
            <p:cNvSpPr>
              <a:spLocks noChangeArrowheads="1"/>
            </p:cNvSpPr>
            <p:nvPr/>
          </p:nvSpPr>
          <p:spPr bwMode="auto">
            <a:xfrm>
              <a:off x="1698" y="1992"/>
              <a:ext cx="2357" cy="327"/>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8"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9"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0"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2"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3"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4" name="Oval 22"/>
            <p:cNvSpPr>
              <a:spLocks noChangeArrowheads="1"/>
            </p:cNvSpPr>
            <p:nvPr/>
          </p:nvSpPr>
          <p:spPr bwMode="gray">
            <a:xfrm>
              <a:off x="2493" y="2005"/>
              <a:ext cx="116" cy="30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5" name="Oval 23"/>
            <p:cNvSpPr>
              <a:spLocks noChangeArrowheads="1"/>
            </p:cNvSpPr>
            <p:nvPr/>
          </p:nvSpPr>
          <p:spPr bwMode="gray">
            <a:xfrm>
              <a:off x="2496" y="2004"/>
              <a:ext cx="116" cy="30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6" name="Oval 24"/>
            <p:cNvSpPr>
              <a:spLocks noChangeArrowheads="1"/>
            </p:cNvSpPr>
            <p:nvPr/>
          </p:nvSpPr>
          <p:spPr bwMode="gray">
            <a:xfrm>
              <a:off x="2423" y="2004"/>
              <a:ext cx="933" cy="303"/>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7" name="Oval 25"/>
            <p:cNvSpPr>
              <a:spLocks noChangeArrowheads="1"/>
            </p:cNvSpPr>
            <p:nvPr/>
          </p:nvSpPr>
          <p:spPr bwMode="gray">
            <a:xfrm>
              <a:off x="2421" y="2006"/>
              <a:ext cx="933" cy="303"/>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8" name="Oval 26"/>
            <p:cNvSpPr>
              <a:spLocks noChangeArrowheads="1"/>
            </p:cNvSpPr>
            <p:nvPr/>
          </p:nvSpPr>
          <p:spPr bwMode="gray">
            <a:xfrm>
              <a:off x="2470" y="2006"/>
              <a:ext cx="840" cy="303"/>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29" name="Group 27"/>
            <p:cNvGrpSpPr/>
            <p:nvPr/>
          </p:nvGrpSpPr>
          <p:grpSpPr bwMode="auto">
            <a:xfrm>
              <a:off x="2483" y="1753"/>
              <a:ext cx="813" cy="805"/>
              <a:chOff x="4166" y="1706"/>
              <a:chExt cx="1252" cy="1252"/>
            </a:xfrm>
          </p:grpSpPr>
          <p:sp>
            <p:nvSpPr>
              <p:cNvPr id="30"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1"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2"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并列关系">
    <p:spTree>
      <p:nvGrpSpPr>
        <p:cNvPr id="1" name=""/>
        <p:cNvGrpSpPr/>
        <p:nvPr/>
      </p:nvGrpSpPr>
      <p:grpSpPr>
        <a:xfrm>
          <a:off x="0" y="0"/>
          <a:ext cx="0" cy="0"/>
          <a:chOff x="0" y="0"/>
          <a:chExt cx="0" cy="0"/>
        </a:xfrm>
      </p:grpSpPr>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5" name="Group 7"/>
          <p:cNvGrpSpPr/>
          <p:nvPr/>
        </p:nvGrpSpPr>
        <p:grpSpPr bwMode="auto">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7" name="Group 9"/>
            <p:cNvGrpSpPr/>
            <p:nvPr/>
          </p:nvGrpSpPr>
          <p:grpSpPr bwMode="auto">
            <a:xfrm>
              <a:off x="1292" y="1280"/>
              <a:ext cx="623" cy="94"/>
              <a:chOff x="2003" y="3440"/>
              <a:chExt cx="468" cy="242"/>
            </a:xfrm>
          </p:grpSpPr>
          <p:sp>
            <p:nvSpPr>
              <p:cNvPr id="31" name="Oval 10"/>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Rectangle 11"/>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12"/>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13"/>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8"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9" name="Group 15"/>
            <p:cNvGrpSpPr/>
            <p:nvPr/>
          </p:nvGrpSpPr>
          <p:grpSpPr bwMode="auto">
            <a:xfrm>
              <a:off x="2444" y="1280"/>
              <a:ext cx="623" cy="94"/>
              <a:chOff x="2003" y="3440"/>
              <a:chExt cx="468" cy="242"/>
            </a:xfrm>
          </p:grpSpPr>
          <p:sp>
            <p:nvSpPr>
              <p:cNvPr id="27" name="Oval 16"/>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Rectangle 17"/>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18"/>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0" name="Oval 19"/>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0" name="Rectangle 20"/>
            <p:cNvSpPr>
              <a:spLocks noChangeArrowheads="1"/>
            </p:cNvSpPr>
            <p:nvPr/>
          </p:nvSpPr>
          <p:spPr bwMode="gray">
            <a:xfrm rot="3419336">
              <a:off x="2880" y="1148"/>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1" name="Group 21"/>
            <p:cNvGrpSpPr/>
            <p:nvPr/>
          </p:nvGrpSpPr>
          <p:grpSpPr bwMode="auto">
            <a:xfrm>
              <a:off x="3605" y="1280"/>
              <a:ext cx="817" cy="94"/>
              <a:chOff x="2003" y="3440"/>
              <a:chExt cx="468" cy="242"/>
            </a:xfrm>
          </p:grpSpPr>
          <p:sp>
            <p:nvSpPr>
              <p:cNvPr id="23" name="Oval 22"/>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5" name="Oval 24"/>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Oval 25"/>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例分析">
    <p:spTree>
      <p:nvGrpSpPr>
        <p:cNvPr id="1" name=""/>
        <p:cNvGrpSpPr/>
        <p:nvPr/>
      </p:nvGrpSpPr>
      <p:grpSpPr>
        <a:xfrm>
          <a:off x="0" y="0"/>
          <a:ext cx="0" cy="0"/>
          <a:chOff x="0" y="0"/>
          <a:chExt cx="0" cy="0"/>
        </a:xfrm>
      </p:grpSpPr>
      <p:grpSp>
        <p:nvGrpSpPr>
          <p:cNvPr id="9" name="Group 2"/>
          <p:cNvGrpSpPr/>
          <p:nvPr/>
        </p:nvGrpSpPr>
        <p:grpSpPr bwMode="auto">
          <a:xfrm>
            <a:off x="1397000" y="1868488"/>
            <a:ext cx="6329363" cy="3711575"/>
            <a:chOff x="864" y="1310"/>
            <a:chExt cx="3987" cy="2338"/>
          </a:xfrm>
        </p:grpSpPr>
        <p:sp>
          <p:nvSpPr>
            <p:cNvPr id="10"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1"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2"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3" name="Arc 6"/>
            <p:cNvSpPr/>
            <p:nvPr/>
          </p:nvSpPr>
          <p:spPr bwMode="gray">
            <a:xfrm rot="-998297">
              <a:off x="2599" y="1310"/>
              <a:ext cx="1795" cy="1239"/>
            </a:xfrm>
            <a:custGeom>
              <a:avLst/>
              <a:gdLst>
                <a:gd name="T0" fmla="*/ 0 w 21600"/>
                <a:gd name="T1" fmla="*/ 0 h 29046"/>
                <a:gd name="T2" fmla="*/ 0 w 21600"/>
                <a:gd name="T3" fmla="*/ 0 h 29046"/>
                <a:gd name="T4" fmla="*/ 0 w 21600"/>
                <a:gd name="T5" fmla="*/ 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4" name="Arc 7"/>
            <p:cNvSpPr/>
            <p:nvPr/>
          </p:nvSpPr>
          <p:spPr bwMode="gray">
            <a:xfrm rot="20601703" flipH="1">
              <a:off x="1080" y="2491"/>
              <a:ext cx="2067" cy="930"/>
            </a:xfrm>
            <a:custGeom>
              <a:avLst/>
              <a:gdLst>
                <a:gd name="T0" fmla="*/ 0 w 25114"/>
                <a:gd name="T1" fmla="*/ 0 h 21600"/>
                <a:gd name="T2" fmla="*/ 0 w 25114"/>
                <a:gd name="T3" fmla="*/ 0 h 21600"/>
                <a:gd name="T4" fmla="*/ 0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5" name="Arc 8"/>
            <p:cNvSpPr/>
            <p:nvPr/>
          </p:nvSpPr>
          <p:spPr bwMode="gray">
            <a:xfrm rot="-998297">
              <a:off x="1715" y="1339"/>
              <a:ext cx="2034" cy="893"/>
            </a:xfrm>
            <a:custGeom>
              <a:avLst/>
              <a:gdLst>
                <a:gd name="T0" fmla="*/ 0 w 24549"/>
                <a:gd name="T1" fmla="*/ 0 h 21600"/>
                <a:gd name="T2" fmla="*/ 0 w 24549"/>
                <a:gd name="T3" fmla="*/ 0 h 21600"/>
                <a:gd name="T4" fmla="*/ 0 w 24549"/>
                <a:gd name="T5" fmla="*/ 0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 name="Arc 9"/>
            <p:cNvSpPr/>
            <p:nvPr/>
          </p:nvSpPr>
          <p:spPr bwMode="gray">
            <a:xfrm rot="20601703" flipH="1">
              <a:off x="864" y="1713"/>
              <a:ext cx="1796" cy="1302"/>
            </a:xfrm>
            <a:custGeom>
              <a:avLst/>
              <a:gdLst>
                <a:gd name="T0" fmla="*/ 0 w 21600"/>
                <a:gd name="T1" fmla="*/ 0 h 30468"/>
                <a:gd name="T2" fmla="*/ 0 w 21600"/>
                <a:gd name="T3" fmla="*/ 0 h 30468"/>
                <a:gd name="T4" fmla="*/ 0 w 21600"/>
                <a:gd name="T5" fmla="*/ 0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Freeform 10"/>
            <p:cNvSpPr/>
            <p:nvPr/>
          </p:nvSpPr>
          <p:spPr bwMode="gray">
            <a:xfrm>
              <a:off x="3442" y="2282"/>
              <a:ext cx="1105" cy="231"/>
            </a:xfrm>
            <a:custGeom>
              <a:avLst/>
              <a:gdLst>
                <a:gd name="T0" fmla="*/ 9 w 1105"/>
                <a:gd name="T1" fmla="*/ 0 h 1120"/>
                <a:gd name="T2" fmla="*/ 1105 w 1105"/>
                <a:gd name="T3" fmla="*/ 0 h 1120"/>
                <a:gd name="T4" fmla="*/ 1081 w 1105"/>
                <a:gd name="T5" fmla="*/ 0 h 1120"/>
                <a:gd name="T6" fmla="*/ 705 w 1105"/>
                <a:gd name="T7" fmla="*/ 0 h 1120"/>
                <a:gd name="T8" fmla="*/ 17 w 1105"/>
                <a:gd name="T9" fmla="*/ 0 h 1120"/>
                <a:gd name="T10" fmla="*/ 9 w 1105"/>
                <a:gd name="T11" fmla="*/ 0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18" name="Arc 11"/>
            <p:cNvSpPr/>
            <p:nvPr/>
          </p:nvSpPr>
          <p:spPr bwMode="gray">
            <a:xfrm rot="-1060795">
              <a:off x="2840" y="1897"/>
              <a:ext cx="1719" cy="1171"/>
            </a:xfrm>
            <a:custGeom>
              <a:avLst/>
              <a:gdLst>
                <a:gd name="T0" fmla="*/ 0 w 18016"/>
                <a:gd name="T1" fmla="*/ 0 h 21282"/>
                <a:gd name="T2" fmla="*/ 0 w 18016"/>
                <a:gd name="T3" fmla="*/ 0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Freeform 12"/>
            <p:cNvSpPr/>
            <p:nvPr/>
          </p:nvSpPr>
          <p:spPr bwMode="gray">
            <a:xfrm>
              <a:off x="2819" y="2496"/>
              <a:ext cx="648" cy="231"/>
            </a:xfrm>
            <a:custGeom>
              <a:avLst/>
              <a:gdLst>
                <a:gd name="T0" fmla="*/ 648 w 648"/>
                <a:gd name="T1" fmla="*/ 0 h 928"/>
                <a:gd name="T2" fmla="*/ 648 w 648"/>
                <a:gd name="T3" fmla="*/ 0 h 928"/>
                <a:gd name="T4" fmla="*/ 0 w 648"/>
                <a:gd name="T5" fmla="*/ 0 h 928"/>
                <a:gd name="T6" fmla="*/ 96 w 648"/>
                <a:gd name="T7" fmla="*/ 0 h 928"/>
                <a:gd name="T8" fmla="*/ 648 w 648"/>
                <a:gd name="T9" fmla="*/ 0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0"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Freeform 19"/>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22"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观点总结">
    <p:spTree>
      <p:nvGrpSpPr>
        <p:cNvPr id="1" name=""/>
        <p:cNvGrpSpPr/>
        <p:nvPr/>
      </p:nvGrpSpPr>
      <p:grpSpPr>
        <a:xfrm>
          <a:off x="0" y="0"/>
          <a:ext cx="0" cy="0"/>
          <a:chOff x="0" y="0"/>
          <a:chExt cx="0" cy="0"/>
        </a:xfrm>
      </p:grpSpPr>
      <p:grpSp>
        <p:nvGrpSpPr>
          <p:cNvPr id="9" name="Group 29"/>
          <p:cNvGrpSpPr/>
          <p:nvPr/>
        </p:nvGrpSpPr>
        <p:grpSpPr bwMode="auto">
          <a:xfrm>
            <a:off x="876300" y="1624013"/>
            <a:ext cx="7391400" cy="4156075"/>
            <a:chOff x="576" y="768"/>
            <a:chExt cx="4656" cy="2618"/>
          </a:xfrm>
        </p:grpSpPr>
        <p:sp>
          <p:nvSpPr>
            <p:cNvPr id="10"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1"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algn="ctr" fontAlgn="auto">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2" name="Group 7"/>
            <p:cNvGrpSpPr/>
            <p:nvPr/>
          </p:nvGrpSpPr>
          <p:grpSpPr bwMode="auto">
            <a:xfrm>
              <a:off x="576" y="2428"/>
              <a:ext cx="936" cy="954"/>
              <a:chOff x="2016" y="1920"/>
              <a:chExt cx="1680" cy="1680"/>
            </a:xfrm>
          </p:grpSpPr>
          <p:sp>
            <p:nvSpPr>
              <p:cNvPr id="22"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Freeform 9"/>
              <p:cNvSpPr/>
              <p:nvPr/>
            </p:nvSpPr>
            <p:spPr bwMode="gray">
              <a:xfrm>
                <a:off x="2208" y="1948"/>
                <a:ext cx="1296" cy="634"/>
              </a:xfrm>
              <a:custGeom>
                <a:avLst/>
                <a:gdLst>
                  <a:gd name="T0" fmla="*/ 922 w 1321"/>
                  <a:gd name="T1" fmla="*/ 49 h 712"/>
                  <a:gd name="T2" fmla="*/ 934 w 1321"/>
                  <a:gd name="T3" fmla="*/ 54 h 712"/>
                  <a:gd name="T4" fmla="*/ 937 w 1321"/>
                  <a:gd name="T5" fmla="*/ 60 h 712"/>
                  <a:gd name="T6" fmla="*/ 932 w 1321"/>
                  <a:gd name="T7" fmla="*/ 64 h 712"/>
                  <a:gd name="T8" fmla="*/ 920 w 1321"/>
                  <a:gd name="T9" fmla="*/ 68 h 712"/>
                  <a:gd name="T10" fmla="*/ 902 w 1321"/>
                  <a:gd name="T11" fmla="*/ 72 h 712"/>
                  <a:gd name="T12" fmla="*/ 878 w 1321"/>
                  <a:gd name="T13" fmla="*/ 75 h 712"/>
                  <a:gd name="T14" fmla="*/ 848 w 1321"/>
                  <a:gd name="T15" fmla="*/ 77 h 712"/>
                  <a:gd name="T16" fmla="*/ 813 w 1321"/>
                  <a:gd name="T17" fmla="*/ 81 h 712"/>
                  <a:gd name="T18" fmla="*/ 774 w 1321"/>
                  <a:gd name="T19" fmla="*/ 83 h 712"/>
                  <a:gd name="T20" fmla="*/ 731 w 1321"/>
                  <a:gd name="T21" fmla="*/ 84 h 712"/>
                  <a:gd name="T22" fmla="*/ 686 w 1321"/>
                  <a:gd name="T23" fmla="*/ 85 h 712"/>
                  <a:gd name="T24" fmla="*/ 636 w 1321"/>
                  <a:gd name="T25" fmla="*/ 87 h 712"/>
                  <a:gd name="T26" fmla="*/ 585 w 1321"/>
                  <a:gd name="T27" fmla="*/ 88 h 712"/>
                  <a:gd name="T28" fmla="*/ 564 w 1321"/>
                  <a:gd name="T29" fmla="*/ 89 h 712"/>
                  <a:gd name="T30" fmla="*/ 337 w 1321"/>
                  <a:gd name="T31" fmla="*/ 89 h 712"/>
                  <a:gd name="T32" fmla="*/ 334 w 1321"/>
                  <a:gd name="T33" fmla="*/ 89 h 712"/>
                  <a:gd name="T34" fmla="*/ 289 w 1321"/>
                  <a:gd name="T35" fmla="*/ 88 h 712"/>
                  <a:gd name="T36" fmla="*/ 247 w 1321"/>
                  <a:gd name="T37" fmla="*/ 87 h 712"/>
                  <a:gd name="T38" fmla="*/ 207 w 1321"/>
                  <a:gd name="T39" fmla="*/ 86 h 712"/>
                  <a:gd name="T40" fmla="*/ 168 w 1321"/>
                  <a:gd name="T41" fmla="*/ 84 h 712"/>
                  <a:gd name="T42" fmla="*/ 131 w 1321"/>
                  <a:gd name="T43" fmla="*/ 84 h 712"/>
                  <a:gd name="T44" fmla="*/ 102 w 1321"/>
                  <a:gd name="T45" fmla="*/ 82 h 712"/>
                  <a:gd name="T46" fmla="*/ 72 w 1321"/>
                  <a:gd name="T47" fmla="*/ 80 h 712"/>
                  <a:gd name="T48" fmla="*/ 49 w 1321"/>
                  <a:gd name="T49" fmla="*/ 78 h 712"/>
                  <a:gd name="T50" fmla="*/ 26 w 1321"/>
                  <a:gd name="T51" fmla="*/ 75 h 712"/>
                  <a:gd name="T52" fmla="*/ 18 w 1321"/>
                  <a:gd name="T53" fmla="*/ 72 h 712"/>
                  <a:gd name="T54" fmla="*/ 6 w 1321"/>
                  <a:gd name="T55" fmla="*/ 69 h 712"/>
                  <a:gd name="T56" fmla="*/ 0 w 1321"/>
                  <a:gd name="T57" fmla="*/ 65 h 712"/>
                  <a:gd name="T58" fmla="*/ 0 w 1321"/>
                  <a:gd name="T59" fmla="*/ 64 h 712"/>
                  <a:gd name="T60" fmla="*/ 4 w 1321"/>
                  <a:gd name="T61" fmla="*/ 60 h 712"/>
                  <a:gd name="T62" fmla="*/ 16 w 1321"/>
                  <a:gd name="T63" fmla="*/ 54 h 712"/>
                  <a:gd name="T64" fmla="*/ 33 w 1321"/>
                  <a:gd name="T65" fmla="*/ 46 h 712"/>
                  <a:gd name="T66" fmla="*/ 68 w 1321"/>
                  <a:gd name="T67" fmla="*/ 37 h 712"/>
                  <a:gd name="T68" fmla="*/ 106 w 1321"/>
                  <a:gd name="T69" fmla="*/ 29 h 712"/>
                  <a:gd name="T70" fmla="*/ 145 w 1321"/>
                  <a:gd name="T71" fmla="*/ 21 h 712"/>
                  <a:gd name="T72" fmla="*/ 191 w 1321"/>
                  <a:gd name="T73" fmla="*/ 15 h 712"/>
                  <a:gd name="T74" fmla="*/ 242 w 1321"/>
                  <a:gd name="T75" fmla="*/ 10 h 712"/>
                  <a:gd name="T76" fmla="*/ 294 w 1321"/>
                  <a:gd name="T77" fmla="*/ 5 h 712"/>
                  <a:gd name="T78" fmla="*/ 353 w 1321"/>
                  <a:gd name="T79" fmla="*/ 4 h 712"/>
                  <a:gd name="T80" fmla="*/ 412 w 1321"/>
                  <a:gd name="T81" fmla="*/ 4 h 712"/>
                  <a:gd name="T82" fmla="*/ 474 w 1321"/>
                  <a:gd name="T83" fmla="*/ 0 h 712"/>
                  <a:gd name="T84" fmla="*/ 474 w 1321"/>
                  <a:gd name="T85" fmla="*/ 0 h 712"/>
                  <a:gd name="T86" fmla="*/ 538 w 1321"/>
                  <a:gd name="T87" fmla="*/ 4 h 712"/>
                  <a:gd name="T88" fmla="*/ 600 w 1321"/>
                  <a:gd name="T89" fmla="*/ 4 h 712"/>
                  <a:gd name="T90" fmla="*/ 661 w 1321"/>
                  <a:gd name="T91" fmla="*/ 6 h 712"/>
                  <a:gd name="T92" fmla="*/ 717 w 1321"/>
                  <a:gd name="T93" fmla="*/ 11 h 712"/>
                  <a:gd name="T94" fmla="*/ 767 w 1321"/>
                  <a:gd name="T95" fmla="*/ 17 h 712"/>
                  <a:gd name="T96" fmla="*/ 814 w 1321"/>
                  <a:gd name="T97" fmla="*/ 24 h 712"/>
                  <a:gd name="T98" fmla="*/ 856 w 1321"/>
                  <a:gd name="T99" fmla="*/ 32 h 712"/>
                  <a:gd name="T100" fmla="*/ 892 w 1321"/>
                  <a:gd name="T101" fmla="*/ 40 h 712"/>
                  <a:gd name="T102" fmla="*/ 922 w 1321"/>
                  <a:gd name="T103" fmla="*/ 49 h 712"/>
                  <a:gd name="T104" fmla="*/ 922 w 1321"/>
                  <a:gd name="T105" fmla="*/ 4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3" name="Group 13"/>
            <p:cNvGrpSpPr/>
            <p:nvPr/>
          </p:nvGrpSpPr>
          <p:grpSpPr bwMode="auto">
            <a:xfrm>
              <a:off x="4272" y="2400"/>
              <a:ext cx="960" cy="965"/>
              <a:chOff x="2016" y="1920"/>
              <a:chExt cx="1680" cy="1680"/>
            </a:xfrm>
          </p:grpSpPr>
          <p:sp>
            <p:nvSpPr>
              <p:cNvPr id="20"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Freeform 15"/>
              <p:cNvSpPr/>
              <p:nvPr/>
            </p:nvSpPr>
            <p:spPr bwMode="gray">
              <a:xfrm>
                <a:off x="2209" y="1948"/>
                <a:ext cx="1295" cy="634"/>
              </a:xfrm>
              <a:custGeom>
                <a:avLst/>
                <a:gdLst>
                  <a:gd name="T0" fmla="*/ 909 w 1321"/>
                  <a:gd name="T1" fmla="*/ 49 h 712"/>
                  <a:gd name="T2" fmla="*/ 921 w 1321"/>
                  <a:gd name="T3" fmla="*/ 54 h 712"/>
                  <a:gd name="T4" fmla="*/ 923 w 1321"/>
                  <a:gd name="T5" fmla="*/ 60 h 712"/>
                  <a:gd name="T6" fmla="*/ 920 w 1321"/>
                  <a:gd name="T7" fmla="*/ 64 h 712"/>
                  <a:gd name="T8" fmla="*/ 906 w 1321"/>
                  <a:gd name="T9" fmla="*/ 68 h 712"/>
                  <a:gd name="T10" fmla="*/ 888 w 1321"/>
                  <a:gd name="T11" fmla="*/ 72 h 712"/>
                  <a:gd name="T12" fmla="*/ 867 w 1321"/>
                  <a:gd name="T13" fmla="*/ 75 h 712"/>
                  <a:gd name="T14" fmla="*/ 836 w 1321"/>
                  <a:gd name="T15" fmla="*/ 77 h 712"/>
                  <a:gd name="T16" fmla="*/ 802 w 1321"/>
                  <a:gd name="T17" fmla="*/ 81 h 712"/>
                  <a:gd name="T18" fmla="*/ 764 w 1321"/>
                  <a:gd name="T19" fmla="*/ 83 h 712"/>
                  <a:gd name="T20" fmla="*/ 721 w 1321"/>
                  <a:gd name="T21" fmla="*/ 84 h 712"/>
                  <a:gd name="T22" fmla="*/ 675 w 1321"/>
                  <a:gd name="T23" fmla="*/ 85 h 712"/>
                  <a:gd name="T24" fmla="*/ 626 w 1321"/>
                  <a:gd name="T25" fmla="*/ 87 h 712"/>
                  <a:gd name="T26" fmla="*/ 575 w 1321"/>
                  <a:gd name="T27" fmla="*/ 88 h 712"/>
                  <a:gd name="T28" fmla="*/ 556 w 1321"/>
                  <a:gd name="T29" fmla="*/ 89 h 712"/>
                  <a:gd name="T30" fmla="*/ 333 w 1321"/>
                  <a:gd name="T31" fmla="*/ 89 h 712"/>
                  <a:gd name="T32" fmla="*/ 330 w 1321"/>
                  <a:gd name="T33" fmla="*/ 89 h 712"/>
                  <a:gd name="T34" fmla="*/ 286 w 1321"/>
                  <a:gd name="T35" fmla="*/ 88 h 712"/>
                  <a:gd name="T36" fmla="*/ 244 w 1321"/>
                  <a:gd name="T37" fmla="*/ 87 h 712"/>
                  <a:gd name="T38" fmla="*/ 204 w 1321"/>
                  <a:gd name="T39" fmla="*/ 86 h 712"/>
                  <a:gd name="T40" fmla="*/ 165 w 1321"/>
                  <a:gd name="T41" fmla="*/ 84 h 712"/>
                  <a:gd name="T42" fmla="*/ 129 w 1321"/>
                  <a:gd name="T43" fmla="*/ 84 h 712"/>
                  <a:gd name="T44" fmla="*/ 100 w 1321"/>
                  <a:gd name="T45" fmla="*/ 82 h 712"/>
                  <a:gd name="T46" fmla="*/ 71 w 1321"/>
                  <a:gd name="T47" fmla="*/ 80 h 712"/>
                  <a:gd name="T48" fmla="*/ 49 w 1321"/>
                  <a:gd name="T49" fmla="*/ 78 h 712"/>
                  <a:gd name="T50" fmla="*/ 25 w 1321"/>
                  <a:gd name="T51" fmla="*/ 75 h 712"/>
                  <a:gd name="T52" fmla="*/ 18 w 1321"/>
                  <a:gd name="T53" fmla="*/ 72 h 712"/>
                  <a:gd name="T54" fmla="*/ 6 w 1321"/>
                  <a:gd name="T55" fmla="*/ 69 h 712"/>
                  <a:gd name="T56" fmla="*/ 0 w 1321"/>
                  <a:gd name="T57" fmla="*/ 65 h 712"/>
                  <a:gd name="T58" fmla="*/ 0 w 1321"/>
                  <a:gd name="T59" fmla="*/ 64 h 712"/>
                  <a:gd name="T60" fmla="*/ 4 w 1321"/>
                  <a:gd name="T61" fmla="*/ 60 h 712"/>
                  <a:gd name="T62" fmla="*/ 16 w 1321"/>
                  <a:gd name="T63" fmla="*/ 54 h 712"/>
                  <a:gd name="T64" fmla="*/ 33 w 1321"/>
                  <a:gd name="T65" fmla="*/ 46 h 712"/>
                  <a:gd name="T66" fmla="*/ 67 w 1321"/>
                  <a:gd name="T67" fmla="*/ 37 h 712"/>
                  <a:gd name="T68" fmla="*/ 104 w 1321"/>
                  <a:gd name="T69" fmla="*/ 29 h 712"/>
                  <a:gd name="T70" fmla="*/ 143 w 1321"/>
                  <a:gd name="T71" fmla="*/ 21 h 712"/>
                  <a:gd name="T72" fmla="*/ 189 w 1321"/>
                  <a:gd name="T73" fmla="*/ 15 h 712"/>
                  <a:gd name="T74" fmla="*/ 239 w 1321"/>
                  <a:gd name="T75" fmla="*/ 10 h 712"/>
                  <a:gd name="T76" fmla="*/ 290 w 1321"/>
                  <a:gd name="T77" fmla="*/ 5 h 712"/>
                  <a:gd name="T78" fmla="*/ 347 w 1321"/>
                  <a:gd name="T79" fmla="*/ 4 h 712"/>
                  <a:gd name="T80" fmla="*/ 407 w 1321"/>
                  <a:gd name="T81" fmla="*/ 4 h 712"/>
                  <a:gd name="T82" fmla="*/ 466 w 1321"/>
                  <a:gd name="T83" fmla="*/ 0 h 712"/>
                  <a:gd name="T84" fmla="*/ 466 w 1321"/>
                  <a:gd name="T85" fmla="*/ 0 h 712"/>
                  <a:gd name="T86" fmla="*/ 530 w 1321"/>
                  <a:gd name="T87" fmla="*/ 4 h 712"/>
                  <a:gd name="T88" fmla="*/ 592 w 1321"/>
                  <a:gd name="T89" fmla="*/ 4 h 712"/>
                  <a:gd name="T90" fmla="*/ 652 w 1321"/>
                  <a:gd name="T91" fmla="*/ 6 h 712"/>
                  <a:gd name="T92" fmla="*/ 707 w 1321"/>
                  <a:gd name="T93" fmla="*/ 11 h 712"/>
                  <a:gd name="T94" fmla="*/ 757 w 1321"/>
                  <a:gd name="T95" fmla="*/ 17 h 712"/>
                  <a:gd name="T96" fmla="*/ 804 w 1321"/>
                  <a:gd name="T97" fmla="*/ 24 h 712"/>
                  <a:gd name="T98" fmla="*/ 845 w 1321"/>
                  <a:gd name="T99" fmla="*/ 32 h 712"/>
                  <a:gd name="T100" fmla="*/ 879 w 1321"/>
                  <a:gd name="T101" fmla="*/ 40 h 712"/>
                  <a:gd name="T102" fmla="*/ 909 w 1321"/>
                  <a:gd name="T103" fmla="*/ 49 h 712"/>
                  <a:gd name="T104" fmla="*/ 909 w 1321"/>
                  <a:gd name="T105" fmla="*/ 4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4" name="Group 18"/>
            <p:cNvGrpSpPr/>
            <p:nvPr/>
          </p:nvGrpSpPr>
          <p:grpSpPr bwMode="auto">
            <a:xfrm>
              <a:off x="1776" y="2428"/>
              <a:ext cx="960" cy="958"/>
              <a:chOff x="2016" y="1920"/>
              <a:chExt cx="1680" cy="1680"/>
            </a:xfrm>
          </p:grpSpPr>
          <p:sp>
            <p:nvSpPr>
              <p:cNvPr id="18"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Freeform 20"/>
              <p:cNvSpPr/>
              <p:nvPr/>
            </p:nvSpPr>
            <p:spPr bwMode="gray">
              <a:xfrm>
                <a:off x="2209" y="1948"/>
                <a:ext cx="1295" cy="633"/>
              </a:xfrm>
              <a:custGeom>
                <a:avLst/>
                <a:gdLst>
                  <a:gd name="T0" fmla="*/ 909 w 1321"/>
                  <a:gd name="T1" fmla="*/ 47 h 712"/>
                  <a:gd name="T2" fmla="*/ 921 w 1321"/>
                  <a:gd name="T3" fmla="*/ 53 h 712"/>
                  <a:gd name="T4" fmla="*/ 923 w 1321"/>
                  <a:gd name="T5" fmla="*/ 58 h 712"/>
                  <a:gd name="T6" fmla="*/ 920 w 1321"/>
                  <a:gd name="T7" fmla="*/ 62 h 712"/>
                  <a:gd name="T8" fmla="*/ 906 w 1321"/>
                  <a:gd name="T9" fmla="*/ 67 h 712"/>
                  <a:gd name="T10" fmla="*/ 888 w 1321"/>
                  <a:gd name="T11" fmla="*/ 69 h 712"/>
                  <a:gd name="T12" fmla="*/ 867 w 1321"/>
                  <a:gd name="T13" fmla="*/ 73 h 712"/>
                  <a:gd name="T14" fmla="*/ 836 w 1321"/>
                  <a:gd name="T15" fmla="*/ 76 h 712"/>
                  <a:gd name="T16" fmla="*/ 802 w 1321"/>
                  <a:gd name="T17" fmla="*/ 77 h 712"/>
                  <a:gd name="T18" fmla="*/ 764 w 1321"/>
                  <a:gd name="T19" fmla="*/ 80 h 712"/>
                  <a:gd name="T20" fmla="*/ 721 w 1321"/>
                  <a:gd name="T21" fmla="*/ 82 h 712"/>
                  <a:gd name="T22" fmla="*/ 675 w 1321"/>
                  <a:gd name="T23" fmla="*/ 83 h 712"/>
                  <a:gd name="T24" fmla="*/ 626 w 1321"/>
                  <a:gd name="T25" fmla="*/ 85 h 712"/>
                  <a:gd name="T26" fmla="*/ 575 w 1321"/>
                  <a:gd name="T27" fmla="*/ 85 h 712"/>
                  <a:gd name="T28" fmla="*/ 556 w 1321"/>
                  <a:gd name="T29" fmla="*/ 86 h 712"/>
                  <a:gd name="T30" fmla="*/ 333 w 1321"/>
                  <a:gd name="T31" fmla="*/ 86 h 712"/>
                  <a:gd name="T32" fmla="*/ 330 w 1321"/>
                  <a:gd name="T33" fmla="*/ 86 h 712"/>
                  <a:gd name="T34" fmla="*/ 286 w 1321"/>
                  <a:gd name="T35" fmla="*/ 85 h 712"/>
                  <a:gd name="T36" fmla="*/ 244 w 1321"/>
                  <a:gd name="T37" fmla="*/ 85 h 712"/>
                  <a:gd name="T38" fmla="*/ 204 w 1321"/>
                  <a:gd name="T39" fmla="*/ 84 h 712"/>
                  <a:gd name="T40" fmla="*/ 165 w 1321"/>
                  <a:gd name="T41" fmla="*/ 82 h 712"/>
                  <a:gd name="T42" fmla="*/ 129 w 1321"/>
                  <a:gd name="T43" fmla="*/ 82 h 712"/>
                  <a:gd name="T44" fmla="*/ 100 w 1321"/>
                  <a:gd name="T45" fmla="*/ 79 h 712"/>
                  <a:gd name="T46" fmla="*/ 71 w 1321"/>
                  <a:gd name="T47" fmla="*/ 77 h 712"/>
                  <a:gd name="T48" fmla="*/ 49 w 1321"/>
                  <a:gd name="T49" fmla="*/ 76 h 712"/>
                  <a:gd name="T50" fmla="*/ 25 w 1321"/>
                  <a:gd name="T51" fmla="*/ 73 h 712"/>
                  <a:gd name="T52" fmla="*/ 18 w 1321"/>
                  <a:gd name="T53" fmla="*/ 70 h 712"/>
                  <a:gd name="T54" fmla="*/ 6 w 1321"/>
                  <a:gd name="T55" fmla="*/ 68 h 712"/>
                  <a:gd name="T56" fmla="*/ 0 w 1321"/>
                  <a:gd name="T57" fmla="*/ 62 h 712"/>
                  <a:gd name="T58" fmla="*/ 0 w 1321"/>
                  <a:gd name="T59" fmla="*/ 62 h 712"/>
                  <a:gd name="T60" fmla="*/ 4 w 1321"/>
                  <a:gd name="T61" fmla="*/ 58 h 712"/>
                  <a:gd name="T62" fmla="*/ 16 w 1321"/>
                  <a:gd name="T63" fmla="*/ 53 h 712"/>
                  <a:gd name="T64" fmla="*/ 33 w 1321"/>
                  <a:gd name="T65" fmla="*/ 44 h 712"/>
                  <a:gd name="T66" fmla="*/ 67 w 1321"/>
                  <a:gd name="T67" fmla="*/ 36 h 712"/>
                  <a:gd name="T68" fmla="*/ 104 w 1321"/>
                  <a:gd name="T69" fmla="*/ 28 h 712"/>
                  <a:gd name="T70" fmla="*/ 143 w 1321"/>
                  <a:gd name="T71" fmla="*/ 20 h 712"/>
                  <a:gd name="T72" fmla="*/ 189 w 1321"/>
                  <a:gd name="T73" fmla="*/ 15 h 712"/>
                  <a:gd name="T74" fmla="*/ 239 w 1321"/>
                  <a:gd name="T75" fmla="*/ 10 h 712"/>
                  <a:gd name="T76" fmla="*/ 290 w 1321"/>
                  <a:gd name="T77" fmla="*/ 5 h 712"/>
                  <a:gd name="T78" fmla="*/ 347 w 1321"/>
                  <a:gd name="T79" fmla="*/ 4 h 712"/>
                  <a:gd name="T80" fmla="*/ 407 w 1321"/>
                  <a:gd name="T81" fmla="*/ 4 h 712"/>
                  <a:gd name="T82" fmla="*/ 466 w 1321"/>
                  <a:gd name="T83" fmla="*/ 0 h 712"/>
                  <a:gd name="T84" fmla="*/ 466 w 1321"/>
                  <a:gd name="T85" fmla="*/ 0 h 712"/>
                  <a:gd name="T86" fmla="*/ 530 w 1321"/>
                  <a:gd name="T87" fmla="*/ 4 h 712"/>
                  <a:gd name="T88" fmla="*/ 592 w 1321"/>
                  <a:gd name="T89" fmla="*/ 4 h 712"/>
                  <a:gd name="T90" fmla="*/ 652 w 1321"/>
                  <a:gd name="T91" fmla="*/ 6 h 712"/>
                  <a:gd name="T92" fmla="*/ 707 w 1321"/>
                  <a:gd name="T93" fmla="*/ 11 h 712"/>
                  <a:gd name="T94" fmla="*/ 757 w 1321"/>
                  <a:gd name="T95" fmla="*/ 16 h 712"/>
                  <a:gd name="T96" fmla="*/ 804 w 1321"/>
                  <a:gd name="T97" fmla="*/ 23 h 712"/>
                  <a:gd name="T98" fmla="*/ 845 w 1321"/>
                  <a:gd name="T99" fmla="*/ 31 h 712"/>
                  <a:gd name="T100" fmla="*/ 879 w 1321"/>
                  <a:gd name="T101" fmla="*/ 39 h 712"/>
                  <a:gd name="T102" fmla="*/ 909 w 1321"/>
                  <a:gd name="T103" fmla="*/ 47 h 712"/>
                  <a:gd name="T104" fmla="*/ 909 w 1321"/>
                  <a:gd name="T105" fmla="*/ 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5" name="Group 24"/>
            <p:cNvGrpSpPr/>
            <p:nvPr/>
          </p:nvGrpSpPr>
          <p:grpSpPr bwMode="auto">
            <a:xfrm>
              <a:off x="3072" y="2400"/>
              <a:ext cx="960" cy="958"/>
              <a:chOff x="2016" y="1920"/>
              <a:chExt cx="1680" cy="1680"/>
            </a:xfrm>
          </p:grpSpPr>
          <p:sp>
            <p:nvSpPr>
              <p:cNvPr id="16"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Freeform 26"/>
              <p:cNvSpPr/>
              <p:nvPr/>
            </p:nvSpPr>
            <p:spPr bwMode="gray">
              <a:xfrm>
                <a:off x="2209" y="1948"/>
                <a:ext cx="1295" cy="633"/>
              </a:xfrm>
              <a:custGeom>
                <a:avLst/>
                <a:gdLst>
                  <a:gd name="T0" fmla="*/ 909 w 1321"/>
                  <a:gd name="T1" fmla="*/ 47 h 712"/>
                  <a:gd name="T2" fmla="*/ 921 w 1321"/>
                  <a:gd name="T3" fmla="*/ 53 h 712"/>
                  <a:gd name="T4" fmla="*/ 923 w 1321"/>
                  <a:gd name="T5" fmla="*/ 58 h 712"/>
                  <a:gd name="T6" fmla="*/ 920 w 1321"/>
                  <a:gd name="T7" fmla="*/ 62 h 712"/>
                  <a:gd name="T8" fmla="*/ 906 w 1321"/>
                  <a:gd name="T9" fmla="*/ 67 h 712"/>
                  <a:gd name="T10" fmla="*/ 888 w 1321"/>
                  <a:gd name="T11" fmla="*/ 69 h 712"/>
                  <a:gd name="T12" fmla="*/ 867 w 1321"/>
                  <a:gd name="T13" fmla="*/ 73 h 712"/>
                  <a:gd name="T14" fmla="*/ 836 w 1321"/>
                  <a:gd name="T15" fmla="*/ 76 h 712"/>
                  <a:gd name="T16" fmla="*/ 802 w 1321"/>
                  <a:gd name="T17" fmla="*/ 77 h 712"/>
                  <a:gd name="T18" fmla="*/ 764 w 1321"/>
                  <a:gd name="T19" fmla="*/ 80 h 712"/>
                  <a:gd name="T20" fmla="*/ 721 w 1321"/>
                  <a:gd name="T21" fmla="*/ 82 h 712"/>
                  <a:gd name="T22" fmla="*/ 675 w 1321"/>
                  <a:gd name="T23" fmla="*/ 83 h 712"/>
                  <a:gd name="T24" fmla="*/ 626 w 1321"/>
                  <a:gd name="T25" fmla="*/ 85 h 712"/>
                  <a:gd name="T26" fmla="*/ 575 w 1321"/>
                  <a:gd name="T27" fmla="*/ 85 h 712"/>
                  <a:gd name="T28" fmla="*/ 556 w 1321"/>
                  <a:gd name="T29" fmla="*/ 86 h 712"/>
                  <a:gd name="T30" fmla="*/ 333 w 1321"/>
                  <a:gd name="T31" fmla="*/ 86 h 712"/>
                  <a:gd name="T32" fmla="*/ 330 w 1321"/>
                  <a:gd name="T33" fmla="*/ 86 h 712"/>
                  <a:gd name="T34" fmla="*/ 286 w 1321"/>
                  <a:gd name="T35" fmla="*/ 85 h 712"/>
                  <a:gd name="T36" fmla="*/ 244 w 1321"/>
                  <a:gd name="T37" fmla="*/ 85 h 712"/>
                  <a:gd name="T38" fmla="*/ 204 w 1321"/>
                  <a:gd name="T39" fmla="*/ 84 h 712"/>
                  <a:gd name="T40" fmla="*/ 165 w 1321"/>
                  <a:gd name="T41" fmla="*/ 82 h 712"/>
                  <a:gd name="T42" fmla="*/ 129 w 1321"/>
                  <a:gd name="T43" fmla="*/ 82 h 712"/>
                  <a:gd name="T44" fmla="*/ 100 w 1321"/>
                  <a:gd name="T45" fmla="*/ 79 h 712"/>
                  <a:gd name="T46" fmla="*/ 71 w 1321"/>
                  <a:gd name="T47" fmla="*/ 77 h 712"/>
                  <a:gd name="T48" fmla="*/ 49 w 1321"/>
                  <a:gd name="T49" fmla="*/ 76 h 712"/>
                  <a:gd name="T50" fmla="*/ 25 w 1321"/>
                  <a:gd name="T51" fmla="*/ 73 h 712"/>
                  <a:gd name="T52" fmla="*/ 18 w 1321"/>
                  <a:gd name="T53" fmla="*/ 70 h 712"/>
                  <a:gd name="T54" fmla="*/ 6 w 1321"/>
                  <a:gd name="T55" fmla="*/ 68 h 712"/>
                  <a:gd name="T56" fmla="*/ 0 w 1321"/>
                  <a:gd name="T57" fmla="*/ 62 h 712"/>
                  <a:gd name="T58" fmla="*/ 0 w 1321"/>
                  <a:gd name="T59" fmla="*/ 62 h 712"/>
                  <a:gd name="T60" fmla="*/ 4 w 1321"/>
                  <a:gd name="T61" fmla="*/ 58 h 712"/>
                  <a:gd name="T62" fmla="*/ 16 w 1321"/>
                  <a:gd name="T63" fmla="*/ 53 h 712"/>
                  <a:gd name="T64" fmla="*/ 33 w 1321"/>
                  <a:gd name="T65" fmla="*/ 44 h 712"/>
                  <a:gd name="T66" fmla="*/ 67 w 1321"/>
                  <a:gd name="T67" fmla="*/ 36 h 712"/>
                  <a:gd name="T68" fmla="*/ 104 w 1321"/>
                  <a:gd name="T69" fmla="*/ 28 h 712"/>
                  <a:gd name="T70" fmla="*/ 143 w 1321"/>
                  <a:gd name="T71" fmla="*/ 20 h 712"/>
                  <a:gd name="T72" fmla="*/ 189 w 1321"/>
                  <a:gd name="T73" fmla="*/ 15 h 712"/>
                  <a:gd name="T74" fmla="*/ 239 w 1321"/>
                  <a:gd name="T75" fmla="*/ 10 h 712"/>
                  <a:gd name="T76" fmla="*/ 290 w 1321"/>
                  <a:gd name="T77" fmla="*/ 5 h 712"/>
                  <a:gd name="T78" fmla="*/ 347 w 1321"/>
                  <a:gd name="T79" fmla="*/ 4 h 712"/>
                  <a:gd name="T80" fmla="*/ 407 w 1321"/>
                  <a:gd name="T81" fmla="*/ 4 h 712"/>
                  <a:gd name="T82" fmla="*/ 466 w 1321"/>
                  <a:gd name="T83" fmla="*/ 0 h 712"/>
                  <a:gd name="T84" fmla="*/ 466 w 1321"/>
                  <a:gd name="T85" fmla="*/ 0 h 712"/>
                  <a:gd name="T86" fmla="*/ 530 w 1321"/>
                  <a:gd name="T87" fmla="*/ 4 h 712"/>
                  <a:gd name="T88" fmla="*/ 592 w 1321"/>
                  <a:gd name="T89" fmla="*/ 4 h 712"/>
                  <a:gd name="T90" fmla="*/ 652 w 1321"/>
                  <a:gd name="T91" fmla="*/ 6 h 712"/>
                  <a:gd name="T92" fmla="*/ 707 w 1321"/>
                  <a:gd name="T93" fmla="*/ 11 h 712"/>
                  <a:gd name="T94" fmla="*/ 757 w 1321"/>
                  <a:gd name="T95" fmla="*/ 16 h 712"/>
                  <a:gd name="T96" fmla="*/ 804 w 1321"/>
                  <a:gd name="T97" fmla="*/ 23 h 712"/>
                  <a:gd name="T98" fmla="*/ 845 w 1321"/>
                  <a:gd name="T99" fmla="*/ 31 h 712"/>
                  <a:gd name="T100" fmla="*/ 879 w 1321"/>
                  <a:gd name="T101" fmla="*/ 39 h 712"/>
                  <a:gd name="T102" fmla="*/ 909 w 1321"/>
                  <a:gd name="T103" fmla="*/ 47 h 712"/>
                  <a:gd name="T104" fmla="*/ 909 w 1321"/>
                  <a:gd name="T105" fmla="*/ 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详细列表">
    <p:spTree>
      <p:nvGrpSpPr>
        <p:cNvPr id="1" name=""/>
        <p:cNvGrpSpPr/>
        <p:nvPr/>
      </p:nvGrpSpPr>
      <p:grpSpPr>
        <a:xfrm>
          <a:off x="0" y="0"/>
          <a:ext cx="0" cy="0"/>
          <a:chOff x="0" y="0"/>
          <a:chExt cx="0" cy="0"/>
        </a:xfrm>
      </p:grpSpPr>
      <p:grpSp>
        <p:nvGrpSpPr>
          <p:cNvPr id="6" name="Group 91"/>
          <p:cNvGrpSpPr/>
          <p:nvPr/>
        </p:nvGrpSpPr>
        <p:grpSpPr bwMode="auto">
          <a:xfrm>
            <a:off x="1182688" y="2173288"/>
            <a:ext cx="2163762" cy="3160712"/>
            <a:chOff x="745" y="1369"/>
            <a:chExt cx="1363" cy="1991"/>
          </a:xfrm>
        </p:grpSpPr>
        <p:sp>
          <p:nvSpPr>
            <p:cNvPr id="7"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8"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9"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0"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11" name="Group 96"/>
            <p:cNvGrpSpPr/>
            <p:nvPr/>
          </p:nvGrpSpPr>
          <p:grpSpPr bwMode="auto">
            <a:xfrm>
              <a:off x="1215" y="1369"/>
              <a:ext cx="404" cy="392"/>
              <a:chOff x="1291" y="587"/>
              <a:chExt cx="666" cy="647"/>
            </a:xfrm>
          </p:grpSpPr>
          <p:sp>
            <p:nvSpPr>
              <p:cNvPr id="13" name="Oval 97"/>
              <p:cNvSpPr>
                <a:spLocks noChangeArrowheads="1"/>
              </p:cNvSpPr>
              <p:nvPr/>
            </p:nvSpPr>
            <p:spPr bwMode="gray">
              <a:xfrm>
                <a:off x="1291" y="689"/>
                <a:ext cx="666" cy="456"/>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4"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5" name="Oval 99"/>
              <p:cNvSpPr>
                <a:spLocks noChangeArrowheads="1"/>
              </p:cNvSpPr>
              <p:nvPr/>
            </p:nvSpPr>
            <p:spPr bwMode="gray">
              <a:xfrm>
                <a:off x="1304" y="590"/>
                <a:ext cx="631"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6" name="Oval 100"/>
              <p:cNvSpPr>
                <a:spLocks noChangeArrowheads="1"/>
              </p:cNvSpPr>
              <p:nvPr/>
            </p:nvSpPr>
            <p:spPr bwMode="gray">
              <a:xfrm>
                <a:off x="1311" y="597"/>
                <a:ext cx="598"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7" name="Oval 101"/>
              <p:cNvSpPr>
                <a:spLocks noChangeArrowheads="1"/>
              </p:cNvSpPr>
              <p:nvPr/>
            </p:nvSpPr>
            <p:spPr bwMode="gray">
              <a:xfrm>
                <a:off x="1347" y="613"/>
                <a:ext cx="532"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12" name="Text Box 102"/>
            <p:cNvSpPr txBox="1">
              <a:spLocks noChangeArrowheads="1"/>
            </p:cNvSpPr>
            <p:nvPr/>
          </p:nvSpPr>
          <p:spPr bwMode="gray">
            <a:xfrm>
              <a:off x="1304" y="1424"/>
              <a:ext cx="215" cy="250"/>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grpSp>
      <p:grpSp>
        <p:nvGrpSpPr>
          <p:cNvPr id="18" name="Group 104"/>
          <p:cNvGrpSpPr/>
          <p:nvPr/>
        </p:nvGrpSpPr>
        <p:grpSpPr bwMode="auto">
          <a:xfrm>
            <a:off x="5913438" y="2170113"/>
            <a:ext cx="2163762" cy="3160712"/>
            <a:chOff x="3725" y="1367"/>
            <a:chExt cx="1363" cy="1991"/>
          </a:xfrm>
        </p:grpSpPr>
        <p:sp>
          <p:nvSpPr>
            <p:cNvPr id="19"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0"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1"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2"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23" name="Group 109"/>
            <p:cNvGrpSpPr/>
            <p:nvPr/>
          </p:nvGrpSpPr>
          <p:grpSpPr bwMode="auto">
            <a:xfrm>
              <a:off x="4195" y="1367"/>
              <a:ext cx="404" cy="392"/>
              <a:chOff x="1291" y="587"/>
              <a:chExt cx="666" cy="647"/>
            </a:xfrm>
          </p:grpSpPr>
          <p:sp>
            <p:nvSpPr>
              <p:cNvPr id="25" name="Oval 110"/>
              <p:cNvSpPr>
                <a:spLocks noChangeArrowheads="1"/>
              </p:cNvSpPr>
              <p:nvPr/>
            </p:nvSpPr>
            <p:spPr bwMode="gray">
              <a:xfrm>
                <a:off x="1291" y="689"/>
                <a:ext cx="666" cy="456"/>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6"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7" name="Oval 112"/>
              <p:cNvSpPr>
                <a:spLocks noChangeArrowheads="1"/>
              </p:cNvSpPr>
              <p:nvPr/>
            </p:nvSpPr>
            <p:spPr bwMode="gray">
              <a:xfrm>
                <a:off x="1304" y="590"/>
                <a:ext cx="631"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8" name="Oval 113"/>
              <p:cNvSpPr>
                <a:spLocks noChangeArrowheads="1"/>
              </p:cNvSpPr>
              <p:nvPr/>
            </p:nvSpPr>
            <p:spPr bwMode="gray">
              <a:xfrm>
                <a:off x="1311" y="597"/>
                <a:ext cx="598"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9" name="Oval 114"/>
              <p:cNvSpPr>
                <a:spLocks noChangeArrowheads="1"/>
              </p:cNvSpPr>
              <p:nvPr/>
            </p:nvSpPr>
            <p:spPr bwMode="gray">
              <a:xfrm>
                <a:off x="1347" y="613"/>
                <a:ext cx="532"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24" name="Text Box 115"/>
            <p:cNvSpPr txBox="1">
              <a:spLocks noChangeArrowheads="1"/>
            </p:cNvSpPr>
            <p:nvPr/>
          </p:nvSpPr>
          <p:spPr bwMode="gray">
            <a:xfrm>
              <a:off x="4284" y="1422"/>
              <a:ext cx="215" cy="250"/>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grpSp>
      <p:grpSp>
        <p:nvGrpSpPr>
          <p:cNvPr id="30" name="Group 117"/>
          <p:cNvGrpSpPr/>
          <p:nvPr/>
        </p:nvGrpSpPr>
        <p:grpSpPr bwMode="auto">
          <a:xfrm>
            <a:off x="3544888" y="2173288"/>
            <a:ext cx="2163762" cy="3160712"/>
            <a:chOff x="2256" y="1157"/>
            <a:chExt cx="1363" cy="1991"/>
          </a:xfrm>
        </p:grpSpPr>
        <p:sp>
          <p:nvSpPr>
            <p:cNvPr id="31"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2"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3"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4"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5" name="Oval 122"/>
            <p:cNvSpPr>
              <a:spLocks noChangeArrowheads="1"/>
            </p:cNvSpPr>
            <p:nvPr/>
          </p:nvSpPr>
          <p:spPr bwMode="gray">
            <a:xfrm>
              <a:off x="2726" y="1219"/>
              <a:ext cx="404" cy="276"/>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6"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7"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8"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9"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0" name="Text Box 127"/>
            <p:cNvSpPr txBox="1">
              <a:spLocks noChangeArrowheads="1"/>
            </p:cNvSpPr>
            <p:nvPr/>
          </p:nvSpPr>
          <p:spPr bwMode="gray">
            <a:xfrm>
              <a:off x="2815" y="1212"/>
              <a:ext cx="215" cy="250"/>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概念分支">
    <p:spTree>
      <p:nvGrpSpPr>
        <p:cNvPr id="1" name=""/>
        <p:cNvGrpSpPr/>
        <p:nvPr/>
      </p:nvGrpSpPr>
      <p:grpSpPr>
        <a:xfrm>
          <a:off x="0" y="0"/>
          <a:ext cx="0" cy="0"/>
          <a:chOff x="0" y="0"/>
          <a:chExt cx="0" cy="0"/>
        </a:xfrm>
      </p:grpSpPr>
      <p:sp>
        <p:nvSpPr>
          <p:cNvPr id="6"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7" name="Freeform 8"/>
          <p:cNvSpPr/>
          <p:nvPr/>
        </p:nvSpPr>
        <p:spPr bwMode="gray">
          <a:xfrm>
            <a:off x="3181350" y="3135313"/>
            <a:ext cx="850900" cy="1185862"/>
          </a:xfrm>
          <a:custGeom>
            <a:avLst/>
            <a:gdLst>
              <a:gd name="T0" fmla="*/ 2147483646 w 580"/>
              <a:gd name="T1" fmla="*/ 0 h 798"/>
              <a:gd name="T2" fmla="*/ 2147483646 w 580"/>
              <a:gd name="T3" fmla="*/ 2147483646 h 798"/>
              <a:gd name="T4" fmla="*/ 2147483646 w 580"/>
              <a:gd name="T5" fmla="*/ 2147483646 h 798"/>
              <a:gd name="T6" fmla="*/ 2147483646 w 580"/>
              <a:gd name="T7" fmla="*/ 2147483646 h 798"/>
              <a:gd name="T8" fmla="*/ 2147483646 w 580"/>
              <a:gd name="T9" fmla="*/ 2147483646 h 798"/>
              <a:gd name="T10" fmla="*/ 2147483646 w 580"/>
              <a:gd name="T11" fmla="*/ 2147483646 h 798"/>
              <a:gd name="T12" fmla="*/ 2147483646 w 580"/>
              <a:gd name="T13" fmla="*/ 2147483646 h 798"/>
              <a:gd name="T14" fmla="*/ 2147483646 w 580"/>
              <a:gd name="T15" fmla="*/ 2147483646 h 798"/>
              <a:gd name="T16" fmla="*/ 2147483646 w 580"/>
              <a:gd name="T17" fmla="*/ 2147483646 h 798"/>
              <a:gd name="T18" fmla="*/ 2147483646 w 580"/>
              <a:gd name="T19" fmla="*/ 2147483646 h 798"/>
              <a:gd name="T20" fmla="*/ 2147483646 w 580"/>
              <a:gd name="T21" fmla="*/ 2147483646 h 798"/>
              <a:gd name="T22" fmla="*/ 2147483646 w 580"/>
              <a:gd name="T23" fmla="*/ 2147483646 h 798"/>
              <a:gd name="T24" fmla="*/ 0 w 580"/>
              <a:gd name="T25" fmla="*/ 2147483646 h 798"/>
              <a:gd name="T26" fmla="*/ 2147483646 w 580"/>
              <a:gd name="T27" fmla="*/ 2147483646 h 798"/>
              <a:gd name="T28" fmla="*/ 2147483646 w 580"/>
              <a:gd name="T29" fmla="*/ 2147483646 h 798"/>
              <a:gd name="T30" fmla="*/ 2147483646 w 580"/>
              <a:gd name="T31" fmla="*/ 2147483646 h 798"/>
              <a:gd name="T32" fmla="*/ 2147483646 w 580"/>
              <a:gd name="T33" fmla="*/ 2147483646 h 798"/>
              <a:gd name="T34" fmla="*/ 2147483646 w 580"/>
              <a:gd name="T35" fmla="*/ 2147483646 h 798"/>
              <a:gd name="T36" fmla="*/ 2147483646 w 580"/>
              <a:gd name="T37" fmla="*/ 2147483646 h 798"/>
              <a:gd name="T38" fmla="*/ 2147483646 w 580"/>
              <a:gd name="T39" fmla="*/ 2147483646 h 798"/>
              <a:gd name="T40" fmla="*/ 2147483646 w 580"/>
              <a:gd name="T41" fmla="*/ 2147483646 h 798"/>
              <a:gd name="T42" fmla="*/ 2147483646 w 580"/>
              <a:gd name="T43" fmla="*/ 2147483646 h 798"/>
              <a:gd name="T44" fmla="*/ 2147483646 w 580"/>
              <a:gd name="T45" fmla="*/ 2147483646 h 798"/>
              <a:gd name="T46" fmla="*/ 2147483646 w 580"/>
              <a:gd name="T47" fmla="*/ 2147483646 h 798"/>
              <a:gd name="T48" fmla="*/ 2147483646 w 580"/>
              <a:gd name="T49" fmla="*/ 2147483646 h 798"/>
              <a:gd name="T50" fmla="*/ 2147483646 w 580"/>
              <a:gd name="T51" fmla="*/ 2147483646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 name="Group 11"/>
          <p:cNvGrpSpPr/>
          <p:nvPr/>
        </p:nvGrpSpPr>
        <p:grpSpPr bwMode="auto">
          <a:xfrm>
            <a:off x="3016250" y="1582738"/>
            <a:ext cx="2827338" cy="1528762"/>
            <a:chOff x="1997" y="1314"/>
            <a:chExt cx="1889" cy="1009"/>
          </a:xfrm>
        </p:grpSpPr>
        <p:grpSp>
          <p:nvGrpSpPr>
            <p:cNvPr id="10" name="Group 12"/>
            <p:cNvGrpSpPr/>
            <p:nvPr/>
          </p:nvGrpSpPr>
          <p:grpSpPr bwMode="auto">
            <a:xfrm>
              <a:off x="1997" y="1404"/>
              <a:ext cx="1889" cy="919"/>
              <a:chOff x="1973" y="1027"/>
              <a:chExt cx="1926" cy="937"/>
            </a:xfrm>
          </p:grpSpPr>
          <p:sp>
            <p:nvSpPr>
              <p:cNvPr id="15"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1"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7"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Freeform 10"/>
          <p:cNvSpPr/>
          <p:nvPr/>
        </p:nvSpPr>
        <p:spPr bwMode="gray">
          <a:xfrm flipH="1">
            <a:off x="4738688" y="3135313"/>
            <a:ext cx="852487" cy="1185862"/>
          </a:xfrm>
          <a:custGeom>
            <a:avLst/>
            <a:gdLst>
              <a:gd name="T0" fmla="*/ 2147483646 w 580"/>
              <a:gd name="T1" fmla="*/ 0 h 798"/>
              <a:gd name="T2" fmla="*/ 2147483646 w 580"/>
              <a:gd name="T3" fmla="*/ 2147483646 h 798"/>
              <a:gd name="T4" fmla="*/ 2147483646 w 580"/>
              <a:gd name="T5" fmla="*/ 2147483646 h 798"/>
              <a:gd name="T6" fmla="*/ 2147483646 w 580"/>
              <a:gd name="T7" fmla="*/ 2147483646 h 798"/>
              <a:gd name="T8" fmla="*/ 2147483646 w 580"/>
              <a:gd name="T9" fmla="*/ 2147483646 h 798"/>
              <a:gd name="T10" fmla="*/ 2147483646 w 580"/>
              <a:gd name="T11" fmla="*/ 2147483646 h 798"/>
              <a:gd name="T12" fmla="*/ 2147483646 w 580"/>
              <a:gd name="T13" fmla="*/ 2147483646 h 798"/>
              <a:gd name="T14" fmla="*/ 2147483646 w 580"/>
              <a:gd name="T15" fmla="*/ 2147483646 h 798"/>
              <a:gd name="T16" fmla="*/ 2147483646 w 580"/>
              <a:gd name="T17" fmla="*/ 2147483646 h 798"/>
              <a:gd name="T18" fmla="*/ 2147483646 w 580"/>
              <a:gd name="T19" fmla="*/ 2147483646 h 798"/>
              <a:gd name="T20" fmla="*/ 2147483646 w 580"/>
              <a:gd name="T21" fmla="*/ 2147483646 h 798"/>
              <a:gd name="T22" fmla="*/ 2147483646 w 580"/>
              <a:gd name="T23" fmla="*/ 2147483646 h 798"/>
              <a:gd name="T24" fmla="*/ 0 w 580"/>
              <a:gd name="T25" fmla="*/ 2147483646 h 798"/>
              <a:gd name="T26" fmla="*/ 2147483646 w 580"/>
              <a:gd name="T27" fmla="*/ 2147483646 h 798"/>
              <a:gd name="T28" fmla="*/ 2147483646 w 580"/>
              <a:gd name="T29" fmla="*/ 2147483646 h 798"/>
              <a:gd name="T30" fmla="*/ 2147483646 w 580"/>
              <a:gd name="T31" fmla="*/ 2147483646 h 798"/>
              <a:gd name="T32" fmla="*/ 2147483646 w 580"/>
              <a:gd name="T33" fmla="*/ 2147483646 h 798"/>
              <a:gd name="T34" fmla="*/ 2147483646 w 580"/>
              <a:gd name="T35" fmla="*/ 2147483646 h 798"/>
              <a:gd name="T36" fmla="*/ 2147483646 w 580"/>
              <a:gd name="T37" fmla="*/ 2147483646 h 798"/>
              <a:gd name="T38" fmla="*/ 2147483646 w 580"/>
              <a:gd name="T39" fmla="*/ 2147483646 h 798"/>
              <a:gd name="T40" fmla="*/ 2147483646 w 580"/>
              <a:gd name="T41" fmla="*/ 2147483646 h 798"/>
              <a:gd name="T42" fmla="*/ 2147483646 w 580"/>
              <a:gd name="T43" fmla="*/ 2147483646 h 798"/>
              <a:gd name="T44" fmla="*/ 2147483646 w 580"/>
              <a:gd name="T45" fmla="*/ 2147483646 h 798"/>
              <a:gd name="T46" fmla="*/ 2147483646 w 580"/>
              <a:gd name="T47" fmla="*/ 2147483646 h 798"/>
              <a:gd name="T48" fmla="*/ 2147483646 w 580"/>
              <a:gd name="T49" fmla="*/ 2147483646 h 798"/>
              <a:gd name="T50" fmla="*/ 2147483646 w 580"/>
              <a:gd name="T51" fmla="*/ 2147483646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概念进化">
    <p:spTree>
      <p:nvGrpSpPr>
        <p:cNvPr id="1" name=""/>
        <p:cNvGrpSpPr/>
        <p:nvPr/>
      </p:nvGrpSpPr>
      <p:grpSpPr>
        <a:xfrm>
          <a:off x="0" y="0"/>
          <a:ext cx="0" cy="0"/>
          <a:chOff x="0" y="0"/>
          <a:chExt cx="0" cy="0"/>
        </a:xfrm>
      </p:grpSpPr>
      <p:grpSp>
        <p:nvGrpSpPr>
          <p:cNvPr id="11" name="Group 97"/>
          <p:cNvGrpSpPr/>
          <p:nvPr/>
        </p:nvGrpSpPr>
        <p:grpSpPr bwMode="auto">
          <a:xfrm>
            <a:off x="0" y="2508250"/>
            <a:ext cx="9144000" cy="3141663"/>
            <a:chOff x="0" y="1473"/>
            <a:chExt cx="5760" cy="1979"/>
          </a:xfrm>
        </p:grpSpPr>
        <p:grpSp>
          <p:nvGrpSpPr>
            <p:cNvPr id="12" name="Group 92"/>
            <p:cNvGrpSpPr/>
            <p:nvPr/>
          </p:nvGrpSpPr>
          <p:grpSpPr bwMode="auto">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nvGrpSpPr>
            <p:cNvPr id="13" name="Group 93"/>
            <p:cNvGrpSpPr/>
            <p:nvPr/>
          </p:nvGrpSpPr>
          <p:grpSpPr bwMode="auto">
            <a:xfrm>
              <a:off x="658" y="1542"/>
              <a:ext cx="1028" cy="1871"/>
              <a:chOff x="658" y="1542"/>
              <a:chExt cx="1028" cy="1871"/>
            </a:xfrm>
          </p:grpSpPr>
          <p:grpSp>
            <p:nvGrpSpPr>
              <p:cNvPr id="70" name="Group 58"/>
              <p:cNvGrpSpPr/>
              <p:nvPr/>
            </p:nvGrpSpPr>
            <p:grpSpPr bwMode="auto">
              <a:xfrm rot="3877067">
                <a:off x="714" y="2440"/>
                <a:ext cx="1404" cy="541"/>
                <a:chOff x="2288" y="2726"/>
                <a:chExt cx="1832" cy="712"/>
              </a:xfrm>
            </p:grpSpPr>
            <p:grpSp>
              <p:nvGrpSpPr>
                <p:cNvPr id="82" name="Group 59"/>
                <p:cNvGrpSpPr/>
                <p:nvPr/>
              </p:nvGrpSpPr>
              <p:grpSpPr bwMode="auto">
                <a:xfrm>
                  <a:off x="2288" y="3030"/>
                  <a:ext cx="1832" cy="408"/>
                  <a:chOff x="2288" y="3030"/>
                  <a:chExt cx="1832" cy="408"/>
                </a:xfrm>
              </p:grpSpPr>
              <p:sp>
                <p:nvSpPr>
                  <p:cNvPr id="86" name="Freeform 60"/>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7" name="Freeform 61"/>
                  <p:cNvSpPr/>
                  <p:nvPr/>
                </p:nvSpPr>
                <p:spPr bwMode="gray">
                  <a:xfrm>
                    <a:off x="3801" y="3066"/>
                    <a:ext cx="286" cy="333"/>
                  </a:xfrm>
                  <a:custGeom>
                    <a:avLst/>
                    <a:gdLst>
                      <a:gd name="T0" fmla="*/ 252 w 288"/>
                      <a:gd name="T1" fmla="*/ 0 h 334"/>
                      <a:gd name="T2" fmla="*/ 248 w 288"/>
                      <a:gd name="T3" fmla="*/ 52 h 334"/>
                      <a:gd name="T4" fmla="*/ 236 w 288"/>
                      <a:gd name="T5" fmla="*/ 98 h 334"/>
                      <a:gd name="T6" fmla="*/ 218 w 288"/>
                      <a:gd name="T7" fmla="*/ 140 h 334"/>
                      <a:gd name="T8" fmla="*/ 205 w 288"/>
                      <a:gd name="T9" fmla="*/ 167 h 334"/>
                      <a:gd name="T10" fmla="*/ 186 w 288"/>
                      <a:gd name="T11" fmla="*/ 190 h 334"/>
                      <a:gd name="T12" fmla="*/ 156 w 288"/>
                      <a:gd name="T13" fmla="*/ 220 h 334"/>
                      <a:gd name="T14" fmla="*/ 126 w 288"/>
                      <a:gd name="T15" fmla="*/ 244 h 334"/>
                      <a:gd name="T16" fmla="*/ 94 w 288"/>
                      <a:gd name="T17" fmla="*/ 264 h 334"/>
                      <a:gd name="T18" fmla="*/ 72 w 288"/>
                      <a:gd name="T19" fmla="*/ 280 h 334"/>
                      <a:gd name="T20" fmla="*/ 56 w 288"/>
                      <a:gd name="T21" fmla="*/ 294 h 334"/>
                      <a:gd name="T22" fmla="*/ 34 w 288"/>
                      <a:gd name="T23" fmla="*/ 304 h 334"/>
                      <a:gd name="T24" fmla="*/ 16 w 288"/>
                      <a:gd name="T25" fmla="*/ 310 h 334"/>
                      <a:gd name="T26" fmla="*/ 4 w 288"/>
                      <a:gd name="T27" fmla="*/ 314 h 334"/>
                      <a:gd name="T28" fmla="*/ 0 w 288"/>
                      <a:gd name="T29" fmla="*/ 316 h 334"/>
                      <a:gd name="T30" fmla="*/ 4 w 288"/>
                      <a:gd name="T31" fmla="*/ 314 h 334"/>
                      <a:gd name="T32" fmla="*/ 16 w 288"/>
                      <a:gd name="T33" fmla="*/ 308 h 334"/>
                      <a:gd name="T34" fmla="*/ 34 w 288"/>
                      <a:gd name="T35" fmla="*/ 300 h 334"/>
                      <a:gd name="T36" fmla="*/ 56 w 288"/>
                      <a:gd name="T37" fmla="*/ 286 h 334"/>
                      <a:gd name="T38" fmla="*/ 72 w 288"/>
                      <a:gd name="T39" fmla="*/ 270 h 334"/>
                      <a:gd name="T40" fmla="*/ 94 w 288"/>
                      <a:gd name="T41" fmla="*/ 248 h 334"/>
                      <a:gd name="T42" fmla="*/ 124 w 288"/>
                      <a:gd name="T43" fmla="*/ 224 h 334"/>
                      <a:gd name="T44" fmla="*/ 152 w 288"/>
                      <a:gd name="T45" fmla="*/ 194 h 334"/>
                      <a:gd name="T46" fmla="*/ 178 w 288"/>
                      <a:gd name="T47" fmla="*/ 167 h 334"/>
                      <a:gd name="T48" fmla="*/ 200 w 288"/>
                      <a:gd name="T49" fmla="*/ 142 h 334"/>
                      <a:gd name="T50" fmla="*/ 209 w 288"/>
                      <a:gd name="T51" fmla="*/ 100 h 334"/>
                      <a:gd name="T52" fmla="*/ 215 w 288"/>
                      <a:gd name="T53" fmla="*/ 54 h 334"/>
                      <a:gd name="T54" fmla="*/ 218 w 288"/>
                      <a:gd name="T55" fmla="*/ 2 h 334"/>
                      <a:gd name="T56" fmla="*/ 252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83" name="Group 62"/>
                <p:cNvGrpSpPr/>
                <p:nvPr/>
              </p:nvGrpSpPr>
              <p:grpSpPr bwMode="auto">
                <a:xfrm flipV="1">
                  <a:off x="2289" y="2726"/>
                  <a:ext cx="1407" cy="313"/>
                  <a:chOff x="2288" y="3029"/>
                  <a:chExt cx="1833" cy="408"/>
                </a:xfrm>
              </p:grpSpPr>
              <p:sp>
                <p:nvSpPr>
                  <p:cNvPr id="84" name="Freeform 63"/>
                  <p:cNvSpPr/>
                  <p:nvPr/>
                </p:nvSpPr>
                <p:spPr bwMode="gray">
                  <a:xfrm>
                    <a:off x="2277" y="3013"/>
                    <a:ext cx="1833" cy="408"/>
                  </a:xfrm>
                  <a:custGeom>
                    <a:avLst/>
                    <a:gdLst>
                      <a:gd name="T0" fmla="*/ 1850 w 1832"/>
                      <a:gd name="T1" fmla="*/ 32 h 408"/>
                      <a:gd name="T2" fmla="*/ 1848 w 1832"/>
                      <a:gd name="T3" fmla="*/ 66 h 408"/>
                      <a:gd name="T4" fmla="*/ 1832 w 1832"/>
                      <a:gd name="T5" fmla="*/ 128 h 408"/>
                      <a:gd name="T6" fmla="*/ 1806 w 1832"/>
                      <a:gd name="T7" fmla="*/ 188 h 408"/>
                      <a:gd name="T8" fmla="*/ 1772 w 1832"/>
                      <a:gd name="T9" fmla="*/ 240 h 408"/>
                      <a:gd name="T10" fmla="*/ 1730 w 1832"/>
                      <a:gd name="T11" fmla="*/ 288 h 408"/>
                      <a:gd name="T12" fmla="*/ 1682 w 1832"/>
                      <a:gd name="T13" fmla="*/ 330 h 408"/>
                      <a:gd name="T14" fmla="*/ 1628 w 1832"/>
                      <a:gd name="T15" fmla="*/ 362 h 408"/>
                      <a:gd name="T16" fmla="*/ 1568 w 1832"/>
                      <a:gd name="T17" fmla="*/ 388 h 408"/>
                      <a:gd name="T18" fmla="*/ 1504 w 1832"/>
                      <a:gd name="T19" fmla="*/ 402 h 408"/>
                      <a:gd name="T20" fmla="*/ 1436 w 1832"/>
                      <a:gd name="T21" fmla="*/ 408 h 408"/>
                      <a:gd name="T22" fmla="*/ 0 w 1832"/>
                      <a:gd name="T23" fmla="*/ 408 h 408"/>
                      <a:gd name="T24" fmla="*/ 0 w 1832"/>
                      <a:gd name="T25" fmla="*/ 0 h 408"/>
                      <a:gd name="T26" fmla="*/ 1850 w 1832"/>
                      <a:gd name="T27" fmla="*/ 0 h 408"/>
                      <a:gd name="T28" fmla="*/ 1850 w 1832"/>
                      <a:gd name="T29" fmla="*/ 32 h 408"/>
                      <a:gd name="T30" fmla="*/ 1850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5" name="Freeform 64"/>
                  <p:cNvSpPr/>
                  <p:nvPr/>
                </p:nvSpPr>
                <p:spPr bwMode="gray">
                  <a:xfrm>
                    <a:off x="3752" y="3012"/>
                    <a:ext cx="289" cy="336"/>
                  </a:xfrm>
                  <a:custGeom>
                    <a:avLst/>
                    <a:gdLst>
                      <a:gd name="T0" fmla="*/ 306 w 288"/>
                      <a:gd name="T1" fmla="*/ 0 h 334"/>
                      <a:gd name="T2" fmla="*/ 302 w 288"/>
                      <a:gd name="T3" fmla="*/ 52 h 334"/>
                      <a:gd name="T4" fmla="*/ 290 w 288"/>
                      <a:gd name="T5" fmla="*/ 116 h 334"/>
                      <a:gd name="T6" fmla="*/ 272 w 288"/>
                      <a:gd name="T7" fmla="*/ 158 h 334"/>
                      <a:gd name="T8" fmla="*/ 248 w 288"/>
                      <a:gd name="T9" fmla="*/ 194 h 334"/>
                      <a:gd name="T10" fmla="*/ 222 w 288"/>
                      <a:gd name="T11" fmla="*/ 226 h 334"/>
                      <a:gd name="T12" fmla="*/ 192 w 288"/>
                      <a:gd name="T13" fmla="*/ 261 h 334"/>
                      <a:gd name="T14" fmla="*/ 162 w 288"/>
                      <a:gd name="T15" fmla="*/ 298 h 334"/>
                      <a:gd name="T16" fmla="*/ 112 w 288"/>
                      <a:gd name="T17" fmla="*/ 318 h 334"/>
                      <a:gd name="T18" fmla="*/ 84 w 288"/>
                      <a:gd name="T19" fmla="*/ 334 h 334"/>
                      <a:gd name="T20" fmla="*/ 56 w 288"/>
                      <a:gd name="T21" fmla="*/ 348 h 334"/>
                      <a:gd name="T22" fmla="*/ 34 w 288"/>
                      <a:gd name="T23" fmla="*/ 358 h 334"/>
                      <a:gd name="T24" fmla="*/ 16 w 288"/>
                      <a:gd name="T25" fmla="*/ 364 h 334"/>
                      <a:gd name="T26" fmla="*/ 4 w 288"/>
                      <a:gd name="T27" fmla="*/ 368 h 334"/>
                      <a:gd name="T28" fmla="*/ 0 w 288"/>
                      <a:gd name="T29" fmla="*/ 370 h 334"/>
                      <a:gd name="T30" fmla="*/ 4 w 288"/>
                      <a:gd name="T31" fmla="*/ 368 h 334"/>
                      <a:gd name="T32" fmla="*/ 16 w 288"/>
                      <a:gd name="T33" fmla="*/ 362 h 334"/>
                      <a:gd name="T34" fmla="*/ 34 w 288"/>
                      <a:gd name="T35" fmla="*/ 354 h 334"/>
                      <a:gd name="T36" fmla="*/ 56 w 288"/>
                      <a:gd name="T37" fmla="*/ 340 h 334"/>
                      <a:gd name="T38" fmla="*/ 84 w 288"/>
                      <a:gd name="T39" fmla="*/ 324 h 334"/>
                      <a:gd name="T40" fmla="*/ 112 w 288"/>
                      <a:gd name="T41" fmla="*/ 302 h 334"/>
                      <a:gd name="T42" fmla="*/ 142 w 288"/>
                      <a:gd name="T43" fmla="*/ 269 h 334"/>
                      <a:gd name="T44" fmla="*/ 188 w 288"/>
                      <a:gd name="T45" fmla="*/ 230 h 334"/>
                      <a:gd name="T46" fmla="*/ 214 w 288"/>
                      <a:gd name="T47" fmla="*/ 198 h 334"/>
                      <a:gd name="T48" fmla="*/ 238 w 288"/>
                      <a:gd name="T49" fmla="*/ 160 h 334"/>
                      <a:gd name="T50" fmla="*/ 256 w 288"/>
                      <a:gd name="T51" fmla="*/ 118 h 334"/>
                      <a:gd name="T52" fmla="*/ 268 w 288"/>
                      <a:gd name="T53" fmla="*/ 54 h 334"/>
                      <a:gd name="T54" fmla="*/ 272 w 288"/>
                      <a:gd name="T55" fmla="*/ 2 h 334"/>
                      <a:gd name="T56" fmla="*/ 306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71" name="Group 65"/>
              <p:cNvGrpSpPr/>
              <p:nvPr/>
            </p:nvGrpSpPr>
            <p:grpSpPr bwMode="auto">
              <a:xfrm>
                <a:off x="658" y="1542"/>
                <a:ext cx="694" cy="613"/>
                <a:chOff x="2849" y="1735"/>
                <a:chExt cx="786" cy="688"/>
              </a:xfrm>
            </p:grpSpPr>
            <p:sp>
              <p:nvSpPr>
                <p:cNvPr id="72" name="Oval 66"/>
                <p:cNvSpPr>
                  <a:spLocks noChangeArrowheads="1"/>
                </p:cNvSpPr>
                <p:nvPr/>
              </p:nvSpPr>
              <p:spPr bwMode="gray">
                <a:xfrm>
                  <a:off x="2903" y="1908"/>
                  <a:ext cx="129" cy="340"/>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3" name="Oval 67"/>
                <p:cNvSpPr>
                  <a:spLocks noChangeArrowheads="1"/>
                </p:cNvSpPr>
                <p:nvPr/>
              </p:nvSpPr>
              <p:spPr bwMode="gray">
                <a:xfrm>
                  <a:off x="2903" y="1908"/>
                  <a:ext cx="129" cy="340"/>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4" name="Oval 68"/>
                <p:cNvSpPr>
                  <a:spLocks noChangeArrowheads="1"/>
                </p:cNvSpPr>
                <p:nvPr/>
              </p:nvSpPr>
              <p:spPr bwMode="gray">
                <a:xfrm>
                  <a:off x="2849" y="1909"/>
                  <a:ext cx="786" cy="340"/>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5" name="Oval 69"/>
                <p:cNvSpPr>
                  <a:spLocks noChangeArrowheads="1"/>
                </p:cNvSpPr>
                <p:nvPr/>
              </p:nvSpPr>
              <p:spPr bwMode="gray">
                <a:xfrm>
                  <a:off x="2849" y="1910"/>
                  <a:ext cx="786" cy="340"/>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6" name="Oval 70"/>
                <p:cNvSpPr>
                  <a:spLocks noChangeArrowheads="1"/>
                </p:cNvSpPr>
                <p:nvPr/>
              </p:nvSpPr>
              <p:spPr bwMode="gray">
                <a:xfrm>
                  <a:off x="2888" y="1908"/>
                  <a:ext cx="709" cy="340"/>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77" name="Group 71"/>
                <p:cNvGrpSpPr/>
                <p:nvPr/>
              </p:nvGrpSpPr>
              <p:grpSpPr bwMode="auto">
                <a:xfrm>
                  <a:off x="2902" y="1735"/>
                  <a:ext cx="689" cy="688"/>
                  <a:chOff x="4166" y="1706"/>
                  <a:chExt cx="1254" cy="1252"/>
                </a:xfrm>
              </p:grpSpPr>
              <p:sp>
                <p:nvSpPr>
                  <p:cNvPr id="78" name="Oval 72"/>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9" name="Oval 73"/>
                  <p:cNvSpPr>
                    <a:spLocks noChangeArrowheads="1"/>
                  </p:cNvSpPr>
                  <p:nvPr/>
                </p:nvSpPr>
                <p:spPr bwMode="gray">
                  <a:xfrm>
                    <a:off x="4183" y="1712"/>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0"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4" name="Group 94"/>
            <p:cNvGrpSpPr/>
            <p:nvPr/>
          </p:nvGrpSpPr>
          <p:grpSpPr bwMode="auto">
            <a:xfrm>
              <a:off x="1761" y="1542"/>
              <a:ext cx="1028" cy="1871"/>
              <a:chOff x="1761" y="1542"/>
              <a:chExt cx="1028" cy="1871"/>
            </a:xfrm>
          </p:grpSpPr>
          <p:grpSp>
            <p:nvGrpSpPr>
              <p:cNvPr id="52" name="Group 40"/>
              <p:cNvGrpSpPr/>
              <p:nvPr/>
            </p:nvGrpSpPr>
            <p:grpSpPr bwMode="auto">
              <a:xfrm rot="3877067">
                <a:off x="1817" y="2440"/>
                <a:ext cx="1404" cy="541"/>
                <a:chOff x="2288" y="2726"/>
                <a:chExt cx="1832" cy="712"/>
              </a:xfrm>
            </p:grpSpPr>
            <p:grpSp>
              <p:nvGrpSpPr>
                <p:cNvPr id="64" name="Group 41"/>
                <p:cNvGrpSpPr/>
                <p:nvPr/>
              </p:nvGrpSpPr>
              <p:grpSpPr bwMode="auto">
                <a:xfrm>
                  <a:off x="2288" y="3030"/>
                  <a:ext cx="1832" cy="408"/>
                  <a:chOff x="2288" y="3030"/>
                  <a:chExt cx="1832" cy="408"/>
                </a:xfrm>
              </p:grpSpPr>
              <p:sp>
                <p:nvSpPr>
                  <p:cNvPr id="68" name="Freeform 42"/>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 name="Freeform 43"/>
                  <p:cNvSpPr/>
                  <p:nvPr/>
                </p:nvSpPr>
                <p:spPr bwMode="gray">
                  <a:xfrm>
                    <a:off x="3801" y="3066"/>
                    <a:ext cx="286" cy="333"/>
                  </a:xfrm>
                  <a:custGeom>
                    <a:avLst/>
                    <a:gdLst>
                      <a:gd name="T0" fmla="*/ 252 w 288"/>
                      <a:gd name="T1" fmla="*/ 0 h 334"/>
                      <a:gd name="T2" fmla="*/ 248 w 288"/>
                      <a:gd name="T3" fmla="*/ 52 h 334"/>
                      <a:gd name="T4" fmla="*/ 236 w 288"/>
                      <a:gd name="T5" fmla="*/ 98 h 334"/>
                      <a:gd name="T6" fmla="*/ 218 w 288"/>
                      <a:gd name="T7" fmla="*/ 140 h 334"/>
                      <a:gd name="T8" fmla="*/ 205 w 288"/>
                      <a:gd name="T9" fmla="*/ 167 h 334"/>
                      <a:gd name="T10" fmla="*/ 186 w 288"/>
                      <a:gd name="T11" fmla="*/ 190 h 334"/>
                      <a:gd name="T12" fmla="*/ 156 w 288"/>
                      <a:gd name="T13" fmla="*/ 220 h 334"/>
                      <a:gd name="T14" fmla="*/ 126 w 288"/>
                      <a:gd name="T15" fmla="*/ 244 h 334"/>
                      <a:gd name="T16" fmla="*/ 94 w 288"/>
                      <a:gd name="T17" fmla="*/ 264 h 334"/>
                      <a:gd name="T18" fmla="*/ 72 w 288"/>
                      <a:gd name="T19" fmla="*/ 280 h 334"/>
                      <a:gd name="T20" fmla="*/ 56 w 288"/>
                      <a:gd name="T21" fmla="*/ 294 h 334"/>
                      <a:gd name="T22" fmla="*/ 34 w 288"/>
                      <a:gd name="T23" fmla="*/ 304 h 334"/>
                      <a:gd name="T24" fmla="*/ 16 w 288"/>
                      <a:gd name="T25" fmla="*/ 310 h 334"/>
                      <a:gd name="T26" fmla="*/ 4 w 288"/>
                      <a:gd name="T27" fmla="*/ 314 h 334"/>
                      <a:gd name="T28" fmla="*/ 0 w 288"/>
                      <a:gd name="T29" fmla="*/ 316 h 334"/>
                      <a:gd name="T30" fmla="*/ 4 w 288"/>
                      <a:gd name="T31" fmla="*/ 314 h 334"/>
                      <a:gd name="T32" fmla="*/ 16 w 288"/>
                      <a:gd name="T33" fmla="*/ 308 h 334"/>
                      <a:gd name="T34" fmla="*/ 34 w 288"/>
                      <a:gd name="T35" fmla="*/ 300 h 334"/>
                      <a:gd name="T36" fmla="*/ 56 w 288"/>
                      <a:gd name="T37" fmla="*/ 286 h 334"/>
                      <a:gd name="T38" fmla="*/ 72 w 288"/>
                      <a:gd name="T39" fmla="*/ 270 h 334"/>
                      <a:gd name="T40" fmla="*/ 94 w 288"/>
                      <a:gd name="T41" fmla="*/ 248 h 334"/>
                      <a:gd name="T42" fmla="*/ 124 w 288"/>
                      <a:gd name="T43" fmla="*/ 224 h 334"/>
                      <a:gd name="T44" fmla="*/ 152 w 288"/>
                      <a:gd name="T45" fmla="*/ 194 h 334"/>
                      <a:gd name="T46" fmla="*/ 178 w 288"/>
                      <a:gd name="T47" fmla="*/ 167 h 334"/>
                      <a:gd name="T48" fmla="*/ 200 w 288"/>
                      <a:gd name="T49" fmla="*/ 142 h 334"/>
                      <a:gd name="T50" fmla="*/ 209 w 288"/>
                      <a:gd name="T51" fmla="*/ 100 h 334"/>
                      <a:gd name="T52" fmla="*/ 215 w 288"/>
                      <a:gd name="T53" fmla="*/ 54 h 334"/>
                      <a:gd name="T54" fmla="*/ 218 w 288"/>
                      <a:gd name="T55" fmla="*/ 2 h 334"/>
                      <a:gd name="T56" fmla="*/ 252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65" name="Group 44"/>
                <p:cNvGrpSpPr/>
                <p:nvPr/>
              </p:nvGrpSpPr>
              <p:grpSpPr bwMode="auto">
                <a:xfrm flipV="1">
                  <a:off x="2289" y="2726"/>
                  <a:ext cx="1407" cy="313"/>
                  <a:chOff x="2288" y="3029"/>
                  <a:chExt cx="1833" cy="408"/>
                </a:xfrm>
              </p:grpSpPr>
              <p:sp>
                <p:nvSpPr>
                  <p:cNvPr id="66" name="Freeform 45"/>
                  <p:cNvSpPr/>
                  <p:nvPr/>
                </p:nvSpPr>
                <p:spPr bwMode="gray">
                  <a:xfrm>
                    <a:off x="2277" y="3013"/>
                    <a:ext cx="1833" cy="408"/>
                  </a:xfrm>
                  <a:custGeom>
                    <a:avLst/>
                    <a:gdLst>
                      <a:gd name="T0" fmla="*/ 1850 w 1832"/>
                      <a:gd name="T1" fmla="*/ 32 h 408"/>
                      <a:gd name="T2" fmla="*/ 1848 w 1832"/>
                      <a:gd name="T3" fmla="*/ 66 h 408"/>
                      <a:gd name="T4" fmla="*/ 1832 w 1832"/>
                      <a:gd name="T5" fmla="*/ 128 h 408"/>
                      <a:gd name="T6" fmla="*/ 1806 w 1832"/>
                      <a:gd name="T7" fmla="*/ 188 h 408"/>
                      <a:gd name="T8" fmla="*/ 1772 w 1832"/>
                      <a:gd name="T9" fmla="*/ 240 h 408"/>
                      <a:gd name="T10" fmla="*/ 1730 w 1832"/>
                      <a:gd name="T11" fmla="*/ 288 h 408"/>
                      <a:gd name="T12" fmla="*/ 1682 w 1832"/>
                      <a:gd name="T13" fmla="*/ 330 h 408"/>
                      <a:gd name="T14" fmla="*/ 1628 w 1832"/>
                      <a:gd name="T15" fmla="*/ 362 h 408"/>
                      <a:gd name="T16" fmla="*/ 1568 w 1832"/>
                      <a:gd name="T17" fmla="*/ 388 h 408"/>
                      <a:gd name="T18" fmla="*/ 1504 w 1832"/>
                      <a:gd name="T19" fmla="*/ 402 h 408"/>
                      <a:gd name="T20" fmla="*/ 1436 w 1832"/>
                      <a:gd name="T21" fmla="*/ 408 h 408"/>
                      <a:gd name="T22" fmla="*/ 0 w 1832"/>
                      <a:gd name="T23" fmla="*/ 408 h 408"/>
                      <a:gd name="T24" fmla="*/ 0 w 1832"/>
                      <a:gd name="T25" fmla="*/ 0 h 408"/>
                      <a:gd name="T26" fmla="*/ 1850 w 1832"/>
                      <a:gd name="T27" fmla="*/ 0 h 408"/>
                      <a:gd name="T28" fmla="*/ 1850 w 1832"/>
                      <a:gd name="T29" fmla="*/ 32 h 408"/>
                      <a:gd name="T30" fmla="*/ 1850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 name="Freeform 46"/>
                  <p:cNvSpPr/>
                  <p:nvPr/>
                </p:nvSpPr>
                <p:spPr bwMode="gray">
                  <a:xfrm>
                    <a:off x="3752" y="3012"/>
                    <a:ext cx="289" cy="336"/>
                  </a:xfrm>
                  <a:custGeom>
                    <a:avLst/>
                    <a:gdLst>
                      <a:gd name="T0" fmla="*/ 306 w 288"/>
                      <a:gd name="T1" fmla="*/ 0 h 334"/>
                      <a:gd name="T2" fmla="*/ 302 w 288"/>
                      <a:gd name="T3" fmla="*/ 52 h 334"/>
                      <a:gd name="T4" fmla="*/ 290 w 288"/>
                      <a:gd name="T5" fmla="*/ 116 h 334"/>
                      <a:gd name="T6" fmla="*/ 272 w 288"/>
                      <a:gd name="T7" fmla="*/ 158 h 334"/>
                      <a:gd name="T8" fmla="*/ 248 w 288"/>
                      <a:gd name="T9" fmla="*/ 194 h 334"/>
                      <a:gd name="T10" fmla="*/ 222 w 288"/>
                      <a:gd name="T11" fmla="*/ 226 h 334"/>
                      <a:gd name="T12" fmla="*/ 192 w 288"/>
                      <a:gd name="T13" fmla="*/ 261 h 334"/>
                      <a:gd name="T14" fmla="*/ 162 w 288"/>
                      <a:gd name="T15" fmla="*/ 298 h 334"/>
                      <a:gd name="T16" fmla="*/ 112 w 288"/>
                      <a:gd name="T17" fmla="*/ 318 h 334"/>
                      <a:gd name="T18" fmla="*/ 84 w 288"/>
                      <a:gd name="T19" fmla="*/ 334 h 334"/>
                      <a:gd name="T20" fmla="*/ 56 w 288"/>
                      <a:gd name="T21" fmla="*/ 348 h 334"/>
                      <a:gd name="T22" fmla="*/ 34 w 288"/>
                      <a:gd name="T23" fmla="*/ 358 h 334"/>
                      <a:gd name="T24" fmla="*/ 16 w 288"/>
                      <a:gd name="T25" fmla="*/ 364 h 334"/>
                      <a:gd name="T26" fmla="*/ 4 w 288"/>
                      <a:gd name="T27" fmla="*/ 368 h 334"/>
                      <a:gd name="T28" fmla="*/ 0 w 288"/>
                      <a:gd name="T29" fmla="*/ 370 h 334"/>
                      <a:gd name="T30" fmla="*/ 4 w 288"/>
                      <a:gd name="T31" fmla="*/ 368 h 334"/>
                      <a:gd name="T32" fmla="*/ 16 w 288"/>
                      <a:gd name="T33" fmla="*/ 362 h 334"/>
                      <a:gd name="T34" fmla="*/ 34 w 288"/>
                      <a:gd name="T35" fmla="*/ 354 h 334"/>
                      <a:gd name="T36" fmla="*/ 56 w 288"/>
                      <a:gd name="T37" fmla="*/ 340 h 334"/>
                      <a:gd name="T38" fmla="*/ 84 w 288"/>
                      <a:gd name="T39" fmla="*/ 324 h 334"/>
                      <a:gd name="T40" fmla="*/ 112 w 288"/>
                      <a:gd name="T41" fmla="*/ 302 h 334"/>
                      <a:gd name="T42" fmla="*/ 142 w 288"/>
                      <a:gd name="T43" fmla="*/ 269 h 334"/>
                      <a:gd name="T44" fmla="*/ 188 w 288"/>
                      <a:gd name="T45" fmla="*/ 230 h 334"/>
                      <a:gd name="T46" fmla="*/ 214 w 288"/>
                      <a:gd name="T47" fmla="*/ 198 h 334"/>
                      <a:gd name="T48" fmla="*/ 238 w 288"/>
                      <a:gd name="T49" fmla="*/ 160 h 334"/>
                      <a:gd name="T50" fmla="*/ 256 w 288"/>
                      <a:gd name="T51" fmla="*/ 118 h 334"/>
                      <a:gd name="T52" fmla="*/ 268 w 288"/>
                      <a:gd name="T53" fmla="*/ 54 h 334"/>
                      <a:gd name="T54" fmla="*/ 272 w 288"/>
                      <a:gd name="T55" fmla="*/ 2 h 334"/>
                      <a:gd name="T56" fmla="*/ 306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53" name="Group 47"/>
              <p:cNvGrpSpPr/>
              <p:nvPr/>
            </p:nvGrpSpPr>
            <p:grpSpPr bwMode="auto">
              <a:xfrm>
                <a:off x="1761" y="1542"/>
                <a:ext cx="694" cy="613"/>
                <a:chOff x="2849" y="1735"/>
                <a:chExt cx="786" cy="688"/>
              </a:xfrm>
            </p:grpSpPr>
            <p:sp>
              <p:nvSpPr>
                <p:cNvPr id="54" name="Oval 48"/>
                <p:cNvSpPr>
                  <a:spLocks noChangeArrowheads="1"/>
                </p:cNvSpPr>
                <p:nvPr/>
              </p:nvSpPr>
              <p:spPr bwMode="gray">
                <a:xfrm>
                  <a:off x="2903" y="1908"/>
                  <a:ext cx="129" cy="340"/>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5" name="Oval 49"/>
                <p:cNvSpPr>
                  <a:spLocks noChangeArrowheads="1"/>
                </p:cNvSpPr>
                <p:nvPr/>
              </p:nvSpPr>
              <p:spPr bwMode="gray">
                <a:xfrm>
                  <a:off x="2903" y="1908"/>
                  <a:ext cx="129" cy="340"/>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6" name="Oval 50"/>
                <p:cNvSpPr>
                  <a:spLocks noChangeArrowheads="1"/>
                </p:cNvSpPr>
                <p:nvPr/>
              </p:nvSpPr>
              <p:spPr bwMode="gray">
                <a:xfrm>
                  <a:off x="2849" y="1909"/>
                  <a:ext cx="786" cy="340"/>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7" name="Oval 51"/>
                <p:cNvSpPr>
                  <a:spLocks noChangeArrowheads="1"/>
                </p:cNvSpPr>
                <p:nvPr/>
              </p:nvSpPr>
              <p:spPr bwMode="gray">
                <a:xfrm>
                  <a:off x="2849" y="1910"/>
                  <a:ext cx="786" cy="340"/>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8" name="Oval 52"/>
                <p:cNvSpPr>
                  <a:spLocks noChangeArrowheads="1"/>
                </p:cNvSpPr>
                <p:nvPr/>
              </p:nvSpPr>
              <p:spPr bwMode="gray">
                <a:xfrm>
                  <a:off x="2888" y="1908"/>
                  <a:ext cx="709" cy="340"/>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59" name="Group 53"/>
                <p:cNvGrpSpPr/>
                <p:nvPr/>
              </p:nvGrpSpPr>
              <p:grpSpPr bwMode="auto">
                <a:xfrm>
                  <a:off x="2902" y="1735"/>
                  <a:ext cx="689" cy="688"/>
                  <a:chOff x="4166" y="1706"/>
                  <a:chExt cx="1254" cy="1252"/>
                </a:xfrm>
              </p:grpSpPr>
              <p:sp>
                <p:nvSpPr>
                  <p:cNvPr id="60" name="Oval 54"/>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1" name="Oval 55"/>
                  <p:cNvSpPr>
                    <a:spLocks noChangeArrowheads="1"/>
                  </p:cNvSpPr>
                  <p:nvPr/>
                </p:nvSpPr>
                <p:spPr bwMode="gray">
                  <a:xfrm>
                    <a:off x="4183" y="1712"/>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2"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5" name="Group 95"/>
            <p:cNvGrpSpPr/>
            <p:nvPr/>
          </p:nvGrpSpPr>
          <p:grpSpPr bwMode="auto">
            <a:xfrm>
              <a:off x="2901" y="1542"/>
              <a:ext cx="1029" cy="1869"/>
              <a:chOff x="2901" y="1542"/>
              <a:chExt cx="1029" cy="1869"/>
            </a:xfrm>
          </p:grpSpPr>
          <p:grpSp>
            <p:nvGrpSpPr>
              <p:cNvPr id="34" name="Group 5"/>
              <p:cNvGrpSpPr/>
              <p:nvPr/>
            </p:nvGrpSpPr>
            <p:grpSpPr bwMode="auto">
              <a:xfrm rot="3877067">
                <a:off x="2958" y="2439"/>
                <a:ext cx="1405" cy="539"/>
                <a:chOff x="2288" y="2729"/>
                <a:chExt cx="1833" cy="709"/>
              </a:xfrm>
            </p:grpSpPr>
            <p:grpSp>
              <p:nvGrpSpPr>
                <p:cNvPr id="46" name="Group 6"/>
                <p:cNvGrpSpPr/>
                <p:nvPr/>
              </p:nvGrpSpPr>
              <p:grpSpPr bwMode="auto">
                <a:xfrm>
                  <a:off x="2289" y="3030"/>
                  <a:ext cx="1832" cy="408"/>
                  <a:chOff x="2289" y="3030"/>
                  <a:chExt cx="1832" cy="408"/>
                </a:xfrm>
              </p:grpSpPr>
              <p:sp>
                <p:nvSpPr>
                  <p:cNvPr id="50" name="Freeform 7"/>
                  <p:cNvSpPr/>
                  <p:nvPr/>
                </p:nvSpPr>
                <p:spPr bwMode="gray">
                  <a:xfrm>
                    <a:off x="2253" y="3003"/>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1" name="Freeform 8"/>
                  <p:cNvSpPr/>
                  <p:nvPr/>
                </p:nvSpPr>
                <p:spPr bwMode="gray">
                  <a:xfrm>
                    <a:off x="3757" y="3062"/>
                    <a:ext cx="287" cy="333"/>
                  </a:xfrm>
                  <a:custGeom>
                    <a:avLst/>
                    <a:gdLst>
                      <a:gd name="T0" fmla="*/ 270 w 288"/>
                      <a:gd name="T1" fmla="*/ 0 h 334"/>
                      <a:gd name="T2" fmla="*/ 266 w 288"/>
                      <a:gd name="T3" fmla="*/ 52 h 334"/>
                      <a:gd name="T4" fmla="*/ 254 w 288"/>
                      <a:gd name="T5" fmla="*/ 98 h 334"/>
                      <a:gd name="T6" fmla="*/ 236 w 288"/>
                      <a:gd name="T7" fmla="*/ 140 h 334"/>
                      <a:gd name="T8" fmla="*/ 212 w 288"/>
                      <a:gd name="T9" fmla="*/ 167 h 334"/>
                      <a:gd name="T10" fmla="*/ 186 w 288"/>
                      <a:gd name="T11" fmla="*/ 190 h 334"/>
                      <a:gd name="T12" fmla="*/ 156 w 288"/>
                      <a:gd name="T13" fmla="*/ 220 h 334"/>
                      <a:gd name="T14" fmla="*/ 144 w 288"/>
                      <a:gd name="T15" fmla="*/ 244 h 334"/>
                      <a:gd name="T16" fmla="*/ 112 w 288"/>
                      <a:gd name="T17" fmla="*/ 264 h 334"/>
                      <a:gd name="T18" fmla="*/ 84 w 288"/>
                      <a:gd name="T19" fmla="*/ 280 h 334"/>
                      <a:gd name="T20" fmla="*/ 56 w 288"/>
                      <a:gd name="T21" fmla="*/ 294 h 334"/>
                      <a:gd name="T22" fmla="*/ 34 w 288"/>
                      <a:gd name="T23" fmla="*/ 304 h 334"/>
                      <a:gd name="T24" fmla="*/ 16 w 288"/>
                      <a:gd name="T25" fmla="*/ 310 h 334"/>
                      <a:gd name="T26" fmla="*/ 4 w 288"/>
                      <a:gd name="T27" fmla="*/ 314 h 334"/>
                      <a:gd name="T28" fmla="*/ 0 w 288"/>
                      <a:gd name="T29" fmla="*/ 316 h 334"/>
                      <a:gd name="T30" fmla="*/ 4 w 288"/>
                      <a:gd name="T31" fmla="*/ 314 h 334"/>
                      <a:gd name="T32" fmla="*/ 16 w 288"/>
                      <a:gd name="T33" fmla="*/ 308 h 334"/>
                      <a:gd name="T34" fmla="*/ 34 w 288"/>
                      <a:gd name="T35" fmla="*/ 300 h 334"/>
                      <a:gd name="T36" fmla="*/ 56 w 288"/>
                      <a:gd name="T37" fmla="*/ 286 h 334"/>
                      <a:gd name="T38" fmla="*/ 84 w 288"/>
                      <a:gd name="T39" fmla="*/ 270 h 334"/>
                      <a:gd name="T40" fmla="*/ 112 w 288"/>
                      <a:gd name="T41" fmla="*/ 248 h 334"/>
                      <a:gd name="T42" fmla="*/ 142 w 288"/>
                      <a:gd name="T43" fmla="*/ 224 h 334"/>
                      <a:gd name="T44" fmla="*/ 152 w 288"/>
                      <a:gd name="T45" fmla="*/ 194 h 334"/>
                      <a:gd name="T46" fmla="*/ 178 w 288"/>
                      <a:gd name="T47" fmla="*/ 167 h 334"/>
                      <a:gd name="T48" fmla="*/ 202 w 288"/>
                      <a:gd name="T49" fmla="*/ 142 h 334"/>
                      <a:gd name="T50" fmla="*/ 220 w 288"/>
                      <a:gd name="T51" fmla="*/ 100 h 334"/>
                      <a:gd name="T52" fmla="*/ 232 w 288"/>
                      <a:gd name="T53" fmla="*/ 54 h 334"/>
                      <a:gd name="T54" fmla="*/ 236 w 288"/>
                      <a:gd name="T55" fmla="*/ 2 h 334"/>
                      <a:gd name="T56" fmla="*/ 270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47" name="Group 9"/>
                <p:cNvGrpSpPr/>
                <p:nvPr/>
              </p:nvGrpSpPr>
              <p:grpSpPr bwMode="auto">
                <a:xfrm flipV="1">
                  <a:off x="2288" y="2729"/>
                  <a:ext cx="1407" cy="312"/>
                  <a:chOff x="2288" y="3028"/>
                  <a:chExt cx="1833" cy="407"/>
                </a:xfrm>
              </p:grpSpPr>
              <p:sp>
                <p:nvSpPr>
                  <p:cNvPr id="48" name="Freeform 10"/>
                  <p:cNvSpPr/>
                  <p:nvPr/>
                </p:nvSpPr>
                <p:spPr bwMode="gray">
                  <a:xfrm>
                    <a:off x="2288" y="3028"/>
                    <a:ext cx="1831" cy="407"/>
                  </a:xfrm>
                  <a:custGeom>
                    <a:avLst/>
                    <a:gdLst>
                      <a:gd name="T0" fmla="*/ 1814 w 1832"/>
                      <a:gd name="T1" fmla="*/ 32 h 408"/>
                      <a:gd name="T2" fmla="*/ 1812 w 1832"/>
                      <a:gd name="T3" fmla="*/ 66 h 408"/>
                      <a:gd name="T4" fmla="*/ 1796 w 1832"/>
                      <a:gd name="T5" fmla="*/ 128 h 408"/>
                      <a:gd name="T6" fmla="*/ 1770 w 1832"/>
                      <a:gd name="T7" fmla="*/ 188 h 408"/>
                      <a:gd name="T8" fmla="*/ 1736 w 1832"/>
                      <a:gd name="T9" fmla="*/ 222 h 408"/>
                      <a:gd name="T10" fmla="*/ 1694 w 1832"/>
                      <a:gd name="T11" fmla="*/ 270 h 408"/>
                      <a:gd name="T12" fmla="*/ 1646 w 1832"/>
                      <a:gd name="T13" fmla="*/ 312 h 408"/>
                      <a:gd name="T14" fmla="*/ 1592 w 1832"/>
                      <a:gd name="T15" fmla="*/ 344 h 408"/>
                      <a:gd name="T16" fmla="*/ 1532 w 1832"/>
                      <a:gd name="T17" fmla="*/ 370 h 408"/>
                      <a:gd name="T18" fmla="*/ 1468 w 1832"/>
                      <a:gd name="T19" fmla="*/ 384 h 408"/>
                      <a:gd name="T20" fmla="*/ 1400 w 1832"/>
                      <a:gd name="T21" fmla="*/ 390 h 408"/>
                      <a:gd name="T22" fmla="*/ 0 w 1832"/>
                      <a:gd name="T23" fmla="*/ 390 h 408"/>
                      <a:gd name="T24" fmla="*/ 0 w 1832"/>
                      <a:gd name="T25" fmla="*/ 0 h 408"/>
                      <a:gd name="T26" fmla="*/ 1814 w 1832"/>
                      <a:gd name="T27" fmla="*/ 0 h 408"/>
                      <a:gd name="T28" fmla="*/ 1814 w 1832"/>
                      <a:gd name="T29" fmla="*/ 32 h 408"/>
                      <a:gd name="T30" fmla="*/ 1814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9" name="Freeform 11"/>
                  <p:cNvSpPr/>
                  <p:nvPr/>
                </p:nvSpPr>
                <p:spPr bwMode="gray">
                  <a:xfrm>
                    <a:off x="3753" y="3066"/>
                    <a:ext cx="287" cy="328"/>
                  </a:xfrm>
                  <a:custGeom>
                    <a:avLst/>
                    <a:gdLst>
                      <a:gd name="T0" fmla="*/ 270 w 288"/>
                      <a:gd name="T1" fmla="*/ 0 h 334"/>
                      <a:gd name="T2" fmla="*/ 266 w 288"/>
                      <a:gd name="T3" fmla="*/ 34 h 334"/>
                      <a:gd name="T4" fmla="*/ 254 w 288"/>
                      <a:gd name="T5" fmla="*/ 72 h 334"/>
                      <a:gd name="T6" fmla="*/ 236 w 288"/>
                      <a:gd name="T7" fmla="*/ 103 h 334"/>
                      <a:gd name="T8" fmla="*/ 212 w 288"/>
                      <a:gd name="T9" fmla="*/ 127 h 334"/>
                      <a:gd name="T10" fmla="*/ 186 w 288"/>
                      <a:gd name="T11" fmla="*/ 150 h 334"/>
                      <a:gd name="T12" fmla="*/ 156 w 288"/>
                      <a:gd name="T13" fmla="*/ 173 h 334"/>
                      <a:gd name="T14" fmla="*/ 144 w 288"/>
                      <a:gd name="T15" fmla="*/ 188 h 334"/>
                      <a:gd name="T16" fmla="*/ 112 w 288"/>
                      <a:gd name="T17" fmla="*/ 203 h 334"/>
                      <a:gd name="T18" fmla="*/ 84 w 288"/>
                      <a:gd name="T19" fmla="*/ 216 h 334"/>
                      <a:gd name="T20" fmla="*/ 56 w 288"/>
                      <a:gd name="T21" fmla="*/ 226 h 334"/>
                      <a:gd name="T22" fmla="*/ 34 w 288"/>
                      <a:gd name="T23" fmla="*/ 233 h 334"/>
                      <a:gd name="T24" fmla="*/ 16 w 288"/>
                      <a:gd name="T25" fmla="*/ 237 h 334"/>
                      <a:gd name="T26" fmla="*/ 4 w 288"/>
                      <a:gd name="T27" fmla="*/ 239 h 334"/>
                      <a:gd name="T28" fmla="*/ 0 w 288"/>
                      <a:gd name="T29" fmla="*/ 241 h 334"/>
                      <a:gd name="T30" fmla="*/ 4 w 288"/>
                      <a:gd name="T31" fmla="*/ 239 h 334"/>
                      <a:gd name="T32" fmla="*/ 16 w 288"/>
                      <a:gd name="T33" fmla="*/ 235 h 334"/>
                      <a:gd name="T34" fmla="*/ 34 w 288"/>
                      <a:gd name="T35" fmla="*/ 230 h 334"/>
                      <a:gd name="T36" fmla="*/ 56 w 288"/>
                      <a:gd name="T37" fmla="*/ 221 h 334"/>
                      <a:gd name="T38" fmla="*/ 84 w 288"/>
                      <a:gd name="T39" fmla="*/ 208 h 334"/>
                      <a:gd name="T40" fmla="*/ 112 w 288"/>
                      <a:gd name="T41" fmla="*/ 191 h 334"/>
                      <a:gd name="T42" fmla="*/ 142 w 288"/>
                      <a:gd name="T43" fmla="*/ 176 h 334"/>
                      <a:gd name="T44" fmla="*/ 152 w 288"/>
                      <a:gd name="T45" fmla="*/ 153 h 334"/>
                      <a:gd name="T46" fmla="*/ 178 w 288"/>
                      <a:gd name="T47" fmla="*/ 130 h 334"/>
                      <a:gd name="T48" fmla="*/ 202 w 288"/>
                      <a:gd name="T49" fmla="*/ 105 h 334"/>
                      <a:gd name="T50" fmla="*/ 220 w 288"/>
                      <a:gd name="T51" fmla="*/ 73 h 334"/>
                      <a:gd name="T52" fmla="*/ 232 w 288"/>
                      <a:gd name="T53" fmla="*/ 36 h 334"/>
                      <a:gd name="T54" fmla="*/ 236 w 288"/>
                      <a:gd name="T55" fmla="*/ 2 h 334"/>
                      <a:gd name="T56" fmla="*/ 270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35" name="Group 12"/>
              <p:cNvGrpSpPr/>
              <p:nvPr/>
            </p:nvGrpSpPr>
            <p:grpSpPr bwMode="auto">
              <a:xfrm>
                <a:off x="2901" y="1542"/>
                <a:ext cx="694" cy="613"/>
                <a:chOff x="2849" y="1735"/>
                <a:chExt cx="786" cy="688"/>
              </a:xfrm>
            </p:grpSpPr>
            <p:sp>
              <p:nvSpPr>
                <p:cNvPr id="36" name="Oval 13"/>
                <p:cNvSpPr>
                  <a:spLocks noChangeArrowheads="1"/>
                </p:cNvSpPr>
                <p:nvPr/>
              </p:nvSpPr>
              <p:spPr bwMode="gray">
                <a:xfrm>
                  <a:off x="2903" y="1908"/>
                  <a:ext cx="129" cy="340"/>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7" name="Oval 14"/>
                <p:cNvSpPr>
                  <a:spLocks noChangeArrowheads="1"/>
                </p:cNvSpPr>
                <p:nvPr/>
              </p:nvSpPr>
              <p:spPr bwMode="gray">
                <a:xfrm>
                  <a:off x="2903" y="1908"/>
                  <a:ext cx="129" cy="340"/>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8" name="Oval 15"/>
                <p:cNvSpPr>
                  <a:spLocks noChangeArrowheads="1"/>
                </p:cNvSpPr>
                <p:nvPr/>
              </p:nvSpPr>
              <p:spPr bwMode="gray">
                <a:xfrm>
                  <a:off x="2849" y="1909"/>
                  <a:ext cx="786" cy="340"/>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9" name="Oval 16"/>
                <p:cNvSpPr>
                  <a:spLocks noChangeArrowheads="1"/>
                </p:cNvSpPr>
                <p:nvPr/>
              </p:nvSpPr>
              <p:spPr bwMode="gray">
                <a:xfrm>
                  <a:off x="2849" y="1910"/>
                  <a:ext cx="786" cy="340"/>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0" name="Oval 17"/>
                <p:cNvSpPr>
                  <a:spLocks noChangeArrowheads="1"/>
                </p:cNvSpPr>
                <p:nvPr/>
              </p:nvSpPr>
              <p:spPr bwMode="gray">
                <a:xfrm>
                  <a:off x="2888" y="1908"/>
                  <a:ext cx="709" cy="340"/>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41" name="Group 18"/>
                <p:cNvGrpSpPr/>
                <p:nvPr/>
              </p:nvGrpSpPr>
              <p:grpSpPr bwMode="auto">
                <a:xfrm>
                  <a:off x="2902" y="1735"/>
                  <a:ext cx="689" cy="688"/>
                  <a:chOff x="4166" y="1706"/>
                  <a:chExt cx="1254" cy="1252"/>
                </a:xfrm>
              </p:grpSpPr>
              <p:sp>
                <p:nvSpPr>
                  <p:cNvPr id="42" name="Oval 19"/>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3" name="Oval 20"/>
                  <p:cNvSpPr>
                    <a:spLocks noChangeArrowheads="1"/>
                  </p:cNvSpPr>
                  <p:nvPr/>
                </p:nvSpPr>
                <p:spPr bwMode="gray">
                  <a:xfrm>
                    <a:off x="4183" y="1712"/>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4"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6" name="Group 96"/>
            <p:cNvGrpSpPr/>
            <p:nvPr/>
          </p:nvGrpSpPr>
          <p:grpSpPr bwMode="auto">
            <a:xfrm>
              <a:off x="4033" y="1473"/>
              <a:ext cx="1139" cy="1979"/>
              <a:chOff x="4033" y="1473"/>
              <a:chExt cx="1139" cy="1979"/>
            </a:xfrm>
          </p:grpSpPr>
          <p:grpSp>
            <p:nvGrpSpPr>
              <p:cNvPr id="17" name="Group 23"/>
              <p:cNvGrpSpPr/>
              <p:nvPr/>
            </p:nvGrpSpPr>
            <p:grpSpPr bwMode="auto">
              <a:xfrm rot="3877067">
                <a:off x="4200" y="2480"/>
                <a:ext cx="1405" cy="539"/>
                <a:chOff x="2288" y="2729"/>
                <a:chExt cx="1833" cy="709"/>
              </a:xfrm>
            </p:grpSpPr>
            <p:grpSp>
              <p:nvGrpSpPr>
                <p:cNvPr id="28" name="Group 24"/>
                <p:cNvGrpSpPr/>
                <p:nvPr/>
              </p:nvGrpSpPr>
              <p:grpSpPr bwMode="auto">
                <a:xfrm>
                  <a:off x="2289" y="3030"/>
                  <a:ext cx="1832" cy="408"/>
                  <a:chOff x="2289" y="3030"/>
                  <a:chExt cx="1832" cy="408"/>
                </a:xfrm>
              </p:grpSpPr>
              <p:sp>
                <p:nvSpPr>
                  <p:cNvPr id="32" name="Freeform 25"/>
                  <p:cNvSpPr/>
                  <p:nvPr/>
                </p:nvSpPr>
                <p:spPr bwMode="gray">
                  <a:xfrm>
                    <a:off x="2253" y="3003"/>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3" name="Freeform 26"/>
                  <p:cNvSpPr/>
                  <p:nvPr/>
                </p:nvSpPr>
                <p:spPr bwMode="gray">
                  <a:xfrm>
                    <a:off x="3757" y="3062"/>
                    <a:ext cx="287" cy="333"/>
                  </a:xfrm>
                  <a:custGeom>
                    <a:avLst/>
                    <a:gdLst>
                      <a:gd name="T0" fmla="*/ 270 w 288"/>
                      <a:gd name="T1" fmla="*/ 0 h 334"/>
                      <a:gd name="T2" fmla="*/ 266 w 288"/>
                      <a:gd name="T3" fmla="*/ 52 h 334"/>
                      <a:gd name="T4" fmla="*/ 254 w 288"/>
                      <a:gd name="T5" fmla="*/ 98 h 334"/>
                      <a:gd name="T6" fmla="*/ 236 w 288"/>
                      <a:gd name="T7" fmla="*/ 140 h 334"/>
                      <a:gd name="T8" fmla="*/ 212 w 288"/>
                      <a:gd name="T9" fmla="*/ 167 h 334"/>
                      <a:gd name="T10" fmla="*/ 186 w 288"/>
                      <a:gd name="T11" fmla="*/ 190 h 334"/>
                      <a:gd name="T12" fmla="*/ 156 w 288"/>
                      <a:gd name="T13" fmla="*/ 220 h 334"/>
                      <a:gd name="T14" fmla="*/ 144 w 288"/>
                      <a:gd name="T15" fmla="*/ 244 h 334"/>
                      <a:gd name="T16" fmla="*/ 112 w 288"/>
                      <a:gd name="T17" fmla="*/ 264 h 334"/>
                      <a:gd name="T18" fmla="*/ 84 w 288"/>
                      <a:gd name="T19" fmla="*/ 280 h 334"/>
                      <a:gd name="T20" fmla="*/ 56 w 288"/>
                      <a:gd name="T21" fmla="*/ 294 h 334"/>
                      <a:gd name="T22" fmla="*/ 34 w 288"/>
                      <a:gd name="T23" fmla="*/ 304 h 334"/>
                      <a:gd name="T24" fmla="*/ 16 w 288"/>
                      <a:gd name="T25" fmla="*/ 310 h 334"/>
                      <a:gd name="T26" fmla="*/ 4 w 288"/>
                      <a:gd name="T27" fmla="*/ 314 h 334"/>
                      <a:gd name="T28" fmla="*/ 0 w 288"/>
                      <a:gd name="T29" fmla="*/ 316 h 334"/>
                      <a:gd name="T30" fmla="*/ 4 w 288"/>
                      <a:gd name="T31" fmla="*/ 314 h 334"/>
                      <a:gd name="T32" fmla="*/ 16 w 288"/>
                      <a:gd name="T33" fmla="*/ 308 h 334"/>
                      <a:gd name="T34" fmla="*/ 34 w 288"/>
                      <a:gd name="T35" fmla="*/ 300 h 334"/>
                      <a:gd name="T36" fmla="*/ 56 w 288"/>
                      <a:gd name="T37" fmla="*/ 286 h 334"/>
                      <a:gd name="T38" fmla="*/ 84 w 288"/>
                      <a:gd name="T39" fmla="*/ 270 h 334"/>
                      <a:gd name="T40" fmla="*/ 112 w 288"/>
                      <a:gd name="T41" fmla="*/ 248 h 334"/>
                      <a:gd name="T42" fmla="*/ 142 w 288"/>
                      <a:gd name="T43" fmla="*/ 224 h 334"/>
                      <a:gd name="T44" fmla="*/ 152 w 288"/>
                      <a:gd name="T45" fmla="*/ 194 h 334"/>
                      <a:gd name="T46" fmla="*/ 178 w 288"/>
                      <a:gd name="T47" fmla="*/ 167 h 334"/>
                      <a:gd name="T48" fmla="*/ 202 w 288"/>
                      <a:gd name="T49" fmla="*/ 142 h 334"/>
                      <a:gd name="T50" fmla="*/ 220 w 288"/>
                      <a:gd name="T51" fmla="*/ 100 h 334"/>
                      <a:gd name="T52" fmla="*/ 232 w 288"/>
                      <a:gd name="T53" fmla="*/ 54 h 334"/>
                      <a:gd name="T54" fmla="*/ 236 w 288"/>
                      <a:gd name="T55" fmla="*/ 2 h 334"/>
                      <a:gd name="T56" fmla="*/ 270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29" name="Group 27"/>
                <p:cNvGrpSpPr/>
                <p:nvPr/>
              </p:nvGrpSpPr>
              <p:grpSpPr bwMode="auto">
                <a:xfrm flipV="1">
                  <a:off x="2288" y="2729"/>
                  <a:ext cx="1407" cy="312"/>
                  <a:chOff x="2288" y="3028"/>
                  <a:chExt cx="1833" cy="407"/>
                </a:xfrm>
              </p:grpSpPr>
              <p:sp>
                <p:nvSpPr>
                  <p:cNvPr id="30" name="Freeform 28"/>
                  <p:cNvSpPr/>
                  <p:nvPr/>
                </p:nvSpPr>
                <p:spPr bwMode="gray">
                  <a:xfrm>
                    <a:off x="2288" y="3028"/>
                    <a:ext cx="1831" cy="407"/>
                  </a:xfrm>
                  <a:custGeom>
                    <a:avLst/>
                    <a:gdLst>
                      <a:gd name="T0" fmla="*/ 1814 w 1832"/>
                      <a:gd name="T1" fmla="*/ 32 h 408"/>
                      <a:gd name="T2" fmla="*/ 1812 w 1832"/>
                      <a:gd name="T3" fmla="*/ 66 h 408"/>
                      <a:gd name="T4" fmla="*/ 1796 w 1832"/>
                      <a:gd name="T5" fmla="*/ 128 h 408"/>
                      <a:gd name="T6" fmla="*/ 1770 w 1832"/>
                      <a:gd name="T7" fmla="*/ 188 h 408"/>
                      <a:gd name="T8" fmla="*/ 1736 w 1832"/>
                      <a:gd name="T9" fmla="*/ 222 h 408"/>
                      <a:gd name="T10" fmla="*/ 1694 w 1832"/>
                      <a:gd name="T11" fmla="*/ 270 h 408"/>
                      <a:gd name="T12" fmla="*/ 1646 w 1832"/>
                      <a:gd name="T13" fmla="*/ 312 h 408"/>
                      <a:gd name="T14" fmla="*/ 1592 w 1832"/>
                      <a:gd name="T15" fmla="*/ 344 h 408"/>
                      <a:gd name="T16" fmla="*/ 1532 w 1832"/>
                      <a:gd name="T17" fmla="*/ 370 h 408"/>
                      <a:gd name="T18" fmla="*/ 1468 w 1832"/>
                      <a:gd name="T19" fmla="*/ 384 h 408"/>
                      <a:gd name="T20" fmla="*/ 1400 w 1832"/>
                      <a:gd name="T21" fmla="*/ 390 h 408"/>
                      <a:gd name="T22" fmla="*/ 0 w 1832"/>
                      <a:gd name="T23" fmla="*/ 390 h 408"/>
                      <a:gd name="T24" fmla="*/ 0 w 1832"/>
                      <a:gd name="T25" fmla="*/ 0 h 408"/>
                      <a:gd name="T26" fmla="*/ 1814 w 1832"/>
                      <a:gd name="T27" fmla="*/ 0 h 408"/>
                      <a:gd name="T28" fmla="*/ 1814 w 1832"/>
                      <a:gd name="T29" fmla="*/ 32 h 408"/>
                      <a:gd name="T30" fmla="*/ 1814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1" name="Freeform 29"/>
                  <p:cNvSpPr/>
                  <p:nvPr/>
                </p:nvSpPr>
                <p:spPr bwMode="gray">
                  <a:xfrm>
                    <a:off x="3753" y="3066"/>
                    <a:ext cx="287" cy="328"/>
                  </a:xfrm>
                  <a:custGeom>
                    <a:avLst/>
                    <a:gdLst>
                      <a:gd name="T0" fmla="*/ 270 w 288"/>
                      <a:gd name="T1" fmla="*/ 0 h 334"/>
                      <a:gd name="T2" fmla="*/ 266 w 288"/>
                      <a:gd name="T3" fmla="*/ 34 h 334"/>
                      <a:gd name="T4" fmla="*/ 254 w 288"/>
                      <a:gd name="T5" fmla="*/ 72 h 334"/>
                      <a:gd name="T6" fmla="*/ 236 w 288"/>
                      <a:gd name="T7" fmla="*/ 103 h 334"/>
                      <a:gd name="T8" fmla="*/ 212 w 288"/>
                      <a:gd name="T9" fmla="*/ 127 h 334"/>
                      <a:gd name="T10" fmla="*/ 186 w 288"/>
                      <a:gd name="T11" fmla="*/ 150 h 334"/>
                      <a:gd name="T12" fmla="*/ 156 w 288"/>
                      <a:gd name="T13" fmla="*/ 173 h 334"/>
                      <a:gd name="T14" fmla="*/ 144 w 288"/>
                      <a:gd name="T15" fmla="*/ 188 h 334"/>
                      <a:gd name="T16" fmla="*/ 112 w 288"/>
                      <a:gd name="T17" fmla="*/ 203 h 334"/>
                      <a:gd name="T18" fmla="*/ 84 w 288"/>
                      <a:gd name="T19" fmla="*/ 216 h 334"/>
                      <a:gd name="T20" fmla="*/ 56 w 288"/>
                      <a:gd name="T21" fmla="*/ 226 h 334"/>
                      <a:gd name="T22" fmla="*/ 34 w 288"/>
                      <a:gd name="T23" fmla="*/ 233 h 334"/>
                      <a:gd name="T24" fmla="*/ 16 w 288"/>
                      <a:gd name="T25" fmla="*/ 237 h 334"/>
                      <a:gd name="T26" fmla="*/ 4 w 288"/>
                      <a:gd name="T27" fmla="*/ 239 h 334"/>
                      <a:gd name="T28" fmla="*/ 0 w 288"/>
                      <a:gd name="T29" fmla="*/ 241 h 334"/>
                      <a:gd name="T30" fmla="*/ 4 w 288"/>
                      <a:gd name="T31" fmla="*/ 239 h 334"/>
                      <a:gd name="T32" fmla="*/ 16 w 288"/>
                      <a:gd name="T33" fmla="*/ 235 h 334"/>
                      <a:gd name="T34" fmla="*/ 34 w 288"/>
                      <a:gd name="T35" fmla="*/ 230 h 334"/>
                      <a:gd name="T36" fmla="*/ 56 w 288"/>
                      <a:gd name="T37" fmla="*/ 221 h 334"/>
                      <a:gd name="T38" fmla="*/ 84 w 288"/>
                      <a:gd name="T39" fmla="*/ 208 h 334"/>
                      <a:gd name="T40" fmla="*/ 112 w 288"/>
                      <a:gd name="T41" fmla="*/ 191 h 334"/>
                      <a:gd name="T42" fmla="*/ 142 w 288"/>
                      <a:gd name="T43" fmla="*/ 176 h 334"/>
                      <a:gd name="T44" fmla="*/ 152 w 288"/>
                      <a:gd name="T45" fmla="*/ 153 h 334"/>
                      <a:gd name="T46" fmla="*/ 178 w 288"/>
                      <a:gd name="T47" fmla="*/ 130 h 334"/>
                      <a:gd name="T48" fmla="*/ 202 w 288"/>
                      <a:gd name="T49" fmla="*/ 105 h 334"/>
                      <a:gd name="T50" fmla="*/ 220 w 288"/>
                      <a:gd name="T51" fmla="*/ 73 h 334"/>
                      <a:gd name="T52" fmla="*/ 232 w 288"/>
                      <a:gd name="T53" fmla="*/ 36 h 334"/>
                      <a:gd name="T54" fmla="*/ 236 w 288"/>
                      <a:gd name="T55" fmla="*/ 2 h 334"/>
                      <a:gd name="T56" fmla="*/ 270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18" name="Oval 30"/>
              <p:cNvSpPr>
                <a:spLocks noChangeArrowheads="1"/>
              </p:cNvSpPr>
              <p:nvPr/>
            </p:nvSpPr>
            <p:spPr bwMode="gray">
              <a:xfrm>
                <a:off x="4093" y="1688"/>
                <a:ext cx="116" cy="303"/>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9" name="Oval 31"/>
              <p:cNvSpPr>
                <a:spLocks noChangeArrowheads="1"/>
              </p:cNvSpPr>
              <p:nvPr/>
            </p:nvSpPr>
            <p:spPr bwMode="gray">
              <a:xfrm>
                <a:off x="4093" y="1688"/>
                <a:ext cx="116" cy="303"/>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0" name="Oval 32"/>
              <p:cNvSpPr>
                <a:spLocks noChangeArrowheads="1"/>
              </p:cNvSpPr>
              <p:nvPr/>
            </p:nvSpPr>
            <p:spPr bwMode="gray">
              <a:xfrm>
                <a:off x="4033" y="1687"/>
                <a:ext cx="836" cy="303"/>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Oval 33"/>
              <p:cNvSpPr>
                <a:spLocks noChangeArrowheads="1"/>
              </p:cNvSpPr>
              <p:nvPr/>
            </p:nvSpPr>
            <p:spPr bwMode="gray">
              <a:xfrm>
                <a:off x="4034" y="1689"/>
                <a:ext cx="836" cy="303"/>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2" name="Oval 34"/>
              <p:cNvSpPr>
                <a:spLocks noChangeArrowheads="1"/>
              </p:cNvSpPr>
              <p:nvPr/>
            </p:nvSpPr>
            <p:spPr bwMode="gray">
              <a:xfrm>
                <a:off x="4075" y="1688"/>
                <a:ext cx="752" cy="303"/>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23" name="Group 35"/>
              <p:cNvGrpSpPr/>
              <p:nvPr/>
            </p:nvGrpSpPr>
            <p:grpSpPr bwMode="auto">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3" name="矩形 2"/>
          <p:cNvSpPr/>
          <p:nvPr/>
        </p:nvSpPr>
        <p:spPr>
          <a:xfrm>
            <a:off x="3032506" y="2758327"/>
            <a:ext cx="3993401" cy="1569660"/>
          </a:xfrm>
          <a:prstGeom prst="rect">
            <a:avLst/>
          </a:prstGeom>
          <a:noFill/>
        </p:spPr>
        <p:txBody>
          <a:bodyPr wrap="none">
            <a:spAutoFit/>
          </a:bodyPr>
          <a:lstStyle/>
          <a:p>
            <a:pPr algn="ctr" eaLnBrk="1" hangingPunct="1">
              <a:spcBef>
                <a:spcPct val="50000"/>
              </a:spcBef>
              <a:defRPr/>
            </a:pPr>
            <a:r>
              <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280988"/>
            <a:ext cx="5389563" cy="523875"/>
          </a:xfrm>
        </p:spPr>
        <p:txBody>
          <a:bodyPr/>
          <a:lstStyle/>
          <a:p>
            <a:r>
              <a:rPr lang="zh-CN" altLang="en-US"/>
              <a:t>单击此处编辑母版标题样式</a:t>
            </a:r>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280988"/>
            <a:ext cx="5389563" cy="5238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333500"/>
            <a:ext cx="4254500" cy="490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5500" y="1333500"/>
            <a:ext cx="4254500" cy="490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280988"/>
            <a:ext cx="5389563" cy="523875"/>
          </a:xfrm>
        </p:spPr>
        <p:txBody>
          <a:bodyPr/>
          <a:lstStyle/>
          <a:p>
            <a:r>
              <a:rPr lang="zh-CN" altLang="en-US"/>
              <a:t>单击此处编辑母版标题样式</a:t>
            </a:r>
          </a:p>
        </p:txBody>
      </p:sp>
      <p:sp>
        <p:nvSpPr>
          <p:cNvPr id="3" name="表格占位符 2"/>
          <p:cNvSpPr>
            <a:spLocks noGrp="1"/>
          </p:cNvSpPr>
          <p:nvPr>
            <p:ph type="tbl" idx="1"/>
          </p:nvPr>
        </p:nvSpPr>
        <p:spPr>
          <a:xfrm>
            <a:off x="228600" y="1333500"/>
            <a:ext cx="8661400" cy="4902200"/>
          </a:xfrm>
        </p:spPr>
        <p:txBody>
          <a:bodyPr/>
          <a:lstStyle/>
          <a:p>
            <a:pPr lvl="0"/>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358775" y="282575"/>
            <a:ext cx="5389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defRPr/>
            </a:pPr>
            <a:r>
              <a:rPr lang="zh-CN" altLang="en-US" sz="2800">
                <a:solidFill>
                  <a:schemeClr val="bg1"/>
                </a:solidFill>
                <a:latin typeface="微软雅黑" panose="020B0503020204020204" pitchFamily="34" charset="-122"/>
                <a:ea typeface="微软雅黑" panose="020B0503020204020204" pitchFamily="34" charset="-122"/>
              </a:rPr>
              <a:t>单击此处添加标题</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358775" y="282575"/>
            <a:ext cx="5389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defRPr/>
            </a:pPr>
            <a:r>
              <a:rPr lang="zh-CN" altLang="en-US" sz="2800">
                <a:solidFill>
                  <a:schemeClr val="bg1"/>
                </a:solidFill>
                <a:latin typeface="微软雅黑" panose="020B0503020204020204" pitchFamily="34" charset="-122"/>
                <a:ea typeface="微软雅黑" panose="020B0503020204020204" pitchFamily="34" charset="-122"/>
              </a:rPr>
              <a:t>单击此处添加标题</a:t>
            </a:r>
            <a:endParaRPr lang="en-US" altLang="zh-CN" sz="2800">
              <a:solidFill>
                <a:schemeClr val="bg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9"/>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a:t>单击此处添加标题</a:t>
            </a:r>
            <a:endParaRPr lang="en-US" altLang="zh-CN"/>
          </a:p>
        </p:txBody>
      </p:sp>
      <p:sp>
        <p:nvSpPr>
          <p:cNvPr id="1027"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第一层</a:t>
            </a:r>
            <a:endParaRPr lang="en-US" altLang="zh-CN"/>
          </a:p>
          <a:p>
            <a:pPr lvl="1"/>
            <a:r>
              <a:rPr lang="zh-CN" altLang="en-US"/>
              <a:t>第二层</a:t>
            </a:r>
            <a:r>
              <a:rPr lang="en-US" altLang="zh-CN"/>
              <a:t> </a:t>
            </a:r>
          </a:p>
          <a:p>
            <a:pPr lvl="2"/>
            <a:r>
              <a:rPr lang="zh-CN" altLang="en-US"/>
              <a:t>第三层</a:t>
            </a:r>
            <a:r>
              <a:rPr lang="en-US" altLang="zh-CN"/>
              <a:t> </a:t>
            </a:r>
          </a:p>
          <a:p>
            <a:pPr lvl="3"/>
            <a:r>
              <a:rPr lang="zh-CN" altLang="en-US"/>
              <a:t>第四层</a:t>
            </a:r>
            <a:endParaRPr lang="en-US" altLang="zh-CN"/>
          </a:p>
          <a:p>
            <a:pPr lvl="4"/>
            <a:r>
              <a:rPr lang="zh-CN" altLang="en-US"/>
              <a:t>第五层</a:t>
            </a:r>
            <a:endParaRPr lang="en-US" altLang="zh-CN"/>
          </a:p>
          <a:p>
            <a:pPr lvl="0"/>
            <a:endParaRPr lang="en-US" altLang="zh-CN"/>
          </a:p>
        </p:txBody>
      </p:sp>
      <p:sp>
        <p:nvSpPr>
          <p:cNvPr id="18" name="矩形 17"/>
          <p:cNvSpPr/>
          <p:nvPr/>
        </p:nvSpPr>
        <p:spPr>
          <a:xfrm>
            <a:off x="149225" y="6491288"/>
            <a:ext cx="392113" cy="274637"/>
          </a:xfrm>
          <a:prstGeom prst="rect">
            <a:avLst/>
          </a:prstGeom>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CB454680-1D6A-4997-B2A2-A27C7DE2DE6D}" type="slidenum">
              <a:rPr lang="en-US" altLang="zh-CN" sz="1200" b="1" smtClean="0">
                <a:solidFill>
                  <a:schemeClr val="bg1"/>
                </a:solidFill>
                <a:latin typeface="微软雅黑" panose="020B0503020204020204" pitchFamily="34" charset="-122"/>
                <a:ea typeface="微软雅黑" panose="020B0503020204020204" pitchFamily="34" charset="-122"/>
              </a:rPr>
              <a:t>‹#›</a:t>
            </a:fld>
            <a:endParaRPr lang="en-US" altLang="zh-CN" sz="1200" b="1">
              <a:solidFill>
                <a:schemeClr val="bg1"/>
              </a:solidFill>
              <a:latin typeface="微软雅黑" panose="020B0503020204020204" pitchFamily="34" charset="-122"/>
              <a:ea typeface="微软雅黑" panose="020B0503020204020204" pitchFamily="34" charset="-122"/>
            </a:endParaRPr>
          </a:p>
        </p:txBody>
      </p:sp>
      <p:sp>
        <p:nvSpPr>
          <p:cNvPr id="1029" name="矩形 19"/>
          <p:cNvSpPr>
            <a:spLocks noChangeArrowheads="1"/>
          </p:cNvSpPr>
          <p:nvPr/>
        </p:nvSpPr>
        <p:spPr bwMode="auto">
          <a:xfrm>
            <a:off x="7972425" y="6491288"/>
            <a:ext cx="850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4D4D4D"/>
                </a:solidFill>
                <a:latin typeface="Segoe"/>
                <a:ea typeface="宋体" panose="02010600030101010101" pitchFamily="2" charset="-122"/>
              </a:defRPr>
            </a:lvl1pPr>
            <a:lvl2pPr marL="742950" indent="-285750">
              <a:defRPr>
                <a:solidFill>
                  <a:srgbClr val="4D4D4D"/>
                </a:solidFill>
                <a:latin typeface="Segoe"/>
                <a:ea typeface="宋体" panose="02010600030101010101" pitchFamily="2" charset="-122"/>
              </a:defRPr>
            </a:lvl2pPr>
            <a:lvl3pPr marL="1143000" indent="-228600">
              <a:defRPr>
                <a:solidFill>
                  <a:srgbClr val="4D4D4D"/>
                </a:solidFill>
                <a:latin typeface="Segoe"/>
                <a:ea typeface="宋体" panose="02010600030101010101" pitchFamily="2" charset="-122"/>
              </a:defRPr>
            </a:lvl3pPr>
            <a:lvl4pPr marL="1600200" indent="-228600">
              <a:defRPr>
                <a:solidFill>
                  <a:srgbClr val="4D4D4D"/>
                </a:solidFill>
                <a:latin typeface="Segoe"/>
                <a:ea typeface="宋体" panose="02010600030101010101" pitchFamily="2" charset="-122"/>
              </a:defRPr>
            </a:lvl4pPr>
            <a:lvl5pPr marL="2057400" indent="-22860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06465152-76C4-4933-ABA0-302292CC3072}" type="datetime1">
              <a:rPr lang="zh-CN" altLang="en-US" sz="1200">
                <a:solidFill>
                  <a:schemeClr val="bg1"/>
                </a:solidFill>
                <a:latin typeface="微软雅黑" panose="020B0503020204020204" pitchFamily="34" charset="-122"/>
                <a:ea typeface="微软雅黑" panose="020B0503020204020204" pitchFamily="34" charset="-122"/>
              </a:rPr>
              <a:t>2020/9/23</a:t>
            </a:fld>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algn="ctr">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tk.org/Wiki/MetaIO/Documentation#Quick_Star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a:extLst>
              <a:ext uri="{FF2B5EF4-FFF2-40B4-BE49-F238E27FC236}">
                <a16:creationId xmlns:a16="http://schemas.microsoft.com/office/drawing/2014/main" id="{96A720E1-A478-43E1-BE32-B9514AB8CD62}"/>
              </a:ext>
            </a:extLst>
          </p:cNvPr>
          <p:cNvSpPr>
            <a:spLocks noGrp="1" noChangeArrowheads="1"/>
          </p:cNvSpPr>
          <p:nvPr/>
        </p:nvSpPr>
        <p:spPr bwMode="auto">
          <a:xfrm>
            <a:off x="322887" y="2951722"/>
            <a:ext cx="7701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lvl1pPr algn="l" rtl="0" eaLnBrk="1" fontAlgn="base" hangingPunct="1">
              <a:spcBef>
                <a:spcPct val="0"/>
              </a:spcBef>
              <a:spcAft>
                <a:spcPct val="0"/>
              </a:spcAft>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a:lstStyle>
          <a:p>
            <a:r>
              <a:rPr lang="en-US" altLang="zh-CN" dirty="0">
                <a:sym typeface="+mn-ea"/>
              </a:rPr>
              <a:t>Deep Learning with PyTorch</a:t>
            </a:r>
            <a:endParaRPr lang="zh-CN" altLang="en-US" dirty="0"/>
          </a:p>
        </p:txBody>
      </p:sp>
      <p:sp>
        <p:nvSpPr>
          <p:cNvPr id="7" name="副标题 3">
            <a:extLst>
              <a:ext uri="{FF2B5EF4-FFF2-40B4-BE49-F238E27FC236}">
                <a16:creationId xmlns:a16="http://schemas.microsoft.com/office/drawing/2014/main" id="{B2B9A94A-B445-4C40-8E98-50D730C823C2}"/>
              </a:ext>
            </a:extLst>
          </p:cNvPr>
          <p:cNvSpPr>
            <a:spLocks noGrp="1" noChangeArrowheads="1"/>
          </p:cNvSpPr>
          <p:nvPr/>
        </p:nvSpPr>
        <p:spPr bwMode="auto">
          <a:xfrm>
            <a:off x="394806" y="3860087"/>
            <a:ext cx="660189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1" fontAlgn="base" hangingPunct="1">
              <a:spcBef>
                <a:spcPct val="45000"/>
              </a:spcBef>
              <a:spcAft>
                <a:spcPct val="0"/>
              </a:spcAft>
              <a:buClr>
                <a:srgbClr val="FBB030"/>
              </a:buClr>
              <a:buFontTx/>
              <a:buNone/>
              <a:defRPr sz="2000" b="1" i="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1" fontAlgn="base" hangingPunct="1">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a:lstStyle>
          <a:p>
            <a:r>
              <a:rPr lang="en-US" altLang="zh-CN" sz="2800" dirty="0"/>
              <a:t>Combining data sources into a unified dataset</a:t>
            </a:r>
            <a:endParaRPr lang="zh-CN" altLang="en-US" sz="2800" dirty="0"/>
          </a:p>
        </p:txBody>
      </p:sp>
      <p:sp>
        <p:nvSpPr>
          <p:cNvPr id="8" name="文本框 7">
            <a:extLst>
              <a:ext uri="{FF2B5EF4-FFF2-40B4-BE49-F238E27FC236}">
                <a16:creationId xmlns:a16="http://schemas.microsoft.com/office/drawing/2014/main" id="{0844BA11-D8FB-470C-9C45-610607BC2463}"/>
              </a:ext>
            </a:extLst>
          </p:cNvPr>
          <p:cNvSpPr txBox="1"/>
          <p:nvPr/>
        </p:nvSpPr>
        <p:spPr bwMode="gray">
          <a:xfrm>
            <a:off x="6454863" y="5263118"/>
            <a:ext cx="1918263" cy="830997"/>
          </a:xfrm>
          <a:prstGeom prst="rect">
            <a:avLst/>
          </a:prstGeom>
          <a:noFill/>
          <a:ln w="9525">
            <a:noFill/>
            <a:miter lim="800000"/>
          </a:ln>
        </p:spPr>
        <p:txBody>
          <a:bodyPr wrap="square" rtlCol="0">
            <a:spAutoFit/>
          </a:bodyPr>
          <a:lstStyle/>
          <a:p>
            <a:pPr algn="ctr" eaLnBrk="0" hangingPunct="0">
              <a:buFontTx/>
              <a:buNone/>
            </a:pPr>
            <a:r>
              <a:rPr lang="zh-CN" altLang="en-US" sz="2400" dirty="0">
                <a:latin typeface="微软雅黑" panose="020B0503020204020204" pitchFamily="34" charset="-122"/>
                <a:ea typeface="微软雅黑" panose="020B0503020204020204" pitchFamily="34" charset="-122"/>
              </a:rPr>
              <a:t>王卓越</a:t>
            </a:r>
            <a:endParaRPr lang="en-US" altLang="zh-CN" sz="2400" dirty="0">
              <a:latin typeface="微软雅黑" panose="020B0503020204020204" pitchFamily="34" charset="-122"/>
              <a:ea typeface="微软雅黑" panose="020B0503020204020204" pitchFamily="34" charset="-122"/>
            </a:endParaRPr>
          </a:p>
          <a:p>
            <a:pPr algn="ctr" eaLnBrk="0" hangingPunct="0">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2020.09.16</a:t>
            </a:r>
            <a:endParaRPr lang="zh-CN" altLang="en-US" sz="2400" dirty="0" err="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854"/>
    </mc:Choice>
    <mc:Fallback>
      <p:transition spd="slow" advTm="8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226031" y="261435"/>
            <a:ext cx="8691937" cy="66255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10.2 Parsing LUNA’s annotation data</a:t>
            </a: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2DEC98-24B6-4249-9797-5FD40877AF2D}"/>
              </a:ext>
            </a:extLst>
          </p:cNvPr>
          <p:cNvSpPr txBox="1"/>
          <p:nvPr/>
        </p:nvSpPr>
        <p:spPr bwMode="gray">
          <a:xfrm>
            <a:off x="401556" y="1270601"/>
            <a:ext cx="8136356" cy="615040"/>
          </a:xfrm>
          <a:prstGeom prst="rect">
            <a:avLst/>
          </a:prstGeom>
          <a:noFill/>
          <a:ln w="9525">
            <a:noFill/>
            <a:miter lim="800000"/>
          </a:ln>
        </p:spPr>
        <p:txBody>
          <a:bodyPr wrap="square" rtlCol="0">
            <a:spAutoFit/>
          </a:bodyPr>
          <a:lstStyle/>
          <a:p>
            <a:pPr>
              <a:lnSpc>
                <a:spcPct val="200000"/>
              </a:lnSpc>
              <a:buClr>
                <a:srgbClr val="FFB333"/>
              </a:buClr>
              <a:buSzPct val="80000"/>
            </a:pPr>
            <a:r>
              <a:rPr lang="en-US" altLang="zh-CN" sz="2000" dirty="0">
                <a:solidFill>
                  <a:srgbClr val="1A7FB7"/>
                </a:solidFill>
                <a:latin typeface="微软雅黑" panose="020B0503020204020204" pitchFamily="34" charset="-122"/>
                <a:ea typeface="微软雅黑" panose="020B0503020204020204" pitchFamily="34" charset="-122"/>
              </a:rPr>
              <a:t>annotations.csv</a:t>
            </a:r>
            <a:r>
              <a:rPr lang="zh-CN" altLang="en-US" sz="2000" dirty="0">
                <a:solidFill>
                  <a:srgbClr val="1A7FB7"/>
                </a:solidFill>
                <a:latin typeface="微软雅黑" panose="020B0503020204020204" pitchFamily="34" charset="-122"/>
                <a:ea typeface="微软雅黑" panose="020B0503020204020204" pitchFamily="34" charset="-122"/>
              </a:rPr>
              <a:t>文件包含</a:t>
            </a:r>
            <a:r>
              <a:rPr lang="zh-CN" altLang="en-US" sz="2000" b="1" dirty="0">
                <a:solidFill>
                  <a:srgbClr val="1A7FB7"/>
                </a:solidFill>
                <a:latin typeface="微软雅黑" panose="020B0503020204020204" pitchFamily="34" charset="-122"/>
                <a:ea typeface="微软雅黑" panose="020B0503020204020204" pitchFamily="34" charset="-122"/>
              </a:rPr>
              <a:t>确定</a:t>
            </a:r>
            <a:r>
              <a:rPr lang="zh-CN" altLang="en-US" sz="2000" dirty="0">
                <a:solidFill>
                  <a:srgbClr val="1A7FB7"/>
                </a:solidFill>
                <a:latin typeface="微软雅黑" panose="020B0503020204020204" pitchFamily="34" charset="-122"/>
                <a:ea typeface="微软雅黑" panose="020B0503020204020204" pitchFamily="34" charset="-122"/>
              </a:rPr>
              <a:t>被标记为结节的结节信息</a:t>
            </a:r>
            <a:endParaRPr lang="en-US" altLang="zh-CN" sz="2000" dirty="0">
              <a:solidFill>
                <a:srgbClr val="1A7FB7"/>
              </a:solidFill>
              <a:latin typeface="微软雅黑" panose="020B0503020204020204" pitchFamily="34" charset="-122"/>
              <a:ea typeface="微软雅黑" panose="020B0503020204020204" pitchFamily="34" charset="-122"/>
            </a:endParaRPr>
          </a:p>
        </p:txBody>
      </p:sp>
      <p:pic>
        <p:nvPicPr>
          <p:cNvPr id="6" name="图片 5" descr="手机屏幕截图&#10;&#10;描述已自动生成">
            <a:extLst>
              <a:ext uri="{FF2B5EF4-FFF2-40B4-BE49-F238E27FC236}">
                <a16:creationId xmlns:a16="http://schemas.microsoft.com/office/drawing/2014/main" id="{4C8E234C-4B8A-40D8-AC1C-28554619A5F3}"/>
              </a:ext>
            </a:extLst>
          </p:cNvPr>
          <p:cNvPicPr>
            <a:picLocks noChangeAspect="1"/>
          </p:cNvPicPr>
          <p:nvPr/>
        </p:nvPicPr>
        <p:blipFill rotWithShape="1">
          <a:blip r:embed="rId3">
            <a:extLst>
              <a:ext uri="{28A0092B-C50C-407E-A947-70E740481C1C}">
                <a14:useLocalDpi xmlns:a14="http://schemas.microsoft.com/office/drawing/2010/main" val="0"/>
              </a:ext>
            </a:extLst>
          </a:blip>
          <a:srcRect t="2334"/>
          <a:stretch/>
        </p:blipFill>
        <p:spPr>
          <a:xfrm>
            <a:off x="422320" y="2107528"/>
            <a:ext cx="8157120" cy="2795729"/>
          </a:xfrm>
          <a:prstGeom prst="rect">
            <a:avLst/>
          </a:prstGeom>
        </p:spPr>
      </p:pic>
      <p:sp>
        <p:nvSpPr>
          <p:cNvPr id="2" name="文本框 1">
            <a:extLst>
              <a:ext uri="{FF2B5EF4-FFF2-40B4-BE49-F238E27FC236}">
                <a16:creationId xmlns:a16="http://schemas.microsoft.com/office/drawing/2014/main" id="{2E1A52DA-07B2-4972-B7B3-0761BA3C49B3}"/>
              </a:ext>
            </a:extLst>
          </p:cNvPr>
          <p:cNvSpPr txBox="1"/>
          <p:nvPr/>
        </p:nvSpPr>
        <p:spPr bwMode="gray">
          <a:xfrm>
            <a:off x="422320" y="5125144"/>
            <a:ext cx="8115592" cy="1099468"/>
          </a:xfrm>
          <a:prstGeom prst="rect">
            <a:avLst/>
          </a:prstGeom>
          <a:noFill/>
          <a:ln w="9525">
            <a:noFill/>
            <a:miter lim="800000"/>
          </a:ln>
        </p:spPr>
        <p:txBody>
          <a:bodyPr wrap="square" rtlCol="0">
            <a:spAutoFit/>
          </a:bodyPr>
          <a:lstStyle/>
          <a:p>
            <a:pPr>
              <a:lnSpc>
                <a:spcPct val="125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S PGothic" panose="020B0600070205080204" pitchFamily="-112" charset="-128"/>
              </a:rPr>
              <a:t>我们有大约</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S PGothic" panose="020B0600070205080204" pitchFamily="-112" charset="-128"/>
              </a:rPr>
              <a:t>1,200</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S PGothic" panose="020B0600070205080204" pitchFamily="-112" charset="-128"/>
              </a:rPr>
              <a:t>个结节的尺寸信息，这能确保我们的训练集和验证集数据在结节直径上有着比较全面合理的分布，防止验证集最终只会记住极端值、使模型表现不佳。</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7832814"/>
      </p:ext>
    </p:extLst>
  </p:cSld>
  <p:clrMapOvr>
    <a:masterClrMapping/>
  </p:clrMapOvr>
  <p:transition spd="med" advTm="18">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0A0DD80-7C74-40F7-B556-2F1047F88603}"/>
              </a:ext>
            </a:extLst>
          </p:cNvPr>
          <p:cNvSpPr txBox="1"/>
          <p:nvPr/>
        </p:nvSpPr>
        <p:spPr bwMode="gray">
          <a:xfrm>
            <a:off x="335991" y="1435630"/>
            <a:ext cx="8472018" cy="3432543"/>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划分原则：两个数据集所包含的数据都必须符合真实世界的数据分布</a:t>
            </a: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实现方法：按结节直径的大小对样本排序，每</a:t>
            </a:r>
            <a:r>
              <a:rPr lang="en-US" altLang="zh-CN" sz="2400" dirty="0">
                <a:solidFill>
                  <a:schemeClr val="tx1"/>
                </a:solidFill>
                <a:latin typeface="微软雅黑" panose="020B0503020204020204" pitchFamily="34" charset="-122"/>
                <a:ea typeface="微软雅黑" panose="020B0503020204020204" pitchFamily="34" charset="-122"/>
              </a:rPr>
              <a:t>N</a:t>
            </a:r>
            <a:r>
              <a:rPr lang="zh-CN" altLang="en-US" sz="2400" dirty="0">
                <a:solidFill>
                  <a:schemeClr val="tx1"/>
                </a:solidFill>
                <a:latin typeface="微软雅黑" panose="020B0503020204020204" pitchFamily="34" charset="-122"/>
                <a:ea typeface="微软雅黑" panose="020B0503020204020204" pitchFamily="34" charset="-122"/>
              </a:rPr>
              <a:t>个样本中取最后一个样本作为验证集的成员，以此保证训练集和验证集中的结节的直径大小是均匀分布的</a:t>
            </a: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1A7FB7"/>
              </a:buClr>
              <a:buFont typeface="Wingdings" panose="05000000000000000000" pitchFamily="2" charset="2"/>
              <a:buChar char="l"/>
            </a:pP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71A8BFC-601C-4595-8BAA-B96C179E869C}"/>
              </a:ext>
            </a:extLst>
          </p:cNvPr>
          <p:cNvSpPr txBox="1"/>
          <p:nvPr/>
        </p:nvSpPr>
        <p:spPr bwMode="gray">
          <a:xfrm>
            <a:off x="336143" y="199848"/>
            <a:ext cx="5566945" cy="581057"/>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10.2.1 Training and validation sets</a:t>
            </a:r>
          </a:p>
        </p:txBody>
      </p:sp>
    </p:spTree>
    <p:extLst>
      <p:ext uri="{BB962C8B-B14F-4D97-AF65-F5344CB8AC3E}">
        <p14:creationId xmlns:p14="http://schemas.microsoft.com/office/powerpoint/2010/main" val="1103329646"/>
      </p:ext>
    </p:extLst>
  </p:cSld>
  <p:clrMapOvr>
    <a:masterClrMapping/>
  </p:clrMapOvr>
  <p:transition spd="med" advTm="6">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3" name="图片 2" descr="手机屏幕截图&#10;&#10;描述已自动生成">
            <a:extLst>
              <a:ext uri="{FF2B5EF4-FFF2-40B4-BE49-F238E27FC236}">
                <a16:creationId xmlns:a16="http://schemas.microsoft.com/office/drawing/2014/main" id="{2D97890C-A3AF-47B9-A16E-51AD5E0D4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4" y="1437296"/>
            <a:ext cx="8650059" cy="3705615"/>
          </a:xfrm>
          <a:prstGeom prst="rect">
            <a:avLst/>
          </a:prstGeom>
        </p:spPr>
      </p:pic>
      <p:sp>
        <p:nvSpPr>
          <p:cNvPr id="10" name="文本框 9">
            <a:extLst>
              <a:ext uri="{FF2B5EF4-FFF2-40B4-BE49-F238E27FC236}">
                <a16:creationId xmlns:a16="http://schemas.microsoft.com/office/drawing/2014/main" id="{C2433159-5E47-49C8-AFB0-A2C18D5A7D49}"/>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10.2.2 Unifying our annotation and candidate data</a:t>
            </a:r>
          </a:p>
        </p:txBody>
      </p:sp>
    </p:spTree>
    <p:extLst>
      <p:ext uri="{BB962C8B-B14F-4D97-AF65-F5344CB8AC3E}">
        <p14:creationId xmlns:p14="http://schemas.microsoft.com/office/powerpoint/2010/main" val="350810286"/>
      </p:ext>
    </p:extLst>
  </p:cSld>
  <p:clrMapOvr>
    <a:masterClrMapping/>
  </p:clrMapOvr>
  <p:transition spd="med" advTm="2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2DEC98-24B6-4249-9797-5FD40877AF2D}"/>
              </a:ext>
            </a:extLst>
          </p:cNvPr>
          <p:cNvSpPr txBox="1"/>
          <p:nvPr/>
        </p:nvSpPr>
        <p:spPr bwMode="gray">
          <a:xfrm>
            <a:off x="192236" y="3677530"/>
            <a:ext cx="8627673" cy="2346283"/>
          </a:xfrm>
          <a:prstGeom prst="rect">
            <a:avLst/>
          </a:prstGeom>
          <a:noFill/>
          <a:ln w="9525">
            <a:noFill/>
            <a:miter lim="800000"/>
          </a:ln>
        </p:spPr>
        <p:txBody>
          <a:bodyPr wrap="square" rtlCol="0">
            <a:spAutoFit/>
          </a:bodyPr>
          <a:lstStyle/>
          <a:p>
            <a:pPr marL="342900" indent="-342900">
              <a:lnSpc>
                <a:spcPct val="15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虽然</a:t>
            </a:r>
            <a:r>
              <a:rPr lang="en-US" altLang="zh-CN" sz="2000" dirty="0">
                <a:solidFill>
                  <a:srgbClr val="1A7FB7"/>
                </a:solidFill>
                <a:latin typeface="微软雅黑" panose="020B0503020204020204" pitchFamily="34" charset="-122"/>
                <a:ea typeface="微软雅黑" panose="020B0503020204020204" pitchFamily="34" charset="-122"/>
              </a:rPr>
              <a:t>annotations.csv</a:t>
            </a:r>
            <a:r>
              <a:rPr lang="zh-CN" altLang="en-US" sz="2000" dirty="0">
                <a:solidFill>
                  <a:srgbClr val="1A7FB7"/>
                </a:solidFill>
                <a:latin typeface="微软雅黑" panose="020B0503020204020204" pitchFamily="34" charset="-122"/>
                <a:ea typeface="微软雅黑" panose="020B0503020204020204" pitchFamily="34" charset="-122"/>
              </a:rPr>
              <a:t>中的结节全部也都存在于</a:t>
            </a:r>
            <a:r>
              <a:rPr lang="en-US" altLang="zh-CN" sz="2000" dirty="0">
                <a:solidFill>
                  <a:srgbClr val="1A7FB7"/>
                </a:solidFill>
                <a:latin typeface="微软雅黑" panose="020B0503020204020204" pitchFamily="34" charset="-122"/>
                <a:ea typeface="微软雅黑" panose="020B0503020204020204" pitchFamily="34" charset="-122"/>
              </a:rPr>
              <a:t>candidates.csv</a:t>
            </a:r>
            <a:r>
              <a:rPr lang="zh-CN" altLang="en-US" sz="2000" dirty="0">
                <a:solidFill>
                  <a:srgbClr val="1A7FB7"/>
                </a:solidFill>
                <a:latin typeface="微软雅黑" panose="020B0503020204020204" pitchFamily="34" charset="-122"/>
                <a:ea typeface="微软雅黑" panose="020B0503020204020204" pitchFamily="34" charset="-122"/>
              </a:rPr>
              <a:t>中，然而</a:t>
            </a:r>
            <a:r>
              <a:rPr lang="en-US" altLang="zh-CN" sz="2000" dirty="0">
                <a:solidFill>
                  <a:srgbClr val="1A7FB7"/>
                </a:solidFill>
                <a:latin typeface="微软雅黑" panose="020B0503020204020204" pitchFamily="34" charset="-122"/>
                <a:ea typeface="微软雅黑" panose="020B0503020204020204" pitchFamily="34" charset="-122"/>
              </a:rPr>
              <a:t>annotations.csv</a:t>
            </a:r>
            <a:r>
              <a:rPr lang="zh-CN" altLang="en-US" sz="2000" dirty="0">
                <a:solidFill>
                  <a:srgbClr val="1A7FB7"/>
                </a:solidFill>
                <a:latin typeface="微软雅黑" panose="020B0503020204020204" pitchFamily="34" charset="-122"/>
                <a:ea typeface="微软雅黑" panose="020B0503020204020204" pitchFamily="34" charset="-122"/>
              </a:rPr>
              <a:t>中提供的坐标信息并不一定总是与</a:t>
            </a:r>
            <a:r>
              <a:rPr lang="en-US" altLang="zh-CN" sz="2000" dirty="0">
                <a:solidFill>
                  <a:srgbClr val="1A7FB7"/>
                </a:solidFill>
                <a:latin typeface="微软雅黑" panose="020B0503020204020204" pitchFamily="34" charset="-122"/>
                <a:ea typeface="微软雅黑" panose="020B0503020204020204" pitchFamily="34" charset="-122"/>
              </a:rPr>
              <a:t>candidates.csv</a:t>
            </a:r>
            <a:r>
              <a:rPr lang="zh-CN" altLang="en-US" sz="2000" dirty="0">
                <a:solidFill>
                  <a:srgbClr val="1A7FB7"/>
                </a:solidFill>
                <a:latin typeface="微软雅黑" panose="020B0503020204020204" pitchFamily="34" charset="-122"/>
                <a:ea typeface="微软雅黑" panose="020B0503020204020204" pitchFamily="34" charset="-122"/>
              </a:rPr>
              <a:t>中的坐标一致，但他们可能指向同一结节。</a:t>
            </a:r>
            <a:endParaRPr lang="en-US" altLang="zh-CN" sz="2000" dirty="0">
              <a:solidFill>
                <a:srgbClr val="1A7FB7"/>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 由于所涉结节的直径为</a:t>
            </a:r>
            <a:r>
              <a:rPr lang="en-US" altLang="zh-CN" sz="2000" dirty="0">
                <a:solidFill>
                  <a:srgbClr val="1A7FB7"/>
                </a:solidFill>
                <a:latin typeface="微软雅黑" panose="020B0503020204020204" pitchFamily="34" charset="-122"/>
                <a:ea typeface="微软雅黑" panose="020B0503020204020204" pitchFamily="34" charset="-122"/>
              </a:rPr>
              <a:t>5</a:t>
            </a:r>
            <a:r>
              <a:rPr lang="zh-CN" altLang="en-US" sz="2000" dirty="0">
                <a:solidFill>
                  <a:srgbClr val="1A7FB7"/>
                </a:solidFill>
                <a:latin typeface="微软雅黑" panose="020B0503020204020204" pitchFamily="34" charset="-122"/>
                <a:ea typeface="微软雅黑" panose="020B0503020204020204" pitchFamily="34" charset="-122"/>
              </a:rPr>
              <a:t>毫米，因此这两个点显然都是结节的“中心”，即使它们并没精确的对齐。</a:t>
            </a:r>
            <a:endParaRPr lang="en-US" altLang="zh-CN" sz="2000" dirty="0">
              <a:solidFill>
                <a:srgbClr val="1A7FB7"/>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8C48B88-F248-4F4C-AB0C-83CD5CD9F136}"/>
              </a:ext>
            </a:extLst>
          </p:cNvPr>
          <p:cNvPicPr>
            <a:picLocks noChangeAspect="1"/>
          </p:cNvPicPr>
          <p:nvPr/>
        </p:nvPicPr>
        <p:blipFill rotWithShape="1">
          <a:blip r:embed="rId3">
            <a:extLst>
              <a:ext uri="{28A0092B-C50C-407E-A947-70E740481C1C}">
                <a14:useLocalDpi xmlns:a14="http://schemas.microsoft.com/office/drawing/2010/main" val="0"/>
              </a:ext>
            </a:extLst>
          </a:blip>
          <a:srcRect t="9339" b="1"/>
          <a:stretch/>
        </p:blipFill>
        <p:spPr>
          <a:xfrm>
            <a:off x="192236" y="1611367"/>
            <a:ext cx="8876633" cy="2066163"/>
          </a:xfrm>
          <a:prstGeom prst="rect">
            <a:avLst/>
          </a:prstGeom>
        </p:spPr>
      </p:pic>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10.2.2 Unifying our annotation and candidate data</a:t>
            </a:r>
          </a:p>
        </p:txBody>
      </p:sp>
    </p:spTree>
    <p:extLst>
      <p:ext uri="{BB962C8B-B14F-4D97-AF65-F5344CB8AC3E}">
        <p14:creationId xmlns:p14="http://schemas.microsoft.com/office/powerpoint/2010/main" val="54916264"/>
      </p:ext>
    </p:extLst>
  </p:cSld>
  <p:clrMapOvr>
    <a:masterClrMapping/>
  </p:clrMapOvr>
  <p:transition spd="med" advTm="2">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0A0DD80-7C74-40F7-B556-2F1047F88603}"/>
              </a:ext>
            </a:extLst>
          </p:cNvPr>
          <p:cNvSpPr txBox="1"/>
          <p:nvPr/>
        </p:nvSpPr>
        <p:spPr bwMode="gray">
          <a:xfrm>
            <a:off x="6400801" y="1890354"/>
            <a:ext cx="2532254" cy="3782895"/>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zh-CN" altLang="en-US" dirty="0">
                <a:solidFill>
                  <a:schemeClr val="tx1"/>
                </a:solidFill>
                <a:latin typeface="微软雅黑" panose="020B0503020204020204" pitchFamily="34" charset="-122"/>
                <a:ea typeface="微软雅黑" panose="020B0503020204020204" pitchFamily="34" charset="-122"/>
              </a:rPr>
              <a:t>候选结节和确定结节的坐标之差的绝对值</a:t>
            </a:r>
            <a:r>
              <a:rPr lang="en-US" altLang="zh-CN" dirty="0">
                <a:solidFill>
                  <a:schemeClr val="tx1"/>
                </a:solidFill>
                <a:latin typeface="微软雅黑" panose="020B0503020204020204" pitchFamily="34" charset="-122"/>
                <a:ea typeface="微软雅黑" panose="020B0503020204020204" pitchFamily="34" charset="-122"/>
              </a:rPr>
              <a:t>&lt;=</a:t>
            </a:r>
            <a:r>
              <a:rPr lang="zh-CN" altLang="en-US" dirty="0">
                <a:solidFill>
                  <a:schemeClr val="tx1"/>
                </a:solidFill>
                <a:latin typeface="微软雅黑" panose="020B0503020204020204" pitchFamily="34" charset="-122"/>
                <a:ea typeface="微软雅黑" panose="020B0503020204020204" pitchFamily="34" charset="-122"/>
              </a:rPr>
              <a:t>结节直径</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，即认为是同一个结节，将确定结节的直径赋给候选结节。否则，将候选结节的直径置为</a:t>
            </a:r>
            <a:r>
              <a:rPr lang="en-US" altLang="zh-CN" dirty="0">
                <a:solidFill>
                  <a:schemeClr val="tx1"/>
                </a:solidFill>
                <a:latin typeface="微软雅黑" panose="020B0503020204020204" pitchFamily="34" charset="-122"/>
                <a:ea typeface="微软雅黑" panose="020B0503020204020204" pitchFamily="34" charset="-122"/>
              </a:rPr>
              <a:t>0</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2433159-5E47-49C8-AFB0-A2C18D5A7D49}"/>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10.2.2 Unifying our annotation and candidate data</a:t>
            </a:r>
          </a:p>
        </p:txBody>
      </p:sp>
      <p:pic>
        <p:nvPicPr>
          <p:cNvPr id="8" name="图片 7" descr="手机屏幕截图&#10;&#10;描述已自动生成">
            <a:extLst>
              <a:ext uri="{FF2B5EF4-FFF2-40B4-BE49-F238E27FC236}">
                <a16:creationId xmlns:a16="http://schemas.microsoft.com/office/drawing/2014/main" id="{5EBE00DD-A053-4D7D-8AA1-9DDD14C2C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45" y="1340870"/>
            <a:ext cx="6169155" cy="4881862"/>
          </a:xfrm>
          <a:prstGeom prst="rect">
            <a:avLst/>
          </a:prstGeom>
        </p:spPr>
      </p:pic>
      <p:sp>
        <p:nvSpPr>
          <p:cNvPr id="2" name="椭圆 1">
            <a:extLst>
              <a:ext uri="{FF2B5EF4-FFF2-40B4-BE49-F238E27FC236}">
                <a16:creationId xmlns:a16="http://schemas.microsoft.com/office/drawing/2014/main" id="{C45DA155-4789-44BF-8B6E-2B172DA3120D}"/>
              </a:ext>
            </a:extLst>
          </p:cNvPr>
          <p:cNvSpPr/>
          <p:nvPr/>
        </p:nvSpPr>
        <p:spPr bwMode="auto">
          <a:xfrm>
            <a:off x="382442" y="4112853"/>
            <a:ext cx="5837074" cy="413886"/>
          </a:xfrm>
          <a:prstGeom prst="ellips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Tree>
    <p:extLst>
      <p:ext uri="{BB962C8B-B14F-4D97-AF65-F5344CB8AC3E}">
        <p14:creationId xmlns:p14="http://schemas.microsoft.com/office/powerpoint/2010/main" val="1946896891"/>
      </p:ext>
    </p:extLst>
  </p:cSld>
  <p:clrMapOvr>
    <a:masterClrMapping/>
  </p:clrMapOvr>
  <p:transition spd="med" advTm="23">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834641" y="2770565"/>
            <a:ext cx="7266371" cy="1446550"/>
          </a:xfrm>
          <a:prstGeom prst="rect">
            <a:avLst/>
          </a:prstGeom>
          <a:noFill/>
        </p:spPr>
        <p:txBody>
          <a:bodyPr wrap="square" lIns="91440" tIns="45720" rIns="91440" bIns="45720">
            <a:spAutoFit/>
          </a:bodyPr>
          <a:lstStyle/>
          <a:p>
            <a:pPr algn="ctr"/>
            <a:r>
              <a:rPr lang="en-US" altLang="zh-CN" sz="4400" b="1" dirty="0">
                <a:ln w="0"/>
                <a:solidFill>
                  <a:schemeClr val="tx1"/>
                </a:solidFill>
                <a:effectLst>
                  <a:outerShdw blurRad="38100" dist="19050" dir="2700000" algn="tl" rotWithShape="0">
                    <a:schemeClr val="dk1">
                      <a:alpha val="40000"/>
                    </a:schemeClr>
                  </a:outerShdw>
                </a:effectLst>
              </a:rPr>
              <a:t>10.3 Loading individual CT scans</a:t>
            </a:r>
          </a:p>
        </p:txBody>
      </p:sp>
    </p:spTree>
    <p:extLst>
      <p:ext uri="{BB962C8B-B14F-4D97-AF65-F5344CB8AC3E}">
        <p14:creationId xmlns:p14="http://schemas.microsoft.com/office/powerpoint/2010/main" val="229359313"/>
      </p:ext>
    </p:extLst>
  </p:cSld>
  <p:clrMapOvr>
    <a:masterClrMapping/>
  </p:clrMapOvr>
  <p:transition spd="med" advTm="6">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21DCC8-AB4E-4846-84DC-B8F4F507C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837" y="1445755"/>
            <a:ext cx="6048824" cy="4468908"/>
          </a:xfrm>
          <a:prstGeom prst="rect">
            <a:avLst/>
          </a:prstGeom>
        </p:spPr>
      </p:pic>
      <p:sp>
        <p:nvSpPr>
          <p:cNvPr id="5" name="文本框 4">
            <a:extLst>
              <a:ext uri="{FF2B5EF4-FFF2-40B4-BE49-F238E27FC236}">
                <a16:creationId xmlns:a16="http://schemas.microsoft.com/office/drawing/2014/main" id="{5F370104-E327-491C-A686-68530523ECA8}"/>
              </a:ext>
            </a:extLst>
          </p:cNvPr>
          <p:cNvSpPr txBox="1"/>
          <p:nvPr/>
        </p:nvSpPr>
        <p:spPr bwMode="gray">
          <a:xfrm>
            <a:off x="226031" y="261435"/>
            <a:ext cx="8691937" cy="66255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10.3 Loading individual CT scans</a:t>
            </a:r>
          </a:p>
        </p:txBody>
      </p:sp>
    </p:spTree>
    <p:extLst>
      <p:ext uri="{BB962C8B-B14F-4D97-AF65-F5344CB8AC3E}">
        <p14:creationId xmlns:p14="http://schemas.microsoft.com/office/powerpoint/2010/main" val="639103126"/>
      </p:ext>
    </p:extLst>
  </p:cSld>
  <p:clrMapOvr>
    <a:masterClrMapping/>
  </p:clrMapOvr>
  <p:transition spd="med" advTm="19">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226031" y="261435"/>
            <a:ext cx="8691937" cy="66255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10.3 Loading individual CT scans</a:t>
            </a:r>
          </a:p>
        </p:txBody>
      </p:sp>
      <p:sp>
        <p:nvSpPr>
          <p:cNvPr id="6" name="文本框 5">
            <a:extLst>
              <a:ext uri="{FF2B5EF4-FFF2-40B4-BE49-F238E27FC236}">
                <a16:creationId xmlns:a16="http://schemas.microsoft.com/office/drawing/2014/main" id="{D0A0DD80-7C74-40F7-B556-2F1047F88603}"/>
              </a:ext>
            </a:extLst>
          </p:cNvPr>
          <p:cNvSpPr txBox="1"/>
          <p:nvPr/>
        </p:nvSpPr>
        <p:spPr bwMode="gray">
          <a:xfrm>
            <a:off x="86484" y="1262316"/>
            <a:ext cx="9635598" cy="1053622"/>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en-US" altLang="zh-CN" sz="2400" dirty="0">
                <a:solidFill>
                  <a:schemeClr val="tx1"/>
                </a:solidFill>
                <a:latin typeface="微软雅黑" panose="020B0503020204020204" pitchFamily="34" charset="-122"/>
                <a:ea typeface="微软雅黑" panose="020B0503020204020204" pitchFamily="34" charset="-122"/>
              </a:rPr>
              <a:t>SimpleITK </a:t>
            </a:r>
            <a:r>
              <a:rPr lang="zh-CN" altLang="en-US" sz="2400" dirty="0">
                <a:solidFill>
                  <a:schemeClr val="tx1"/>
                </a:solidFill>
                <a:latin typeface="微软雅黑" panose="020B0503020204020204" pitchFamily="34" charset="-122"/>
                <a:ea typeface="微软雅黑" panose="020B0503020204020204" pitchFamily="34" charset="-122"/>
              </a:rPr>
              <a:t>：读取医学图像信息的软件包</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buClr>
                <a:srgbClr val="FFB333"/>
              </a:buClr>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50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https://itk.org/Wiki/MetaIO/Documentation#Quick_Start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7" name="图片 6" descr="手机屏幕截图&#10;&#10;描述已自动生成">
            <a:extLst>
              <a:ext uri="{FF2B5EF4-FFF2-40B4-BE49-F238E27FC236}">
                <a16:creationId xmlns:a16="http://schemas.microsoft.com/office/drawing/2014/main" id="{72E7E94D-A4AD-4AA0-B78F-A7D1CAC5D9C7}"/>
              </a:ext>
            </a:extLst>
          </p:cNvPr>
          <p:cNvPicPr>
            <a:picLocks noChangeAspect="1"/>
          </p:cNvPicPr>
          <p:nvPr/>
        </p:nvPicPr>
        <p:blipFill rotWithShape="1">
          <a:blip r:embed="rId4">
            <a:extLst>
              <a:ext uri="{28A0092B-C50C-407E-A947-70E740481C1C}">
                <a14:useLocalDpi xmlns:a14="http://schemas.microsoft.com/office/drawing/2010/main" val="0"/>
              </a:ext>
            </a:extLst>
          </a:blip>
          <a:srcRect t="5501" b="4316"/>
          <a:stretch/>
        </p:blipFill>
        <p:spPr>
          <a:xfrm>
            <a:off x="327909" y="2943555"/>
            <a:ext cx="8323534" cy="3197015"/>
          </a:xfrm>
          <a:prstGeom prst="rect">
            <a:avLst/>
          </a:prstGeom>
        </p:spPr>
      </p:pic>
      <p:sp>
        <p:nvSpPr>
          <p:cNvPr id="8" name="文本框 7">
            <a:extLst>
              <a:ext uri="{FF2B5EF4-FFF2-40B4-BE49-F238E27FC236}">
                <a16:creationId xmlns:a16="http://schemas.microsoft.com/office/drawing/2014/main" id="{2C894818-0F6C-42D7-BC36-68EF094A0B47}"/>
              </a:ext>
            </a:extLst>
          </p:cNvPr>
          <p:cNvSpPr txBox="1"/>
          <p:nvPr/>
        </p:nvSpPr>
        <p:spPr bwMode="gray">
          <a:xfrm>
            <a:off x="492557" y="2358815"/>
            <a:ext cx="5636871" cy="615553"/>
          </a:xfrm>
          <a:prstGeom prst="rect">
            <a:avLst/>
          </a:prstGeom>
          <a:noFill/>
          <a:ln w="9525">
            <a:noFill/>
            <a:miter lim="800000"/>
          </a:ln>
        </p:spPr>
        <p:txBody>
          <a:bodyPr wrap="square" rtlCol="0">
            <a:spAutoFit/>
          </a:bodyPr>
          <a:lstStyle/>
          <a:p>
            <a:pPr marL="342900" indent="-342900">
              <a:buClr>
                <a:srgbClr val="FFB333"/>
              </a:buClr>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处理</a:t>
            </a:r>
            <a:r>
              <a:rPr lang="en-US" altLang="zh-CN" sz="2000" dirty="0">
                <a:solidFill>
                  <a:schemeClr val="tx1"/>
                </a:solidFill>
                <a:latin typeface="微软雅黑" panose="020B0503020204020204" pitchFamily="34" charset="-122"/>
                <a:ea typeface="微软雅黑" panose="020B0503020204020204" pitchFamily="34" charset="-122"/>
              </a:rPr>
              <a:t>.mhd</a:t>
            </a:r>
            <a:r>
              <a:rPr lang="zh-CN" altLang="en-US" sz="2000" dirty="0">
                <a:solidFill>
                  <a:schemeClr val="tx1"/>
                </a:solidFill>
                <a:latin typeface="微软雅黑" panose="020B0503020204020204" pitchFamily="34" charset="-122"/>
                <a:ea typeface="微软雅黑" panose="020B0503020204020204" pitchFamily="34" charset="-122"/>
              </a:rPr>
              <a:t>和</a:t>
            </a:r>
            <a:r>
              <a:rPr lang="en-US" altLang="zh-CN" sz="2000" dirty="0">
                <a:solidFill>
                  <a:schemeClr val="tx1"/>
                </a:solidFill>
                <a:latin typeface="微软雅黑" panose="020B0503020204020204" pitchFamily="34" charset="-122"/>
                <a:ea typeface="微软雅黑" panose="020B0503020204020204" pitchFamily="34" charset="-122"/>
              </a:rPr>
              <a:t>.raw</a:t>
            </a:r>
            <a:r>
              <a:rPr lang="zh-CN" altLang="en-US" sz="2000" dirty="0">
                <a:solidFill>
                  <a:schemeClr val="tx1"/>
                </a:solidFill>
                <a:latin typeface="微软雅黑" panose="020B0503020204020204" pitchFamily="34" charset="-122"/>
                <a:ea typeface="微软雅黑" panose="020B0503020204020204" pitchFamily="34" charset="-122"/>
              </a:rPr>
              <a:t>格式的</a:t>
            </a:r>
            <a:r>
              <a:rPr lang="en-US" altLang="zh-CN" sz="2000" dirty="0">
                <a:solidFill>
                  <a:schemeClr val="tx1"/>
                </a:solidFill>
                <a:latin typeface="微软雅黑" panose="020B0503020204020204" pitchFamily="34" charset="-122"/>
                <a:ea typeface="微软雅黑" panose="020B0503020204020204" pitchFamily="34" charset="-122"/>
              </a:rPr>
              <a:t>CT</a:t>
            </a:r>
            <a:r>
              <a:rPr lang="zh-CN" altLang="en-US" sz="2000" dirty="0">
                <a:solidFill>
                  <a:schemeClr val="tx1"/>
                </a:solidFill>
                <a:latin typeface="微软雅黑" panose="020B0503020204020204" pitchFamily="34" charset="-122"/>
                <a:ea typeface="微软雅黑" panose="020B0503020204020204" pitchFamily="34" charset="-122"/>
              </a:rPr>
              <a:t>扫描图</a:t>
            </a:r>
            <a:r>
              <a:rPr lang="en-US" altLang="zh-CN" sz="2000" dirty="0">
                <a:solidFill>
                  <a:schemeClr val="tx1"/>
                </a:solidFill>
                <a:latin typeface="微软雅黑" panose="020B0503020204020204" pitchFamily="34" charset="-122"/>
                <a:ea typeface="微软雅黑" panose="020B0503020204020204" pitchFamily="34" charset="-122"/>
              </a:rPr>
              <a:t> </a:t>
            </a: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785967"/>
      </p:ext>
    </p:extLst>
  </p:cSld>
  <p:clrMapOvr>
    <a:masterClrMapping/>
  </p:clrMapOvr>
  <p:transition spd="med" advTm="6">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0" y="2705725"/>
            <a:ext cx="9061713" cy="1446550"/>
          </a:xfrm>
          <a:prstGeom prst="rect">
            <a:avLst/>
          </a:prstGeom>
          <a:noFill/>
        </p:spPr>
        <p:txBody>
          <a:bodyPr wrap="square" lIns="91440" tIns="45720" rIns="91440" bIns="45720">
            <a:spAutoFit/>
          </a:bodyPr>
          <a:lstStyle/>
          <a:p>
            <a:pPr algn="ctr"/>
            <a:r>
              <a:rPr lang="en-US" altLang="zh-CN" sz="4400" b="1" dirty="0">
                <a:ln w="0"/>
                <a:solidFill>
                  <a:schemeClr val="tx1"/>
                </a:solidFill>
                <a:effectLst>
                  <a:outerShdw blurRad="38100" dist="19050" dir="2700000" algn="tl" rotWithShape="0">
                    <a:schemeClr val="dk1">
                      <a:alpha val="40000"/>
                    </a:schemeClr>
                  </a:outerShdw>
                </a:effectLst>
              </a:rPr>
              <a:t>10.4 Locating a nodule using the patient coordinate system</a:t>
            </a:r>
          </a:p>
        </p:txBody>
      </p:sp>
    </p:spTree>
    <p:extLst>
      <p:ext uri="{BB962C8B-B14F-4D97-AF65-F5344CB8AC3E}">
        <p14:creationId xmlns:p14="http://schemas.microsoft.com/office/powerpoint/2010/main" val="2577077561"/>
      </p:ext>
    </p:extLst>
  </p:cSld>
  <p:clrMapOvr>
    <a:masterClrMapping/>
  </p:clrMapOvr>
  <p:transition spd="med" advTm="21">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2DEC98-24B6-4249-9797-5FD40877AF2D}"/>
              </a:ext>
            </a:extLst>
          </p:cNvPr>
          <p:cNvSpPr txBox="1"/>
          <p:nvPr/>
        </p:nvSpPr>
        <p:spPr bwMode="gray">
          <a:xfrm>
            <a:off x="208344" y="1190563"/>
            <a:ext cx="8935656" cy="1422954"/>
          </a:xfrm>
          <a:prstGeom prst="rect">
            <a:avLst/>
          </a:prstGeom>
          <a:noFill/>
          <a:ln w="9525">
            <a:noFill/>
            <a:miter lim="800000"/>
          </a:ln>
        </p:spPr>
        <p:txBody>
          <a:bodyPr wrap="square" rtlCol="0">
            <a:spAutoFit/>
          </a:bodyPr>
          <a:lstStyle/>
          <a:p>
            <a:pPr marL="342900" indent="-342900">
              <a:lnSpc>
                <a:spcPct val="15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患者坐标系（</a:t>
            </a:r>
            <a:r>
              <a:rPr lang="en-US" altLang="zh-CN" sz="2000" dirty="0">
                <a:solidFill>
                  <a:srgbClr val="1A7FB7"/>
                </a:solidFill>
                <a:latin typeface="微软雅黑" panose="020B0503020204020204" pitchFamily="34" charset="-122"/>
                <a:ea typeface="微软雅黑" panose="020B0503020204020204" pitchFamily="34" charset="-122"/>
              </a:rPr>
              <a:t>x</a:t>
            </a:r>
            <a:r>
              <a:rPr lang="zh-CN" altLang="en-US" sz="2000" dirty="0">
                <a:solidFill>
                  <a:srgbClr val="1A7FB7"/>
                </a:solidFill>
                <a:latin typeface="微软雅黑" panose="020B0503020204020204" pitchFamily="34" charset="-122"/>
                <a:ea typeface="微软雅黑" panose="020B0503020204020204" pitchFamily="34" charset="-122"/>
              </a:rPr>
              <a:t>，</a:t>
            </a:r>
            <a:r>
              <a:rPr lang="en-US" altLang="zh-CN" sz="2000" dirty="0">
                <a:solidFill>
                  <a:srgbClr val="1A7FB7"/>
                </a:solidFill>
                <a:latin typeface="微软雅黑" panose="020B0503020204020204" pitchFamily="34" charset="-122"/>
                <a:ea typeface="微软雅黑" panose="020B0503020204020204" pitchFamily="34" charset="-122"/>
              </a:rPr>
              <a:t>y</a:t>
            </a:r>
            <a:r>
              <a:rPr lang="zh-CN" altLang="en-US" sz="2000" dirty="0">
                <a:solidFill>
                  <a:srgbClr val="1A7FB7"/>
                </a:solidFill>
                <a:latin typeface="微软雅黑" panose="020B0503020204020204" pitchFamily="34" charset="-122"/>
                <a:ea typeface="微软雅黑" panose="020B0503020204020204" pitchFamily="34" charset="-122"/>
              </a:rPr>
              <a:t>，</a:t>
            </a:r>
            <a:r>
              <a:rPr lang="en-US" altLang="zh-CN" sz="2000" dirty="0">
                <a:solidFill>
                  <a:srgbClr val="1A7FB7"/>
                </a:solidFill>
                <a:latin typeface="微软雅黑" panose="020B0503020204020204" pitchFamily="34" charset="-122"/>
                <a:ea typeface="微软雅黑" panose="020B0503020204020204" pitchFamily="34" charset="-122"/>
              </a:rPr>
              <a:t>z</a:t>
            </a:r>
            <a:r>
              <a:rPr lang="zh-CN" altLang="en-US" sz="2000" dirty="0">
                <a:solidFill>
                  <a:srgbClr val="1A7FB7"/>
                </a:solidFill>
                <a:latin typeface="微软雅黑" panose="020B0503020204020204" pitchFamily="34" charset="-122"/>
                <a:ea typeface="微软雅黑" panose="020B0503020204020204" pitchFamily="34" charset="-122"/>
              </a:rPr>
              <a:t>）以毫米为单位</a:t>
            </a:r>
            <a:r>
              <a:rPr lang="zh-CN" altLang="en-US" dirty="0">
                <a:solidFill>
                  <a:schemeClr val="bg1">
                    <a:lumMod val="65000"/>
                  </a:schemeClr>
                </a:solidFill>
                <a:latin typeface="微软雅黑" panose="020B0503020204020204" pitchFamily="34" charset="-122"/>
                <a:ea typeface="微软雅黑" panose="020B0503020204020204" pitchFamily="34" charset="-122"/>
              </a:rPr>
              <a:t>（在</a:t>
            </a:r>
            <a:r>
              <a:rPr lang="en-US" altLang="zh-CN" dirty="0">
                <a:solidFill>
                  <a:schemeClr val="bg1">
                    <a:lumMod val="65000"/>
                  </a:schemeClr>
                </a:solidFill>
                <a:latin typeface="微软雅黑" panose="020B0503020204020204" pitchFamily="34" charset="-122"/>
                <a:ea typeface="微软雅黑" panose="020B0503020204020204" pitchFamily="34" charset="-122"/>
              </a:rPr>
              <a:t>candidate.csv</a:t>
            </a:r>
            <a:r>
              <a:rPr lang="zh-CN" altLang="en-US" dirty="0">
                <a:solidFill>
                  <a:schemeClr val="bg1">
                    <a:lumMod val="65000"/>
                  </a:schemeClr>
                </a:solidFill>
                <a:latin typeface="微软雅黑" panose="020B0503020204020204" pitchFamily="34" charset="-122"/>
                <a:ea typeface="微软雅黑" panose="020B0503020204020204" pitchFamily="34" charset="-122"/>
              </a:rPr>
              <a:t>和</a:t>
            </a:r>
            <a:r>
              <a:rPr lang="en-US" altLang="zh-CN" dirty="0">
                <a:solidFill>
                  <a:schemeClr val="bg1">
                    <a:lumMod val="65000"/>
                  </a:schemeClr>
                </a:solidFill>
                <a:latin typeface="微软雅黑" panose="020B0503020204020204" pitchFamily="34" charset="-122"/>
                <a:ea typeface="微软雅黑" panose="020B0503020204020204" pitchFamily="34" charset="-122"/>
              </a:rPr>
              <a:t>annotation.csv</a:t>
            </a:r>
            <a:r>
              <a:rPr lang="zh-CN" altLang="en-US" dirty="0">
                <a:solidFill>
                  <a:schemeClr val="bg1">
                    <a:lumMod val="65000"/>
                  </a:schemeClr>
                </a:solidFill>
                <a:latin typeface="微软雅黑" panose="020B0503020204020204" pitchFamily="34" charset="-122"/>
                <a:ea typeface="微软雅黑" panose="020B0503020204020204" pitchFamily="34" charset="-122"/>
              </a:rPr>
              <a:t>中所使用的坐标）</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CT</a:t>
            </a:r>
            <a:r>
              <a:rPr lang="zh-CN" altLang="en-US" sz="2000" dirty="0">
                <a:solidFill>
                  <a:srgbClr val="1A7FB7"/>
                </a:solidFill>
                <a:latin typeface="微软雅黑" panose="020B0503020204020204" pitchFamily="34" charset="-122"/>
                <a:ea typeface="微软雅黑" panose="020B0503020204020204" pitchFamily="34" charset="-122"/>
              </a:rPr>
              <a:t>扫描图采用基于体素地址的坐标系（</a:t>
            </a:r>
            <a:r>
              <a:rPr lang="en-US" altLang="zh-CN" sz="2000" dirty="0">
                <a:solidFill>
                  <a:srgbClr val="1A7FB7"/>
                </a:solidFill>
                <a:latin typeface="微软雅黑" panose="020B0503020204020204" pitchFamily="34" charset="-122"/>
                <a:ea typeface="微软雅黑" panose="020B0503020204020204" pitchFamily="34" charset="-122"/>
              </a:rPr>
              <a:t>I</a:t>
            </a:r>
            <a:r>
              <a:rPr lang="zh-CN" altLang="en-US" sz="2000" dirty="0">
                <a:solidFill>
                  <a:srgbClr val="1A7FB7"/>
                </a:solidFill>
                <a:latin typeface="微软雅黑" panose="020B0503020204020204" pitchFamily="34" charset="-122"/>
                <a:ea typeface="微软雅黑" panose="020B0503020204020204" pitchFamily="34" charset="-122"/>
              </a:rPr>
              <a:t>，</a:t>
            </a:r>
            <a:r>
              <a:rPr lang="en-US" altLang="zh-CN" sz="2000" dirty="0">
                <a:solidFill>
                  <a:srgbClr val="1A7FB7"/>
                </a:solidFill>
                <a:latin typeface="微软雅黑" panose="020B0503020204020204" pitchFamily="34" charset="-122"/>
                <a:ea typeface="微软雅黑" panose="020B0503020204020204" pitchFamily="34" charset="-122"/>
              </a:rPr>
              <a:t>R</a:t>
            </a:r>
            <a:r>
              <a:rPr lang="zh-CN" altLang="en-US" sz="2000" dirty="0">
                <a:solidFill>
                  <a:srgbClr val="1A7FB7"/>
                </a:solidFill>
                <a:latin typeface="微软雅黑" panose="020B0503020204020204" pitchFamily="34" charset="-122"/>
                <a:ea typeface="微软雅黑" panose="020B0503020204020204" pitchFamily="34" charset="-122"/>
              </a:rPr>
              <a:t>，</a:t>
            </a:r>
            <a:r>
              <a:rPr lang="en-US" altLang="zh-CN" sz="2000" dirty="0">
                <a:solidFill>
                  <a:srgbClr val="1A7FB7"/>
                </a:solidFill>
                <a:latin typeface="微软雅黑" panose="020B0503020204020204" pitchFamily="34" charset="-122"/>
                <a:ea typeface="微软雅黑" panose="020B0503020204020204" pitchFamily="34" charset="-122"/>
              </a:rPr>
              <a:t>C</a:t>
            </a:r>
            <a:r>
              <a:rPr lang="zh-CN" altLang="en-US" sz="2000" dirty="0">
                <a:solidFill>
                  <a:srgbClr val="1A7FB7"/>
                </a:solidFill>
                <a:latin typeface="微软雅黑" panose="020B0503020204020204" pitchFamily="34" charset="-122"/>
                <a:ea typeface="微软雅黑" panose="020B0503020204020204" pitchFamily="34" charset="-122"/>
              </a:rPr>
              <a:t>）</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index, row, column</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10.4.1 The patient coordinate system</a:t>
            </a:r>
          </a:p>
        </p:txBody>
      </p:sp>
      <p:pic>
        <p:nvPicPr>
          <p:cNvPr id="11" name="图片 10" descr="图片包含 游戏机, 桌子, 钟表, 蛋糕&#10;&#10;描述已自动生成">
            <a:extLst>
              <a:ext uri="{FF2B5EF4-FFF2-40B4-BE49-F238E27FC236}">
                <a16:creationId xmlns:a16="http://schemas.microsoft.com/office/drawing/2014/main" id="{FB10AD88-DE3B-490A-BC1E-ACC1291DD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26" y="2974368"/>
            <a:ext cx="4209474" cy="2885579"/>
          </a:xfrm>
          <a:prstGeom prst="rect">
            <a:avLst/>
          </a:prstGeom>
        </p:spPr>
      </p:pic>
      <p:pic>
        <p:nvPicPr>
          <p:cNvPr id="13" name="图片 12" descr="图片包含 游戏机&#10;&#10;描述已自动生成">
            <a:extLst>
              <a:ext uri="{FF2B5EF4-FFF2-40B4-BE49-F238E27FC236}">
                <a16:creationId xmlns:a16="http://schemas.microsoft.com/office/drawing/2014/main" id="{3744A4E7-2EB8-463A-B355-B9FD2763D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211" y="2865099"/>
            <a:ext cx="2911337" cy="3265321"/>
          </a:xfrm>
          <a:prstGeom prst="rect">
            <a:avLst/>
          </a:prstGeom>
        </p:spPr>
      </p:pic>
    </p:spTree>
    <p:extLst>
      <p:ext uri="{BB962C8B-B14F-4D97-AF65-F5344CB8AC3E}">
        <p14:creationId xmlns:p14="http://schemas.microsoft.com/office/powerpoint/2010/main" val="430000442"/>
      </p:ext>
    </p:extLst>
  </p:cSld>
  <p:clrMapOvr>
    <a:masterClrMapping/>
  </p:clrMapOvr>
  <p:transition spd="med" advTm="35">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3B73EC-358A-416D-935F-3E4E1B1D162A}"/>
              </a:ext>
            </a:extLst>
          </p:cNvPr>
          <p:cNvSpPr txBox="1"/>
          <p:nvPr/>
        </p:nvSpPr>
        <p:spPr bwMode="gray">
          <a:xfrm>
            <a:off x="647922" y="2538825"/>
            <a:ext cx="8691937" cy="2601546"/>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zh-CN" altLang="en-US" sz="2800" b="1" dirty="0">
                <a:solidFill>
                  <a:schemeClr val="tx1"/>
                </a:solidFill>
                <a:latin typeface="微软雅黑" panose="020B0503020204020204" pitchFamily="34" charset="-122"/>
                <a:ea typeface="微软雅黑" panose="020B0503020204020204" pitchFamily="34" charset="-122"/>
              </a:rPr>
              <a:t>加载和处理原始数据文件</a:t>
            </a:r>
          </a:p>
          <a:p>
            <a:pPr marL="457200" indent="-457200">
              <a:lnSpc>
                <a:spcPct val="150000"/>
              </a:lnSpc>
              <a:buClr>
                <a:srgbClr val="FFB333"/>
              </a:buClr>
              <a:buFont typeface="Wingdings" panose="05000000000000000000" pitchFamily="2" charset="2"/>
              <a:buChar char="l"/>
            </a:pPr>
            <a:r>
              <a:rPr lang="zh-CN" altLang="en-US" sz="2800" b="1" dirty="0">
                <a:solidFill>
                  <a:schemeClr val="tx1"/>
                </a:solidFill>
                <a:latin typeface="微软雅黑" panose="020B0503020204020204" pitchFamily="34" charset="-122"/>
                <a:ea typeface="微软雅黑" panose="020B0503020204020204" pitchFamily="34" charset="-122"/>
              </a:rPr>
              <a:t>实现一个</a:t>
            </a:r>
            <a:r>
              <a:rPr lang="en-US" altLang="zh-CN" sz="2800" b="1" dirty="0">
                <a:solidFill>
                  <a:schemeClr val="tx1"/>
                </a:solidFill>
                <a:latin typeface="微软雅黑" panose="020B0503020204020204" pitchFamily="34" charset="-122"/>
                <a:ea typeface="微软雅黑" panose="020B0503020204020204" pitchFamily="34" charset="-122"/>
              </a:rPr>
              <a:t>Python</a:t>
            </a:r>
            <a:r>
              <a:rPr lang="zh-CN" altLang="en-US" sz="2800" b="1" dirty="0">
                <a:solidFill>
                  <a:schemeClr val="tx1"/>
                </a:solidFill>
                <a:latin typeface="微软雅黑" panose="020B0503020204020204" pitchFamily="34" charset="-122"/>
                <a:ea typeface="微软雅黑" panose="020B0503020204020204" pitchFamily="34" charset="-122"/>
              </a:rPr>
              <a:t>类来表示所用的数据</a:t>
            </a:r>
          </a:p>
          <a:p>
            <a:pPr marL="457200" indent="-457200">
              <a:lnSpc>
                <a:spcPct val="150000"/>
              </a:lnSpc>
              <a:buClr>
                <a:srgbClr val="FFB333"/>
              </a:buClr>
              <a:buFont typeface="Wingdings" panose="05000000000000000000" pitchFamily="2" charset="2"/>
              <a:buChar char="l"/>
            </a:pPr>
            <a:r>
              <a:rPr lang="zh-CN" altLang="en-US" sz="2800" b="1" dirty="0">
                <a:solidFill>
                  <a:schemeClr val="tx1"/>
                </a:solidFill>
                <a:latin typeface="微软雅黑" panose="020B0503020204020204" pitchFamily="34" charset="-122"/>
                <a:ea typeface="微软雅黑" panose="020B0503020204020204" pitchFamily="34" charset="-122"/>
              </a:rPr>
              <a:t>将数据转换成</a:t>
            </a:r>
            <a:r>
              <a:rPr lang="en-US" altLang="zh-CN" sz="2800" b="1" dirty="0">
                <a:solidFill>
                  <a:schemeClr val="tx1"/>
                </a:solidFill>
                <a:latin typeface="微软雅黑" panose="020B0503020204020204" pitchFamily="34" charset="-122"/>
                <a:ea typeface="微软雅黑" panose="020B0503020204020204" pitchFamily="34" charset="-122"/>
              </a:rPr>
              <a:t>PyTorch</a:t>
            </a:r>
            <a:r>
              <a:rPr lang="zh-CN" altLang="en-US" sz="2800" b="1" dirty="0">
                <a:solidFill>
                  <a:schemeClr val="tx1"/>
                </a:solidFill>
                <a:latin typeface="微软雅黑" panose="020B0503020204020204" pitchFamily="34" charset="-122"/>
                <a:ea typeface="微软雅黑" panose="020B0503020204020204" pitchFamily="34" charset="-122"/>
              </a:rPr>
              <a:t>可用的格式</a:t>
            </a:r>
          </a:p>
          <a:p>
            <a:pPr marL="457200" indent="-457200">
              <a:lnSpc>
                <a:spcPct val="150000"/>
              </a:lnSpc>
              <a:buClr>
                <a:srgbClr val="FFB333"/>
              </a:buClr>
              <a:buFont typeface="Wingdings" panose="05000000000000000000" pitchFamily="2" charset="2"/>
              <a:buChar char="l"/>
            </a:pPr>
            <a:r>
              <a:rPr lang="zh-CN" altLang="en-US" sz="2800" b="1" dirty="0">
                <a:solidFill>
                  <a:schemeClr val="tx1"/>
                </a:solidFill>
                <a:latin typeface="微软雅黑" panose="020B0503020204020204" pitchFamily="34" charset="-122"/>
                <a:ea typeface="微软雅黑" panose="020B0503020204020204" pitchFamily="34" charset="-122"/>
              </a:rPr>
              <a:t>可视化训练集和验证集数据</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D580776-BF42-44D6-B0B4-C25A7F471A7C}"/>
              </a:ext>
            </a:extLst>
          </p:cNvPr>
          <p:cNvSpPr txBox="1"/>
          <p:nvPr/>
        </p:nvSpPr>
        <p:spPr bwMode="gray">
          <a:xfrm>
            <a:off x="369870" y="320635"/>
            <a:ext cx="3020602" cy="584775"/>
          </a:xfrm>
          <a:prstGeom prst="rect">
            <a:avLst/>
          </a:prstGeom>
          <a:noFill/>
          <a:ln w="9525">
            <a:noFill/>
            <a:miter lim="800000"/>
          </a:ln>
        </p:spPr>
        <p:txBody>
          <a:bodyPr wrap="square" rtlCol="0">
            <a:spAutoFit/>
          </a:bodyPr>
          <a:lstStyle/>
          <a:p>
            <a:pPr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本章主要内容</a:t>
            </a:r>
          </a:p>
        </p:txBody>
      </p:sp>
      <p:sp>
        <p:nvSpPr>
          <p:cNvPr id="4" name="文本框 3">
            <a:extLst>
              <a:ext uri="{FF2B5EF4-FFF2-40B4-BE49-F238E27FC236}">
                <a16:creationId xmlns:a16="http://schemas.microsoft.com/office/drawing/2014/main" id="{DE95FC2E-A639-4657-B1D7-9DC1027BD1B0}"/>
              </a:ext>
            </a:extLst>
          </p:cNvPr>
          <p:cNvSpPr txBox="1"/>
          <p:nvPr/>
        </p:nvSpPr>
        <p:spPr bwMode="gray">
          <a:xfrm>
            <a:off x="451153" y="1478021"/>
            <a:ext cx="8438204" cy="743986"/>
          </a:xfrm>
          <a:prstGeom prst="rect">
            <a:avLst/>
          </a:prstGeom>
          <a:noFill/>
          <a:ln w="9525">
            <a:noFill/>
            <a:miter lim="800000"/>
          </a:ln>
        </p:spPr>
        <p:txBody>
          <a:bodyPr wrap="square" rtlCol="0">
            <a:spAutoFit/>
          </a:bodyPr>
          <a:lstStyle/>
          <a:p>
            <a:pPr>
              <a:lnSpc>
                <a:spcPct val="150000"/>
              </a:lnSpc>
              <a:buClr>
                <a:srgbClr val="FFB333"/>
              </a:buClr>
            </a:pPr>
            <a:r>
              <a:rPr lang="zh-CN" altLang="en-US" sz="3200" b="1" dirty="0">
                <a:solidFill>
                  <a:schemeClr val="tx1"/>
                </a:solidFill>
                <a:latin typeface="微软雅黑" panose="020B0503020204020204" pitchFamily="34" charset="-122"/>
                <a:ea typeface="微软雅黑" panose="020B0503020204020204" pitchFamily="34" charset="-122"/>
              </a:rPr>
              <a:t>早期肺癌检测</a:t>
            </a:r>
            <a:r>
              <a:rPr lang="en-US" altLang="zh-CN" sz="3200" b="1" dirty="0">
                <a:solidFill>
                  <a:schemeClr val="tx1"/>
                </a:solidFill>
                <a:latin typeface="微软雅黑" panose="020B0503020204020204" pitchFamily="34" charset="-122"/>
                <a:ea typeface="微软雅黑" panose="020B0503020204020204" pitchFamily="34" charset="-122"/>
              </a:rPr>
              <a:t>——</a:t>
            </a:r>
            <a:r>
              <a:rPr lang="zh-CN" altLang="en-US" sz="3200" b="1" dirty="0">
                <a:solidFill>
                  <a:schemeClr val="tx1"/>
                </a:solidFill>
                <a:latin typeface="微软雅黑" panose="020B0503020204020204" pitchFamily="34" charset="-122"/>
                <a:ea typeface="微软雅黑" panose="020B0503020204020204" pitchFamily="34" charset="-122"/>
              </a:rPr>
              <a:t>原始数据</a:t>
            </a:r>
            <a:r>
              <a:rPr lang="en-US" altLang="zh-CN" sz="3200" b="1" dirty="0">
                <a:solidFill>
                  <a:schemeClr val="tx1"/>
                </a:solidFill>
                <a:latin typeface="微软雅黑" panose="020B0503020204020204" pitchFamily="34" charset="-122"/>
                <a:ea typeface="微软雅黑" panose="020B0503020204020204" pitchFamily="34" charset="-122"/>
              </a:rPr>
              <a:t>-&gt;pytorch</a:t>
            </a:r>
            <a:r>
              <a:rPr lang="zh-CN" altLang="en-US" sz="3200" b="1" dirty="0">
                <a:solidFill>
                  <a:schemeClr val="tx1"/>
                </a:solidFill>
                <a:latin typeface="微软雅黑" panose="020B0503020204020204" pitchFamily="34" charset="-122"/>
                <a:ea typeface="微软雅黑" panose="020B0503020204020204" pitchFamily="34" charset="-122"/>
              </a:rPr>
              <a:t>张量</a:t>
            </a:r>
          </a:p>
        </p:txBody>
      </p:sp>
    </p:spTree>
  </p:cSld>
  <p:clrMapOvr>
    <a:masterClrMapping/>
  </p:clrMapOvr>
  <p:transition spd="med" advTm="24">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0A0DD80-7C74-40F7-B556-2F1047F88603}"/>
              </a:ext>
            </a:extLst>
          </p:cNvPr>
          <p:cNvSpPr txBox="1"/>
          <p:nvPr/>
        </p:nvSpPr>
        <p:spPr bwMode="gray">
          <a:xfrm>
            <a:off x="369870" y="1350496"/>
            <a:ext cx="8691937" cy="581057"/>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en-US" altLang="zh-CN" sz="2400" dirty="0">
                <a:solidFill>
                  <a:schemeClr val="tx1"/>
                </a:solidFill>
                <a:latin typeface="微软雅黑" panose="020B0503020204020204" pitchFamily="34" charset="-122"/>
                <a:ea typeface="微软雅黑" panose="020B0503020204020204" pitchFamily="34" charset="-122"/>
              </a:rPr>
              <a:t> </a:t>
            </a: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3" name="图片 2" descr="图片包含 游戏机, 文字&#10;&#10;描述已自动生成">
            <a:extLst>
              <a:ext uri="{FF2B5EF4-FFF2-40B4-BE49-F238E27FC236}">
                <a16:creationId xmlns:a16="http://schemas.microsoft.com/office/drawing/2014/main" id="{74B52DC9-721A-4EE8-9742-4F7DA230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070" y="1525276"/>
            <a:ext cx="4825778" cy="4539857"/>
          </a:xfrm>
          <a:prstGeom prst="rect">
            <a:avLst/>
          </a:prstGeom>
        </p:spPr>
      </p:pic>
      <p:sp>
        <p:nvSpPr>
          <p:cNvPr id="7" name="文本框 6">
            <a:extLst>
              <a:ext uri="{FF2B5EF4-FFF2-40B4-BE49-F238E27FC236}">
                <a16:creationId xmlns:a16="http://schemas.microsoft.com/office/drawing/2014/main" id="{75F28183-C9A3-4ED7-B267-C51D6AC5989A}"/>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10.4.3 Converting between millimeters and voxel addresses</a:t>
            </a:r>
          </a:p>
        </p:txBody>
      </p:sp>
    </p:spTree>
    <p:extLst>
      <p:ext uri="{BB962C8B-B14F-4D97-AF65-F5344CB8AC3E}">
        <p14:creationId xmlns:p14="http://schemas.microsoft.com/office/powerpoint/2010/main" val="3609811450"/>
      </p:ext>
    </p:extLst>
  </p:cSld>
  <p:clrMapOvr>
    <a:masterClrMapping/>
  </p:clrMapOvr>
  <p:transition spd="med" advTm="19">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2DEC98-24B6-4249-9797-5FD40877AF2D}"/>
              </a:ext>
            </a:extLst>
          </p:cNvPr>
          <p:cNvSpPr txBox="1"/>
          <p:nvPr/>
        </p:nvSpPr>
        <p:spPr bwMode="gray">
          <a:xfrm>
            <a:off x="571646" y="2423827"/>
            <a:ext cx="8433458" cy="3269613"/>
          </a:xfrm>
          <a:prstGeom prst="rect">
            <a:avLst/>
          </a:prstGeom>
          <a:noFill/>
          <a:ln w="9525">
            <a:noFill/>
            <a:miter lim="800000"/>
          </a:ln>
        </p:spPr>
        <p:txBody>
          <a:bodyPr wrap="square" rtlCol="0">
            <a:spAutoFit/>
          </a:bodyPr>
          <a:lstStyle/>
          <a:p>
            <a:pPr marL="342900" indent="-34290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Flip the coordinates from IRC to CRI, to align with XYZ.</a:t>
            </a:r>
          </a:p>
          <a:p>
            <a:pPr marL="342900" indent="-34290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Scale the indices with the </a:t>
            </a:r>
            <a:r>
              <a:rPr lang="en-US" altLang="zh-CN" sz="2000" b="1" dirty="0">
                <a:solidFill>
                  <a:srgbClr val="1A7FB7"/>
                </a:solidFill>
                <a:latin typeface="微软雅黑" panose="020B0503020204020204" pitchFamily="34" charset="-122"/>
                <a:ea typeface="微软雅黑" panose="020B0503020204020204" pitchFamily="34" charset="-122"/>
              </a:rPr>
              <a:t>voxel sizes</a:t>
            </a:r>
            <a:r>
              <a:rPr lang="en-US" altLang="zh-CN" sz="2000" dirty="0">
                <a:solidFill>
                  <a:srgbClr val="1A7FB7"/>
                </a:solidFill>
                <a:latin typeface="微软雅黑" panose="020B0503020204020204" pitchFamily="34" charset="-122"/>
                <a:ea typeface="微软雅黑" panose="020B0503020204020204" pitchFamily="34" charset="-122"/>
              </a:rPr>
              <a:t>.</a:t>
            </a:r>
          </a:p>
          <a:p>
            <a:pPr marL="342900" indent="-34290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Matrix-multiply with the </a:t>
            </a:r>
            <a:r>
              <a:rPr lang="en-US" altLang="zh-CN" sz="2000" b="1" dirty="0">
                <a:solidFill>
                  <a:srgbClr val="1A7FB7"/>
                </a:solidFill>
                <a:latin typeface="微软雅黑" panose="020B0503020204020204" pitchFamily="34" charset="-122"/>
                <a:ea typeface="微软雅黑" panose="020B0503020204020204" pitchFamily="34" charset="-122"/>
              </a:rPr>
              <a:t>directions matrix</a:t>
            </a:r>
            <a:r>
              <a:rPr lang="en-US" altLang="zh-CN" sz="2000" dirty="0">
                <a:solidFill>
                  <a:srgbClr val="1A7FB7"/>
                </a:solidFill>
                <a:latin typeface="微软雅黑" panose="020B0503020204020204" pitchFamily="34" charset="-122"/>
                <a:ea typeface="微软雅黑" panose="020B0503020204020204" pitchFamily="34" charset="-122"/>
              </a:rPr>
              <a:t>, using @ in Python.</a:t>
            </a:r>
          </a:p>
          <a:p>
            <a:pPr marL="342900" indent="-34290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Add </a:t>
            </a:r>
            <a:r>
              <a:rPr lang="en-US" altLang="zh-CN" sz="2000" b="1" dirty="0">
                <a:solidFill>
                  <a:srgbClr val="1A7FB7"/>
                </a:solidFill>
                <a:latin typeface="微软雅黑" panose="020B0503020204020204" pitchFamily="34" charset="-122"/>
                <a:ea typeface="微软雅黑" panose="020B0503020204020204" pitchFamily="34" charset="-122"/>
              </a:rPr>
              <a:t>the offset </a:t>
            </a:r>
            <a:r>
              <a:rPr lang="en-US" altLang="zh-CN" sz="2000" dirty="0">
                <a:solidFill>
                  <a:srgbClr val="1A7FB7"/>
                </a:solidFill>
                <a:latin typeface="微软雅黑" panose="020B0503020204020204" pitchFamily="34" charset="-122"/>
                <a:ea typeface="微软雅黑" panose="020B0503020204020204" pitchFamily="34" charset="-122"/>
              </a:rPr>
              <a:t>for the origin.</a:t>
            </a:r>
          </a:p>
          <a:p>
            <a:pPr marL="342900" indent="-342900">
              <a:lnSpc>
                <a:spcPct val="150000"/>
              </a:lnSpc>
              <a:buClr>
                <a:srgbClr val="FFB333"/>
              </a:buClr>
              <a:buSzPct val="80000"/>
              <a:buFont typeface="Wingdings" panose="05000000000000000000" pitchFamily="2" charset="2"/>
              <a:buChar char="l"/>
            </a:pPr>
            <a:endParaRPr lang="en-US" altLang="zh-CN" sz="2000" dirty="0">
              <a:solidFill>
                <a:srgbClr val="1A7FB7"/>
              </a:solidFill>
              <a:latin typeface="微软雅黑" panose="020B0503020204020204" pitchFamily="34" charset="-122"/>
              <a:ea typeface="微软雅黑" panose="020B0503020204020204" pitchFamily="34" charset="-122"/>
            </a:endParaRPr>
          </a:p>
          <a:p>
            <a:pPr>
              <a:lnSpc>
                <a:spcPct val="150000"/>
              </a:lnSpc>
              <a:buClr>
                <a:srgbClr val="FFB333"/>
              </a:buClr>
              <a:buSzPct val="80000"/>
            </a:pPr>
            <a:r>
              <a:rPr lang="en-US" altLang="zh-CN" sz="2000" dirty="0">
                <a:solidFill>
                  <a:schemeClr val="tx1"/>
                </a:solidFill>
                <a:latin typeface="微软雅黑" panose="020B0503020204020204" pitchFamily="34" charset="-122"/>
                <a:ea typeface="微软雅黑" panose="020B0503020204020204" pitchFamily="34" charset="-122"/>
              </a:rPr>
              <a:t>If that was a bit heavy, don’t worry. Just remember that we need to convert and use the functions as a black box.</a:t>
            </a: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10.4.3 Converting between millimeters and voxel addresses</a:t>
            </a:r>
          </a:p>
        </p:txBody>
      </p:sp>
      <p:sp>
        <p:nvSpPr>
          <p:cNvPr id="2" name="文本框 1">
            <a:extLst>
              <a:ext uri="{FF2B5EF4-FFF2-40B4-BE49-F238E27FC236}">
                <a16:creationId xmlns:a16="http://schemas.microsoft.com/office/drawing/2014/main" id="{4B7E75CB-CFEE-4C99-BA3E-E11B9BFFA8CF}"/>
              </a:ext>
            </a:extLst>
          </p:cNvPr>
          <p:cNvSpPr txBox="1"/>
          <p:nvPr/>
        </p:nvSpPr>
        <p:spPr bwMode="gray">
          <a:xfrm>
            <a:off x="382442" y="1377387"/>
            <a:ext cx="8218025" cy="1046440"/>
          </a:xfrm>
          <a:prstGeom prst="rect">
            <a:avLst/>
          </a:prstGeom>
          <a:noFill/>
          <a:ln w="9525">
            <a:noFill/>
            <a:miter lim="800000"/>
          </a:ln>
        </p:spPr>
        <p:txBody>
          <a:bodyPr wrap="square" rtlCol="0">
            <a:spAutoFit/>
          </a:bodyPr>
          <a:lstStyle/>
          <a:p>
            <a:pPr marL="342900" indent="-342900">
              <a:buClr>
                <a:srgbClr val="FFB333"/>
              </a:buClr>
              <a:buFont typeface="Wingdings" panose="05000000000000000000" pitchFamily="2" charset="2"/>
              <a:buChar char="l"/>
            </a:pPr>
            <a:r>
              <a:rPr lang="zh-CN" altLang="en-US" sz="2400" dirty="0">
                <a:solidFill>
                  <a:srgbClr val="1A7FB7"/>
                </a:solidFill>
                <a:latin typeface="微软雅黑" panose="020B0503020204020204" pitchFamily="34" charset="-122"/>
                <a:ea typeface="微软雅黑" panose="020B0503020204020204" pitchFamily="34" charset="-122"/>
              </a:rPr>
              <a:t>按以下四个步骤完成从（</a:t>
            </a:r>
            <a:r>
              <a:rPr lang="en-US" altLang="zh-CN" sz="2400" dirty="0">
                <a:solidFill>
                  <a:srgbClr val="1A7FB7"/>
                </a:solidFill>
                <a:latin typeface="微软雅黑" panose="020B0503020204020204" pitchFamily="34" charset="-122"/>
                <a:ea typeface="微软雅黑" panose="020B0503020204020204" pitchFamily="34" charset="-122"/>
              </a:rPr>
              <a:t>I</a:t>
            </a:r>
            <a:r>
              <a:rPr lang="zh-CN" altLang="en-US" sz="2400" dirty="0">
                <a:solidFill>
                  <a:srgbClr val="1A7FB7"/>
                </a:solidFill>
                <a:latin typeface="微软雅黑" panose="020B0503020204020204" pitchFamily="34" charset="-122"/>
                <a:ea typeface="微软雅黑" panose="020B0503020204020204" pitchFamily="34" charset="-122"/>
              </a:rPr>
              <a:t>，</a:t>
            </a:r>
            <a:r>
              <a:rPr lang="en-US" altLang="zh-CN" sz="2400" dirty="0">
                <a:solidFill>
                  <a:srgbClr val="1A7FB7"/>
                </a:solidFill>
                <a:latin typeface="微软雅黑" panose="020B0503020204020204" pitchFamily="34" charset="-122"/>
                <a:ea typeface="微软雅黑" panose="020B0503020204020204" pitchFamily="34" charset="-122"/>
              </a:rPr>
              <a:t>R</a:t>
            </a:r>
            <a:r>
              <a:rPr lang="zh-CN" altLang="en-US" sz="2400" dirty="0">
                <a:solidFill>
                  <a:srgbClr val="1A7FB7"/>
                </a:solidFill>
                <a:latin typeface="微软雅黑" panose="020B0503020204020204" pitchFamily="34" charset="-122"/>
                <a:ea typeface="微软雅黑" panose="020B0503020204020204" pitchFamily="34" charset="-122"/>
              </a:rPr>
              <a:t>，</a:t>
            </a:r>
            <a:r>
              <a:rPr lang="en-US" altLang="zh-CN" sz="2400" dirty="0">
                <a:solidFill>
                  <a:srgbClr val="1A7FB7"/>
                </a:solidFill>
                <a:latin typeface="微软雅黑" panose="020B0503020204020204" pitchFamily="34" charset="-122"/>
                <a:ea typeface="微软雅黑" panose="020B0503020204020204" pitchFamily="34" charset="-122"/>
              </a:rPr>
              <a:t>C</a:t>
            </a:r>
            <a:r>
              <a:rPr lang="zh-CN" altLang="en-US" sz="2400" dirty="0">
                <a:solidFill>
                  <a:srgbClr val="1A7FB7"/>
                </a:solidFill>
                <a:latin typeface="微软雅黑" panose="020B0503020204020204" pitchFamily="34" charset="-122"/>
                <a:ea typeface="微软雅黑" panose="020B0503020204020204" pitchFamily="34" charset="-122"/>
              </a:rPr>
              <a:t>）坐标系到（</a:t>
            </a:r>
            <a:r>
              <a:rPr lang="en-US" altLang="zh-CN" sz="2400" dirty="0">
                <a:solidFill>
                  <a:srgbClr val="1A7FB7"/>
                </a:solidFill>
                <a:latin typeface="微软雅黑" panose="020B0503020204020204" pitchFamily="34" charset="-122"/>
                <a:ea typeface="微软雅黑" panose="020B0503020204020204" pitchFamily="34" charset="-122"/>
              </a:rPr>
              <a:t>x</a:t>
            </a:r>
            <a:r>
              <a:rPr lang="zh-CN" altLang="en-US" sz="2400" dirty="0">
                <a:solidFill>
                  <a:srgbClr val="1A7FB7"/>
                </a:solidFill>
                <a:latin typeface="微软雅黑" panose="020B0503020204020204" pitchFamily="34" charset="-122"/>
                <a:ea typeface="微软雅黑" panose="020B0503020204020204" pitchFamily="34" charset="-122"/>
              </a:rPr>
              <a:t>，</a:t>
            </a:r>
            <a:r>
              <a:rPr lang="en-US" altLang="zh-CN" sz="2400" dirty="0">
                <a:solidFill>
                  <a:srgbClr val="1A7FB7"/>
                </a:solidFill>
                <a:latin typeface="微软雅黑" panose="020B0503020204020204" pitchFamily="34" charset="-122"/>
                <a:ea typeface="微软雅黑" panose="020B0503020204020204" pitchFamily="34" charset="-122"/>
              </a:rPr>
              <a:t>y</a:t>
            </a:r>
            <a:r>
              <a:rPr lang="zh-CN" altLang="en-US" sz="2400" dirty="0">
                <a:solidFill>
                  <a:srgbClr val="1A7FB7"/>
                </a:solidFill>
                <a:latin typeface="微软雅黑" panose="020B0503020204020204" pitchFamily="34" charset="-122"/>
                <a:ea typeface="微软雅黑" panose="020B0503020204020204" pitchFamily="34" charset="-122"/>
              </a:rPr>
              <a:t>，</a:t>
            </a:r>
            <a:r>
              <a:rPr lang="en-US" altLang="zh-CN" sz="2400" dirty="0">
                <a:solidFill>
                  <a:srgbClr val="1A7FB7"/>
                </a:solidFill>
                <a:latin typeface="微软雅黑" panose="020B0503020204020204" pitchFamily="34" charset="-122"/>
                <a:ea typeface="微软雅黑" panose="020B0503020204020204" pitchFamily="34" charset="-122"/>
              </a:rPr>
              <a:t>z</a:t>
            </a:r>
            <a:r>
              <a:rPr lang="zh-CN" altLang="en-US" sz="2400" dirty="0">
                <a:solidFill>
                  <a:srgbClr val="1A7FB7"/>
                </a:solidFill>
                <a:latin typeface="微软雅黑" panose="020B0503020204020204" pitchFamily="34" charset="-122"/>
                <a:ea typeface="微软雅黑" panose="020B0503020204020204" pitchFamily="34" charset="-122"/>
              </a:rPr>
              <a:t>）坐标的转换 ：</a:t>
            </a: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7120591"/>
      </p:ext>
    </p:extLst>
  </p:cSld>
  <p:clrMapOvr>
    <a:masterClrMapping/>
  </p:clrMapOvr>
  <p:transition spd="med" advTm="3">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5248337"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10.4.3 Converting between millimeters and voxel addresses</a:t>
            </a:r>
          </a:p>
        </p:txBody>
      </p:sp>
      <p:pic>
        <p:nvPicPr>
          <p:cNvPr id="3" name="图片 2" descr="手机屏幕截图&#10;&#10;描述已自动生成">
            <a:extLst>
              <a:ext uri="{FF2B5EF4-FFF2-40B4-BE49-F238E27FC236}">
                <a16:creationId xmlns:a16="http://schemas.microsoft.com/office/drawing/2014/main" id="{1CC8DF0D-4D40-4DEC-A32F-F32DB6E625FD}"/>
              </a:ext>
            </a:extLst>
          </p:cNvPr>
          <p:cNvPicPr>
            <a:picLocks noChangeAspect="1"/>
          </p:cNvPicPr>
          <p:nvPr/>
        </p:nvPicPr>
        <p:blipFill rotWithShape="1">
          <a:blip r:embed="rId3">
            <a:extLst>
              <a:ext uri="{28A0092B-C50C-407E-A947-70E740481C1C}">
                <a14:useLocalDpi xmlns:a14="http://schemas.microsoft.com/office/drawing/2010/main" val="0"/>
              </a:ext>
            </a:extLst>
          </a:blip>
          <a:srcRect t="2051"/>
          <a:stretch/>
        </p:blipFill>
        <p:spPr>
          <a:xfrm>
            <a:off x="554747" y="1365812"/>
            <a:ext cx="7811450" cy="4707841"/>
          </a:xfrm>
          <a:prstGeom prst="rect">
            <a:avLst/>
          </a:prstGeom>
        </p:spPr>
      </p:pic>
      <p:sp>
        <p:nvSpPr>
          <p:cNvPr id="2" name="椭圆 1">
            <a:extLst>
              <a:ext uri="{FF2B5EF4-FFF2-40B4-BE49-F238E27FC236}">
                <a16:creationId xmlns:a16="http://schemas.microsoft.com/office/drawing/2014/main" id="{956FF214-E16E-4BE1-BB8D-07CD35EBFCB4}"/>
              </a:ext>
            </a:extLst>
          </p:cNvPr>
          <p:cNvSpPr/>
          <p:nvPr/>
        </p:nvSpPr>
        <p:spPr bwMode="auto">
          <a:xfrm>
            <a:off x="3873863" y="3563474"/>
            <a:ext cx="1660663" cy="325294"/>
          </a:xfrm>
          <a:prstGeom prst="ellipse">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Tree>
    <p:extLst>
      <p:ext uri="{BB962C8B-B14F-4D97-AF65-F5344CB8AC3E}">
        <p14:creationId xmlns:p14="http://schemas.microsoft.com/office/powerpoint/2010/main" val="771930726"/>
      </p:ext>
    </p:extLst>
  </p:cSld>
  <p:clrMapOvr>
    <a:masterClrMapping/>
  </p:clrMapOvr>
  <p:transition spd="med" advTm="19">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4745143"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10.4.4 Extracting a nodule from a CT scan</a:t>
            </a:r>
          </a:p>
        </p:txBody>
      </p:sp>
      <p:sp>
        <p:nvSpPr>
          <p:cNvPr id="5" name="文本框 4">
            <a:extLst>
              <a:ext uri="{FF2B5EF4-FFF2-40B4-BE49-F238E27FC236}">
                <a16:creationId xmlns:a16="http://schemas.microsoft.com/office/drawing/2014/main" id="{E19B076B-DFE1-445C-BF53-4091D801FA8B}"/>
              </a:ext>
            </a:extLst>
          </p:cNvPr>
          <p:cNvSpPr txBox="1"/>
          <p:nvPr/>
        </p:nvSpPr>
        <p:spPr bwMode="gray">
          <a:xfrm>
            <a:off x="382442" y="1174153"/>
            <a:ext cx="8218025" cy="2346283"/>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在肺部结节患者的</a:t>
            </a:r>
            <a:r>
              <a:rPr lang="en-US" altLang="zh-CN" sz="2000" dirty="0">
                <a:solidFill>
                  <a:srgbClr val="1A7FB7"/>
                </a:solidFill>
                <a:latin typeface="微软雅黑" panose="020B0503020204020204" pitchFamily="34" charset="-122"/>
                <a:ea typeface="微软雅黑" panose="020B0503020204020204" pitchFamily="34" charset="-122"/>
              </a:rPr>
              <a:t>CT</a:t>
            </a:r>
            <a:r>
              <a:rPr lang="zh-CN" altLang="en-US" sz="2000" dirty="0">
                <a:solidFill>
                  <a:srgbClr val="1A7FB7"/>
                </a:solidFill>
                <a:latin typeface="微软雅黑" panose="020B0503020204020204" pitchFamily="34" charset="-122"/>
                <a:ea typeface="微软雅黑" panose="020B0503020204020204" pitchFamily="34" charset="-122"/>
              </a:rPr>
              <a:t>扫描图中，高达</a:t>
            </a:r>
            <a:r>
              <a:rPr lang="en-US" altLang="zh-CN" sz="2000" dirty="0">
                <a:solidFill>
                  <a:srgbClr val="1A7FB7"/>
                </a:solidFill>
                <a:latin typeface="微软雅黑" panose="020B0503020204020204" pitchFamily="34" charset="-122"/>
                <a:ea typeface="微软雅黑" panose="020B0503020204020204" pitchFamily="34" charset="-122"/>
              </a:rPr>
              <a:t>99.9999</a:t>
            </a:r>
            <a:r>
              <a:rPr lang="zh-CN" altLang="en-US" sz="2000" dirty="0">
                <a:solidFill>
                  <a:srgbClr val="1A7FB7"/>
                </a:solidFill>
                <a:latin typeface="微软雅黑" panose="020B0503020204020204" pitchFamily="34" charset="-122"/>
                <a:ea typeface="微软雅黑" panose="020B0503020204020204" pitchFamily="34" charset="-122"/>
              </a:rPr>
              <a:t>％的体素不会成为实际结节（或癌症）的一部分</a:t>
            </a:r>
            <a:endParaRPr lang="en-US" altLang="zh-CN" sz="2000" dirty="0">
              <a:solidFill>
                <a:srgbClr val="1A7FB7"/>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使模型从大量数据中寻找我们希望其关注的结节的提示是很难的，所以在候选结节的周围提取一个区域，并使模型一次只关注于一个候选结节</a:t>
            </a:r>
            <a:endParaRPr lang="zh-CN" altLang="en-US" sz="2000" dirty="0">
              <a:latin typeface="微软雅黑" panose="020B0503020204020204" pitchFamily="34" charset="-122"/>
              <a:ea typeface="微软雅黑" panose="020B0503020204020204" pitchFamily="34" charset="-122"/>
            </a:endParaRPr>
          </a:p>
        </p:txBody>
      </p:sp>
      <p:pic>
        <p:nvPicPr>
          <p:cNvPr id="6" name="图片 5" descr="地图上有字&#10;&#10;描述已自动生成">
            <a:extLst>
              <a:ext uri="{FF2B5EF4-FFF2-40B4-BE49-F238E27FC236}">
                <a16:creationId xmlns:a16="http://schemas.microsoft.com/office/drawing/2014/main" id="{60003C5D-82A2-414C-8AC1-3F5BFEEEA329}"/>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1598566" y="3162437"/>
            <a:ext cx="5785775" cy="3068938"/>
          </a:xfrm>
          <a:prstGeom prst="rect">
            <a:avLst/>
          </a:prstGeom>
        </p:spPr>
      </p:pic>
    </p:spTree>
    <p:extLst>
      <p:ext uri="{BB962C8B-B14F-4D97-AF65-F5344CB8AC3E}">
        <p14:creationId xmlns:p14="http://schemas.microsoft.com/office/powerpoint/2010/main" val="4251079787"/>
      </p:ext>
    </p:extLst>
  </p:cSld>
  <p:clrMapOvr>
    <a:masterClrMapping/>
  </p:clrMapOvr>
  <p:transition spd="med" advTm="28">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4745143"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10.4.4 Extracting a nodule from a CT scan</a:t>
            </a:r>
          </a:p>
        </p:txBody>
      </p:sp>
      <p:pic>
        <p:nvPicPr>
          <p:cNvPr id="3" name="图片 2" descr="手机屏幕截图&#10;&#10;描述已自动生成">
            <a:extLst>
              <a:ext uri="{FF2B5EF4-FFF2-40B4-BE49-F238E27FC236}">
                <a16:creationId xmlns:a16="http://schemas.microsoft.com/office/drawing/2014/main" id="{12D58270-ED40-42CD-835B-842A73B23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643" y="1365201"/>
            <a:ext cx="6504177" cy="4452324"/>
          </a:xfrm>
          <a:prstGeom prst="rect">
            <a:avLst/>
          </a:prstGeom>
        </p:spPr>
      </p:pic>
      <p:sp>
        <p:nvSpPr>
          <p:cNvPr id="2" name="椭圆 1">
            <a:extLst>
              <a:ext uri="{FF2B5EF4-FFF2-40B4-BE49-F238E27FC236}">
                <a16:creationId xmlns:a16="http://schemas.microsoft.com/office/drawing/2014/main" id="{04E5C2FC-B5D8-41EA-A0BD-0B115863F4F1}"/>
              </a:ext>
            </a:extLst>
          </p:cNvPr>
          <p:cNvSpPr/>
          <p:nvPr/>
        </p:nvSpPr>
        <p:spPr bwMode="auto">
          <a:xfrm>
            <a:off x="1354238" y="4155311"/>
            <a:ext cx="1192192" cy="544011"/>
          </a:xfrm>
          <a:prstGeom prst="ellips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Tree>
    <p:extLst>
      <p:ext uri="{BB962C8B-B14F-4D97-AF65-F5344CB8AC3E}">
        <p14:creationId xmlns:p14="http://schemas.microsoft.com/office/powerpoint/2010/main" val="3917375605"/>
      </p:ext>
    </p:extLst>
  </p:cSld>
  <p:clrMapOvr>
    <a:masterClrMapping/>
  </p:clrMapOvr>
  <p:transition spd="med" advTm="19">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41143" y="2705725"/>
            <a:ext cx="9061713" cy="1446550"/>
          </a:xfrm>
          <a:prstGeom prst="rect">
            <a:avLst/>
          </a:prstGeom>
          <a:noFill/>
        </p:spPr>
        <p:txBody>
          <a:bodyPr wrap="square" lIns="91440" tIns="45720" rIns="91440" bIns="45720">
            <a:spAutoFit/>
          </a:bodyPr>
          <a:lstStyle/>
          <a:p>
            <a:pPr algn="ctr"/>
            <a:r>
              <a:rPr lang="en-US" altLang="zh-CN" sz="4400" b="1" dirty="0">
                <a:ln w="0"/>
                <a:solidFill>
                  <a:schemeClr val="tx1"/>
                </a:solidFill>
                <a:effectLst>
                  <a:outerShdw blurRad="38100" dist="19050" dir="2700000" algn="tl" rotWithShape="0">
                    <a:schemeClr val="dk1">
                      <a:alpha val="40000"/>
                    </a:schemeClr>
                  </a:outerShdw>
                </a:effectLst>
              </a:rPr>
              <a:t>10.5 A straightforward dataset implementation</a:t>
            </a:r>
          </a:p>
        </p:txBody>
      </p:sp>
    </p:spTree>
    <p:extLst>
      <p:ext uri="{BB962C8B-B14F-4D97-AF65-F5344CB8AC3E}">
        <p14:creationId xmlns:p14="http://schemas.microsoft.com/office/powerpoint/2010/main" val="1673029032"/>
      </p:ext>
    </p:extLst>
  </p:cSld>
  <p:clrMapOvr>
    <a:masterClrMapping/>
  </p:clrMapOvr>
  <p:transition spd="med" advTm="6">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154111" y="-112167"/>
            <a:ext cx="7508330" cy="130888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10.5 A straightforward dataset implementation</a:t>
            </a:r>
          </a:p>
        </p:txBody>
      </p:sp>
      <p:sp>
        <p:nvSpPr>
          <p:cNvPr id="6" name="文本框 5">
            <a:extLst>
              <a:ext uri="{FF2B5EF4-FFF2-40B4-BE49-F238E27FC236}">
                <a16:creationId xmlns:a16="http://schemas.microsoft.com/office/drawing/2014/main" id="{D0A0DD80-7C74-40F7-B556-2F1047F88603}"/>
              </a:ext>
            </a:extLst>
          </p:cNvPr>
          <p:cNvSpPr txBox="1"/>
          <p:nvPr/>
        </p:nvSpPr>
        <p:spPr bwMode="gray">
          <a:xfrm>
            <a:off x="255158" y="1321153"/>
            <a:ext cx="8654223" cy="2797048"/>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r>
              <a:rPr lang="en-US" altLang="zh-CN" sz="2400" dirty="0">
                <a:solidFill>
                  <a:schemeClr val="tx1"/>
                </a:solidFill>
                <a:latin typeface="微软雅黑" panose="020B0503020204020204" pitchFamily="34" charset="-122"/>
                <a:ea typeface="微软雅黑" panose="020B0503020204020204" pitchFamily="34" charset="-122"/>
              </a:rPr>
              <a:t>torch.utils.data.Dataset </a:t>
            </a:r>
            <a:r>
              <a:rPr lang="zh-CN" altLang="en-US" sz="2400" dirty="0">
                <a:solidFill>
                  <a:schemeClr val="tx1"/>
                </a:solidFill>
                <a:latin typeface="微软雅黑" panose="020B0503020204020204" pitchFamily="34" charset="-122"/>
                <a:ea typeface="微软雅黑" panose="020B0503020204020204" pitchFamily="34" charset="-122"/>
              </a:rPr>
              <a:t>是一个抽象类，用户想要加载自定义的数据只需要继承这个类，并且覆写其中的两个方法：</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buClr>
                <a:srgbClr val="FFB333"/>
              </a:buClr>
            </a:pPr>
            <a:endParaRPr lang="zh-CN" altLang="en-US"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975CD7F-4EDE-408D-89D2-7D5C75288AF3}"/>
              </a:ext>
            </a:extLst>
          </p:cNvPr>
          <p:cNvSpPr txBox="1"/>
          <p:nvPr/>
        </p:nvSpPr>
        <p:spPr bwMode="gray">
          <a:xfrm>
            <a:off x="742215" y="3319564"/>
            <a:ext cx="7680107" cy="1846146"/>
          </a:xfrm>
          <a:prstGeom prst="rect">
            <a:avLst/>
          </a:prstGeom>
          <a:noFill/>
          <a:ln w="9525">
            <a:noFill/>
            <a:miter lim="800000"/>
          </a:ln>
        </p:spPr>
        <p:txBody>
          <a:bodyPr wrap="square" rtlCol="0">
            <a:spAutoFit/>
          </a:bodyPr>
          <a:lstStyle/>
          <a:p>
            <a:pPr marL="342900" indent="-342900">
              <a:lnSpc>
                <a:spcPct val="20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__len__</a:t>
            </a:r>
            <a:r>
              <a:rPr lang="zh-CN" altLang="en-US" sz="2000" dirty="0">
                <a:solidFill>
                  <a:srgbClr val="1A7FB7"/>
                </a:solidFill>
                <a:latin typeface="微软雅黑" panose="020B0503020204020204" pitchFamily="34" charset="-122"/>
                <a:ea typeface="微软雅黑" panose="020B0503020204020204" pitchFamily="34" charset="-122"/>
              </a:rPr>
              <a:t>：实现</a:t>
            </a:r>
            <a:r>
              <a:rPr lang="en-US" altLang="zh-CN" sz="2000" dirty="0">
                <a:solidFill>
                  <a:srgbClr val="1A7FB7"/>
                </a:solidFill>
                <a:latin typeface="微软雅黑" panose="020B0503020204020204" pitchFamily="34" charset="-122"/>
                <a:ea typeface="微软雅黑" panose="020B0503020204020204" pitchFamily="34" charset="-122"/>
              </a:rPr>
              <a:t>len(dataset)</a:t>
            </a:r>
            <a:r>
              <a:rPr lang="zh-CN" altLang="en-US" sz="2000" dirty="0">
                <a:solidFill>
                  <a:srgbClr val="1A7FB7"/>
                </a:solidFill>
                <a:latin typeface="微软雅黑" panose="020B0503020204020204" pitchFamily="34" charset="-122"/>
                <a:ea typeface="微软雅黑" panose="020B0503020204020204" pitchFamily="34" charset="-122"/>
              </a:rPr>
              <a:t>返回整个数据集的大小。</a:t>
            </a:r>
          </a:p>
          <a:p>
            <a:pPr marL="342900" indent="-342900">
              <a:lnSpc>
                <a:spcPct val="20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__getitem__</a:t>
            </a:r>
            <a:r>
              <a:rPr lang="zh-CN" altLang="en-US" sz="2000" dirty="0">
                <a:solidFill>
                  <a:srgbClr val="1A7FB7"/>
                </a:solidFill>
                <a:latin typeface="微软雅黑" panose="020B0503020204020204" pitchFamily="34" charset="-122"/>
                <a:ea typeface="微软雅黑" panose="020B0503020204020204" pitchFamily="34" charset="-122"/>
              </a:rPr>
              <a:t>：用来获取索引对应的数据，使</a:t>
            </a:r>
            <a:r>
              <a:rPr lang="en-US" altLang="zh-CN" sz="2000" dirty="0">
                <a:solidFill>
                  <a:srgbClr val="1A7FB7"/>
                </a:solidFill>
                <a:latin typeface="微软雅黑" panose="020B0503020204020204" pitchFamily="34" charset="-122"/>
                <a:ea typeface="微软雅黑" panose="020B0503020204020204" pitchFamily="34" charset="-122"/>
              </a:rPr>
              <a:t>dataset[i]</a:t>
            </a:r>
            <a:r>
              <a:rPr lang="zh-CN" altLang="en-US" sz="2000" dirty="0">
                <a:solidFill>
                  <a:srgbClr val="1A7FB7"/>
                </a:solidFill>
                <a:latin typeface="微软雅黑" panose="020B0503020204020204" pitchFamily="34" charset="-122"/>
                <a:ea typeface="微软雅黑" panose="020B0503020204020204" pitchFamily="34" charset="-122"/>
              </a:rPr>
              <a:t>返回数据集中第</a:t>
            </a:r>
            <a:r>
              <a:rPr lang="en-US" altLang="zh-CN" sz="2000" dirty="0">
                <a:solidFill>
                  <a:srgbClr val="1A7FB7"/>
                </a:solidFill>
                <a:latin typeface="微软雅黑" panose="020B0503020204020204" pitchFamily="34" charset="-122"/>
                <a:ea typeface="微软雅黑" panose="020B0503020204020204" pitchFamily="34" charset="-122"/>
              </a:rPr>
              <a:t>i</a:t>
            </a:r>
            <a:r>
              <a:rPr lang="zh-CN" altLang="en-US" sz="2000" dirty="0">
                <a:solidFill>
                  <a:srgbClr val="1A7FB7"/>
                </a:solidFill>
                <a:latin typeface="微软雅黑" panose="020B0503020204020204" pitchFamily="34" charset="-122"/>
                <a:ea typeface="微软雅黑" panose="020B0503020204020204" pitchFamily="34" charset="-122"/>
              </a:rPr>
              <a:t>个样本对应的张量。 </a:t>
            </a:r>
          </a:p>
        </p:txBody>
      </p:sp>
    </p:spTree>
    <p:extLst>
      <p:ext uri="{BB962C8B-B14F-4D97-AF65-F5344CB8AC3E}">
        <p14:creationId xmlns:p14="http://schemas.microsoft.com/office/powerpoint/2010/main" val="355631389"/>
      </p:ext>
    </p:extLst>
  </p:cSld>
  <p:clrMapOvr>
    <a:masterClrMapping/>
  </p:clrMapOvr>
  <p:transition spd="med" advTm="19">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154111" y="-112167"/>
            <a:ext cx="7508330" cy="1308884"/>
          </a:xfrm>
          <a:prstGeom prst="rect">
            <a:avLst/>
          </a:prstGeom>
          <a:noFill/>
          <a:ln w="9525">
            <a:noFill/>
            <a:miter lim="800000"/>
          </a:ln>
        </p:spPr>
        <p:txBody>
          <a:bodyPr wrap="square" rtlCol="0">
            <a:spAutoFit/>
          </a:bodyPr>
          <a:lstStyle/>
          <a:p>
            <a:pPr>
              <a:lnSpc>
                <a:spcPct val="150000"/>
              </a:lnSpc>
              <a:buClr>
                <a:srgbClr val="FFB333"/>
              </a:buClr>
            </a:pPr>
            <a:r>
              <a:rPr lang="en-US" altLang="zh-CN" sz="2800" b="1">
                <a:solidFill>
                  <a:schemeClr val="bg1"/>
                </a:solidFill>
                <a:latin typeface="微软雅黑" panose="020B0503020204020204" pitchFamily="34" charset="-122"/>
                <a:ea typeface="微软雅黑" panose="020B0503020204020204" pitchFamily="34" charset="-122"/>
              </a:rPr>
              <a:t>10.5 A straightforward dataset implementation</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8805304-C6B1-494D-9C0B-3FA10606D940}"/>
              </a:ext>
            </a:extLst>
          </p:cNvPr>
          <p:cNvPicPr>
            <a:picLocks noChangeAspect="1"/>
          </p:cNvPicPr>
          <p:nvPr/>
        </p:nvPicPr>
        <p:blipFill rotWithShape="1">
          <a:blip r:embed="rId3">
            <a:extLst>
              <a:ext uri="{28A0092B-C50C-407E-A947-70E740481C1C}">
                <a14:useLocalDpi xmlns:a14="http://schemas.microsoft.com/office/drawing/2010/main" val="0"/>
              </a:ext>
            </a:extLst>
          </a:blip>
          <a:srcRect b="62813"/>
          <a:stretch/>
        </p:blipFill>
        <p:spPr>
          <a:xfrm>
            <a:off x="696670" y="1431100"/>
            <a:ext cx="7458691" cy="1308884"/>
          </a:xfrm>
          <a:prstGeom prst="rect">
            <a:avLst/>
          </a:prstGeom>
        </p:spPr>
      </p:pic>
    </p:spTree>
    <p:extLst>
      <p:ext uri="{BB962C8B-B14F-4D97-AF65-F5344CB8AC3E}">
        <p14:creationId xmlns:p14="http://schemas.microsoft.com/office/powerpoint/2010/main" val="1064876561"/>
      </p:ext>
    </p:extLst>
  </p:cSld>
  <p:clrMapOvr>
    <a:masterClrMapping/>
  </p:clrMapOvr>
  <p:transition spd="med" advTm="5">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154111" y="-112167"/>
            <a:ext cx="7508330" cy="1308884"/>
          </a:xfrm>
          <a:prstGeom prst="rect">
            <a:avLst/>
          </a:prstGeom>
          <a:noFill/>
          <a:ln w="9525">
            <a:noFill/>
            <a:miter lim="800000"/>
          </a:ln>
        </p:spPr>
        <p:txBody>
          <a:bodyPr wrap="square" rtlCol="0">
            <a:spAutoFit/>
          </a:bodyPr>
          <a:lstStyle/>
          <a:p>
            <a:pPr>
              <a:lnSpc>
                <a:spcPct val="150000"/>
              </a:lnSpc>
              <a:buClr>
                <a:srgbClr val="FFB333"/>
              </a:buClr>
            </a:pPr>
            <a:r>
              <a:rPr lang="en-US" altLang="zh-CN" sz="2800" b="1">
                <a:solidFill>
                  <a:schemeClr val="bg1"/>
                </a:solidFill>
                <a:latin typeface="微软雅黑" panose="020B0503020204020204" pitchFamily="34" charset="-122"/>
                <a:ea typeface="微软雅黑" panose="020B0503020204020204" pitchFamily="34" charset="-122"/>
              </a:rPr>
              <a:t>10.5 A straightforward dataset implementation</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235B816-9654-4C5F-80B2-5EC23A804EF7}"/>
              </a:ext>
            </a:extLst>
          </p:cNvPr>
          <p:cNvPicPr>
            <a:picLocks noChangeAspect="1"/>
          </p:cNvPicPr>
          <p:nvPr/>
        </p:nvPicPr>
        <p:blipFill rotWithShape="1">
          <a:blip r:embed="rId3">
            <a:extLst>
              <a:ext uri="{28A0092B-C50C-407E-A947-70E740481C1C}">
                <a14:useLocalDpi xmlns:a14="http://schemas.microsoft.com/office/drawing/2010/main" val="0"/>
              </a:ext>
            </a:extLst>
          </a:blip>
          <a:srcRect l="2597" t="7701"/>
          <a:stretch/>
        </p:blipFill>
        <p:spPr>
          <a:xfrm>
            <a:off x="78497" y="1449315"/>
            <a:ext cx="9007554" cy="2720224"/>
          </a:xfrm>
          <a:prstGeom prst="rect">
            <a:avLst/>
          </a:prstGeom>
        </p:spPr>
      </p:pic>
      <p:sp>
        <p:nvSpPr>
          <p:cNvPr id="7" name="文本框 6">
            <a:extLst>
              <a:ext uri="{FF2B5EF4-FFF2-40B4-BE49-F238E27FC236}">
                <a16:creationId xmlns:a16="http://schemas.microsoft.com/office/drawing/2014/main" id="{1B73B108-7588-4D74-9207-845B10DB116E}"/>
              </a:ext>
            </a:extLst>
          </p:cNvPr>
          <p:cNvSpPr txBox="1"/>
          <p:nvPr/>
        </p:nvSpPr>
        <p:spPr bwMode="gray">
          <a:xfrm>
            <a:off x="383400" y="4183767"/>
            <a:ext cx="7680107" cy="615040"/>
          </a:xfrm>
          <a:prstGeom prst="rect">
            <a:avLst/>
          </a:prstGeom>
          <a:noFill/>
          <a:ln w="9525">
            <a:noFill/>
            <a:miter lim="800000"/>
          </a:ln>
        </p:spPr>
        <p:txBody>
          <a:bodyPr wrap="square" rtlCol="0">
            <a:spAutoFit/>
          </a:bodyPr>
          <a:lstStyle/>
          <a:p>
            <a:pPr marL="342900" indent="-342900">
              <a:lnSpc>
                <a:spcPct val="20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通过索引得到相应的</a:t>
            </a:r>
            <a:r>
              <a:rPr lang="en-US" altLang="zh-CN" sz="2000" dirty="0">
                <a:solidFill>
                  <a:srgbClr val="1A7FB7"/>
                </a:solidFill>
                <a:latin typeface="微软雅黑" panose="020B0503020204020204" pitchFamily="34" charset="-122"/>
                <a:ea typeface="微软雅黑" panose="020B0503020204020204" pitchFamily="34" charset="-122"/>
              </a:rPr>
              <a:t>sample array</a:t>
            </a:r>
          </a:p>
        </p:txBody>
      </p:sp>
    </p:spTree>
    <p:extLst>
      <p:ext uri="{BB962C8B-B14F-4D97-AF65-F5344CB8AC3E}">
        <p14:creationId xmlns:p14="http://schemas.microsoft.com/office/powerpoint/2010/main" val="3032352225"/>
      </p:ext>
    </p:extLst>
  </p:cSld>
  <p:clrMapOvr>
    <a:masterClrMapping/>
  </p:clrMapOvr>
  <p:transition spd="med" advTm="4">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154111" y="-112167"/>
            <a:ext cx="7508330" cy="1308884"/>
          </a:xfrm>
          <a:prstGeom prst="rect">
            <a:avLst/>
          </a:prstGeom>
          <a:noFill/>
          <a:ln w="9525">
            <a:noFill/>
            <a:miter lim="800000"/>
          </a:ln>
        </p:spPr>
        <p:txBody>
          <a:bodyPr wrap="square" rtlCol="0">
            <a:spAutoFit/>
          </a:bodyPr>
          <a:lstStyle/>
          <a:p>
            <a:pPr>
              <a:lnSpc>
                <a:spcPct val="150000"/>
              </a:lnSpc>
              <a:buClr>
                <a:srgbClr val="FFB333"/>
              </a:buClr>
            </a:pPr>
            <a:r>
              <a:rPr lang="en-US" altLang="zh-CN" sz="2800" b="1">
                <a:solidFill>
                  <a:schemeClr val="bg1"/>
                </a:solidFill>
                <a:latin typeface="微软雅黑" panose="020B0503020204020204" pitchFamily="34" charset="-122"/>
                <a:ea typeface="微软雅黑" panose="020B0503020204020204" pitchFamily="34" charset="-122"/>
              </a:rPr>
              <a:t>10.5 A straightforward dataset implementation</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7" name="图片 6" descr="手机屏幕截图&#10;&#10;描述已自动生成">
            <a:extLst>
              <a:ext uri="{FF2B5EF4-FFF2-40B4-BE49-F238E27FC236}">
                <a16:creationId xmlns:a16="http://schemas.microsoft.com/office/drawing/2014/main" id="{B39DAB33-71E5-477B-AAE0-D12572AA1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45" y="3606783"/>
            <a:ext cx="6854645" cy="2234239"/>
          </a:xfrm>
          <a:prstGeom prst="rect">
            <a:avLst/>
          </a:prstGeom>
        </p:spPr>
      </p:pic>
      <p:pic>
        <p:nvPicPr>
          <p:cNvPr id="8" name="图片 7" descr="手机屏幕截图&#10;&#10;描述已自动生成">
            <a:extLst>
              <a:ext uri="{FF2B5EF4-FFF2-40B4-BE49-F238E27FC236}">
                <a16:creationId xmlns:a16="http://schemas.microsoft.com/office/drawing/2014/main" id="{F91B95BF-5FCB-4D9F-B34F-4ED4A2287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45" y="1314829"/>
            <a:ext cx="8533016" cy="1700934"/>
          </a:xfrm>
          <a:prstGeom prst="rect">
            <a:avLst/>
          </a:prstGeom>
        </p:spPr>
      </p:pic>
      <p:sp>
        <p:nvSpPr>
          <p:cNvPr id="6" name="文本框 5">
            <a:extLst>
              <a:ext uri="{FF2B5EF4-FFF2-40B4-BE49-F238E27FC236}">
                <a16:creationId xmlns:a16="http://schemas.microsoft.com/office/drawing/2014/main" id="{D77553B1-0E3F-4E07-94E7-02332265AAAD}"/>
              </a:ext>
            </a:extLst>
          </p:cNvPr>
          <p:cNvSpPr txBox="1"/>
          <p:nvPr/>
        </p:nvSpPr>
        <p:spPr bwMode="gray">
          <a:xfrm>
            <a:off x="217445" y="2708243"/>
            <a:ext cx="7680107" cy="615040"/>
          </a:xfrm>
          <a:prstGeom prst="rect">
            <a:avLst/>
          </a:prstGeom>
          <a:noFill/>
          <a:ln w="9525">
            <a:noFill/>
            <a:miter lim="800000"/>
          </a:ln>
        </p:spPr>
        <p:txBody>
          <a:bodyPr wrap="square" rtlCol="0">
            <a:spAutoFit/>
          </a:bodyPr>
          <a:lstStyle/>
          <a:p>
            <a:pPr marL="342900" indent="-342900">
              <a:lnSpc>
                <a:spcPct val="20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把 </a:t>
            </a:r>
            <a:r>
              <a:rPr lang="en-US" altLang="zh-CN" sz="2000" dirty="0">
                <a:solidFill>
                  <a:srgbClr val="1A7FB7"/>
                </a:solidFill>
                <a:latin typeface="微软雅黑" panose="020B0503020204020204" pitchFamily="34" charset="-122"/>
                <a:ea typeface="微软雅黑" panose="020B0503020204020204" pitchFamily="34" charset="-122"/>
              </a:rPr>
              <a:t>sample array </a:t>
            </a:r>
            <a:r>
              <a:rPr lang="zh-CN" altLang="en-US" sz="2000" dirty="0">
                <a:solidFill>
                  <a:srgbClr val="1A7FB7"/>
                </a:solidFill>
                <a:latin typeface="微软雅黑" panose="020B0503020204020204" pitchFamily="34" charset="-122"/>
                <a:ea typeface="微软雅黑" panose="020B0503020204020204" pitchFamily="34" charset="-122"/>
              </a:rPr>
              <a:t>转换为</a:t>
            </a:r>
            <a:r>
              <a:rPr lang="en-US" altLang="zh-CN" sz="2000" dirty="0">
                <a:solidFill>
                  <a:srgbClr val="1A7FB7"/>
                </a:solidFill>
                <a:latin typeface="微软雅黑" panose="020B0503020204020204" pitchFamily="34" charset="-122"/>
                <a:ea typeface="微软雅黑" panose="020B0503020204020204" pitchFamily="34" charset="-122"/>
              </a:rPr>
              <a:t>pytorch </a:t>
            </a:r>
            <a:r>
              <a:rPr lang="zh-CN" altLang="en-US" sz="2000" dirty="0">
                <a:solidFill>
                  <a:srgbClr val="1A7FB7"/>
                </a:solidFill>
                <a:latin typeface="微软雅黑" panose="020B0503020204020204" pitchFamily="34" charset="-122"/>
                <a:ea typeface="微软雅黑" panose="020B0503020204020204" pitchFamily="34" charset="-122"/>
              </a:rPr>
              <a:t>张量</a:t>
            </a:r>
            <a:endParaRPr lang="en-US" altLang="zh-CN" sz="2000" dirty="0">
              <a:solidFill>
                <a:srgbClr val="1A7FB7"/>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F9984CF-239C-4AD8-B3CF-00FC060AF86F}"/>
              </a:ext>
            </a:extLst>
          </p:cNvPr>
          <p:cNvSpPr txBox="1"/>
          <p:nvPr/>
        </p:nvSpPr>
        <p:spPr bwMode="gray">
          <a:xfrm>
            <a:off x="217444" y="5543171"/>
            <a:ext cx="7680107" cy="615040"/>
          </a:xfrm>
          <a:prstGeom prst="rect">
            <a:avLst/>
          </a:prstGeom>
          <a:noFill/>
          <a:ln w="9525">
            <a:noFill/>
            <a:miter lim="800000"/>
          </a:ln>
        </p:spPr>
        <p:txBody>
          <a:bodyPr wrap="square" rtlCol="0">
            <a:spAutoFit/>
          </a:bodyPr>
          <a:lstStyle/>
          <a:p>
            <a:pPr marL="342900" indent="-342900">
              <a:lnSpc>
                <a:spcPct val="20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把样本标签转换为</a:t>
            </a:r>
            <a:r>
              <a:rPr lang="en-US" altLang="zh-CN" sz="2000" dirty="0">
                <a:solidFill>
                  <a:srgbClr val="1A7FB7"/>
                </a:solidFill>
                <a:latin typeface="微软雅黑" panose="020B0503020204020204" pitchFamily="34" charset="-122"/>
                <a:ea typeface="微软雅黑" panose="020B0503020204020204" pitchFamily="34" charset="-122"/>
              </a:rPr>
              <a:t>pytorch </a:t>
            </a:r>
            <a:r>
              <a:rPr lang="zh-CN" altLang="en-US" sz="2000" dirty="0">
                <a:solidFill>
                  <a:srgbClr val="1A7FB7"/>
                </a:solidFill>
                <a:latin typeface="微软雅黑" panose="020B0503020204020204" pitchFamily="34" charset="-122"/>
                <a:ea typeface="微软雅黑" panose="020B0503020204020204" pitchFamily="34" charset="-122"/>
              </a:rPr>
              <a:t>张量</a:t>
            </a:r>
            <a:endParaRPr lang="en-US" altLang="zh-CN" sz="2000" dirty="0">
              <a:solidFill>
                <a:srgbClr val="1A7FB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2420427"/>
      </p:ext>
    </p:extLst>
  </p:cSld>
  <p:clrMapOvr>
    <a:masterClrMapping/>
  </p:clrMapOvr>
  <p:transition spd="med" advTm="17">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64029F-EC3D-4DC6-9799-713E95728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53" y="1235225"/>
            <a:ext cx="7515493" cy="4806169"/>
          </a:xfrm>
          <a:prstGeom prst="rect">
            <a:avLst/>
          </a:prstGeom>
        </p:spPr>
      </p:pic>
      <p:sp>
        <p:nvSpPr>
          <p:cNvPr id="2" name="椭圆 1">
            <a:extLst>
              <a:ext uri="{FF2B5EF4-FFF2-40B4-BE49-F238E27FC236}">
                <a16:creationId xmlns:a16="http://schemas.microsoft.com/office/drawing/2014/main" id="{961A78C8-E0AB-4AC4-827D-53CEE6BE5FF9}"/>
              </a:ext>
            </a:extLst>
          </p:cNvPr>
          <p:cNvSpPr/>
          <p:nvPr/>
        </p:nvSpPr>
        <p:spPr bwMode="auto">
          <a:xfrm>
            <a:off x="868101" y="1099595"/>
            <a:ext cx="2303362" cy="1956121"/>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55600" marR="0" indent="-355600" algn="l" defTabSz="914400" rtl="0" eaLnBrk="1" fontAlgn="base" latinLnBrk="0" hangingPunct="1">
              <a:lnSpc>
                <a:spcPct val="100000"/>
              </a:lnSpc>
              <a:spcBef>
                <a:spcPct val="50000"/>
              </a:spcBef>
              <a:spcAft>
                <a:spcPct val="0"/>
              </a:spcAft>
              <a:buClrTx/>
              <a:buSzTx/>
              <a:buFontTx/>
              <a:buChar char="•"/>
            </a:pPr>
            <a:endParaRPr kumimoji="0" lang="zh-CN" altLang="en-US" sz="1800" b="0" i="0" u="none" strike="noStrike" cap="none" normalizeH="0" baseline="0">
              <a:ln>
                <a:noFill/>
              </a:ln>
              <a:solidFill>
                <a:srgbClr val="4D4D4D"/>
              </a:solidFill>
              <a:effectLst/>
              <a:latin typeface="Segoe" pitchFamily="34" charset="0"/>
            </a:endParaRPr>
          </a:p>
        </p:txBody>
      </p:sp>
    </p:spTree>
    <p:extLst>
      <p:ext uri="{BB962C8B-B14F-4D97-AF65-F5344CB8AC3E}">
        <p14:creationId xmlns:p14="http://schemas.microsoft.com/office/powerpoint/2010/main" val="2344218061"/>
      </p:ext>
    </p:extLst>
  </p:cSld>
  <p:clrMapOvr>
    <a:masterClrMapping/>
  </p:clrMapOvr>
  <p:transition spd="med" advTm="6">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8269"/>
            <a:ext cx="6330874" cy="1135054"/>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10.5.1 Caching candidate arrays with the getCtRawCandidate function</a:t>
            </a:r>
          </a:p>
        </p:txBody>
      </p:sp>
      <p:sp>
        <p:nvSpPr>
          <p:cNvPr id="5" name="文本框 4">
            <a:extLst>
              <a:ext uri="{FF2B5EF4-FFF2-40B4-BE49-F238E27FC236}">
                <a16:creationId xmlns:a16="http://schemas.microsoft.com/office/drawing/2014/main" id="{E19B076B-DFE1-445C-BF53-4091D801FA8B}"/>
              </a:ext>
            </a:extLst>
          </p:cNvPr>
          <p:cNvSpPr txBox="1"/>
          <p:nvPr/>
        </p:nvSpPr>
        <p:spPr bwMode="gray">
          <a:xfrm>
            <a:off x="382442" y="1172552"/>
            <a:ext cx="8218025" cy="1884618"/>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为了在加载数据时拥有更好的性能，我们需要一些磁盘空间来缓存一些数据。</a:t>
            </a:r>
            <a:endParaRPr lang="en-US" altLang="zh-CN" sz="2000" dirty="0">
              <a:solidFill>
                <a:srgbClr val="1A7FB7"/>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通过装饰器，把相对耗时的函数调用的结果进行保存，避免传入相同的参数重复计算</a:t>
            </a:r>
          </a:p>
        </p:txBody>
      </p:sp>
      <p:pic>
        <p:nvPicPr>
          <p:cNvPr id="6" name="图片 5" descr="手机屏幕截图&#10;&#10;描述已自动生成">
            <a:extLst>
              <a:ext uri="{FF2B5EF4-FFF2-40B4-BE49-F238E27FC236}">
                <a16:creationId xmlns:a16="http://schemas.microsoft.com/office/drawing/2014/main" id="{929F6864-3E3F-4542-A904-60EF951D2C59}"/>
              </a:ext>
            </a:extLst>
          </p:cNvPr>
          <p:cNvPicPr>
            <a:picLocks noChangeAspect="1"/>
          </p:cNvPicPr>
          <p:nvPr/>
        </p:nvPicPr>
        <p:blipFill rotWithShape="1">
          <a:blip r:embed="rId3">
            <a:extLst>
              <a:ext uri="{28A0092B-C50C-407E-A947-70E740481C1C}">
                <a14:useLocalDpi xmlns:a14="http://schemas.microsoft.com/office/drawing/2010/main" val="0"/>
              </a:ext>
            </a:extLst>
          </a:blip>
          <a:srcRect t="7824"/>
          <a:stretch/>
        </p:blipFill>
        <p:spPr>
          <a:xfrm>
            <a:off x="580002" y="3112938"/>
            <a:ext cx="7822904" cy="2887624"/>
          </a:xfrm>
          <a:prstGeom prst="rect">
            <a:avLst/>
          </a:prstGeom>
        </p:spPr>
      </p:pic>
    </p:spTree>
    <p:extLst>
      <p:ext uri="{BB962C8B-B14F-4D97-AF65-F5344CB8AC3E}">
        <p14:creationId xmlns:p14="http://schemas.microsoft.com/office/powerpoint/2010/main" val="632686066"/>
      </p:ext>
    </p:extLst>
  </p:cSld>
  <p:clrMapOvr>
    <a:masterClrMapping/>
  </p:clrMapOvr>
  <p:transition spd="med" advTm="3">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55351"/>
            <a:ext cx="5775290" cy="581057"/>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10.5.3 A training/validation split</a:t>
            </a:r>
          </a:p>
        </p:txBody>
      </p:sp>
      <p:sp>
        <p:nvSpPr>
          <p:cNvPr id="9" name="文本框 8">
            <a:extLst>
              <a:ext uri="{FF2B5EF4-FFF2-40B4-BE49-F238E27FC236}">
                <a16:creationId xmlns:a16="http://schemas.microsoft.com/office/drawing/2014/main" id="{96B817F2-3937-4659-A642-771C9928EC5D}"/>
              </a:ext>
            </a:extLst>
          </p:cNvPr>
          <p:cNvSpPr txBox="1"/>
          <p:nvPr/>
        </p:nvSpPr>
        <p:spPr bwMode="gray">
          <a:xfrm>
            <a:off x="462987" y="1575844"/>
            <a:ext cx="8218025" cy="2797048"/>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zh-CN" altLang="en-US" sz="2400" dirty="0">
                <a:solidFill>
                  <a:srgbClr val="1A7FB7"/>
                </a:solidFill>
                <a:latin typeface="微软雅黑" panose="020B0503020204020204" pitchFamily="34" charset="-122"/>
                <a:ea typeface="微软雅黑" panose="020B0503020204020204" pitchFamily="34" charset="-122"/>
              </a:rPr>
              <a:t>两组数据都应包括与预期输入的分布一致的所有示例。</a:t>
            </a:r>
          </a:p>
          <a:p>
            <a:pPr marL="342900" indent="-342900">
              <a:lnSpc>
                <a:spcPct val="150000"/>
              </a:lnSpc>
              <a:buClr>
                <a:srgbClr val="FFB333"/>
              </a:buClr>
              <a:buFont typeface="Wingdings" panose="05000000000000000000" pitchFamily="2" charset="2"/>
              <a:buChar char="l"/>
            </a:pPr>
            <a:r>
              <a:rPr lang="zh-CN" altLang="en-US" sz="2400" dirty="0">
                <a:solidFill>
                  <a:srgbClr val="1A7FB7"/>
                </a:solidFill>
                <a:latin typeface="微软雅黑" panose="020B0503020204020204" pitchFamily="34" charset="-122"/>
                <a:ea typeface="微软雅黑" panose="020B0503020204020204" pitchFamily="34" charset="-122"/>
              </a:rPr>
              <a:t>除非具有特定目的（例如训练模型对异常值的鲁棒性），否则任何一组数据集都不应具有异常值样本。</a:t>
            </a:r>
          </a:p>
          <a:p>
            <a:pPr marL="342900" indent="-342900">
              <a:lnSpc>
                <a:spcPct val="150000"/>
              </a:lnSpc>
              <a:buClr>
                <a:srgbClr val="FFB333"/>
              </a:buClr>
              <a:buFont typeface="Wingdings" panose="05000000000000000000" pitchFamily="2" charset="2"/>
              <a:buChar char="l"/>
            </a:pPr>
            <a:r>
              <a:rPr lang="zh-CN" altLang="en-US" sz="2400" dirty="0">
                <a:solidFill>
                  <a:srgbClr val="1A7FB7"/>
                </a:solidFill>
                <a:latin typeface="微软雅黑" panose="020B0503020204020204" pitchFamily="34" charset="-122"/>
                <a:ea typeface="微软雅黑" panose="020B0503020204020204" pitchFamily="34" charset="-122"/>
              </a:rPr>
              <a:t>训练集不应提供给验证集提示，（例如，在两个集合中都包含相同的样本；这被称为训练集泄漏）。</a:t>
            </a:r>
            <a:endParaRPr lang="en-US" altLang="zh-CN" sz="2400" dirty="0">
              <a:solidFill>
                <a:srgbClr val="1A7FB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330209"/>
      </p:ext>
    </p:extLst>
  </p:cSld>
  <p:clrMapOvr>
    <a:masterClrMapping/>
  </p:clrMapOvr>
  <p:transition spd="med" advTm="17">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55351"/>
            <a:ext cx="5775290" cy="581057"/>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10.5.3 A training/validation split</a:t>
            </a:r>
          </a:p>
        </p:txBody>
      </p:sp>
      <p:pic>
        <p:nvPicPr>
          <p:cNvPr id="3" name="图片 2" descr="社交网站的手机截图&#10;&#10;描述已自动生成">
            <a:extLst>
              <a:ext uri="{FF2B5EF4-FFF2-40B4-BE49-F238E27FC236}">
                <a16:creationId xmlns:a16="http://schemas.microsoft.com/office/drawing/2014/main" id="{ED8872AA-5F25-43DB-8549-CF256E793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72" y="1536436"/>
            <a:ext cx="8517455" cy="2537853"/>
          </a:xfrm>
          <a:prstGeom prst="rect">
            <a:avLst/>
          </a:prstGeom>
        </p:spPr>
      </p:pic>
      <p:sp>
        <p:nvSpPr>
          <p:cNvPr id="9" name="文本框 8">
            <a:extLst>
              <a:ext uri="{FF2B5EF4-FFF2-40B4-BE49-F238E27FC236}">
                <a16:creationId xmlns:a16="http://schemas.microsoft.com/office/drawing/2014/main" id="{96B817F2-3937-4659-A642-771C9928EC5D}"/>
              </a:ext>
            </a:extLst>
          </p:cNvPr>
          <p:cNvSpPr txBox="1"/>
          <p:nvPr/>
        </p:nvSpPr>
        <p:spPr bwMode="gray">
          <a:xfrm>
            <a:off x="382442" y="4283412"/>
            <a:ext cx="8218025" cy="1884618"/>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对于验证集，每</a:t>
            </a:r>
            <a:r>
              <a:rPr lang="en-US" altLang="zh-CN" sz="2000" dirty="0" err="1">
                <a:solidFill>
                  <a:srgbClr val="1A7FB7"/>
                </a:solidFill>
                <a:latin typeface="微软雅黑" panose="020B0503020204020204" pitchFamily="34" charset="-122"/>
                <a:ea typeface="微软雅黑" panose="020B0503020204020204" pitchFamily="34" charset="-122"/>
              </a:rPr>
              <a:t>val</a:t>
            </a:r>
            <a:r>
              <a:rPr lang="en-US" altLang="zh-CN" sz="2000" dirty="0">
                <a:solidFill>
                  <a:srgbClr val="1A7FB7"/>
                </a:solidFill>
                <a:latin typeface="微软雅黑" panose="020B0503020204020204" pitchFamily="34" charset="-122"/>
                <a:ea typeface="微软雅黑" panose="020B0503020204020204" pitchFamily="34" charset="-122"/>
              </a:rPr>
              <a:t>-stride</a:t>
            </a:r>
            <a:r>
              <a:rPr lang="zh-CN" altLang="en-US" sz="2000" dirty="0">
                <a:solidFill>
                  <a:srgbClr val="1A7FB7"/>
                </a:solidFill>
                <a:latin typeface="微软雅黑" panose="020B0503020204020204" pitchFamily="34" charset="-122"/>
                <a:ea typeface="微软雅黑" panose="020B0503020204020204" pitchFamily="34" charset="-122"/>
              </a:rPr>
              <a:t>个样本取一个加入</a:t>
            </a:r>
          </a:p>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对于训练集，每</a:t>
            </a:r>
            <a:r>
              <a:rPr lang="en-US" altLang="zh-CN" sz="2000" dirty="0">
                <a:solidFill>
                  <a:srgbClr val="1A7FB7"/>
                </a:solidFill>
                <a:latin typeface="微软雅黑" panose="020B0503020204020204" pitchFamily="34" charset="-122"/>
                <a:ea typeface="微软雅黑" panose="020B0503020204020204" pitchFamily="34" charset="-122"/>
              </a:rPr>
              <a:t>val-stride</a:t>
            </a:r>
            <a:r>
              <a:rPr lang="zh-CN" altLang="en-US" sz="2000" dirty="0">
                <a:solidFill>
                  <a:srgbClr val="1A7FB7"/>
                </a:solidFill>
                <a:latin typeface="微软雅黑" panose="020B0503020204020204" pitchFamily="34" charset="-122"/>
                <a:ea typeface="微软雅黑" panose="020B0503020204020204" pitchFamily="34" charset="-122"/>
              </a:rPr>
              <a:t>个样本删除一个样本</a:t>
            </a:r>
            <a:endParaRPr lang="en-US" altLang="zh-CN" sz="2000" dirty="0">
              <a:solidFill>
                <a:srgbClr val="1A7FB7"/>
              </a:solidFill>
              <a:latin typeface="微软雅黑" panose="020B0503020204020204" pitchFamily="34" charset="-122"/>
              <a:ea typeface="微软雅黑" panose="020B0503020204020204" pitchFamily="34" charset="-122"/>
            </a:endParaRPr>
          </a:p>
          <a:p>
            <a:pPr marL="342900" indent="-342900">
              <a:lnSpc>
                <a:spcPct val="150000"/>
              </a:lnSpc>
              <a:buClr>
                <a:srgbClr val="FFB333"/>
              </a:buClr>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需要先对样本按直径大小进行</a:t>
            </a:r>
            <a:r>
              <a:rPr lang="zh-CN" altLang="en-US" sz="2000" b="1" dirty="0">
                <a:solidFill>
                  <a:srgbClr val="1A7FB7"/>
                </a:solidFill>
                <a:latin typeface="微软雅黑" panose="020B0503020204020204" pitchFamily="34" charset="-122"/>
                <a:ea typeface="微软雅黑" panose="020B0503020204020204" pitchFamily="34" charset="-122"/>
              </a:rPr>
              <a:t>稳定</a:t>
            </a:r>
            <a:r>
              <a:rPr lang="zh-CN" altLang="en-US" sz="2000" dirty="0">
                <a:solidFill>
                  <a:srgbClr val="1A7FB7"/>
                </a:solidFill>
                <a:latin typeface="微软雅黑" panose="020B0503020204020204" pitchFamily="34" charset="-122"/>
                <a:ea typeface="微软雅黑" panose="020B0503020204020204" pitchFamily="34" charset="-122"/>
              </a:rPr>
              <a:t>排序！</a:t>
            </a:r>
          </a:p>
          <a:p>
            <a:pPr marL="342900" indent="-342900">
              <a:lnSpc>
                <a:spcPct val="150000"/>
              </a:lnSpc>
              <a:buClr>
                <a:srgbClr val="FFB333"/>
              </a:buClr>
              <a:buFont typeface="Wingdings" panose="05000000000000000000" pitchFamily="2" charset="2"/>
              <a:buChar char="l"/>
            </a:pPr>
            <a:endParaRPr lang="en-US" altLang="zh-CN" sz="2000" dirty="0">
              <a:solidFill>
                <a:srgbClr val="1A7FB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00430"/>
      </p:ext>
    </p:extLst>
  </p:cSld>
  <p:clrMapOvr>
    <a:masterClrMapping/>
  </p:clrMapOvr>
  <p:transition spd="med" advTm="31">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79F4A0-AD1D-4F51-A2C7-F8EF21D6BF16}"/>
              </a:ext>
            </a:extLst>
          </p:cNvPr>
          <p:cNvSpPr txBox="1"/>
          <p:nvPr/>
        </p:nvSpPr>
        <p:spPr bwMode="gray">
          <a:xfrm>
            <a:off x="382442" y="155351"/>
            <a:ext cx="5775290" cy="581057"/>
          </a:xfrm>
          <a:prstGeom prst="rect">
            <a:avLst/>
          </a:prstGeom>
          <a:noFill/>
          <a:ln w="9525">
            <a:noFill/>
            <a:miter lim="800000"/>
          </a:ln>
        </p:spPr>
        <p:txBody>
          <a:bodyPr wrap="square" rtlCol="0">
            <a:spAutoFit/>
          </a:bodyPr>
          <a:lstStyle/>
          <a:p>
            <a:pPr>
              <a:lnSpc>
                <a:spcPct val="150000"/>
              </a:lnSpc>
              <a:buClr>
                <a:srgbClr val="FFB333"/>
              </a:buClr>
            </a:pPr>
            <a:r>
              <a:rPr lang="en-US" altLang="zh-CN" sz="2400" b="1" dirty="0">
                <a:solidFill>
                  <a:schemeClr val="bg1"/>
                </a:solidFill>
                <a:latin typeface="微软雅黑" panose="020B0503020204020204" pitchFamily="34" charset="-122"/>
                <a:ea typeface="微软雅黑" panose="020B0503020204020204" pitchFamily="34" charset="-122"/>
              </a:rPr>
              <a:t>10.5.4 Rendering the data</a:t>
            </a:r>
          </a:p>
        </p:txBody>
      </p:sp>
      <p:sp>
        <p:nvSpPr>
          <p:cNvPr id="9" name="文本框 8">
            <a:extLst>
              <a:ext uri="{FF2B5EF4-FFF2-40B4-BE49-F238E27FC236}">
                <a16:creationId xmlns:a16="http://schemas.microsoft.com/office/drawing/2014/main" id="{96B817F2-3937-4659-A642-771C9928EC5D}"/>
              </a:ext>
            </a:extLst>
          </p:cNvPr>
          <p:cNvSpPr txBox="1"/>
          <p:nvPr/>
        </p:nvSpPr>
        <p:spPr bwMode="gray">
          <a:xfrm>
            <a:off x="382442" y="1374743"/>
            <a:ext cx="8218025" cy="961289"/>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For more information about Jupyter’s matplotlib inline magic, please see http://mng.bz/rrmD. </a:t>
            </a:r>
          </a:p>
        </p:txBody>
      </p:sp>
    </p:spTree>
    <p:extLst>
      <p:ext uri="{BB962C8B-B14F-4D97-AF65-F5344CB8AC3E}">
        <p14:creationId xmlns:p14="http://schemas.microsoft.com/office/powerpoint/2010/main" val="429723210"/>
      </p:ext>
    </p:extLst>
  </p:cSld>
  <p:clrMapOvr>
    <a:masterClrMapping/>
  </p:clrMapOvr>
  <p:transition spd="med" advTm="19">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1877629" y="2962619"/>
            <a:ext cx="5388741" cy="769441"/>
          </a:xfrm>
          <a:prstGeom prst="rect">
            <a:avLst/>
          </a:prstGeom>
          <a:noFill/>
        </p:spPr>
        <p:txBody>
          <a:bodyPr wrap="square" lIns="91440" tIns="45720" rIns="91440" bIns="45720">
            <a:spAutoFit/>
          </a:bodyPr>
          <a:lstStyle/>
          <a:p>
            <a:pPr algn="ctr"/>
            <a:r>
              <a:rPr lang="en-US" altLang="zh-CN" sz="4400" b="1" dirty="0">
                <a:ln w="0"/>
                <a:solidFill>
                  <a:schemeClr val="tx1"/>
                </a:solidFill>
                <a:effectLst>
                  <a:outerShdw blurRad="38100" dist="19050" dir="2700000" algn="tl" rotWithShape="0">
                    <a:schemeClr val="dk1">
                      <a:alpha val="40000"/>
                    </a:schemeClr>
                  </a:outerShdw>
                </a:effectLst>
              </a:rPr>
              <a:t>Summary</a:t>
            </a:r>
            <a:endParaRPr lang="zh-CN" altLang="en-US" sz="44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44900"/>
      </p:ext>
    </p:extLst>
  </p:cSld>
  <p:clrMapOvr>
    <a:masterClrMapping/>
  </p:clrMapOvr>
  <p:transition spd="med" advTm="7">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EDD408-7679-4B4B-BBCE-B39CC02A08B7}"/>
              </a:ext>
            </a:extLst>
          </p:cNvPr>
          <p:cNvSpPr txBox="1"/>
          <p:nvPr/>
        </p:nvSpPr>
        <p:spPr bwMode="gray">
          <a:xfrm>
            <a:off x="462987" y="1263081"/>
            <a:ext cx="8218025" cy="4654608"/>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For this project, we implement a Ct class that loads data from disk and provides access to cropped regions around points of interest.</a:t>
            </a:r>
          </a:p>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Caching can be useful if the parsing and loading routines are expensive. </a:t>
            </a:r>
          </a:p>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PyTorch Dataset subclasses are used to convert data from its native form into tensors suitable to pass in to the model. </a:t>
            </a:r>
          </a:p>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Subclasses of Dataset need to provide implementations for two methods: __</a:t>
            </a:r>
            <a:r>
              <a:rPr lang="en-US" altLang="zh-CN" sz="2000" dirty="0" err="1">
                <a:solidFill>
                  <a:srgbClr val="1A7FB7"/>
                </a:solidFill>
                <a:latin typeface="微软雅黑" panose="020B0503020204020204" pitchFamily="34" charset="-122"/>
                <a:ea typeface="微软雅黑" panose="020B0503020204020204" pitchFamily="34" charset="-122"/>
              </a:rPr>
              <a:t>len</a:t>
            </a:r>
            <a:r>
              <a:rPr lang="en-US" altLang="zh-CN" sz="2000" dirty="0">
                <a:solidFill>
                  <a:srgbClr val="1A7FB7"/>
                </a:solidFill>
                <a:latin typeface="微软雅黑" panose="020B0503020204020204" pitchFamily="34" charset="-122"/>
                <a:ea typeface="微软雅黑" panose="020B0503020204020204" pitchFamily="34" charset="-122"/>
              </a:rPr>
              <a:t>__ and __</a:t>
            </a:r>
            <a:r>
              <a:rPr lang="en-US" altLang="zh-CN" sz="2000" dirty="0" err="1">
                <a:solidFill>
                  <a:srgbClr val="1A7FB7"/>
                </a:solidFill>
                <a:latin typeface="微软雅黑" panose="020B0503020204020204" pitchFamily="34" charset="-122"/>
                <a:ea typeface="微软雅黑" panose="020B0503020204020204" pitchFamily="34" charset="-122"/>
              </a:rPr>
              <a:t>getitem</a:t>
            </a:r>
            <a:r>
              <a:rPr lang="en-US" altLang="zh-CN" sz="2000" dirty="0">
                <a:solidFill>
                  <a:srgbClr val="1A7FB7"/>
                </a:solidFill>
                <a:latin typeface="微软雅黑" panose="020B0503020204020204" pitchFamily="34" charset="-122"/>
                <a:ea typeface="微软雅黑" panose="020B0503020204020204" pitchFamily="34" charset="-122"/>
              </a:rPr>
              <a:t>__. Other helper methods are allowed but not required.</a:t>
            </a:r>
          </a:p>
        </p:txBody>
      </p:sp>
    </p:spTree>
    <p:extLst>
      <p:ext uri="{BB962C8B-B14F-4D97-AF65-F5344CB8AC3E}">
        <p14:creationId xmlns:p14="http://schemas.microsoft.com/office/powerpoint/2010/main" val="2992495188"/>
      </p:ext>
    </p:extLst>
  </p:cSld>
  <p:clrMapOvr>
    <a:masterClrMapping/>
  </p:clrMapOvr>
  <p:transition spd="med" advTm="172">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EDD408-7679-4B4B-BBCE-B39CC02A08B7}"/>
              </a:ext>
            </a:extLst>
          </p:cNvPr>
          <p:cNvSpPr txBox="1"/>
          <p:nvPr/>
        </p:nvSpPr>
        <p:spPr bwMode="gray">
          <a:xfrm>
            <a:off x="462987" y="1328444"/>
            <a:ext cx="8218025" cy="3731278"/>
          </a:xfrm>
          <a:prstGeom prst="rect">
            <a:avLst/>
          </a:prstGeom>
          <a:noFill/>
          <a:ln w="9525">
            <a:noFill/>
            <a:miter lim="800000"/>
          </a:ln>
        </p:spPr>
        <p:txBody>
          <a:bodyPr wrap="square" rtlCol="0">
            <a:spAutoFit/>
          </a:bodyPr>
          <a:lstStyle/>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Splitting our data into a sensible training set and a validation set requires that we make sure no sample is in both sets. We accomplish this here by using a consistent sort order and taking every tenth sample for our validation set.</a:t>
            </a:r>
          </a:p>
          <a:p>
            <a:pPr marL="342900" indent="-342900">
              <a:lnSpc>
                <a:spcPct val="150000"/>
              </a:lnSpc>
              <a:buClr>
                <a:srgbClr val="FFB333"/>
              </a:buClr>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Data visualization is important; being able to investigate data visually can provide important clues about errors or problems. We are using Jupyter Notebooks and Matplotlib to render our data.</a:t>
            </a:r>
          </a:p>
        </p:txBody>
      </p:sp>
    </p:spTree>
    <p:extLst>
      <p:ext uri="{BB962C8B-B14F-4D97-AF65-F5344CB8AC3E}">
        <p14:creationId xmlns:p14="http://schemas.microsoft.com/office/powerpoint/2010/main" val="334043683"/>
      </p:ext>
    </p:extLst>
  </p:cSld>
  <p:clrMapOvr>
    <a:masterClrMapping/>
  </p:clrMapOvr>
  <p:transition spd="med" advTm="19">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3060778" y="2870022"/>
            <a:ext cx="4048940" cy="1569660"/>
          </a:xfrm>
          <a:prstGeom prst="rect">
            <a:avLst/>
          </a:prstGeom>
          <a:noFill/>
        </p:spPr>
        <p:txBody>
          <a:bodyPr wrap="square" lIns="91440" tIns="45720" rIns="91440" bIns="45720">
            <a:spAutoFit/>
          </a:bodyPr>
          <a:lstStyle/>
          <a:p>
            <a:pPr algn="ctr"/>
            <a:r>
              <a:rPr lang="zh-CN" altLang="en-US" sz="9600" dirty="0">
                <a:ln w="0"/>
                <a:solidFill>
                  <a:schemeClr val="tx1"/>
                </a:solidFill>
                <a:effectLst>
                  <a:outerShdw blurRad="38100" dist="19050" dir="2700000" algn="tl" rotWithShape="0">
                    <a:schemeClr val="dk1">
                      <a:alpha val="40000"/>
                    </a:schemeClr>
                  </a:outerShdw>
                </a:effectLst>
              </a:rPr>
              <a:t>谢谢！</a:t>
            </a:r>
          </a:p>
        </p:txBody>
      </p:sp>
    </p:spTree>
    <p:extLst>
      <p:ext uri="{BB962C8B-B14F-4D97-AF65-F5344CB8AC3E}">
        <p14:creationId xmlns:p14="http://schemas.microsoft.com/office/powerpoint/2010/main" val="1135768228"/>
      </p:ext>
    </p:extLst>
  </p:cSld>
  <p:clrMapOvr>
    <a:masterClrMapping/>
  </p:clrMapOvr>
  <p:transition spd="med" advTm="227">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369870" y="1350496"/>
            <a:ext cx="8691937" cy="5186869"/>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en-US" altLang="zh-CN" sz="2800" b="1" dirty="0">
                <a:solidFill>
                  <a:schemeClr val="tx1"/>
                </a:solidFill>
                <a:latin typeface="微软雅黑" panose="020B0503020204020204" pitchFamily="34" charset="-122"/>
                <a:ea typeface="微软雅黑" panose="020B0503020204020204" pitchFamily="34" charset="-122"/>
              </a:rPr>
              <a:t>10.1 Raw CT data files</a:t>
            </a:r>
          </a:p>
          <a:p>
            <a:pPr marL="457200" indent="-457200">
              <a:lnSpc>
                <a:spcPct val="150000"/>
              </a:lnSpc>
              <a:buClr>
                <a:srgbClr val="FFB333"/>
              </a:buClr>
              <a:buFont typeface="Wingdings" panose="05000000000000000000" pitchFamily="2" charset="2"/>
              <a:buChar char="l"/>
            </a:pPr>
            <a:r>
              <a:rPr lang="en-US" altLang="zh-CN" sz="2800" b="1" dirty="0">
                <a:solidFill>
                  <a:schemeClr val="tx1"/>
                </a:solidFill>
                <a:latin typeface="微软雅黑" panose="020B0503020204020204" pitchFamily="34" charset="-122"/>
                <a:ea typeface="微软雅黑" panose="020B0503020204020204" pitchFamily="34" charset="-122"/>
              </a:rPr>
              <a:t>10.2 Parsing LUNA’s annotation data</a:t>
            </a:r>
          </a:p>
          <a:p>
            <a:pPr marL="457200" indent="-457200">
              <a:lnSpc>
                <a:spcPct val="150000"/>
              </a:lnSpc>
              <a:buClr>
                <a:srgbClr val="FFB333"/>
              </a:buClr>
              <a:buFont typeface="Wingdings" panose="05000000000000000000" pitchFamily="2" charset="2"/>
              <a:buChar char="l"/>
            </a:pPr>
            <a:r>
              <a:rPr lang="en-US" altLang="zh-CN" sz="2800" b="1" dirty="0">
                <a:solidFill>
                  <a:schemeClr val="tx1"/>
                </a:solidFill>
                <a:latin typeface="微软雅黑" panose="020B0503020204020204" pitchFamily="34" charset="-122"/>
                <a:ea typeface="微软雅黑" panose="020B0503020204020204" pitchFamily="34" charset="-122"/>
              </a:rPr>
              <a:t>10.3 Loading individual CT scans</a:t>
            </a:r>
          </a:p>
          <a:p>
            <a:pPr marL="457200" indent="-457200">
              <a:lnSpc>
                <a:spcPct val="150000"/>
              </a:lnSpc>
              <a:buClr>
                <a:srgbClr val="FFB333"/>
              </a:buClr>
              <a:buFont typeface="Wingdings" panose="05000000000000000000" pitchFamily="2" charset="2"/>
              <a:buChar char="l"/>
            </a:pPr>
            <a:r>
              <a:rPr lang="en-US" altLang="zh-CN" sz="2800" b="1" dirty="0">
                <a:solidFill>
                  <a:schemeClr val="tx1"/>
                </a:solidFill>
                <a:latin typeface="微软雅黑" panose="020B0503020204020204" pitchFamily="34" charset="-122"/>
                <a:ea typeface="微软雅黑" panose="020B0503020204020204" pitchFamily="34" charset="-122"/>
              </a:rPr>
              <a:t>10.4 Locating a nodule using the patient coordinate system</a:t>
            </a:r>
          </a:p>
          <a:p>
            <a:pPr marL="457200" indent="-457200">
              <a:lnSpc>
                <a:spcPct val="150000"/>
              </a:lnSpc>
              <a:buClr>
                <a:srgbClr val="FFB333"/>
              </a:buClr>
              <a:buFont typeface="Wingdings" panose="05000000000000000000" pitchFamily="2" charset="2"/>
              <a:buChar char="l"/>
            </a:pPr>
            <a:r>
              <a:rPr lang="en-US" altLang="zh-CN" sz="2800" b="1" dirty="0">
                <a:solidFill>
                  <a:schemeClr val="tx1"/>
                </a:solidFill>
                <a:latin typeface="微软雅黑" panose="020B0503020204020204" pitchFamily="34" charset="-122"/>
                <a:ea typeface="微软雅黑" panose="020B0503020204020204" pitchFamily="34" charset="-122"/>
              </a:rPr>
              <a:t>10.5 A straightforward dataset implementation</a:t>
            </a:r>
          </a:p>
          <a:p>
            <a:pPr marL="457200" indent="-457200">
              <a:lnSpc>
                <a:spcPct val="150000"/>
              </a:lnSpc>
              <a:buClr>
                <a:srgbClr val="1A7FB7"/>
              </a:buClr>
              <a:buFont typeface="Wingdings" panose="05000000000000000000" pitchFamily="2" charset="2"/>
              <a:buChar char="l"/>
            </a:pP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02BCD5D-9FA1-4AB6-ABF8-9E249B23CA5C}"/>
              </a:ext>
            </a:extLst>
          </p:cNvPr>
          <p:cNvSpPr txBox="1"/>
          <p:nvPr/>
        </p:nvSpPr>
        <p:spPr bwMode="gray">
          <a:xfrm>
            <a:off x="369870" y="320635"/>
            <a:ext cx="3020602" cy="584775"/>
          </a:xfrm>
          <a:prstGeom prst="rect">
            <a:avLst/>
          </a:prstGeom>
          <a:noFill/>
          <a:ln w="9525">
            <a:noFill/>
            <a:miter lim="800000"/>
          </a:ln>
        </p:spPr>
        <p:txBody>
          <a:bodyPr wrap="square" rtlCol="0">
            <a:spAutoFit/>
          </a:bodyPr>
          <a:lstStyle/>
          <a:p>
            <a:pPr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097156623"/>
      </p:ext>
    </p:extLst>
  </p:cSld>
  <p:clrMapOvr>
    <a:masterClrMapping/>
  </p:clrMapOvr>
  <p:transition spd="med" advTm="2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834641" y="2967335"/>
            <a:ext cx="7266371" cy="769441"/>
          </a:xfrm>
          <a:prstGeom prst="rect">
            <a:avLst/>
          </a:prstGeom>
          <a:noFill/>
        </p:spPr>
        <p:txBody>
          <a:bodyPr wrap="square" lIns="91440" tIns="45720" rIns="91440" bIns="45720">
            <a:spAutoFit/>
          </a:bodyPr>
          <a:lstStyle/>
          <a:p>
            <a:pPr algn="ctr"/>
            <a:r>
              <a:rPr lang="en-US" altLang="zh-CN" sz="4400" b="1" dirty="0">
                <a:ln w="0"/>
                <a:solidFill>
                  <a:schemeClr val="tx1"/>
                </a:solidFill>
                <a:effectLst>
                  <a:outerShdw blurRad="38100" dist="19050" dir="2700000" algn="tl" rotWithShape="0">
                    <a:schemeClr val="dk1">
                      <a:alpha val="40000"/>
                    </a:schemeClr>
                  </a:outerShdw>
                </a:effectLst>
              </a:rPr>
              <a:t>10.1  Raw CT data files</a:t>
            </a:r>
          </a:p>
        </p:txBody>
      </p:sp>
    </p:spTree>
    <p:extLst>
      <p:ext uri="{BB962C8B-B14F-4D97-AF65-F5344CB8AC3E}">
        <p14:creationId xmlns:p14="http://schemas.microsoft.com/office/powerpoint/2010/main" val="3362023827"/>
      </p:ext>
    </p:extLst>
  </p:cSld>
  <p:clrMapOvr>
    <a:masterClrMapping/>
  </p:clrMapOvr>
  <p:transition spd="med" advTm="6">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226031" y="261435"/>
            <a:ext cx="8691937" cy="66255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10.1  Raw CT data files</a:t>
            </a:r>
          </a:p>
        </p:txBody>
      </p:sp>
      <p:sp>
        <p:nvSpPr>
          <p:cNvPr id="6" name="文本框 5">
            <a:extLst>
              <a:ext uri="{FF2B5EF4-FFF2-40B4-BE49-F238E27FC236}">
                <a16:creationId xmlns:a16="http://schemas.microsoft.com/office/drawing/2014/main" id="{D0A0DD80-7C74-40F7-B556-2F1047F88603}"/>
              </a:ext>
            </a:extLst>
          </p:cNvPr>
          <p:cNvSpPr txBox="1"/>
          <p:nvPr/>
        </p:nvSpPr>
        <p:spPr bwMode="gray">
          <a:xfrm>
            <a:off x="369870" y="1315772"/>
            <a:ext cx="8691937" cy="6202532"/>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数据集</a:t>
            </a: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buClr>
                <a:srgbClr val="FFB333"/>
              </a:buClr>
            </a:pP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ct val="150000"/>
              </a:lnSpc>
              <a:buClr>
                <a:srgbClr val="FFB333"/>
              </a:buClr>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两类文件</a:t>
            </a: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r>
              <a:rPr lang="zh-CN" altLang="en-US" sz="2400" dirty="0">
                <a:solidFill>
                  <a:srgbClr val="1A7FB7"/>
                </a:solidFill>
                <a:latin typeface="微软雅黑" panose="020B0503020204020204" pitchFamily="34" charset="-122"/>
                <a:ea typeface="微软雅黑" panose="020B0503020204020204" pitchFamily="34" charset="-122"/>
              </a:rPr>
              <a:t>每个文件的名称都以唯一的标识符（称为</a:t>
            </a:r>
            <a:r>
              <a:rPr lang="en-US" altLang="zh-CN" sz="2400" dirty="0">
                <a:solidFill>
                  <a:srgbClr val="1A7FB7"/>
                </a:solidFill>
                <a:latin typeface="微软雅黑" panose="020B0503020204020204" pitchFamily="34" charset="-122"/>
                <a:ea typeface="微软雅黑" panose="020B0503020204020204" pitchFamily="34" charset="-122"/>
              </a:rPr>
              <a:t>UID</a:t>
            </a:r>
            <a:r>
              <a:rPr lang="zh-CN" altLang="en-US" sz="2400" dirty="0">
                <a:solidFill>
                  <a:srgbClr val="1A7FB7"/>
                </a:solidFill>
                <a:latin typeface="微软雅黑" panose="020B0503020204020204" pitchFamily="34" charset="-122"/>
                <a:ea typeface="微软雅黑" panose="020B0503020204020204" pitchFamily="34" charset="-122"/>
              </a:rPr>
              <a:t>）开头</a:t>
            </a:r>
            <a:endParaRPr lang="en-US" altLang="zh-CN" sz="2400" dirty="0">
              <a:solidFill>
                <a:srgbClr val="1A7FB7"/>
              </a:solidFill>
              <a:latin typeface="微软雅黑" panose="020B0503020204020204" pitchFamily="34" charset="-122"/>
              <a:ea typeface="微软雅黑" panose="020B0503020204020204" pitchFamily="34" charset="-122"/>
            </a:endParaRPr>
          </a:p>
          <a:p>
            <a:pPr>
              <a:lnSpc>
                <a:spcPct val="150000"/>
              </a:lnSpc>
              <a:buClr>
                <a:srgbClr val="FFB333"/>
              </a:buClr>
            </a:pPr>
            <a:r>
              <a:rPr lang="en-US" altLang="zh-CN" sz="2400" dirty="0">
                <a:solidFill>
                  <a:srgbClr val="1A7FB7"/>
                </a:solidFill>
                <a:latin typeface="微软雅黑" panose="020B0503020204020204" pitchFamily="34" charset="-122"/>
                <a:ea typeface="微软雅黑" panose="020B0503020204020204" pitchFamily="34" charset="-122"/>
              </a:rPr>
              <a:t>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例如，对于</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UID 1.2.3</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，将有两个文件：</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1.2.3.mhd</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和</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1.2.3raw</a:t>
            </a:r>
          </a:p>
          <a:p>
            <a:pPr>
              <a:lnSpc>
                <a:spcPct val="150000"/>
              </a:lnSpc>
              <a:buClr>
                <a:srgbClr val="FFB333"/>
              </a:buClr>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1A7FB7"/>
              </a:buClr>
              <a:buFont typeface="Wingdings" panose="05000000000000000000" pitchFamily="2" charset="2"/>
              <a:buChar char="l"/>
            </a:pP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46F4C83-76B3-4B64-B061-1FA0CFA59093}"/>
              </a:ext>
            </a:extLst>
          </p:cNvPr>
          <p:cNvSpPr txBox="1"/>
          <p:nvPr/>
        </p:nvSpPr>
        <p:spPr bwMode="gray">
          <a:xfrm>
            <a:off x="760288" y="3542961"/>
            <a:ext cx="8301519" cy="1292662"/>
          </a:xfrm>
          <a:prstGeom prst="rect">
            <a:avLst/>
          </a:prstGeom>
          <a:noFill/>
          <a:ln w="9525">
            <a:noFill/>
            <a:miter lim="800000"/>
          </a:ln>
        </p:spPr>
        <p:txBody>
          <a:bodyPr wrap="square" rtlCol="0">
            <a:spAutoFit/>
          </a:bodyPr>
          <a:lstStyle/>
          <a:p>
            <a:pPr marL="285750" indent="-28575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.mhd</a:t>
            </a:r>
            <a:r>
              <a:rPr lang="zh-CN" altLang="en-US" sz="2000" dirty="0">
                <a:solidFill>
                  <a:srgbClr val="1A7FB7"/>
                </a:solidFill>
                <a:latin typeface="微软雅黑" panose="020B0503020204020204" pitchFamily="34" charset="-122"/>
                <a:ea typeface="微软雅黑" panose="020B0503020204020204" pitchFamily="34" charset="-122"/>
              </a:rPr>
              <a:t> </a:t>
            </a:r>
            <a:r>
              <a:rPr lang="en-US" altLang="zh-CN" sz="2000" dirty="0">
                <a:solidFill>
                  <a:srgbClr val="1A7FB7"/>
                </a:solidFill>
                <a:latin typeface="微软雅黑" panose="020B0503020204020204" pitchFamily="34" charset="-122"/>
                <a:ea typeface="微软雅黑" panose="020B0503020204020204" pitchFamily="34" charset="-122"/>
              </a:rPr>
              <a:t>file: containing metadata header information</a:t>
            </a:r>
          </a:p>
          <a:p>
            <a:pPr marL="285750" indent="-28575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.raw</a:t>
            </a:r>
            <a:r>
              <a:rPr lang="zh-CN" altLang="en-US" sz="2000" dirty="0">
                <a:solidFill>
                  <a:srgbClr val="1A7FB7"/>
                </a:solidFill>
                <a:latin typeface="微软雅黑" panose="020B0503020204020204" pitchFamily="34" charset="-122"/>
                <a:ea typeface="微软雅黑" panose="020B0503020204020204" pitchFamily="34" charset="-122"/>
              </a:rPr>
              <a:t> </a:t>
            </a:r>
            <a:r>
              <a:rPr lang="en-US" altLang="zh-CN" sz="2000" dirty="0">
                <a:solidFill>
                  <a:srgbClr val="1A7FB7"/>
                </a:solidFill>
                <a:latin typeface="微软雅黑" panose="020B0503020204020204" pitchFamily="34" charset="-122"/>
                <a:ea typeface="微软雅黑" panose="020B0503020204020204" pitchFamily="34" charset="-122"/>
              </a:rPr>
              <a:t>file: containing the raw bytes that make up the 3D array</a:t>
            </a:r>
          </a:p>
          <a:p>
            <a:pPr marL="285750" indent="-285750" eaLnBrk="0" hangingPunct="0">
              <a:buClr>
                <a:srgbClr val="FFB333"/>
              </a:buClr>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F4DFBCF-E44B-402E-A668-B0F8099EDEB7}"/>
              </a:ext>
            </a:extLst>
          </p:cNvPr>
          <p:cNvSpPr txBox="1"/>
          <p:nvPr/>
        </p:nvSpPr>
        <p:spPr bwMode="gray">
          <a:xfrm>
            <a:off x="760288" y="1947054"/>
            <a:ext cx="8301519" cy="874407"/>
          </a:xfrm>
          <a:prstGeom prst="rect">
            <a:avLst/>
          </a:prstGeom>
          <a:noFill/>
          <a:ln w="9525">
            <a:noFill/>
            <a:miter lim="800000"/>
          </a:ln>
        </p:spPr>
        <p:txBody>
          <a:bodyPr wrap="square" rtlCol="0">
            <a:spAutoFit/>
          </a:bodyPr>
          <a:lstStyle/>
          <a:p>
            <a:pPr marL="285750" indent="-285750">
              <a:lnSpc>
                <a:spcPct val="150000"/>
              </a:lnSpc>
              <a:buClr>
                <a:srgbClr val="FFB333"/>
              </a:buClr>
              <a:buSzPct val="80000"/>
              <a:buFont typeface="Wingdings" panose="05000000000000000000" pitchFamily="2" charset="2"/>
              <a:buChar char="l"/>
            </a:pPr>
            <a:r>
              <a:rPr lang="en-US" altLang="zh-CN" dirty="0">
                <a:solidFill>
                  <a:srgbClr val="1A7FB7"/>
                </a:solidFill>
                <a:latin typeface="微软雅黑" panose="020B0503020204020204" pitchFamily="34" charset="-122"/>
                <a:ea typeface="微软雅黑" panose="020B0503020204020204" pitchFamily="34" charset="-122"/>
              </a:rPr>
              <a:t>The LUNA data</a:t>
            </a:r>
          </a:p>
          <a:p>
            <a:pPr marL="285750" indent="-285750">
              <a:lnSpc>
                <a:spcPct val="150000"/>
              </a:lnSpc>
              <a:buClr>
                <a:srgbClr val="FFB333"/>
              </a:buClr>
              <a:buSzPct val="80000"/>
              <a:buFont typeface="Wingdings" panose="05000000000000000000" pitchFamily="2" charset="2"/>
              <a:buChar char="l"/>
            </a:pPr>
            <a:r>
              <a:rPr lang="en-US" altLang="zh-CN" dirty="0">
                <a:solidFill>
                  <a:srgbClr val="1A7FB7"/>
                </a:solidFill>
                <a:latin typeface="微软雅黑" panose="020B0503020204020204" pitchFamily="34" charset="-122"/>
                <a:ea typeface="微软雅黑" panose="020B0503020204020204" pitchFamily="34" charset="-122"/>
              </a:rPr>
              <a:t>https://luna16.grand-challenge.org/download</a:t>
            </a:r>
            <a:endParaRPr lang="zh-CN" altLang="en-US" dirty="0">
              <a:solidFill>
                <a:srgbClr val="1A7FB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7835106"/>
      </p:ext>
    </p:extLst>
  </p:cSld>
  <p:clrMapOvr>
    <a:masterClrMapping/>
  </p:clrMapOvr>
  <p:transition spd="med" advTm="2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3B80A-9DD6-44CA-98E8-3C7BF66C4F4A}"/>
              </a:ext>
            </a:extLst>
          </p:cNvPr>
          <p:cNvSpPr/>
          <p:nvPr/>
        </p:nvSpPr>
        <p:spPr>
          <a:xfrm>
            <a:off x="834641" y="2770565"/>
            <a:ext cx="7266371" cy="1446550"/>
          </a:xfrm>
          <a:prstGeom prst="rect">
            <a:avLst/>
          </a:prstGeom>
          <a:noFill/>
        </p:spPr>
        <p:txBody>
          <a:bodyPr wrap="square" lIns="91440" tIns="45720" rIns="91440" bIns="45720">
            <a:spAutoFit/>
          </a:bodyPr>
          <a:lstStyle/>
          <a:p>
            <a:pPr algn="ctr"/>
            <a:r>
              <a:rPr lang="en-US" altLang="zh-CN" sz="4400" b="1" dirty="0">
                <a:ln w="0"/>
                <a:solidFill>
                  <a:schemeClr val="tx1"/>
                </a:solidFill>
                <a:effectLst>
                  <a:outerShdw blurRad="38100" dist="19050" dir="2700000" algn="tl" rotWithShape="0">
                    <a:schemeClr val="dk1">
                      <a:alpha val="40000"/>
                    </a:schemeClr>
                  </a:outerShdw>
                </a:effectLst>
              </a:rPr>
              <a:t>10.2 Parsing LUNA’s annotation data</a:t>
            </a:r>
          </a:p>
        </p:txBody>
      </p:sp>
    </p:spTree>
    <p:extLst>
      <p:ext uri="{BB962C8B-B14F-4D97-AF65-F5344CB8AC3E}">
        <p14:creationId xmlns:p14="http://schemas.microsoft.com/office/powerpoint/2010/main" val="305707170"/>
      </p:ext>
    </p:extLst>
  </p:cSld>
  <p:clrMapOvr>
    <a:masterClrMapping/>
  </p:clrMapOvr>
  <p:transition spd="med" advTm="7">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226031" y="261435"/>
            <a:ext cx="8691937" cy="66255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10.2 Parsing LUNA’s annotation data</a:t>
            </a:r>
          </a:p>
        </p:txBody>
      </p:sp>
      <p:sp>
        <p:nvSpPr>
          <p:cNvPr id="6" name="文本框 5">
            <a:extLst>
              <a:ext uri="{FF2B5EF4-FFF2-40B4-BE49-F238E27FC236}">
                <a16:creationId xmlns:a16="http://schemas.microsoft.com/office/drawing/2014/main" id="{D0A0DD80-7C74-40F7-B556-2F1047F88603}"/>
              </a:ext>
            </a:extLst>
          </p:cNvPr>
          <p:cNvSpPr txBox="1"/>
          <p:nvPr/>
        </p:nvSpPr>
        <p:spPr bwMode="gray">
          <a:xfrm>
            <a:off x="369871" y="1350496"/>
            <a:ext cx="8013842" cy="2324547"/>
          </a:xfrm>
          <a:prstGeom prst="rect">
            <a:avLst/>
          </a:prstGeom>
          <a:noFill/>
          <a:ln w="9525">
            <a:noFill/>
            <a:miter lim="800000"/>
          </a:ln>
        </p:spPr>
        <p:txBody>
          <a:bodyPr wrap="square" rtlCol="0">
            <a:spAutoFit/>
          </a:bodyPr>
          <a:lstStyle/>
          <a:p>
            <a:pPr marL="457200" indent="-457200">
              <a:lnSpc>
                <a:spcPct val="150000"/>
              </a:lnSpc>
              <a:buClr>
                <a:srgbClr val="FFB333"/>
              </a:buClr>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解析注释文件</a:t>
            </a: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FFB333"/>
              </a:buClr>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marL="457200" indent="-457200">
              <a:lnSpc>
                <a:spcPct val="150000"/>
              </a:lnSpc>
              <a:buClr>
                <a:srgbClr val="1A7FB7"/>
              </a:buClr>
              <a:buFont typeface="Wingdings" panose="05000000000000000000" pitchFamily="2" charset="2"/>
              <a:buChar char="l"/>
            </a:pP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46F4C83-76B3-4B64-B061-1FA0CFA59093}"/>
              </a:ext>
            </a:extLst>
          </p:cNvPr>
          <p:cNvSpPr txBox="1"/>
          <p:nvPr/>
        </p:nvSpPr>
        <p:spPr bwMode="gray">
          <a:xfrm>
            <a:off x="616449" y="1932869"/>
            <a:ext cx="8301519" cy="961289"/>
          </a:xfrm>
          <a:prstGeom prst="rect">
            <a:avLst/>
          </a:prstGeom>
          <a:noFill/>
          <a:ln w="9525">
            <a:noFill/>
            <a:miter lim="800000"/>
          </a:ln>
        </p:spPr>
        <p:txBody>
          <a:bodyPr wrap="square" rtlCol="0">
            <a:spAutoFit/>
          </a:bodyPr>
          <a:lstStyle/>
          <a:p>
            <a:pPr marL="285750" indent="-285750">
              <a:lnSpc>
                <a:spcPct val="150000"/>
              </a:lnSpc>
              <a:buClr>
                <a:srgbClr val="FFB333"/>
              </a:buClr>
              <a:buSzPct val="80000"/>
              <a:buFont typeface="Wingdings" panose="05000000000000000000" pitchFamily="2" charset="2"/>
              <a:buChar char="l"/>
            </a:pPr>
            <a:r>
              <a:rPr lang="zh-CN" altLang="en-US" sz="2000" dirty="0">
                <a:solidFill>
                  <a:srgbClr val="1A7FB7"/>
                </a:solidFill>
                <a:latin typeface="微软雅黑" panose="020B0503020204020204" pitchFamily="34" charset="-122"/>
                <a:ea typeface="微软雅黑" panose="020B0503020204020204" pitchFamily="34" charset="-122"/>
              </a:rPr>
              <a:t>存放对</a:t>
            </a:r>
            <a:r>
              <a:rPr lang="en-US" altLang="zh-CN" sz="2000" dirty="0">
                <a:solidFill>
                  <a:srgbClr val="1A7FB7"/>
                </a:solidFill>
                <a:latin typeface="微软雅黑" panose="020B0503020204020204" pitchFamily="34" charset="-122"/>
                <a:ea typeface="微软雅黑" panose="020B0503020204020204" pitchFamily="34" charset="-122"/>
              </a:rPr>
              <a:t>CT</a:t>
            </a:r>
            <a:r>
              <a:rPr lang="zh-CN" altLang="en-US" sz="2000" dirty="0">
                <a:solidFill>
                  <a:srgbClr val="1A7FB7"/>
                </a:solidFill>
                <a:latin typeface="微软雅黑" panose="020B0503020204020204" pitchFamily="34" charset="-122"/>
                <a:ea typeface="微软雅黑" panose="020B0503020204020204" pitchFamily="34" charset="-122"/>
              </a:rPr>
              <a:t>数据的注释信息</a:t>
            </a:r>
            <a:endParaRPr lang="en-US" altLang="zh-CN" sz="2000" dirty="0">
              <a:solidFill>
                <a:srgbClr val="1A7FB7"/>
              </a:solidFill>
              <a:latin typeface="微软雅黑" panose="020B0503020204020204" pitchFamily="34" charset="-122"/>
              <a:ea typeface="微软雅黑" panose="020B0503020204020204" pitchFamily="34" charset="-122"/>
            </a:endParaRPr>
          </a:p>
          <a:p>
            <a:pPr marL="285750" indent="-285750">
              <a:lnSpc>
                <a:spcPct val="150000"/>
              </a:lnSpc>
              <a:buClr>
                <a:srgbClr val="FFB333"/>
              </a:buClr>
              <a:buSzPct val="80000"/>
              <a:buFont typeface="Wingdings" panose="05000000000000000000" pitchFamily="2" charset="2"/>
              <a:buChar char="l"/>
            </a:pPr>
            <a:r>
              <a:rPr lang="en-US" altLang="zh-CN" sz="2000" dirty="0">
                <a:solidFill>
                  <a:srgbClr val="1A7FB7"/>
                </a:solidFill>
                <a:latin typeface="微软雅黑" panose="020B0503020204020204" pitchFamily="34" charset="-122"/>
                <a:ea typeface="微软雅黑" panose="020B0503020204020204" pitchFamily="34" charset="-122"/>
              </a:rPr>
              <a:t>candidates.csv</a:t>
            </a:r>
            <a:r>
              <a:rPr lang="zh-CN" altLang="en-US" sz="2000" dirty="0">
                <a:solidFill>
                  <a:srgbClr val="1A7FB7"/>
                </a:solidFill>
                <a:latin typeface="微软雅黑" panose="020B0503020204020204" pitchFamily="34" charset="-122"/>
                <a:ea typeface="微软雅黑" panose="020B0503020204020204" pitchFamily="34" charset="-122"/>
              </a:rPr>
              <a:t>和</a:t>
            </a:r>
            <a:r>
              <a:rPr lang="en-US" altLang="zh-CN" sz="2000" dirty="0">
                <a:solidFill>
                  <a:srgbClr val="1A7FB7"/>
                </a:solidFill>
                <a:latin typeface="微软雅黑" panose="020B0503020204020204" pitchFamily="34" charset="-122"/>
                <a:ea typeface="微软雅黑" panose="020B0503020204020204" pitchFamily="34" charset="-122"/>
              </a:rPr>
              <a:t>annotations.csv</a:t>
            </a:r>
          </a:p>
        </p:txBody>
      </p:sp>
      <p:pic>
        <p:nvPicPr>
          <p:cNvPr id="3" name="图片 2" descr="卡通人物&#10;&#10;描述已自动生成">
            <a:extLst>
              <a:ext uri="{FF2B5EF4-FFF2-40B4-BE49-F238E27FC236}">
                <a16:creationId xmlns:a16="http://schemas.microsoft.com/office/drawing/2014/main" id="{15D86BF2-8A3D-4174-82FC-32E7A5041B24}"/>
              </a:ext>
            </a:extLst>
          </p:cNvPr>
          <p:cNvPicPr>
            <a:picLocks noChangeAspect="1"/>
          </p:cNvPicPr>
          <p:nvPr/>
        </p:nvPicPr>
        <p:blipFill rotWithShape="1">
          <a:blip r:embed="rId3">
            <a:extLst>
              <a:ext uri="{28A0092B-C50C-407E-A947-70E740481C1C}">
                <a14:useLocalDpi xmlns:a14="http://schemas.microsoft.com/office/drawing/2010/main" val="0"/>
              </a:ext>
            </a:extLst>
          </a:blip>
          <a:srcRect b="1577"/>
          <a:stretch/>
        </p:blipFill>
        <p:spPr>
          <a:xfrm>
            <a:off x="1997153" y="2894158"/>
            <a:ext cx="4744292" cy="3376042"/>
          </a:xfrm>
          <a:prstGeom prst="rect">
            <a:avLst/>
          </a:prstGeom>
        </p:spPr>
      </p:pic>
    </p:spTree>
    <p:extLst>
      <p:ext uri="{BB962C8B-B14F-4D97-AF65-F5344CB8AC3E}">
        <p14:creationId xmlns:p14="http://schemas.microsoft.com/office/powerpoint/2010/main" val="2094900574"/>
      </p:ext>
    </p:extLst>
  </p:cSld>
  <p:clrMapOvr>
    <a:masterClrMapping/>
  </p:clrMapOvr>
  <p:transition spd="med" advTm="2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1F7DD4-2D57-4B02-B39B-335C56F235E1}"/>
              </a:ext>
            </a:extLst>
          </p:cNvPr>
          <p:cNvSpPr txBox="1"/>
          <p:nvPr/>
        </p:nvSpPr>
        <p:spPr bwMode="gray">
          <a:xfrm>
            <a:off x="226031" y="261435"/>
            <a:ext cx="8691937" cy="662554"/>
          </a:xfrm>
          <a:prstGeom prst="rect">
            <a:avLst/>
          </a:prstGeom>
          <a:noFill/>
          <a:ln w="9525">
            <a:noFill/>
            <a:miter lim="800000"/>
          </a:ln>
        </p:spPr>
        <p:txBody>
          <a:bodyPr wrap="square" rtlCol="0">
            <a:spAutoFit/>
          </a:bodyPr>
          <a:lstStyle/>
          <a:p>
            <a:pPr>
              <a:lnSpc>
                <a:spcPct val="150000"/>
              </a:lnSpc>
              <a:buClr>
                <a:srgbClr val="FFB333"/>
              </a:buClr>
            </a:pPr>
            <a:r>
              <a:rPr lang="en-US" altLang="zh-CN" sz="2800" b="1" dirty="0">
                <a:solidFill>
                  <a:schemeClr val="bg1"/>
                </a:solidFill>
                <a:latin typeface="微软雅黑" panose="020B0503020204020204" pitchFamily="34" charset="-122"/>
                <a:ea typeface="微软雅黑" panose="020B0503020204020204" pitchFamily="34" charset="-122"/>
              </a:rPr>
              <a:t>10.2 Parsing LUNA’s annotation data</a:t>
            </a:r>
          </a:p>
        </p:txBody>
      </p:sp>
      <p:sp>
        <p:nvSpPr>
          <p:cNvPr id="4" name="文本框 3">
            <a:extLst>
              <a:ext uri="{FF2B5EF4-FFF2-40B4-BE49-F238E27FC236}">
                <a16:creationId xmlns:a16="http://schemas.microsoft.com/office/drawing/2014/main" id="{5CB2D9DE-2938-40C4-AD77-788E297ADAFD}"/>
              </a:ext>
            </a:extLst>
          </p:cNvPr>
          <p:cNvSpPr txBox="1"/>
          <p:nvPr/>
        </p:nvSpPr>
        <p:spPr bwMode="gray">
          <a:xfrm>
            <a:off x="4125074" y="2974368"/>
            <a:ext cx="914400" cy="914400"/>
          </a:xfrm>
          <a:prstGeom prst="rect">
            <a:avLst/>
          </a:prstGeom>
          <a:noFill/>
          <a:ln w="9525">
            <a:noFill/>
            <a:miter lim="800000"/>
          </a:ln>
        </p:spPr>
        <p:txBody>
          <a:bodyPr wrap="square" rtlCol="0">
            <a:spAutoFit/>
          </a:bodyPr>
          <a:lstStyle/>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2DEC98-24B6-4249-9797-5FD40877AF2D}"/>
              </a:ext>
            </a:extLst>
          </p:cNvPr>
          <p:cNvSpPr txBox="1"/>
          <p:nvPr/>
        </p:nvSpPr>
        <p:spPr bwMode="gray">
          <a:xfrm>
            <a:off x="382442" y="1603682"/>
            <a:ext cx="8136356" cy="615040"/>
          </a:xfrm>
          <a:prstGeom prst="rect">
            <a:avLst/>
          </a:prstGeom>
          <a:noFill/>
          <a:ln w="9525">
            <a:noFill/>
            <a:miter lim="800000"/>
          </a:ln>
        </p:spPr>
        <p:txBody>
          <a:bodyPr wrap="square" rtlCol="0">
            <a:spAutoFit/>
          </a:bodyPr>
          <a:lstStyle/>
          <a:p>
            <a:pPr>
              <a:lnSpc>
                <a:spcPct val="200000"/>
              </a:lnSpc>
              <a:buClr>
                <a:srgbClr val="FFB333"/>
              </a:buClr>
              <a:buSzPct val="80000"/>
            </a:pPr>
            <a:r>
              <a:rPr lang="en-US" altLang="zh-CN" sz="2000" dirty="0">
                <a:solidFill>
                  <a:srgbClr val="1A7FB7"/>
                </a:solidFill>
                <a:latin typeface="微软雅黑" panose="020B0503020204020204" pitchFamily="34" charset="-122"/>
                <a:ea typeface="微软雅黑" panose="020B0503020204020204" pitchFamily="34" charset="-122"/>
              </a:rPr>
              <a:t>candidates.csv</a:t>
            </a:r>
            <a:r>
              <a:rPr lang="zh-CN" altLang="en-US" sz="2000" dirty="0">
                <a:solidFill>
                  <a:srgbClr val="1A7FB7"/>
                </a:solidFill>
                <a:latin typeface="微软雅黑" panose="020B0503020204020204" pitchFamily="34" charset="-122"/>
                <a:ea typeface="微软雅黑" panose="020B0503020204020204" pitchFamily="34" charset="-122"/>
              </a:rPr>
              <a:t>文件包含所有</a:t>
            </a:r>
            <a:r>
              <a:rPr lang="zh-CN" altLang="en-US" sz="2000" b="1" dirty="0">
                <a:solidFill>
                  <a:srgbClr val="1A7FB7"/>
                </a:solidFill>
                <a:latin typeface="微软雅黑" panose="020B0503020204020204" pitchFamily="34" charset="-122"/>
                <a:ea typeface="微软雅黑" panose="020B0503020204020204" pitchFamily="34" charset="-122"/>
              </a:rPr>
              <a:t>疑似</a:t>
            </a:r>
            <a:r>
              <a:rPr lang="en-US" altLang="zh-CN" sz="2000" b="1" dirty="0">
                <a:solidFill>
                  <a:srgbClr val="1A7FB7"/>
                </a:solidFill>
                <a:latin typeface="微软雅黑" panose="020B0503020204020204" pitchFamily="34" charset="-122"/>
                <a:ea typeface="微软雅黑" panose="020B0503020204020204" pitchFamily="34" charset="-122"/>
              </a:rPr>
              <a:t>/</a:t>
            </a:r>
            <a:r>
              <a:rPr lang="zh-CN" altLang="en-US" sz="2000" b="1" dirty="0">
                <a:solidFill>
                  <a:srgbClr val="1A7FB7"/>
                </a:solidFill>
                <a:latin typeface="微软雅黑" panose="020B0503020204020204" pitchFamily="34" charset="-122"/>
                <a:ea typeface="微软雅黑" panose="020B0503020204020204" pitchFamily="34" charset="-122"/>
              </a:rPr>
              <a:t>确定</a:t>
            </a:r>
            <a:r>
              <a:rPr lang="zh-CN" altLang="en-US" sz="2000" dirty="0">
                <a:solidFill>
                  <a:srgbClr val="1A7FB7"/>
                </a:solidFill>
                <a:latin typeface="微软雅黑" panose="020B0503020204020204" pitchFamily="34" charset="-122"/>
                <a:ea typeface="微软雅黑" panose="020B0503020204020204" pitchFamily="34" charset="-122"/>
              </a:rPr>
              <a:t>结节的肿块的信息</a:t>
            </a:r>
            <a:endParaRPr lang="en-US" altLang="zh-CN" sz="2000" dirty="0">
              <a:solidFill>
                <a:srgbClr val="1A7FB7"/>
              </a:solidFill>
              <a:latin typeface="微软雅黑" panose="020B0503020204020204" pitchFamily="34" charset="-122"/>
              <a:ea typeface="微软雅黑" panose="020B0503020204020204" pitchFamily="34" charset="-122"/>
            </a:endParaRPr>
          </a:p>
        </p:txBody>
      </p:sp>
      <p:pic>
        <p:nvPicPr>
          <p:cNvPr id="11" name="图片 10" descr="手机屏幕截图&#10;&#10;描述已自动生成">
            <a:extLst>
              <a:ext uri="{FF2B5EF4-FFF2-40B4-BE49-F238E27FC236}">
                <a16:creationId xmlns:a16="http://schemas.microsoft.com/office/drawing/2014/main" id="{784198AF-F563-4955-AFD7-D5D1F724C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79" y="2609657"/>
            <a:ext cx="8577239" cy="2771983"/>
          </a:xfrm>
          <a:prstGeom prst="rect">
            <a:avLst/>
          </a:prstGeom>
        </p:spPr>
      </p:pic>
    </p:spTree>
    <p:extLst>
      <p:ext uri="{BB962C8B-B14F-4D97-AF65-F5344CB8AC3E}">
        <p14:creationId xmlns:p14="http://schemas.microsoft.com/office/powerpoint/2010/main" val="4157447984"/>
      </p:ext>
    </p:extLst>
  </p:cSld>
  <p:clrMapOvr>
    <a:masterClrMapping/>
  </p:clrMapOvr>
  <p:transition spd="med" advTm="2">
    <p:fade/>
  </p:transition>
</p:sld>
</file>

<file path=ppt/theme/theme1.xml><?xml version="1.0" encoding="utf-8"?>
<a:theme xmlns:a="http://schemas.openxmlformats.org/drawingml/2006/main" name="white-one">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spDef>
    <a:lnDef>
      <a:spPr bwMode="auto">
        <a:noFill/>
        <a:ln w="9525" cap="flat" cmpd="sng" algn="ctr">
          <a:noFill/>
          <a:prstDash val="solid"/>
          <a:round/>
          <a:headEnd type="none" w="med" len="med"/>
          <a:tailEnd type="none" w="med" len="med"/>
        </a:ln>
      </a:spPr>
      <a:bodyPr/>
      <a:lst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white-one</Template>
  <TotalTime>3591</TotalTime>
  <Words>2039</Words>
  <Application>Microsoft Office PowerPoint</Application>
  <PresentationFormat>全屏显示(4:3)</PresentationFormat>
  <Paragraphs>172</Paragraphs>
  <Slides>37</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Segoe</vt:lpstr>
      <vt:lpstr>Segoe Semibold</vt:lpstr>
      <vt:lpstr>微软雅黑</vt:lpstr>
      <vt:lpstr>Arial</vt:lpstr>
      <vt:lpstr>Arial Narrow</vt:lpstr>
      <vt:lpstr>Wingdings</vt:lpstr>
      <vt:lpstr>white-one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IRISBEST</dc:creator>
  <cp:lastModifiedBy>wangzhuoyue</cp:lastModifiedBy>
  <cp:revision>864</cp:revision>
  <dcterms:created xsi:type="dcterms:W3CDTF">2011-07-20T05:09:00Z</dcterms:created>
  <dcterms:modified xsi:type="dcterms:W3CDTF">2020-09-23T09:03:12Z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