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3" r:id="rId3"/>
    <p:sldId id="309" r:id="rId4"/>
    <p:sldId id="301" r:id="rId5"/>
    <p:sldId id="312" r:id="rId6"/>
    <p:sldId id="314" r:id="rId7"/>
    <p:sldId id="315" r:id="rId8"/>
    <p:sldId id="316" r:id="rId9"/>
    <p:sldId id="320" r:id="rId10"/>
    <p:sldId id="322" r:id="rId11"/>
    <p:sldId id="323" r:id="rId12"/>
    <p:sldId id="339" r:id="rId13"/>
    <p:sldId id="319" r:id="rId14"/>
    <p:sldId id="318" r:id="rId15"/>
    <p:sldId id="317" r:id="rId16"/>
    <p:sldId id="327" r:id="rId17"/>
    <p:sldId id="328" r:id="rId18"/>
    <p:sldId id="310" r:id="rId19"/>
    <p:sldId id="307" r:id="rId20"/>
    <p:sldId id="308" r:id="rId21"/>
    <p:sldId id="329" r:id="rId22"/>
    <p:sldId id="331" r:id="rId23"/>
    <p:sldId id="330" r:id="rId24"/>
    <p:sldId id="306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00" r:id="rId33"/>
    <p:sldId id="305" r:id="rId34"/>
    <p:sldId id="321" r:id="rId35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6EA3A3-36D1-4293-94D7-7637FC3A2FEC}">
          <p14:sldIdLst>
            <p14:sldId id="256"/>
            <p14:sldId id="303"/>
            <p14:sldId id="309"/>
            <p14:sldId id="301"/>
            <p14:sldId id="312"/>
            <p14:sldId id="314"/>
            <p14:sldId id="315"/>
            <p14:sldId id="316"/>
            <p14:sldId id="320"/>
            <p14:sldId id="322"/>
            <p14:sldId id="323"/>
            <p14:sldId id="339"/>
            <p14:sldId id="319"/>
            <p14:sldId id="318"/>
            <p14:sldId id="317"/>
            <p14:sldId id="327"/>
            <p14:sldId id="328"/>
            <p14:sldId id="310"/>
            <p14:sldId id="307"/>
            <p14:sldId id="308"/>
            <p14:sldId id="329"/>
            <p14:sldId id="331"/>
            <p14:sldId id="330"/>
            <p14:sldId id="306"/>
            <p14:sldId id="332"/>
            <p14:sldId id="333"/>
            <p14:sldId id="334"/>
            <p14:sldId id="335"/>
            <p14:sldId id="336"/>
            <p14:sldId id="337"/>
            <p14:sldId id="338"/>
            <p14:sldId id="300"/>
            <p14:sldId id="305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DA"/>
    <a:srgbClr val="000000"/>
    <a:srgbClr val="0070AF"/>
    <a:srgbClr val="0308D7"/>
    <a:srgbClr val="C4C7FE"/>
    <a:srgbClr val="4F81BD"/>
    <a:srgbClr val="336799"/>
    <a:srgbClr val="62A5E8"/>
    <a:srgbClr val="A8CDF2"/>
    <a:srgbClr val="A8C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74237" autoAdjust="0"/>
  </p:normalViewPr>
  <p:slideViewPr>
    <p:cSldViewPr snapToGrid="0">
      <p:cViewPr>
        <p:scale>
          <a:sx n="75" d="100"/>
          <a:sy n="75" d="100"/>
        </p:scale>
        <p:origin x="21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039707-0721-4DD2-9F9D-76948671045F}" type="datetime1">
              <a:rPr lang="zh-CN" altLang="en-US"/>
              <a:t>2020/10/28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7C3DAC33-DF8F-4403-B649-095DB86315C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765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650F31-6F4A-4A69-9952-8A35445B2C84}" type="datetime1">
              <a:rPr lang="zh-CN" altLang="en-US"/>
              <a:t>2020/10/28</a:t>
            </a:fld>
            <a:endParaRPr lang="zh-CN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97B74C8F-E428-44CE-846E-C81F75F5A60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646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90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Script</a:t>
            </a:r>
            <a:r>
              <a:rPr lang="zh-CN" altLang="en-US" dirty="0"/>
              <a:t>转换相对紧凑，其转换过程主要通过</a:t>
            </a:r>
            <a:r>
              <a:rPr lang="en-US" altLang="zh-CN" dirty="0"/>
              <a:t>script</a:t>
            </a:r>
            <a:r>
              <a:rPr lang="zh-CN" altLang="en-US" dirty="0"/>
              <a:t>编译器进行，没有具体输入样本，执行模型的过程。可以看到代码相对更紧凑。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913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Tracing </a:t>
            </a:r>
            <a:r>
              <a:rPr lang="zh-CN" altLang="en-US" dirty="0"/>
              <a:t>主要面向使用了</a:t>
            </a:r>
            <a:r>
              <a:rPr lang="en-US" altLang="zh-CN" dirty="0"/>
              <a:t>torch</a:t>
            </a:r>
            <a:r>
              <a:rPr lang="zh-CN" altLang="en-US" dirty="0"/>
              <a:t>内置的相关数据结构以及操作的模型，以及部分组合类型的数据结构，如</a:t>
            </a:r>
            <a:r>
              <a:rPr lang="en-US" altLang="zh-CN" dirty="0"/>
              <a:t>Tuple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 err="1"/>
              <a:t>Dict</a:t>
            </a:r>
            <a:r>
              <a:rPr lang="zh-CN" altLang="en-US" dirty="0"/>
              <a:t>支持。</a:t>
            </a:r>
            <a:endParaRPr lang="en-US" altLang="zh-CN" dirty="0"/>
          </a:p>
          <a:p>
            <a:r>
              <a:rPr lang="zh-CN" altLang="en-US" dirty="0"/>
              <a:t>其余的，如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 err="1"/>
              <a:t>numpy</a:t>
            </a:r>
            <a:r>
              <a:rPr lang="zh-CN" altLang="en-US" dirty="0"/>
              <a:t>等，</a:t>
            </a:r>
            <a:r>
              <a:rPr lang="en-US" altLang="zh-CN" dirty="0"/>
              <a:t>tracing</a:t>
            </a:r>
            <a:r>
              <a:rPr lang="zh-CN" altLang="en-US" dirty="0"/>
              <a:t>系统就不太支持了。</a:t>
            </a:r>
            <a:endParaRPr lang="en-US" altLang="zh-CN" dirty="0"/>
          </a:p>
          <a:p>
            <a:r>
              <a:rPr lang="en-US" altLang="zh-CN" dirty="0"/>
              <a:t>tracing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84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Tracing </a:t>
            </a:r>
            <a:r>
              <a:rPr lang="zh-CN" altLang="en-US" dirty="0"/>
              <a:t>主要面向使用了</a:t>
            </a:r>
            <a:r>
              <a:rPr lang="en-US" altLang="zh-CN" dirty="0"/>
              <a:t>torch</a:t>
            </a:r>
            <a:r>
              <a:rPr lang="zh-CN" altLang="en-US" dirty="0"/>
              <a:t>内置的相关数据结构以及操作的模型，以及部分组合类型的数据结构，如</a:t>
            </a:r>
            <a:r>
              <a:rPr lang="en-US" altLang="zh-CN" dirty="0"/>
              <a:t>Tuple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 err="1"/>
              <a:t>Dict</a:t>
            </a:r>
            <a:r>
              <a:rPr lang="zh-CN" altLang="en-US" dirty="0"/>
              <a:t>支持。</a:t>
            </a:r>
            <a:endParaRPr lang="en-US" altLang="zh-CN" dirty="0"/>
          </a:p>
          <a:p>
            <a:r>
              <a:rPr lang="zh-CN" altLang="en-US" dirty="0"/>
              <a:t>其余的，如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 err="1"/>
              <a:t>numpy</a:t>
            </a:r>
            <a:r>
              <a:rPr lang="zh-CN" altLang="en-US" dirty="0"/>
              <a:t>等，</a:t>
            </a:r>
            <a:r>
              <a:rPr lang="en-US" altLang="zh-CN" dirty="0"/>
              <a:t>tracing</a:t>
            </a:r>
            <a:r>
              <a:rPr lang="zh-CN" altLang="en-US" dirty="0"/>
              <a:t>系统就不太支持了。</a:t>
            </a:r>
            <a:endParaRPr lang="en-US" altLang="zh-CN" dirty="0"/>
          </a:p>
          <a:p>
            <a:r>
              <a:rPr lang="en-US" altLang="zh-CN" dirty="0"/>
              <a:t>tracing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11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Tracing </a:t>
            </a:r>
            <a:r>
              <a:rPr lang="zh-CN" altLang="en-US" dirty="0"/>
              <a:t>主要面向使用了</a:t>
            </a:r>
            <a:r>
              <a:rPr lang="en-US" altLang="zh-CN" dirty="0"/>
              <a:t>torch</a:t>
            </a:r>
            <a:r>
              <a:rPr lang="zh-CN" altLang="en-US" dirty="0"/>
              <a:t>内置的相关数据结构以及操作的模型，以及部分组合类型的数据结构，如</a:t>
            </a:r>
            <a:r>
              <a:rPr lang="en-US" altLang="zh-CN" dirty="0"/>
              <a:t>Tuple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 err="1"/>
              <a:t>Dict</a:t>
            </a:r>
            <a:r>
              <a:rPr lang="zh-CN" altLang="en-US" dirty="0"/>
              <a:t>支持。</a:t>
            </a:r>
            <a:endParaRPr lang="en-US" altLang="zh-CN" dirty="0"/>
          </a:p>
          <a:p>
            <a:r>
              <a:rPr lang="zh-CN" altLang="en-US" dirty="0"/>
              <a:t>其余的，如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 err="1"/>
              <a:t>numpy</a:t>
            </a:r>
            <a:r>
              <a:rPr lang="zh-CN" altLang="en-US" dirty="0"/>
              <a:t>等，</a:t>
            </a:r>
            <a:r>
              <a:rPr lang="en-US" altLang="zh-CN" dirty="0"/>
              <a:t>tracing</a:t>
            </a:r>
            <a:r>
              <a:rPr lang="zh-CN" altLang="en-US" dirty="0"/>
              <a:t>系统就不太支持了。</a:t>
            </a:r>
            <a:endParaRPr lang="en-US" altLang="zh-CN" dirty="0"/>
          </a:p>
          <a:p>
            <a:r>
              <a:rPr lang="en-US" altLang="zh-CN" dirty="0"/>
              <a:t>tracing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396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zh-CN" altLang="en-US" dirty="0"/>
              <a:t>保存的</a:t>
            </a:r>
            <a:r>
              <a:rPr lang="en-US" altLang="zh-CN" dirty="0" err="1"/>
              <a:t>pt</a:t>
            </a:r>
            <a:r>
              <a:rPr lang="zh-CN" altLang="en-US" dirty="0"/>
              <a:t>文件，可以通过</a:t>
            </a:r>
            <a:r>
              <a:rPr lang="en-US" altLang="zh-CN" dirty="0"/>
              <a:t>7-zip</a:t>
            </a:r>
            <a:r>
              <a:rPr lang="zh-CN" altLang="en-US" dirty="0"/>
              <a:t>等解压工具进行解压。</a:t>
            </a:r>
            <a:endParaRPr lang="en-US" altLang="zh-CN" dirty="0"/>
          </a:p>
          <a:p>
            <a:r>
              <a:rPr lang="zh-CN" altLang="en-US" dirty="0"/>
              <a:t>可以看到，生成的脚本以及对应训练后的模型权重都包含在文件内。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508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49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3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12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yield from </a:t>
            </a:r>
            <a:r>
              <a:rPr lang="zh-CN" altLang="en-US" dirty="0"/>
              <a:t>更多地被用于协程，而 </a:t>
            </a:r>
            <a:r>
              <a:rPr lang="en-US" altLang="zh-CN" dirty="0"/>
              <a:t>await </a:t>
            </a:r>
            <a:r>
              <a:rPr lang="zh-CN" altLang="en-US" dirty="0"/>
              <a:t>关键字的引入会大大减少 </a:t>
            </a:r>
            <a:r>
              <a:rPr lang="en-US" altLang="zh-CN" dirty="0"/>
              <a:t>yield from </a:t>
            </a:r>
            <a:r>
              <a:rPr lang="zh-CN" altLang="en-US" dirty="0"/>
              <a:t>的使用频率。</a:t>
            </a:r>
            <a:endParaRPr lang="en-US" altLang="zh-CN" dirty="0"/>
          </a:p>
          <a:p>
            <a:r>
              <a:rPr lang="en-US" altLang="zh-CN" dirty="0"/>
              <a:t>yield from </a:t>
            </a:r>
            <a:r>
              <a:rPr lang="zh-CN" altLang="en-US" dirty="0"/>
              <a:t>一方面可以迭代地消耗生成器，另一方面则建立了一条双向通道，可以让调用者和子生成器便捷地通信，并自动地处理异常，接收子生成器返回的值。</a:t>
            </a:r>
            <a:endParaRPr lang="en-US" altLang="zh-CN" dirty="0"/>
          </a:p>
          <a:p>
            <a:r>
              <a:rPr lang="en-US" altLang="zh-CN" dirty="0"/>
              <a:t>yield from </a:t>
            </a:r>
            <a:r>
              <a:rPr lang="zh-CN" altLang="en-US" dirty="0"/>
              <a:t>协助进行异常的管理和处理，在构建协程时相对就更加方便了。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23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一个高并发场景，针对一个用户，通过协程进行用户本次请求的状态管理。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26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一个高并发场景，针对一个用户，通过协程进行用户本次请求的状态管理。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53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251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Tracing </a:t>
            </a:r>
            <a:r>
              <a:rPr lang="zh-CN" altLang="en-US" dirty="0"/>
              <a:t>主要面向使用了</a:t>
            </a:r>
            <a:r>
              <a:rPr lang="en-US" altLang="zh-CN" dirty="0"/>
              <a:t>torch</a:t>
            </a:r>
            <a:r>
              <a:rPr lang="zh-CN" altLang="en-US" dirty="0"/>
              <a:t>内置的相关数据结构以及操作的模型，以及部分组合类型的数据结构，如</a:t>
            </a:r>
            <a:r>
              <a:rPr lang="en-US" altLang="zh-CN" dirty="0"/>
              <a:t>Tuple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 err="1"/>
              <a:t>Dict</a:t>
            </a:r>
            <a:r>
              <a:rPr lang="zh-CN" altLang="en-US" dirty="0"/>
              <a:t>支持。</a:t>
            </a:r>
            <a:endParaRPr lang="en-US" altLang="zh-CN" dirty="0"/>
          </a:p>
          <a:p>
            <a:r>
              <a:rPr lang="zh-CN" altLang="en-US" dirty="0"/>
              <a:t>其余的，如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 err="1"/>
              <a:t>numpy</a:t>
            </a:r>
            <a:r>
              <a:rPr lang="zh-CN" altLang="en-US" dirty="0"/>
              <a:t>等，</a:t>
            </a:r>
            <a:r>
              <a:rPr lang="en-US" altLang="zh-CN" dirty="0"/>
              <a:t>tracing</a:t>
            </a:r>
            <a:r>
              <a:rPr lang="zh-CN" altLang="en-US" dirty="0"/>
              <a:t>系统就不太支持了。</a:t>
            </a:r>
            <a:endParaRPr lang="en-US" altLang="zh-CN" dirty="0"/>
          </a:p>
          <a:p>
            <a:r>
              <a:rPr lang="en-US" altLang="zh-CN" dirty="0"/>
              <a:t>Script</a:t>
            </a:r>
            <a:r>
              <a:rPr lang="zh-CN" altLang="en-US" dirty="0"/>
              <a:t>相对支持更全面。</a:t>
            </a:r>
            <a:endParaRPr lang="en-US" altLang="zh-CN" dirty="0"/>
          </a:p>
          <a:p>
            <a:r>
              <a:rPr lang="zh-CN" altLang="en-US" dirty="0"/>
              <a:t>此处的</a:t>
            </a:r>
            <a:r>
              <a:rPr lang="en-US" altLang="zh-CN" dirty="0"/>
              <a:t>IR</a:t>
            </a:r>
            <a:r>
              <a:rPr lang="zh-CN" altLang="en-US" dirty="0"/>
              <a:t>表示</a:t>
            </a:r>
            <a:r>
              <a:rPr lang="en-US" altLang="zh-CN" dirty="0"/>
              <a:t>intermediate representation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59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</a:t>
            </a:r>
            <a:r>
              <a:rPr lang="en-US" altLang="zh-CN" dirty="0"/>
              <a:t>script</a:t>
            </a:r>
            <a:r>
              <a:rPr lang="zh-CN" altLang="en-US" dirty="0"/>
              <a:t>模式下能够对分支进行一定处理。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915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</a:t>
            </a:r>
            <a:r>
              <a:rPr lang="en-US" altLang="zh-CN" dirty="0"/>
              <a:t>trace</a:t>
            </a:r>
            <a:r>
              <a:rPr lang="zh-CN" altLang="en-US" dirty="0"/>
              <a:t>和</a:t>
            </a:r>
            <a:r>
              <a:rPr lang="en-US" altLang="zh-CN" dirty="0" err="1"/>
              <a:t>trace_module</a:t>
            </a:r>
            <a:r>
              <a:rPr lang="zh-CN" altLang="en-US" dirty="0"/>
              <a:t>之间的区别，前者主要是针对</a:t>
            </a:r>
            <a:r>
              <a:rPr lang="en-US" altLang="zh-CN" dirty="0"/>
              <a:t>function</a:t>
            </a:r>
            <a:r>
              <a:rPr lang="zh-CN" altLang="en-US" dirty="0"/>
              <a:t>进行</a:t>
            </a:r>
            <a:r>
              <a:rPr lang="en-US" altLang="zh-CN" dirty="0"/>
              <a:t>trace</a:t>
            </a:r>
            <a:r>
              <a:rPr lang="zh-CN" altLang="en-US" dirty="0"/>
              <a:t>，后者则针对具体的</a:t>
            </a:r>
            <a:r>
              <a:rPr lang="en-US" altLang="zh-CN" dirty="0"/>
              <a:t>module</a:t>
            </a:r>
            <a:r>
              <a:rPr lang="zh-CN" altLang="en-US" dirty="0"/>
              <a:t>进行</a:t>
            </a:r>
            <a:r>
              <a:rPr lang="en-US" altLang="zh-CN" dirty="0"/>
              <a:t>trace</a:t>
            </a:r>
            <a:r>
              <a:rPr lang="zh-CN" altLang="en-US" dirty="0"/>
              <a:t>。后者相对可以对多个</a:t>
            </a:r>
            <a:r>
              <a:rPr lang="en-US" altLang="zh-CN" dirty="0"/>
              <a:t>function</a:t>
            </a:r>
            <a:r>
              <a:rPr lang="zh-CN" altLang="en-US" dirty="0"/>
              <a:t>进行</a:t>
            </a:r>
            <a:r>
              <a:rPr lang="en-US" altLang="zh-CN" dirty="0"/>
              <a:t>trace</a:t>
            </a:r>
            <a:r>
              <a:rPr lang="zh-CN" altLang="en-US" dirty="0"/>
              <a:t>，测试用例通过</a:t>
            </a:r>
            <a:r>
              <a:rPr lang="en-US" altLang="zh-CN" dirty="0" err="1"/>
              <a:t>diic</a:t>
            </a:r>
            <a:r>
              <a:rPr lang="zh-CN" altLang="en-US" dirty="0"/>
              <a:t>输入。</a:t>
            </a:r>
            <a:endParaRPr lang="en-US" altLang="zh-CN" dirty="0"/>
          </a:p>
          <a:p>
            <a:r>
              <a:rPr lang="en-US" altLang="zh-CN" dirty="0"/>
              <a:t>Trace</a:t>
            </a:r>
            <a:r>
              <a:rPr lang="zh-CN" altLang="en-US" dirty="0"/>
              <a:t>模式下不保留分支判断，以提高效率。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61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生成的中间代码更为“底层”，对后续用到的层和其他对象事先进行</a:t>
            </a:r>
            <a:r>
              <a:rPr lang="en-US" altLang="zh-CN" dirty="0"/>
              <a:t>self.</a:t>
            </a:r>
            <a:r>
              <a:rPr lang="zh-CN" altLang="en-US" dirty="0"/>
              <a:t>查表处理，便于后续持续调用。一些操作都转化为高效率实现。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75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2301" y="2957384"/>
            <a:ext cx="8364945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2300" y="3813175"/>
            <a:ext cx="89408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4"/>
          <p:cNvGrpSpPr/>
          <p:nvPr/>
        </p:nvGrpSpPr>
        <p:grpSpPr bwMode="auto">
          <a:xfrm>
            <a:off x="2438400" y="1752601"/>
            <a:ext cx="7105651" cy="665163"/>
            <a:chOff x="1152" y="1104"/>
            <a:chExt cx="3357" cy="419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99" y="1166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4" name="Group 55"/>
          <p:cNvGrpSpPr/>
          <p:nvPr/>
        </p:nvGrpSpPr>
        <p:grpSpPr bwMode="auto">
          <a:xfrm>
            <a:off x="2438400" y="2667001"/>
            <a:ext cx="7105651" cy="665163"/>
            <a:chOff x="1152" y="1680"/>
            <a:chExt cx="3357" cy="419"/>
          </a:xfrm>
        </p:grpSpPr>
        <p:grpSp>
          <p:nvGrpSpPr>
            <p:cNvPr id="15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99" y="1742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21" name="Group 56"/>
          <p:cNvGrpSpPr/>
          <p:nvPr/>
        </p:nvGrpSpPr>
        <p:grpSpPr bwMode="auto">
          <a:xfrm>
            <a:off x="2438400" y="3559176"/>
            <a:ext cx="7105651" cy="665163"/>
            <a:chOff x="1152" y="2242"/>
            <a:chExt cx="3357" cy="419"/>
          </a:xfrm>
        </p:grpSpPr>
        <p:grpSp>
          <p:nvGrpSpPr>
            <p:cNvPr id="22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99" y="2304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28" name="Group 57"/>
          <p:cNvGrpSpPr/>
          <p:nvPr/>
        </p:nvGrpSpPr>
        <p:grpSpPr bwMode="auto">
          <a:xfrm>
            <a:off x="2438400" y="4473576"/>
            <a:ext cx="7105651" cy="665163"/>
            <a:chOff x="1152" y="2818"/>
            <a:chExt cx="3357" cy="419"/>
          </a:xfrm>
        </p:grpSpPr>
        <p:grpSp>
          <p:nvGrpSpPr>
            <p:cNvPr id="29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99" y="2880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3622564" y="3668108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3622564" y="2779986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3622564" y="1855076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3622564" y="4582507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/>
          <p:nvPr/>
        </p:nvGrpSpPr>
        <p:grpSpPr bwMode="auto">
          <a:xfrm>
            <a:off x="793751" y="1577975"/>
            <a:ext cx="10852149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4007727" y="3331998"/>
            <a:ext cx="4176548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805574" y="1645089"/>
            <a:ext cx="2585765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5493407" y="2017330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2109075" y="3525565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3272220" y="51967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020911" y="458185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9424275" y="223279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/>
          <p:nvPr/>
        </p:nvGrpSpPr>
        <p:grpSpPr bwMode="auto">
          <a:xfrm>
            <a:off x="1219200" y="1741488"/>
            <a:ext cx="9652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485317" y="2039393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492324" y="2969557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485317" y="3899722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485461" y="4829887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6278180" y="2343807"/>
            <a:ext cx="379773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5136055" y="3273973"/>
            <a:ext cx="412706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3993931" y="4204139"/>
            <a:ext cx="4484415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865820" y="5134304"/>
            <a:ext cx="4799725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304800" y="1401763"/>
            <a:ext cx="7967133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914400" y="2011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914400" y="3154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914400" y="4297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786539" y="2323278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786539" y="3463652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786539" y="4604023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23974" y="2890346"/>
            <a:ext cx="3475567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1"/>
          <p:cNvGrpSpPr/>
          <p:nvPr/>
        </p:nvGrpSpPr>
        <p:grpSpPr bwMode="auto">
          <a:xfrm>
            <a:off x="1219200" y="2456619"/>
            <a:ext cx="9502727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02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05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00"/>
              <a:ext cx="1068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896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896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898"/>
              <a:ext cx="1186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00"/>
              <a:ext cx="1186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896"/>
              <a:ext cx="1065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2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02"/>
              <a:ext cx="1184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03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00"/>
              <a:ext cx="1065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8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grpSp>
          <p:nvGrpSpPr>
            <p:cNvPr id="29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429481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4869867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8296240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422476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8282228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4841841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4"/>
          <p:cNvGrpSpPr/>
          <p:nvPr/>
        </p:nvGrpSpPr>
        <p:grpSpPr bwMode="auto">
          <a:xfrm>
            <a:off x="1320800" y="1455738"/>
            <a:ext cx="79248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1092 w 2820"/>
                <a:gd name="T1" fmla="*/ 50 h 2912"/>
                <a:gd name="T2" fmla="*/ 822 w 2820"/>
                <a:gd name="T3" fmla="*/ 168 h 2912"/>
                <a:gd name="T4" fmla="*/ 594 w 2820"/>
                <a:gd name="T5" fmla="*/ 300 h 2912"/>
                <a:gd name="T6" fmla="*/ 406 w 2820"/>
                <a:gd name="T7" fmla="*/ 446 h 2912"/>
                <a:gd name="T8" fmla="*/ 254 w 2820"/>
                <a:gd name="T9" fmla="*/ 604 h 2912"/>
                <a:gd name="T10" fmla="*/ 140 w 2820"/>
                <a:gd name="T11" fmla="*/ 772 h 2912"/>
                <a:gd name="T12" fmla="*/ 60 w 2820"/>
                <a:gd name="T13" fmla="*/ 944 h 2912"/>
                <a:gd name="T14" fmla="*/ 14 w 2820"/>
                <a:gd name="T15" fmla="*/ 1122 h 2912"/>
                <a:gd name="T16" fmla="*/ 0 w 2820"/>
                <a:gd name="T17" fmla="*/ 1300 h 2912"/>
                <a:gd name="T18" fmla="*/ 18 w 2820"/>
                <a:gd name="T19" fmla="*/ 1476 h 2912"/>
                <a:gd name="T20" fmla="*/ 64 w 2820"/>
                <a:gd name="T21" fmla="*/ 1650 h 2912"/>
                <a:gd name="T22" fmla="*/ 138 w 2820"/>
                <a:gd name="T23" fmla="*/ 1818 h 2912"/>
                <a:gd name="T24" fmla="*/ 238 w 2820"/>
                <a:gd name="T25" fmla="*/ 1978 h 2912"/>
                <a:gd name="T26" fmla="*/ 364 w 2820"/>
                <a:gd name="T27" fmla="*/ 2126 h 2912"/>
                <a:gd name="T28" fmla="*/ 512 w 2820"/>
                <a:gd name="T29" fmla="*/ 2262 h 2912"/>
                <a:gd name="T30" fmla="*/ 684 w 2820"/>
                <a:gd name="T31" fmla="*/ 2382 h 2912"/>
                <a:gd name="T32" fmla="*/ 874 w 2820"/>
                <a:gd name="T33" fmla="*/ 2484 h 2912"/>
                <a:gd name="T34" fmla="*/ 1086 w 2820"/>
                <a:gd name="T35" fmla="*/ 2564 h 2912"/>
                <a:gd name="T36" fmla="*/ 1314 w 2820"/>
                <a:gd name="T37" fmla="*/ 2622 h 2912"/>
                <a:gd name="T38" fmla="*/ 1558 w 2820"/>
                <a:gd name="T39" fmla="*/ 2654 h 2912"/>
                <a:gd name="T40" fmla="*/ 1818 w 2820"/>
                <a:gd name="T41" fmla="*/ 2658 h 2912"/>
                <a:gd name="T42" fmla="*/ 2090 w 2820"/>
                <a:gd name="T43" fmla="*/ 2632 h 2912"/>
                <a:gd name="T44" fmla="*/ 2374 w 2820"/>
                <a:gd name="T45" fmla="*/ 2574 h 2912"/>
                <a:gd name="T46" fmla="*/ 2544 w 2820"/>
                <a:gd name="T47" fmla="*/ 2912 h 2912"/>
                <a:gd name="T48" fmla="*/ 1868 w 2820"/>
                <a:gd name="T49" fmla="*/ 1552 h 2912"/>
                <a:gd name="T50" fmla="*/ 1956 w 2820"/>
                <a:gd name="T51" fmla="*/ 1914 h 2912"/>
                <a:gd name="T52" fmla="*/ 1788 w 2820"/>
                <a:gd name="T53" fmla="*/ 1936 h 2912"/>
                <a:gd name="T54" fmla="*/ 1616 w 2820"/>
                <a:gd name="T55" fmla="*/ 1934 h 2912"/>
                <a:gd name="T56" fmla="*/ 1442 w 2820"/>
                <a:gd name="T57" fmla="*/ 1912 h 2912"/>
                <a:gd name="T58" fmla="*/ 1272 w 2820"/>
                <a:gd name="T59" fmla="*/ 1872 h 2912"/>
                <a:gd name="T60" fmla="*/ 1108 w 2820"/>
                <a:gd name="T61" fmla="*/ 1812 h 2912"/>
                <a:gd name="T62" fmla="*/ 952 w 2820"/>
                <a:gd name="T63" fmla="*/ 1736 h 2912"/>
                <a:gd name="T64" fmla="*/ 810 w 2820"/>
                <a:gd name="T65" fmla="*/ 1646 h 2912"/>
                <a:gd name="T66" fmla="*/ 684 w 2820"/>
                <a:gd name="T67" fmla="*/ 1542 h 2912"/>
                <a:gd name="T68" fmla="*/ 578 w 2820"/>
                <a:gd name="T69" fmla="*/ 1428 h 2912"/>
                <a:gd name="T70" fmla="*/ 494 w 2820"/>
                <a:gd name="T71" fmla="*/ 1304 h 2912"/>
                <a:gd name="T72" fmla="*/ 438 w 2820"/>
                <a:gd name="T73" fmla="*/ 1170 h 2912"/>
                <a:gd name="T74" fmla="*/ 410 w 2820"/>
                <a:gd name="T75" fmla="*/ 1032 h 2912"/>
                <a:gd name="T76" fmla="*/ 416 w 2820"/>
                <a:gd name="T77" fmla="*/ 888 h 2912"/>
                <a:gd name="T78" fmla="*/ 460 w 2820"/>
                <a:gd name="T79" fmla="*/ 742 h 2912"/>
                <a:gd name="T80" fmla="*/ 544 w 2820"/>
                <a:gd name="T81" fmla="*/ 592 h 2912"/>
                <a:gd name="T82" fmla="*/ 670 w 2820"/>
                <a:gd name="T83" fmla="*/ 444 h 2912"/>
                <a:gd name="T84" fmla="*/ 844 w 2820"/>
                <a:gd name="T85" fmla="*/ 298 h 2912"/>
                <a:gd name="T86" fmla="*/ 1070 w 2820"/>
                <a:gd name="T87" fmla="*/ 154 h 2912"/>
                <a:gd name="T88" fmla="*/ 1348 w 2820"/>
                <a:gd name="T89" fmla="*/ 16 h 2912"/>
                <a:gd name="T90" fmla="*/ 1244 w 2820"/>
                <a:gd name="T91" fmla="*/ 0 h 2912"/>
                <a:gd name="T92" fmla="*/ 2820 w 2820"/>
                <a:gd name="T93" fmla="*/ 1934 h 2912"/>
                <a:gd name="T94" fmla="*/ 2820 w 2820"/>
                <a:gd name="T95" fmla="*/ 193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3419365" y="1544419"/>
            <a:ext cx="798787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737786" y="2148765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786831" y="3709551"/>
            <a:ext cx="1562463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442373" y="4229814"/>
            <a:ext cx="166764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7595477" y="3205055"/>
            <a:ext cx="2970924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/>
        </p:nvGrpSpPr>
        <p:grpSpPr bwMode="auto">
          <a:xfrm>
            <a:off x="3403600" y="1871663"/>
            <a:ext cx="53848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1992"/>
              <a:ext cx="2358" cy="327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1993"/>
              <a:ext cx="123" cy="3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1992"/>
              <a:ext cx="123" cy="327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1992"/>
              <a:ext cx="933" cy="327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1994"/>
              <a:ext cx="933" cy="327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1993"/>
              <a:ext cx="840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9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2620576" y="1852446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7560443" y="1852446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7581463" y="5037081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487449" y="5037081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8800664" y="3486804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394375" y="3486804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5108027" y="3455274"/>
            <a:ext cx="2003968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8415867" y="2895600"/>
            <a:ext cx="22352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079067" y="2895600"/>
            <a:ext cx="2220384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759201" y="2895600"/>
            <a:ext cx="2154767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405467" y="2895600"/>
            <a:ext cx="22352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7"/>
          <p:cNvGrpSpPr/>
          <p:nvPr/>
        </p:nvGrpSpPr>
        <p:grpSpPr bwMode="auto">
          <a:xfrm>
            <a:off x="1710267" y="1600200"/>
            <a:ext cx="8128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625090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3930358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291684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8624981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793765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4127061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6334235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8597460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/>
          <p:nvPr/>
        </p:nvGrpSpPr>
        <p:grpSpPr bwMode="auto">
          <a:xfrm>
            <a:off x="1862667" y="1868488"/>
            <a:ext cx="8439151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1096 w 21600"/>
                <a:gd name="T1" fmla="*/ 0 h 29046"/>
                <a:gd name="T2" fmla="*/ 1496 w 21600"/>
                <a:gd name="T3" fmla="*/ 1239 h 29046"/>
                <a:gd name="T4" fmla="*/ 0 w 21600"/>
                <a:gd name="T5" fmla="*/ 73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2067 w 25114"/>
                <a:gd name="T1" fmla="*/ 108 h 21600"/>
                <a:gd name="T2" fmla="*/ 0 w 25114"/>
                <a:gd name="T3" fmla="*/ 917 h 21600"/>
                <a:gd name="T4" fmla="*/ 301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98 h 21600"/>
                <a:gd name="T2" fmla="*/ 2034 w 24549"/>
                <a:gd name="T3" fmla="*/ 239 h 21600"/>
                <a:gd name="T4" fmla="*/ 816 w 24549"/>
                <a:gd name="T5" fmla="*/ 89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689 w 21600"/>
                <a:gd name="T1" fmla="*/ 0 h 30468"/>
                <a:gd name="T2" fmla="*/ 1568 w 21600"/>
                <a:gd name="T3" fmla="*/ 1302 h 30468"/>
                <a:gd name="T4" fmla="*/ 0 w 21600"/>
                <a:gd name="T5" fmla="*/ 852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233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1719 w 18016"/>
                <a:gd name="T1" fmla="*/ 656 h 21282"/>
                <a:gd name="T2" fmla="*/ 353 w 18016"/>
                <a:gd name="T3" fmla="*/ 1171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233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5016937" y="213294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7602481" y="2506061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578539" y="3415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210097" y="3735771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4260192" y="4413688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4007727" y="3250432"/>
            <a:ext cx="347563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9"/>
          <p:cNvGrpSpPr/>
          <p:nvPr/>
        </p:nvGrpSpPr>
        <p:grpSpPr bwMode="auto">
          <a:xfrm>
            <a:off x="1168400" y="1624014"/>
            <a:ext cx="98552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597572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4183116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6936827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9480331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3562902" y="1713678"/>
            <a:ext cx="4841985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827939" y="3084184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1"/>
          <p:cNvGrpSpPr/>
          <p:nvPr/>
        </p:nvGrpSpPr>
        <p:grpSpPr bwMode="auto">
          <a:xfrm>
            <a:off x="1576917" y="2173288"/>
            <a:ext cx="2885016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31" y="1424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8" name="Group 104"/>
          <p:cNvGrpSpPr/>
          <p:nvPr/>
        </p:nvGrpSpPr>
        <p:grpSpPr bwMode="auto">
          <a:xfrm>
            <a:off x="7884584" y="2170113"/>
            <a:ext cx="2885016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311" y="1422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30" name="Group 117"/>
          <p:cNvGrpSpPr/>
          <p:nvPr/>
        </p:nvGrpSpPr>
        <p:grpSpPr bwMode="auto">
          <a:xfrm>
            <a:off x="4726517" y="2173288"/>
            <a:ext cx="2885016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42" y="1212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4841276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702177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8008388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25601" y="3228976"/>
            <a:ext cx="2874433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4241800" y="3135313"/>
            <a:ext cx="1134533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6311900" y="3132138"/>
            <a:ext cx="1143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1"/>
          <p:cNvGrpSpPr/>
          <p:nvPr/>
        </p:nvGrpSpPr>
        <p:grpSpPr bwMode="auto">
          <a:xfrm>
            <a:off x="4021667" y="1582738"/>
            <a:ext cx="3769784" cy="1528762"/>
            <a:chOff x="1997" y="1314"/>
            <a:chExt cx="1889" cy="1009"/>
          </a:xfrm>
        </p:grpSpPr>
        <p:grpSp>
          <p:nvGrpSpPr>
            <p:cNvPr id="10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7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7183968" y="3228976"/>
            <a:ext cx="2874433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6318252" y="3135313"/>
            <a:ext cx="1136649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7307704" y="3374041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744220" y="3374041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4133969" y="1873578"/>
            <a:ext cx="347563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7"/>
          <p:cNvGrpSpPr/>
          <p:nvPr/>
        </p:nvGrpSpPr>
        <p:grpSpPr bwMode="auto">
          <a:xfrm>
            <a:off x="0" y="2508251"/>
            <a:ext cx="12192000" cy="3141663"/>
            <a:chOff x="0" y="1473"/>
            <a:chExt cx="5760" cy="1979"/>
          </a:xfrm>
        </p:grpSpPr>
        <p:grpSp>
          <p:nvGrpSpPr>
            <p:cNvPr id="12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70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2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1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77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5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4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3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9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" name="Group 95"/>
            <p:cNvGrpSpPr/>
            <p:nvPr/>
          </p:nvGrpSpPr>
          <p:grpSpPr bwMode="auto">
            <a:xfrm>
              <a:off x="2848" y="1542"/>
              <a:ext cx="1082" cy="1869"/>
              <a:chOff x="2848" y="1542"/>
              <a:chExt cx="1082" cy="1869"/>
            </a:xfrm>
          </p:grpSpPr>
          <p:grpSp>
            <p:nvGrpSpPr>
              <p:cNvPr id="34" name="Group 5"/>
              <p:cNvGrpSpPr/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6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5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1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6" name="Group 96"/>
            <p:cNvGrpSpPr/>
            <p:nvPr/>
          </p:nvGrpSpPr>
          <p:grpSpPr bwMode="auto">
            <a:xfrm>
              <a:off x="3969" y="1473"/>
              <a:ext cx="1203" cy="1979"/>
              <a:chOff x="3969" y="1473"/>
              <a:chExt cx="1203" cy="1979"/>
            </a:xfrm>
          </p:grpSpPr>
          <p:grpSp>
            <p:nvGrpSpPr>
              <p:cNvPr id="17" name="Group 23"/>
              <p:cNvGrpSpPr/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8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676"/>
                <a:ext cx="123" cy="3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676"/>
                <a:ext cx="123" cy="327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675"/>
                <a:ext cx="836" cy="327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677"/>
                <a:ext cx="836" cy="327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676"/>
                <a:ext cx="752" cy="32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555604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902920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6292267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8681620" y="1744117"/>
            <a:ext cx="1450353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562610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3909926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299272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8688625" y="2852958"/>
            <a:ext cx="1450353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1258" y="2607398"/>
            <a:ext cx="480932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15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505554"/>
            <a:ext cx="103632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005367"/>
            <a:ext cx="103632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20800"/>
            <a:ext cx="5672667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667" y="1320800"/>
            <a:ext cx="5672667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85901"/>
            <a:ext cx="6815667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85901"/>
            <a:ext cx="4011084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78367" y="280989"/>
            <a:ext cx="71860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7097"/>
            <a:ext cx="73152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250539"/>
            <a:ext cx="65018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33500"/>
            <a:ext cx="11548533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fld id="{ADE35CD4-02FA-414E-A171-4246F6AB0A59}" type="slidenum"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32A646B8-0E86-41B0-B138-DEA2CBA600B0}" type="datetime1"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2020/10/28</a:t>
            </a:fld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330" indent="-3543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24205" indent="-2857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6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42/" TargetMode="External"/><Relationship Id="rId2" Type="http://schemas.openxmlformats.org/officeDocument/2006/relationships/hyperlink" Target="https://stackoverflow.com/questions/19302530/python-generator-send-function-purpose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uss.pytorch.org/t/when-should-i-use-tracing-rather-than-scripting/53883/3" TargetMode="External"/><Relationship Id="rId7" Type="http://schemas.openxmlformats.org/officeDocument/2006/relationships/hyperlink" Target="https://blog.youxu.info/2014/12/04/coroutin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abeaz.com/coroutines/" TargetMode="External"/><Relationship Id="rId5" Type="http://schemas.openxmlformats.org/officeDocument/2006/relationships/hyperlink" Target="http://cenalulu.github.io/python/gil-in-python/" TargetMode="External"/><Relationship Id="rId4" Type="http://schemas.openxmlformats.org/officeDocument/2006/relationships/hyperlink" Target="https://pytorch.org/docs/stable/jit_language_reference.html#language-referen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780935/difference-between-subroutine-co-routine-function-and-threa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p.weixin.qq.com/s/GgamzHPyZuSg45LoJKsofA" TargetMode="External"/><Relationship Id="rId5" Type="http://schemas.openxmlformats.org/officeDocument/2006/relationships/hyperlink" Target="https://zhuanlan.zhihu.com/p/55783243" TargetMode="External"/><Relationship Id="rId4" Type="http://schemas.openxmlformats.org/officeDocument/2006/relationships/hyperlink" Target="https://zhuanlan.zhihu.com/p/5962171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4CF0C-A03C-46E3-BDA6-0E865D197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73" y="3903133"/>
            <a:ext cx="8921115" cy="1200329"/>
          </a:xfrm>
        </p:spPr>
        <p:txBody>
          <a:bodyPr/>
          <a:lstStyle/>
          <a:p>
            <a:r>
              <a:rPr lang="en-US" altLang="zh-CN" dirty="0"/>
              <a:t>Chapter 15 Deploying to production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16BFE8-2A24-4772-8E35-5B514FBDDBB2}"/>
              </a:ext>
            </a:extLst>
          </p:cNvPr>
          <p:cNvSpPr txBox="1"/>
          <p:nvPr/>
        </p:nvSpPr>
        <p:spPr bwMode="gray">
          <a:xfrm>
            <a:off x="10031506" y="5822576"/>
            <a:ext cx="160813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汶东震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2020/10/13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34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333500"/>
            <a:ext cx="11887200" cy="4902200"/>
          </a:xfrm>
        </p:spPr>
        <p:txBody>
          <a:bodyPr/>
          <a:lstStyle/>
          <a:p>
            <a:r>
              <a:rPr lang="en-US" altLang="zh-CN" sz="2800" dirty="0"/>
              <a:t>yield</a:t>
            </a:r>
            <a:r>
              <a:rPr lang="zh-CN" altLang="en-US" sz="2800" dirty="0"/>
              <a:t>关键字</a:t>
            </a:r>
            <a:endParaRPr lang="en-US" altLang="zh-CN" sz="2800" dirty="0"/>
          </a:p>
          <a:p>
            <a:pPr lvl="1"/>
            <a:r>
              <a:rPr lang="zh-CN" altLang="en-US" sz="2400" dirty="0"/>
              <a:t>构建生成器（</a:t>
            </a:r>
            <a:r>
              <a:rPr lang="en-US" altLang="zh-CN" sz="2400" dirty="0"/>
              <a:t>generator</a:t>
            </a:r>
            <a:r>
              <a:rPr lang="zh-CN" altLang="en-US" sz="2400" dirty="0"/>
              <a:t>）、上下文管理器（</a:t>
            </a:r>
            <a:r>
              <a:rPr lang="en-US" altLang="zh-CN" sz="2400" dirty="0"/>
              <a:t>context</a:t>
            </a:r>
            <a:r>
              <a:rPr lang="zh-CN" altLang="en-US" sz="2400" dirty="0"/>
              <a:t>）、协程（</a:t>
            </a:r>
            <a:r>
              <a:rPr lang="en-US" altLang="zh-CN" sz="2400" dirty="0"/>
              <a:t>coroutine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Python</a:t>
            </a:r>
            <a:r>
              <a:rPr lang="zh-CN" altLang="en-US" sz="2400" dirty="0"/>
              <a:t>中实现协程的基础，作为函数的再入点（</a:t>
            </a:r>
            <a:r>
              <a:rPr lang="en-US" altLang="zh-CN" sz="2400" dirty="0"/>
              <a:t>re-entry point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协程实现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BB7B88-501B-401B-B6EE-2CE855A1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4" y="3057889"/>
            <a:ext cx="6354032" cy="29901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4FBFB4-AC4C-43D0-BFE2-A4659C409469}"/>
              </a:ext>
            </a:extLst>
          </p:cNvPr>
          <p:cNvSpPr/>
          <p:nvPr/>
        </p:nvSpPr>
        <p:spPr bwMode="auto">
          <a:xfrm>
            <a:off x="7303910" y="5246511"/>
            <a:ext cx="3894667" cy="801511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数据通过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协程在此处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中断执行</a:t>
            </a: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6B2FAA38-06C0-44E5-850D-CA68A9366BA6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4662311" y="4334933"/>
            <a:ext cx="2641599" cy="1312334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84C1137-187A-4D99-BAEC-7C6529EA73F4}"/>
              </a:ext>
            </a:extLst>
          </p:cNvPr>
          <p:cNvSpPr/>
          <p:nvPr/>
        </p:nvSpPr>
        <p:spPr bwMode="auto">
          <a:xfrm>
            <a:off x="7303910" y="3083916"/>
            <a:ext cx="3894667" cy="1251017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下一个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数据通过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send()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方法输入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表达式的值，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赋值给左值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协程从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处继续执行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38CD697-F442-4F38-A376-9C6B1D3418B5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11198577" y="2172338"/>
            <a:ext cx="778934" cy="3474929"/>
          </a:xfrm>
          <a:prstGeom prst="curved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BDF0D17-145A-4BEC-B5A5-3D20D9C115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833006" y="1333500"/>
            <a:ext cx="2418238" cy="1750416"/>
          </a:xfrm>
          <a:prstGeom prst="curvedConnector2">
            <a:avLst/>
          </a:prstGeom>
          <a:noFill/>
          <a:ln w="28575" cap="flat" cmpd="sng" algn="ctr">
            <a:solidFill>
              <a:srgbClr val="008CDA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361B4EF-646F-49A9-83A5-33FCF04B6D5E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rot="10800000" flipV="1">
            <a:off x="2359786" y="3709425"/>
            <a:ext cx="4944124" cy="546484"/>
          </a:xfrm>
          <a:prstGeom prst="curvedConnector3">
            <a:avLst>
              <a:gd name="adj1" fmla="val 103201"/>
            </a:avLst>
          </a:prstGeom>
          <a:noFill/>
          <a:ln w="28575" cap="flat" cmpd="sng" algn="ctr">
            <a:solidFill>
              <a:srgbClr val="008CDA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1D42D934-6C50-4D6C-BE5A-9C14972B923D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69056" y="4862790"/>
            <a:ext cx="1176867" cy="146552"/>
          </a:xfrm>
          <a:prstGeom prst="curvedConnector3">
            <a:avLst>
              <a:gd name="adj1" fmla="val 3957"/>
            </a:avLst>
          </a:prstGeom>
          <a:noFill/>
          <a:ln w="28575" cap="flat" cmpd="sng" algn="ctr">
            <a:solidFill>
              <a:srgbClr val="008CDA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79304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yield</a:t>
            </a:r>
            <a:r>
              <a:rPr lang="zh-CN" altLang="en-US" dirty="0"/>
              <a:t>的协程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AF6A4-B05E-4207-80C3-63F6D618D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8" y="1590675"/>
            <a:ext cx="6353175" cy="3676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A2D097-DC61-48E0-94FF-25CCB079C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607" y="1566862"/>
            <a:ext cx="5381625" cy="37242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E0B581-D47B-44A0-90D3-42DF10BDE158}"/>
              </a:ext>
            </a:extLst>
          </p:cNvPr>
          <p:cNvSpPr/>
          <p:nvPr/>
        </p:nvSpPr>
        <p:spPr bwMode="auto">
          <a:xfrm>
            <a:off x="711200" y="3002844"/>
            <a:ext cx="4651022" cy="3273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3B0EE6-5456-435D-BF0A-DA164694C732}"/>
              </a:ext>
            </a:extLst>
          </p:cNvPr>
          <p:cNvSpPr/>
          <p:nvPr/>
        </p:nvSpPr>
        <p:spPr bwMode="auto">
          <a:xfrm>
            <a:off x="7055908" y="3544710"/>
            <a:ext cx="4651022" cy="3273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D5EB42D-C55C-4764-B85C-23D8B9D005D9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5362222" y="3166533"/>
            <a:ext cx="1693686" cy="541866"/>
          </a:xfrm>
          <a:prstGeom prst="curved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55694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yield from</a:t>
            </a:r>
            <a:r>
              <a:rPr lang="zh-CN" altLang="en-US" dirty="0"/>
              <a:t>改进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AF6A4-B05E-4207-80C3-63F6D618D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98" y="1285875"/>
            <a:ext cx="5620632" cy="32527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AFAAFE-4301-466E-A8E0-EDEC290B8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98" y="4989225"/>
            <a:ext cx="5620632" cy="8171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2D4CCB-0A9C-4F0C-A4AB-C0025C156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472" y="2025967"/>
            <a:ext cx="58864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9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领域</a:t>
            </a:r>
            <a:r>
              <a:rPr lang="zh-CN" altLang="en-US" sz="2800" dirty="0">
                <a:solidFill>
                  <a:srgbClr val="FF0000"/>
                </a:solidFill>
              </a:rPr>
              <a:t>文本流</a:t>
            </a:r>
            <a:r>
              <a:rPr lang="zh-CN" altLang="en-US" sz="2800" dirty="0"/>
              <a:t>处理流水线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函数流水线视角</a:t>
            </a:r>
            <a:endParaRPr lang="en-US" altLang="zh-CN" sz="2800" dirty="0"/>
          </a:p>
          <a:p>
            <a:pPr lvl="1"/>
            <a:r>
              <a:rPr lang="zh-CN" altLang="en-US" sz="2600" dirty="0"/>
              <a:t>设置全局变量，管理分词词典、停用词词典、</a:t>
            </a:r>
            <a:r>
              <a:rPr lang="en-US" altLang="zh-CN" sz="2600" dirty="0"/>
              <a:t>TFIDF</a:t>
            </a:r>
            <a:r>
              <a:rPr lang="zh-CN" altLang="en-US" sz="2600" dirty="0"/>
              <a:t>特征模型、分类模型</a:t>
            </a:r>
            <a:endParaRPr lang="en-US" altLang="zh-CN" sz="2600" dirty="0"/>
          </a:p>
          <a:p>
            <a:r>
              <a:rPr lang="zh-CN" altLang="en-US" sz="2800" dirty="0"/>
              <a:t>协程流水线视角</a:t>
            </a:r>
            <a:endParaRPr lang="en-US" altLang="zh-CN" sz="2800" dirty="0"/>
          </a:p>
          <a:p>
            <a:pPr lvl="1"/>
            <a:r>
              <a:rPr lang="zh-CN" altLang="en-US" sz="2600" dirty="0"/>
              <a:t>协程内对象管理，协程退出时保存对象，避免</a:t>
            </a:r>
            <a:r>
              <a:rPr lang="zh-CN" altLang="en-US" sz="2600" dirty="0">
                <a:solidFill>
                  <a:srgbClr val="FF0000"/>
                </a:solidFill>
              </a:rPr>
              <a:t>全局变量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手动状态管理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使用代码记录状态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525982" y="1922589"/>
            <a:ext cx="9779455" cy="914400"/>
            <a:chOff x="1525982" y="1922589"/>
            <a:chExt cx="9779455" cy="914400"/>
          </a:xfrm>
        </p:grpSpPr>
        <p:cxnSp>
          <p:nvCxnSpPr>
            <p:cNvPr id="4" name="直接箭头连接符 3"/>
            <p:cNvCxnSpPr>
              <a:stCxn id="6" idx="3"/>
              <a:endCxn id="5" idx="1"/>
            </p:cNvCxnSpPr>
            <p:nvPr/>
          </p:nvCxnSpPr>
          <p:spPr bwMode="auto">
            <a:xfrm flipV="1">
              <a:off x="2240358" y="2375198"/>
              <a:ext cx="393112" cy="4591"/>
            </a:xfrm>
            <a:prstGeom prst="straightConnector1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5" name="矩形 4"/>
            <p:cNvSpPr/>
            <p:nvPr/>
          </p:nvSpPr>
          <p:spPr bwMode="auto">
            <a:xfrm>
              <a:off x="2633470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分词器</a:t>
              </a:r>
            </a:p>
          </p:txBody>
        </p:sp>
        <p:sp>
          <p:nvSpPr>
            <p:cNvPr id="6" name="折角形 5"/>
            <p:cNvSpPr/>
            <p:nvPr/>
          </p:nvSpPr>
          <p:spPr bwMode="auto">
            <a:xfrm>
              <a:off x="1525982" y="1922589"/>
              <a:ext cx="714376" cy="914400"/>
            </a:xfrm>
            <a:prstGeom prst="foldedCorner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领域文本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928995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去除停用词</a:t>
              </a:r>
            </a:p>
          </p:txBody>
        </p:sp>
        <p:cxnSp>
          <p:nvCxnSpPr>
            <p:cNvPr id="8" name="直接箭头连接符 7"/>
            <p:cNvCxnSpPr>
              <a:stCxn id="5" idx="3"/>
              <a:endCxn id="7" idx="1"/>
            </p:cNvCxnSpPr>
            <p:nvPr/>
          </p:nvCxnSpPr>
          <p:spPr bwMode="auto">
            <a:xfrm>
              <a:off x="4209314" y="2375198"/>
              <a:ext cx="719681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9" name="矩形 8"/>
            <p:cNvSpPr/>
            <p:nvPr/>
          </p:nvSpPr>
          <p:spPr bwMode="auto">
            <a:xfrm>
              <a:off x="7224520" y="2149803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TFIDF</a:t>
              </a: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</a:t>
              </a:r>
            </a:p>
          </p:txBody>
        </p:sp>
        <p:cxnSp>
          <p:nvCxnSpPr>
            <p:cNvPr id="10" name="直接箭头连接符 9"/>
            <p:cNvCxnSpPr>
              <a:stCxn id="7" idx="3"/>
              <a:endCxn id="9" idx="1"/>
            </p:cNvCxnSpPr>
            <p:nvPr/>
          </p:nvCxnSpPr>
          <p:spPr bwMode="auto">
            <a:xfrm flipV="1">
              <a:off x="6504839" y="2375197"/>
              <a:ext cx="719681" cy="1"/>
            </a:xfrm>
            <a:prstGeom prst="straightConnector1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1" name="矩形 10"/>
            <p:cNvSpPr/>
            <p:nvPr/>
          </p:nvSpPr>
          <p:spPr bwMode="auto">
            <a:xfrm>
              <a:off x="9520044" y="2149803"/>
              <a:ext cx="1785393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zh-CN" altLang="en-US" sz="20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分类模型训练</a:t>
              </a:r>
            </a:p>
          </p:txBody>
        </p:sp>
        <p:cxnSp>
          <p:nvCxnSpPr>
            <p:cNvPr id="12" name="直接箭头连接符 11"/>
            <p:cNvCxnSpPr>
              <a:stCxn id="9" idx="3"/>
              <a:endCxn id="11" idx="1"/>
            </p:cNvCxnSpPr>
            <p:nvPr/>
          </p:nvCxnSpPr>
          <p:spPr bwMode="auto">
            <a:xfrm>
              <a:off x="8800364" y="2375197"/>
              <a:ext cx="719680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3" name="圆角矩形 12"/>
          <p:cNvSpPr/>
          <p:nvPr/>
        </p:nvSpPr>
        <p:spPr bwMode="auto">
          <a:xfrm>
            <a:off x="2857314" y="3103916"/>
            <a:ext cx="1128156" cy="625957"/>
          </a:xfrm>
          <a:prstGeom prst="round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领域词典</a:t>
            </a:r>
          </a:p>
        </p:txBody>
      </p:sp>
      <p:sp>
        <p:nvSpPr>
          <p:cNvPr id="14" name="上下箭头 13"/>
          <p:cNvSpPr/>
          <p:nvPr/>
        </p:nvSpPr>
        <p:spPr bwMode="auto">
          <a:xfrm>
            <a:off x="3287227" y="2600590"/>
            <a:ext cx="268330" cy="498256"/>
          </a:xfrm>
          <a:prstGeom prst="upDownArrow">
            <a:avLst>
              <a:gd name="adj1" fmla="val 34602"/>
              <a:gd name="adj2" fmla="val 25433"/>
            </a:avLst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152838" y="3097724"/>
            <a:ext cx="1128156" cy="625957"/>
          </a:xfrm>
          <a:prstGeom prst="round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领域停用词词典</a:t>
            </a:r>
          </a:p>
        </p:txBody>
      </p:sp>
      <p:sp>
        <p:nvSpPr>
          <p:cNvPr id="16" name="上下箭头 15"/>
          <p:cNvSpPr/>
          <p:nvPr/>
        </p:nvSpPr>
        <p:spPr bwMode="auto">
          <a:xfrm>
            <a:off x="5582751" y="2600590"/>
            <a:ext cx="268330" cy="498256"/>
          </a:xfrm>
          <a:prstGeom prst="upDownArrow">
            <a:avLst>
              <a:gd name="adj1" fmla="val 34602"/>
              <a:gd name="adj2" fmla="val 25433"/>
            </a:avLst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7448364" y="3097724"/>
            <a:ext cx="1128156" cy="625957"/>
          </a:xfrm>
          <a:prstGeom prst="round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b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8" name="上下箭头 17"/>
          <p:cNvSpPr/>
          <p:nvPr/>
        </p:nvSpPr>
        <p:spPr bwMode="auto">
          <a:xfrm>
            <a:off x="7882708" y="2600590"/>
            <a:ext cx="268330" cy="498256"/>
          </a:xfrm>
          <a:prstGeom prst="upDownArrow">
            <a:avLst>
              <a:gd name="adj1" fmla="val 34602"/>
              <a:gd name="adj2" fmla="val 25433"/>
            </a:avLst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9848662" y="3112083"/>
            <a:ext cx="1128156" cy="625957"/>
          </a:xfrm>
          <a:prstGeom prst="round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分类模型</a:t>
            </a:r>
          </a:p>
        </p:txBody>
      </p:sp>
      <p:sp>
        <p:nvSpPr>
          <p:cNvPr id="20" name="上下箭头 19"/>
          <p:cNvSpPr/>
          <p:nvPr/>
        </p:nvSpPr>
        <p:spPr bwMode="auto">
          <a:xfrm>
            <a:off x="10278575" y="2600590"/>
            <a:ext cx="268330" cy="498256"/>
          </a:xfrm>
          <a:prstGeom prst="upDownArrow">
            <a:avLst>
              <a:gd name="adj1" fmla="val 34602"/>
              <a:gd name="adj2" fmla="val 25433"/>
            </a:avLst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5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使用代码记录状态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5671189" y="1364449"/>
            <a:ext cx="6109261" cy="571229"/>
            <a:chOff x="1525982" y="1922589"/>
            <a:chExt cx="9779455" cy="914400"/>
          </a:xfrm>
        </p:grpSpPr>
        <p:cxnSp>
          <p:nvCxnSpPr>
            <p:cNvPr id="56" name="直接箭头连接符 55"/>
            <p:cNvCxnSpPr>
              <a:stCxn id="58" idx="3"/>
              <a:endCxn id="57" idx="1"/>
            </p:cNvCxnSpPr>
            <p:nvPr/>
          </p:nvCxnSpPr>
          <p:spPr bwMode="auto">
            <a:xfrm flipV="1">
              <a:off x="2240358" y="2375198"/>
              <a:ext cx="393112" cy="459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57" name="矩形 56"/>
            <p:cNvSpPr/>
            <p:nvPr/>
          </p:nvSpPr>
          <p:spPr bwMode="auto">
            <a:xfrm>
              <a:off x="2633470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折角形 57"/>
            <p:cNvSpPr/>
            <p:nvPr/>
          </p:nvSpPr>
          <p:spPr bwMode="auto">
            <a:xfrm>
              <a:off x="1525982" y="1922589"/>
              <a:ext cx="714376" cy="914400"/>
            </a:xfrm>
            <a:prstGeom prst="foldedCorner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4928995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箭头连接符 64"/>
            <p:cNvCxnSpPr>
              <a:stCxn id="57" idx="3"/>
              <a:endCxn id="59" idx="1"/>
            </p:cNvCxnSpPr>
            <p:nvPr/>
          </p:nvCxnSpPr>
          <p:spPr bwMode="auto">
            <a:xfrm>
              <a:off x="4209314" y="2375198"/>
              <a:ext cx="71968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8" name="矩形 67"/>
            <p:cNvSpPr/>
            <p:nvPr/>
          </p:nvSpPr>
          <p:spPr bwMode="auto">
            <a:xfrm>
              <a:off x="7224520" y="2149803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箭头连接符 68"/>
            <p:cNvCxnSpPr>
              <a:stCxn id="59" idx="3"/>
              <a:endCxn id="68" idx="1"/>
            </p:cNvCxnSpPr>
            <p:nvPr/>
          </p:nvCxnSpPr>
          <p:spPr bwMode="auto">
            <a:xfrm flipV="1">
              <a:off x="6504839" y="2375197"/>
              <a:ext cx="719681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70" name="矩形 69"/>
            <p:cNvSpPr/>
            <p:nvPr/>
          </p:nvSpPr>
          <p:spPr bwMode="auto">
            <a:xfrm>
              <a:off x="9520044" y="2149803"/>
              <a:ext cx="1785393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" name="直接箭头连接符 70"/>
            <p:cNvCxnSpPr>
              <a:stCxn id="68" idx="3"/>
              <a:endCxn id="70" idx="1"/>
            </p:cNvCxnSpPr>
            <p:nvPr/>
          </p:nvCxnSpPr>
          <p:spPr bwMode="auto">
            <a:xfrm>
              <a:off x="8800364" y="2375197"/>
              <a:ext cx="7196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72" name="组合 71"/>
          <p:cNvGrpSpPr/>
          <p:nvPr/>
        </p:nvGrpSpPr>
        <p:grpSpPr>
          <a:xfrm>
            <a:off x="5671189" y="2088564"/>
            <a:ext cx="6109261" cy="571229"/>
            <a:chOff x="1525982" y="1922589"/>
            <a:chExt cx="9779455" cy="914400"/>
          </a:xfrm>
        </p:grpSpPr>
        <p:cxnSp>
          <p:nvCxnSpPr>
            <p:cNvPr id="73" name="直接箭头连接符 72"/>
            <p:cNvCxnSpPr>
              <a:stCxn id="75" idx="3"/>
              <a:endCxn id="74" idx="1"/>
            </p:cNvCxnSpPr>
            <p:nvPr/>
          </p:nvCxnSpPr>
          <p:spPr bwMode="auto">
            <a:xfrm flipV="1">
              <a:off x="2240358" y="2375198"/>
              <a:ext cx="393112" cy="459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74" name="矩形 73"/>
            <p:cNvSpPr/>
            <p:nvPr/>
          </p:nvSpPr>
          <p:spPr bwMode="auto">
            <a:xfrm>
              <a:off x="2633470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折角形 74"/>
            <p:cNvSpPr/>
            <p:nvPr/>
          </p:nvSpPr>
          <p:spPr bwMode="auto">
            <a:xfrm>
              <a:off x="1525982" y="1922589"/>
              <a:ext cx="714376" cy="914400"/>
            </a:xfrm>
            <a:prstGeom prst="foldedCorner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928995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7" name="直接箭头连接符 76"/>
            <p:cNvCxnSpPr>
              <a:stCxn id="74" idx="3"/>
              <a:endCxn id="76" idx="1"/>
            </p:cNvCxnSpPr>
            <p:nvPr/>
          </p:nvCxnSpPr>
          <p:spPr bwMode="auto">
            <a:xfrm>
              <a:off x="4209314" y="2375198"/>
              <a:ext cx="71968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78" name="矩形 77"/>
            <p:cNvSpPr/>
            <p:nvPr/>
          </p:nvSpPr>
          <p:spPr bwMode="auto">
            <a:xfrm>
              <a:off x="7224520" y="2149803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箭头连接符 78"/>
            <p:cNvCxnSpPr>
              <a:stCxn id="76" idx="3"/>
              <a:endCxn id="78" idx="1"/>
            </p:cNvCxnSpPr>
            <p:nvPr/>
          </p:nvCxnSpPr>
          <p:spPr bwMode="auto">
            <a:xfrm flipV="1">
              <a:off x="6504839" y="2375197"/>
              <a:ext cx="719681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80" name="矩形 79"/>
            <p:cNvSpPr/>
            <p:nvPr/>
          </p:nvSpPr>
          <p:spPr bwMode="auto">
            <a:xfrm>
              <a:off x="9520044" y="2149803"/>
              <a:ext cx="1785393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箭头连接符 80"/>
            <p:cNvCxnSpPr>
              <a:stCxn id="78" idx="3"/>
              <a:endCxn id="80" idx="1"/>
            </p:cNvCxnSpPr>
            <p:nvPr/>
          </p:nvCxnSpPr>
          <p:spPr bwMode="auto">
            <a:xfrm>
              <a:off x="8800364" y="2375197"/>
              <a:ext cx="7196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82" name="组合 81"/>
          <p:cNvGrpSpPr/>
          <p:nvPr/>
        </p:nvGrpSpPr>
        <p:grpSpPr>
          <a:xfrm>
            <a:off x="5671189" y="2811433"/>
            <a:ext cx="6109261" cy="571229"/>
            <a:chOff x="1525982" y="1922589"/>
            <a:chExt cx="9779455" cy="914400"/>
          </a:xfrm>
        </p:grpSpPr>
        <p:cxnSp>
          <p:nvCxnSpPr>
            <p:cNvPr id="83" name="直接箭头连接符 82"/>
            <p:cNvCxnSpPr>
              <a:stCxn id="85" idx="3"/>
              <a:endCxn id="84" idx="1"/>
            </p:cNvCxnSpPr>
            <p:nvPr/>
          </p:nvCxnSpPr>
          <p:spPr bwMode="auto">
            <a:xfrm flipV="1">
              <a:off x="2240358" y="2375198"/>
              <a:ext cx="393112" cy="459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84" name="矩形 83"/>
            <p:cNvSpPr/>
            <p:nvPr/>
          </p:nvSpPr>
          <p:spPr bwMode="auto">
            <a:xfrm>
              <a:off x="2633470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折角形 84"/>
            <p:cNvSpPr/>
            <p:nvPr/>
          </p:nvSpPr>
          <p:spPr bwMode="auto">
            <a:xfrm>
              <a:off x="1525982" y="1922589"/>
              <a:ext cx="714376" cy="914400"/>
            </a:xfrm>
            <a:prstGeom prst="foldedCorner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4928995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7" name="直接箭头连接符 86"/>
            <p:cNvCxnSpPr>
              <a:stCxn id="84" idx="3"/>
              <a:endCxn id="86" idx="1"/>
            </p:cNvCxnSpPr>
            <p:nvPr/>
          </p:nvCxnSpPr>
          <p:spPr bwMode="auto">
            <a:xfrm>
              <a:off x="4209314" y="2375198"/>
              <a:ext cx="71968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88" name="矩形 87"/>
            <p:cNvSpPr/>
            <p:nvPr/>
          </p:nvSpPr>
          <p:spPr bwMode="auto">
            <a:xfrm>
              <a:off x="7224520" y="2149803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9" name="直接箭头连接符 88"/>
            <p:cNvCxnSpPr>
              <a:stCxn id="86" idx="3"/>
              <a:endCxn id="88" idx="1"/>
            </p:cNvCxnSpPr>
            <p:nvPr/>
          </p:nvCxnSpPr>
          <p:spPr bwMode="auto">
            <a:xfrm flipV="1">
              <a:off x="6504839" y="2375197"/>
              <a:ext cx="719681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90" name="矩形 89"/>
            <p:cNvSpPr/>
            <p:nvPr/>
          </p:nvSpPr>
          <p:spPr bwMode="auto">
            <a:xfrm>
              <a:off x="9520044" y="2149803"/>
              <a:ext cx="1785393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直接箭头连接符 90"/>
            <p:cNvCxnSpPr>
              <a:stCxn id="88" idx="3"/>
              <a:endCxn id="90" idx="1"/>
            </p:cNvCxnSpPr>
            <p:nvPr/>
          </p:nvCxnSpPr>
          <p:spPr bwMode="auto">
            <a:xfrm>
              <a:off x="8800364" y="2375197"/>
              <a:ext cx="7196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92" name="组合 91"/>
          <p:cNvGrpSpPr/>
          <p:nvPr/>
        </p:nvGrpSpPr>
        <p:grpSpPr>
          <a:xfrm>
            <a:off x="5671189" y="3482683"/>
            <a:ext cx="6109261" cy="571229"/>
            <a:chOff x="1525982" y="1922589"/>
            <a:chExt cx="9779455" cy="914400"/>
          </a:xfrm>
        </p:grpSpPr>
        <p:cxnSp>
          <p:nvCxnSpPr>
            <p:cNvPr id="93" name="直接箭头连接符 92"/>
            <p:cNvCxnSpPr>
              <a:stCxn id="95" idx="3"/>
              <a:endCxn id="94" idx="1"/>
            </p:cNvCxnSpPr>
            <p:nvPr/>
          </p:nvCxnSpPr>
          <p:spPr bwMode="auto">
            <a:xfrm flipV="1">
              <a:off x="2240358" y="2375198"/>
              <a:ext cx="393112" cy="459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94" name="矩形 93"/>
            <p:cNvSpPr/>
            <p:nvPr/>
          </p:nvSpPr>
          <p:spPr bwMode="auto">
            <a:xfrm>
              <a:off x="2633470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折角形 94"/>
            <p:cNvSpPr/>
            <p:nvPr/>
          </p:nvSpPr>
          <p:spPr bwMode="auto">
            <a:xfrm>
              <a:off x="1525982" y="1922589"/>
              <a:ext cx="714376" cy="914400"/>
            </a:xfrm>
            <a:prstGeom prst="foldedCorner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4928995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7" name="直接箭头连接符 96"/>
            <p:cNvCxnSpPr>
              <a:stCxn id="94" idx="3"/>
              <a:endCxn id="96" idx="1"/>
            </p:cNvCxnSpPr>
            <p:nvPr/>
          </p:nvCxnSpPr>
          <p:spPr bwMode="auto">
            <a:xfrm>
              <a:off x="4209314" y="2375198"/>
              <a:ext cx="71968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98" name="矩形 97"/>
            <p:cNvSpPr/>
            <p:nvPr/>
          </p:nvSpPr>
          <p:spPr bwMode="auto">
            <a:xfrm>
              <a:off x="7224520" y="2149803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9" name="直接箭头连接符 98"/>
            <p:cNvCxnSpPr>
              <a:stCxn id="96" idx="3"/>
              <a:endCxn id="98" idx="1"/>
            </p:cNvCxnSpPr>
            <p:nvPr/>
          </p:nvCxnSpPr>
          <p:spPr bwMode="auto">
            <a:xfrm flipV="1">
              <a:off x="6504839" y="2375197"/>
              <a:ext cx="719681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00" name="矩形 99"/>
            <p:cNvSpPr/>
            <p:nvPr/>
          </p:nvSpPr>
          <p:spPr bwMode="auto">
            <a:xfrm>
              <a:off x="9520044" y="2149803"/>
              <a:ext cx="1785393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1" name="直接箭头连接符 100"/>
            <p:cNvCxnSpPr>
              <a:stCxn id="98" idx="3"/>
              <a:endCxn id="100" idx="1"/>
            </p:cNvCxnSpPr>
            <p:nvPr/>
          </p:nvCxnSpPr>
          <p:spPr bwMode="auto">
            <a:xfrm>
              <a:off x="8800364" y="2375197"/>
              <a:ext cx="7196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02" name="组合 101"/>
          <p:cNvGrpSpPr/>
          <p:nvPr/>
        </p:nvGrpSpPr>
        <p:grpSpPr>
          <a:xfrm>
            <a:off x="5671189" y="4169868"/>
            <a:ext cx="6109261" cy="571229"/>
            <a:chOff x="1525982" y="1922589"/>
            <a:chExt cx="9779455" cy="914400"/>
          </a:xfrm>
        </p:grpSpPr>
        <p:cxnSp>
          <p:nvCxnSpPr>
            <p:cNvPr id="103" name="直接箭头连接符 102"/>
            <p:cNvCxnSpPr>
              <a:stCxn id="105" idx="3"/>
              <a:endCxn id="104" idx="1"/>
            </p:cNvCxnSpPr>
            <p:nvPr/>
          </p:nvCxnSpPr>
          <p:spPr bwMode="auto">
            <a:xfrm flipV="1">
              <a:off x="2240358" y="2375198"/>
              <a:ext cx="393112" cy="459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04" name="矩形 103"/>
            <p:cNvSpPr/>
            <p:nvPr/>
          </p:nvSpPr>
          <p:spPr bwMode="auto">
            <a:xfrm>
              <a:off x="2633470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折角形 104"/>
            <p:cNvSpPr/>
            <p:nvPr/>
          </p:nvSpPr>
          <p:spPr bwMode="auto">
            <a:xfrm>
              <a:off x="1525982" y="1922589"/>
              <a:ext cx="714376" cy="914400"/>
            </a:xfrm>
            <a:prstGeom prst="foldedCorner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4928995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7" name="直接箭头连接符 106"/>
            <p:cNvCxnSpPr>
              <a:stCxn id="104" idx="3"/>
              <a:endCxn id="106" idx="1"/>
            </p:cNvCxnSpPr>
            <p:nvPr/>
          </p:nvCxnSpPr>
          <p:spPr bwMode="auto">
            <a:xfrm>
              <a:off x="4209314" y="2375198"/>
              <a:ext cx="71968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08" name="矩形 107"/>
            <p:cNvSpPr/>
            <p:nvPr/>
          </p:nvSpPr>
          <p:spPr bwMode="auto">
            <a:xfrm>
              <a:off x="7224520" y="2149803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9" name="直接箭头连接符 108"/>
            <p:cNvCxnSpPr>
              <a:stCxn id="106" idx="3"/>
              <a:endCxn id="108" idx="1"/>
            </p:cNvCxnSpPr>
            <p:nvPr/>
          </p:nvCxnSpPr>
          <p:spPr bwMode="auto">
            <a:xfrm flipV="1">
              <a:off x="6504839" y="2375197"/>
              <a:ext cx="719681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10" name="矩形 109"/>
            <p:cNvSpPr/>
            <p:nvPr/>
          </p:nvSpPr>
          <p:spPr bwMode="auto">
            <a:xfrm>
              <a:off x="9520044" y="2149803"/>
              <a:ext cx="1785393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1" name="直接箭头连接符 110"/>
            <p:cNvCxnSpPr>
              <a:stCxn id="108" idx="3"/>
              <a:endCxn id="110" idx="1"/>
            </p:cNvCxnSpPr>
            <p:nvPr/>
          </p:nvCxnSpPr>
          <p:spPr bwMode="auto">
            <a:xfrm>
              <a:off x="8800364" y="2375197"/>
              <a:ext cx="7196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22" name="组合 121"/>
          <p:cNvGrpSpPr/>
          <p:nvPr/>
        </p:nvGrpSpPr>
        <p:grpSpPr>
          <a:xfrm>
            <a:off x="5671189" y="5553047"/>
            <a:ext cx="6109261" cy="571229"/>
            <a:chOff x="1525982" y="1922589"/>
            <a:chExt cx="9779455" cy="914400"/>
          </a:xfrm>
        </p:grpSpPr>
        <p:cxnSp>
          <p:nvCxnSpPr>
            <p:cNvPr id="123" name="直接箭头连接符 122"/>
            <p:cNvCxnSpPr>
              <a:stCxn id="125" idx="3"/>
              <a:endCxn id="124" idx="1"/>
            </p:cNvCxnSpPr>
            <p:nvPr/>
          </p:nvCxnSpPr>
          <p:spPr bwMode="auto">
            <a:xfrm flipV="1">
              <a:off x="2240358" y="2375198"/>
              <a:ext cx="393112" cy="459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24" name="矩形 123"/>
            <p:cNvSpPr/>
            <p:nvPr/>
          </p:nvSpPr>
          <p:spPr bwMode="auto">
            <a:xfrm>
              <a:off x="2633470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折角形 124"/>
            <p:cNvSpPr/>
            <p:nvPr/>
          </p:nvSpPr>
          <p:spPr bwMode="auto">
            <a:xfrm>
              <a:off x="1525982" y="1922589"/>
              <a:ext cx="714376" cy="914400"/>
            </a:xfrm>
            <a:prstGeom prst="foldedCorner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4928995" y="2149804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7" name="直接箭头连接符 126"/>
            <p:cNvCxnSpPr>
              <a:stCxn id="124" idx="3"/>
              <a:endCxn id="126" idx="1"/>
            </p:cNvCxnSpPr>
            <p:nvPr/>
          </p:nvCxnSpPr>
          <p:spPr bwMode="auto">
            <a:xfrm>
              <a:off x="4209314" y="2375198"/>
              <a:ext cx="71968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28" name="矩形 127"/>
            <p:cNvSpPr/>
            <p:nvPr/>
          </p:nvSpPr>
          <p:spPr bwMode="auto">
            <a:xfrm>
              <a:off x="7224520" y="2149803"/>
              <a:ext cx="1575844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9" name="直接箭头连接符 128"/>
            <p:cNvCxnSpPr>
              <a:stCxn id="126" idx="3"/>
              <a:endCxn id="128" idx="1"/>
            </p:cNvCxnSpPr>
            <p:nvPr/>
          </p:nvCxnSpPr>
          <p:spPr bwMode="auto">
            <a:xfrm flipV="1">
              <a:off x="6504839" y="2375197"/>
              <a:ext cx="719681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30" name="矩形 129"/>
            <p:cNvSpPr/>
            <p:nvPr/>
          </p:nvSpPr>
          <p:spPr bwMode="auto">
            <a:xfrm>
              <a:off x="9520044" y="2149803"/>
              <a:ext cx="1785393" cy="4507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endParaRPr kumimoji="0" lang="zh-CN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1" name="直接箭头连接符 130"/>
            <p:cNvCxnSpPr>
              <a:stCxn id="128" idx="3"/>
              <a:endCxn id="130" idx="1"/>
            </p:cNvCxnSpPr>
            <p:nvPr/>
          </p:nvCxnSpPr>
          <p:spPr bwMode="auto">
            <a:xfrm>
              <a:off x="8800364" y="2375197"/>
              <a:ext cx="7196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39" name="文本框 38"/>
          <p:cNvSpPr txBox="1"/>
          <p:nvPr/>
        </p:nvSpPr>
        <p:spPr bwMode="gray">
          <a:xfrm>
            <a:off x="8698515" y="4792711"/>
            <a:ext cx="615553" cy="6758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内容占位符 1"/>
          <p:cNvSpPr>
            <a:spLocks noGrp="1"/>
          </p:cNvSpPr>
          <p:nvPr>
            <p:ph idx="1"/>
          </p:nvPr>
        </p:nvSpPr>
        <p:spPr>
          <a:xfrm>
            <a:off x="304800" y="1333500"/>
            <a:ext cx="5073806" cy="4877295"/>
          </a:xfrm>
        </p:spPr>
        <p:txBody>
          <a:bodyPr/>
          <a:lstStyle/>
          <a:p>
            <a:r>
              <a:rPr lang="zh-CN" altLang="en-US" sz="2800" dirty="0"/>
              <a:t>大量不同领域文本输入</a:t>
            </a:r>
            <a:endParaRPr lang="en-US" altLang="zh-CN" sz="2800" dirty="0"/>
          </a:p>
          <a:p>
            <a:pPr lvl="1"/>
            <a:r>
              <a:rPr lang="zh-CN" altLang="en-US" sz="2600" dirty="0"/>
              <a:t>领域具体数目未知</a:t>
            </a:r>
            <a:endParaRPr lang="en-US" altLang="zh-CN" sz="2600" dirty="0"/>
          </a:p>
          <a:p>
            <a:r>
              <a:rPr lang="zh-CN" altLang="en-US" sz="2800" dirty="0"/>
              <a:t>使用多线程开销巨大</a:t>
            </a:r>
            <a:endParaRPr lang="en-US" altLang="zh-CN" sz="2800" dirty="0"/>
          </a:p>
          <a:p>
            <a:pPr lvl="1"/>
            <a:r>
              <a:rPr lang="zh-CN" altLang="en-US" sz="2400" dirty="0"/>
              <a:t>全局对象管理复杂</a:t>
            </a:r>
            <a:endParaRPr lang="en-US" altLang="zh-CN" sz="2400" dirty="0"/>
          </a:p>
          <a:p>
            <a:r>
              <a:rPr lang="zh-CN" altLang="en-US" sz="2600" dirty="0"/>
              <a:t>结合协程优势以代码记录状态</a:t>
            </a:r>
            <a:endParaRPr lang="en-US" altLang="zh-CN" sz="2600" dirty="0"/>
          </a:p>
          <a:p>
            <a:pPr lvl="1"/>
            <a:r>
              <a:rPr lang="zh-CN" altLang="en-US" sz="2400" dirty="0"/>
              <a:t>自动化管理特定领域数据</a:t>
            </a:r>
            <a:endParaRPr lang="en-US" altLang="zh-CN" sz="2400" dirty="0"/>
          </a:p>
          <a:p>
            <a:r>
              <a:rPr lang="zh-CN" altLang="en-US" sz="2600" dirty="0"/>
              <a:t>与基于对象的实现相比</a:t>
            </a:r>
            <a:endParaRPr lang="en-US" altLang="zh-CN" sz="2600" dirty="0"/>
          </a:p>
          <a:p>
            <a:pPr lvl="1"/>
            <a:r>
              <a:rPr lang="zh-CN" altLang="en-US" sz="2400" dirty="0"/>
              <a:t>协程相比对象效率更高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44" name="文本框 43"/>
          <p:cNvSpPr txBox="1"/>
          <p:nvPr/>
        </p:nvSpPr>
        <p:spPr bwMode="gray">
          <a:xfrm>
            <a:off x="5229082" y="1462528"/>
            <a:ext cx="31931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 bwMode="gray">
          <a:xfrm>
            <a:off x="5229082" y="2186643"/>
            <a:ext cx="31931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 bwMode="gray">
          <a:xfrm>
            <a:off x="5229082" y="2910758"/>
            <a:ext cx="31931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 bwMode="gray">
          <a:xfrm>
            <a:off x="5229082" y="3580762"/>
            <a:ext cx="31931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 bwMode="gray">
          <a:xfrm>
            <a:off x="5229082" y="4263683"/>
            <a:ext cx="31931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 bwMode="gray">
          <a:xfrm>
            <a:off x="5229082" y="5651126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28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高并发场景应用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383708" y="2631684"/>
            <a:ext cx="3568135" cy="2203364"/>
            <a:chOff x="1941291" y="2631683"/>
            <a:chExt cx="2718148" cy="1678487"/>
          </a:xfrm>
        </p:grpSpPr>
        <p:sp>
          <p:nvSpPr>
            <p:cNvPr id="5" name="矩形 4"/>
            <p:cNvSpPr/>
            <p:nvPr/>
          </p:nvSpPr>
          <p:spPr bwMode="auto">
            <a:xfrm>
              <a:off x="1941291" y="2631683"/>
              <a:ext cx="2718148" cy="167848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信息接受器</a:t>
              </a:r>
              <a:endParaRPr kumimoji="0" lang="zh-CN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223126" y="3057568"/>
              <a:ext cx="2154477" cy="1139869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消息队列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389095" y="3486582"/>
              <a:ext cx="1822538" cy="569935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协程调用</a:t>
              </a:r>
              <a:endParaRPr kumimoji="0" lang="zh-CN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 bwMode="auto">
          <a:xfrm>
            <a:off x="579016" y="2635596"/>
            <a:ext cx="721690" cy="339333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/>
          <p:cNvCxnSpPr/>
          <p:nvPr/>
        </p:nvCxnSpPr>
        <p:spPr bwMode="auto">
          <a:xfrm>
            <a:off x="550407" y="3231147"/>
            <a:ext cx="750299" cy="169666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>
            <a:off x="558278" y="3829828"/>
            <a:ext cx="701457" cy="1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568646" y="4222483"/>
            <a:ext cx="680719" cy="284966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直接箭头连接符 18"/>
          <p:cNvCxnSpPr/>
          <p:nvPr/>
        </p:nvCxnSpPr>
        <p:spPr bwMode="auto">
          <a:xfrm flipV="1">
            <a:off x="579016" y="4653416"/>
            <a:ext cx="721690" cy="540884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5" name="文本框 24"/>
          <p:cNvSpPr txBox="1"/>
          <p:nvPr/>
        </p:nvSpPr>
        <p:spPr bwMode="gray">
          <a:xfrm>
            <a:off x="90118" y="2039159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用户请求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5400993" y="1849621"/>
            <a:ext cx="1638685" cy="533400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协程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2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400993" y="2668419"/>
            <a:ext cx="1638685" cy="533400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协程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2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00993" y="3487217"/>
            <a:ext cx="1638685" cy="533400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协程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400993" y="4300606"/>
            <a:ext cx="1638685" cy="533400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协程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2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400993" y="5114647"/>
            <a:ext cx="1638685" cy="533400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协程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2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5" idx="3"/>
            <a:endCxn id="27" idx="1"/>
          </p:cNvCxnSpPr>
          <p:nvPr/>
        </p:nvCxnSpPr>
        <p:spPr bwMode="auto">
          <a:xfrm flipV="1">
            <a:off x="4951843" y="2116321"/>
            <a:ext cx="449150" cy="1617045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7" name="直接箭头连接符 36"/>
          <p:cNvCxnSpPr>
            <a:stCxn id="5" idx="3"/>
            <a:endCxn id="29" idx="1"/>
          </p:cNvCxnSpPr>
          <p:nvPr/>
        </p:nvCxnSpPr>
        <p:spPr bwMode="auto">
          <a:xfrm flipV="1">
            <a:off x="4951843" y="2935119"/>
            <a:ext cx="449150" cy="798247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0" name="直接箭头连接符 39"/>
          <p:cNvCxnSpPr>
            <a:stCxn id="5" idx="3"/>
            <a:endCxn id="30" idx="1"/>
          </p:cNvCxnSpPr>
          <p:nvPr/>
        </p:nvCxnSpPr>
        <p:spPr bwMode="auto">
          <a:xfrm>
            <a:off x="4951843" y="3733366"/>
            <a:ext cx="449150" cy="20551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3" name="直接箭头连接符 42"/>
          <p:cNvCxnSpPr>
            <a:stCxn id="5" idx="3"/>
            <a:endCxn id="31" idx="1"/>
          </p:cNvCxnSpPr>
          <p:nvPr/>
        </p:nvCxnSpPr>
        <p:spPr bwMode="auto">
          <a:xfrm>
            <a:off x="4951843" y="3733366"/>
            <a:ext cx="449150" cy="833940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6" name="直接箭头连接符 45"/>
          <p:cNvCxnSpPr>
            <a:stCxn id="5" idx="3"/>
            <a:endCxn id="32" idx="1"/>
          </p:cNvCxnSpPr>
          <p:nvPr/>
        </p:nvCxnSpPr>
        <p:spPr bwMode="auto">
          <a:xfrm>
            <a:off x="4951843" y="3733366"/>
            <a:ext cx="449150" cy="1647981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64" name="组合 63"/>
          <p:cNvGrpSpPr/>
          <p:nvPr/>
        </p:nvGrpSpPr>
        <p:grpSpPr>
          <a:xfrm>
            <a:off x="8602980" y="2538561"/>
            <a:ext cx="3133908" cy="2295445"/>
            <a:chOff x="8602980" y="2538561"/>
            <a:chExt cx="3133908" cy="2295445"/>
          </a:xfrm>
        </p:grpSpPr>
        <p:sp>
          <p:nvSpPr>
            <p:cNvPr id="60" name="矩形 59"/>
            <p:cNvSpPr/>
            <p:nvPr/>
          </p:nvSpPr>
          <p:spPr bwMode="auto">
            <a:xfrm>
              <a:off x="8602980" y="2538561"/>
              <a:ext cx="3133908" cy="2295445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文本检索</a:t>
              </a:r>
              <a:endPara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8926618" y="3043798"/>
              <a:ext cx="2585047" cy="443419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查询日志记录</a:t>
              </a:r>
              <a:endPara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8926618" y="3608118"/>
              <a:ext cx="2585047" cy="443419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根据查询优化结果</a:t>
              </a:r>
              <a:endPara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8926618" y="4172181"/>
              <a:ext cx="2585047" cy="443419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用户特征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画像构建</a:t>
              </a:r>
              <a:endPara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6" name="直接连接符 65"/>
          <p:cNvCxnSpPr/>
          <p:nvPr/>
        </p:nvCxnSpPr>
        <p:spPr bwMode="auto">
          <a:xfrm flipV="1">
            <a:off x="7039678" y="2538561"/>
            <a:ext cx="1563302" cy="94865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67" name="直接连接符 66"/>
          <p:cNvCxnSpPr/>
          <p:nvPr/>
        </p:nvCxnSpPr>
        <p:spPr bwMode="auto">
          <a:xfrm>
            <a:off x="7039678" y="4020617"/>
            <a:ext cx="1563302" cy="813389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71" name="文本框 70"/>
          <p:cNvSpPr txBox="1"/>
          <p:nvPr/>
        </p:nvSpPr>
        <p:spPr bwMode="gray">
          <a:xfrm>
            <a:off x="7220198" y="1436500"/>
            <a:ext cx="387798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每个协程针对一个用户状态进行管理</a:t>
            </a:r>
          </a:p>
        </p:txBody>
      </p:sp>
    </p:spTree>
    <p:extLst>
      <p:ext uri="{BB962C8B-B14F-4D97-AF65-F5344CB8AC3E}">
        <p14:creationId xmlns:p14="http://schemas.microsoft.com/office/powerpoint/2010/main" val="122046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flask</a:t>
            </a:r>
            <a:r>
              <a:rPr lang="zh-CN" altLang="en-US" dirty="0"/>
              <a:t>框架的</a:t>
            </a:r>
            <a:r>
              <a:rPr lang="en-US" altLang="zh-CN" dirty="0"/>
              <a:t>torch</a:t>
            </a:r>
            <a:r>
              <a:rPr lang="zh-CN" altLang="en-US" dirty="0"/>
              <a:t>服务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4" y="1773628"/>
            <a:ext cx="6358362" cy="3775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29" y="1773628"/>
            <a:ext cx="4742830" cy="37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4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基于异步框架的</a:t>
            </a:r>
            <a:r>
              <a:rPr lang="en-US" altLang="zh-CN" dirty="0"/>
              <a:t>torch</a:t>
            </a:r>
            <a:r>
              <a:rPr lang="zh-CN" altLang="en-US" dirty="0"/>
              <a:t>服务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09" y="1240076"/>
            <a:ext cx="9518543" cy="49705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1C4E45-0956-40E7-8BB0-424A9511484F}"/>
              </a:ext>
            </a:extLst>
          </p:cNvPr>
          <p:cNvSpPr txBox="1"/>
          <p:nvPr/>
        </p:nvSpPr>
        <p:spPr bwMode="gray">
          <a:xfrm>
            <a:off x="215900" y="4241800"/>
            <a:ext cx="487069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类似“生产者”收集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并将其加入队列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E273D1-AE4F-4AD9-A7A2-684385E7CAB2}"/>
              </a:ext>
            </a:extLst>
          </p:cNvPr>
          <p:cNvSpPr/>
          <p:nvPr/>
        </p:nvSpPr>
        <p:spPr bwMode="auto">
          <a:xfrm>
            <a:off x="1536700" y="1240076"/>
            <a:ext cx="3695700" cy="30017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2C71BC-1ABC-4F78-A1E8-27664428692A}"/>
              </a:ext>
            </a:extLst>
          </p:cNvPr>
          <p:cNvSpPr txBox="1"/>
          <p:nvPr/>
        </p:nvSpPr>
        <p:spPr bwMode="gray">
          <a:xfrm>
            <a:off x="6698509" y="4241800"/>
            <a:ext cx="394691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“消费者”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从队列中取出对应的请求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并结合模型进行处理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239902-621E-4082-AC3F-2D361F5CBA2F}"/>
              </a:ext>
            </a:extLst>
          </p:cNvPr>
          <p:cNvSpPr/>
          <p:nvPr/>
        </p:nvSpPr>
        <p:spPr bwMode="auto">
          <a:xfrm>
            <a:off x="6698509" y="1240076"/>
            <a:ext cx="4647352" cy="30017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6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67A1-B0BE-42FB-8C79-EE56B91D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模型推断加速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B98AC-FA55-41E5-82DB-B106A660C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模型导出与</a:t>
            </a:r>
            <a:r>
              <a:rPr lang="en-US" altLang="zh-CN" dirty="0"/>
              <a:t>JIT</a:t>
            </a:r>
            <a:r>
              <a:rPr lang="zh-CN" altLang="en-US" dirty="0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409676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Just in Time</a:t>
            </a:r>
          </a:p>
          <a:p>
            <a:pPr lvl="1"/>
            <a:r>
              <a:rPr lang="zh-CN" altLang="en-US" sz="2400" dirty="0"/>
              <a:t>一种编译器优化技术，通过分析程序运行时（</a:t>
            </a:r>
            <a:r>
              <a:rPr lang="en-US" altLang="zh-CN" sz="2400" dirty="0"/>
              <a:t>run time</a:t>
            </a:r>
            <a:r>
              <a:rPr lang="zh-CN" altLang="en-US" sz="2400" dirty="0"/>
              <a:t>）状态，对程序进行即时优化，以提高运行效率</a:t>
            </a:r>
            <a:endParaRPr lang="en-US" altLang="zh-CN" sz="2400" dirty="0"/>
          </a:p>
          <a:p>
            <a:pPr lvl="1"/>
            <a:r>
              <a:rPr lang="zh-CN" altLang="en-US" sz="2400" dirty="0"/>
              <a:t>动态编译中间代码，根据需要在程序中编译并执行生成的机器码，能够大幅提升动态语言的执行速度</a:t>
            </a:r>
            <a:endParaRPr lang="en-US" altLang="zh-CN" sz="2400" dirty="0"/>
          </a:p>
          <a:p>
            <a:r>
              <a:rPr lang="zh-CN" altLang="en-US" sz="2800" dirty="0"/>
              <a:t>例：出国交流访问语言翻译问题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编译型：提前将演讲稿和交流用语翻译为目标语言，记录为便签随身携带交流</a:t>
            </a:r>
            <a:endParaRPr lang="en-US" altLang="zh-CN" sz="2400" dirty="0"/>
          </a:p>
          <a:p>
            <a:pPr lvl="1"/>
            <a:r>
              <a:rPr lang="zh-CN" altLang="en-US" sz="2400" dirty="0"/>
              <a:t>解释型：随身携带词典，根据现场听到的语言即时进行翻译交流</a:t>
            </a:r>
            <a:endParaRPr lang="en-US" altLang="zh-CN" sz="2400" dirty="0"/>
          </a:p>
          <a:p>
            <a:pPr lvl="1"/>
            <a:r>
              <a:rPr lang="en-US" altLang="zh-CN" sz="2400" dirty="0"/>
              <a:t>JIT</a:t>
            </a:r>
            <a:r>
              <a:rPr lang="zh-CN" altLang="en-US" sz="2400" dirty="0"/>
              <a:t>：首先和目标国家中一个人交流，记录其</a:t>
            </a:r>
            <a:r>
              <a:rPr lang="zh-CN" altLang="en-US" sz="2400" dirty="0">
                <a:solidFill>
                  <a:srgbClr val="000000"/>
                </a:solidFill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常用语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高频词</a:t>
            </a:r>
            <a:r>
              <a:rPr lang="zh-CN" altLang="en-US" sz="2400" dirty="0"/>
              <a:t>，将其翻译之后作为便签使用，后续交流中只针对重难点词汇进行翻译，提高效率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JIT 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72180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Torch </a:t>
            </a:r>
            <a:r>
              <a:rPr lang="zh-CN" altLang="en-US" sz="2800" dirty="0"/>
              <a:t>模型转服务化</a:t>
            </a:r>
            <a:endParaRPr lang="en-US" altLang="zh-CN" sz="2800" dirty="0"/>
          </a:p>
          <a:p>
            <a:pPr lvl="1"/>
            <a:r>
              <a:rPr lang="en-US" altLang="zh-CN" sz="2600" dirty="0"/>
              <a:t>15.1</a:t>
            </a:r>
            <a:r>
              <a:rPr lang="zh-CN" altLang="en-US" sz="2600" dirty="0"/>
              <a:t>章节，结合</a:t>
            </a:r>
            <a:r>
              <a:rPr lang="en-US" altLang="zh-CN" sz="2600" dirty="0"/>
              <a:t>flask</a:t>
            </a:r>
            <a:r>
              <a:rPr lang="zh-CN" altLang="en-US" sz="2600" dirty="0"/>
              <a:t>等网络框架将模型转化为服务</a:t>
            </a:r>
            <a:endParaRPr lang="en-US" altLang="zh-CN" sz="2600" dirty="0"/>
          </a:p>
          <a:p>
            <a:r>
              <a:rPr lang="en-US" altLang="zh-CN" sz="2800" dirty="0"/>
              <a:t>Torch </a:t>
            </a:r>
            <a:r>
              <a:rPr lang="zh-CN" altLang="en-US" sz="2800" dirty="0"/>
              <a:t>模型导出与</a:t>
            </a:r>
            <a:r>
              <a:rPr lang="en-US" altLang="zh-CN" sz="2800" dirty="0"/>
              <a:t>JIT</a:t>
            </a:r>
            <a:r>
              <a:rPr lang="zh-CN" altLang="en-US" sz="2800" dirty="0"/>
              <a:t>系统</a:t>
            </a:r>
            <a:endParaRPr lang="en-US" altLang="zh-CN" sz="2800" dirty="0"/>
          </a:p>
          <a:p>
            <a:pPr lvl="1"/>
            <a:r>
              <a:rPr lang="en-US" altLang="zh-CN" sz="2600" dirty="0"/>
              <a:t>15.2</a:t>
            </a:r>
            <a:r>
              <a:rPr lang="zh-CN" altLang="en-US" sz="2600" dirty="0"/>
              <a:t>章节，介绍模型导出为</a:t>
            </a:r>
            <a:r>
              <a:rPr lang="en-US" altLang="zh-CN" sz="2600" dirty="0" err="1"/>
              <a:t>torchScript</a:t>
            </a:r>
            <a:r>
              <a:rPr lang="zh-CN" altLang="en-US" sz="2600" dirty="0"/>
              <a:t>形式</a:t>
            </a:r>
            <a:endParaRPr lang="en-US" altLang="zh-CN" sz="2600" dirty="0"/>
          </a:p>
          <a:p>
            <a:pPr lvl="1"/>
            <a:r>
              <a:rPr lang="en-US" altLang="zh-CN" sz="2600" dirty="0"/>
              <a:t>15.3</a:t>
            </a:r>
            <a:r>
              <a:rPr lang="zh-CN" altLang="en-US" sz="2600" dirty="0"/>
              <a:t>章节，</a:t>
            </a:r>
            <a:r>
              <a:rPr lang="en-US" altLang="zh-CN" sz="2600" dirty="0"/>
              <a:t>torch JIT</a:t>
            </a:r>
            <a:r>
              <a:rPr lang="zh-CN" altLang="en-US" sz="2600" dirty="0"/>
              <a:t>系统简介</a:t>
            </a:r>
            <a:endParaRPr lang="en-US" altLang="zh-CN" sz="2600" dirty="0"/>
          </a:p>
          <a:p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Torch 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多语言和多平台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15.4</a:t>
            </a:r>
            <a:r>
              <a:rPr lang="zh-CN" alt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章节，</a:t>
            </a:r>
            <a:r>
              <a:rPr lang="en-US" altLang="zh-CN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C++</a:t>
            </a:r>
            <a:r>
              <a:rPr lang="zh-CN" alt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平台下的</a:t>
            </a:r>
            <a:r>
              <a:rPr lang="en-US" altLang="zh-CN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torch</a:t>
            </a:r>
            <a:r>
              <a:rPr lang="zh-CN" alt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使用</a:t>
            </a:r>
            <a:endParaRPr lang="en-US" altLang="zh-CN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15.5</a:t>
            </a:r>
            <a:r>
              <a:rPr lang="zh-CN" alt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章节，</a:t>
            </a:r>
            <a:r>
              <a:rPr lang="en-US" altLang="zh-CN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平台移动端集成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本章梗概</a:t>
            </a:r>
          </a:p>
        </p:txBody>
      </p:sp>
    </p:spTree>
    <p:extLst>
      <p:ext uri="{BB962C8B-B14F-4D97-AF65-F5344CB8AC3E}">
        <p14:creationId xmlns:p14="http://schemas.microsoft.com/office/powerpoint/2010/main" val="282427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333500"/>
            <a:ext cx="12135556" cy="4902200"/>
          </a:xfrm>
        </p:spPr>
        <p:txBody>
          <a:bodyPr/>
          <a:lstStyle/>
          <a:p>
            <a:r>
              <a:rPr lang="zh-CN" altLang="en-US" sz="2800" dirty="0"/>
              <a:t>简介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torch.jit</a:t>
            </a:r>
            <a:r>
              <a:rPr lang="en-US" altLang="zh-CN" sz="2400" dirty="0"/>
              <a:t> </a:t>
            </a:r>
            <a:r>
              <a:rPr lang="zh-CN" altLang="en-US" sz="2400" dirty="0"/>
              <a:t>包含一组用语加速推断的组件，将模型转换为高效中间表示（</a:t>
            </a:r>
            <a:r>
              <a:rPr lang="en-US" altLang="zh-CN" sz="2400" dirty="0"/>
              <a:t>IR</a:t>
            </a:r>
            <a:r>
              <a:rPr lang="zh-CN" altLang="en-US" sz="2400" dirty="0"/>
              <a:t>）形式</a:t>
            </a:r>
            <a:endParaRPr lang="en-US" altLang="zh-CN" sz="2400" dirty="0"/>
          </a:p>
          <a:p>
            <a:r>
              <a:rPr lang="zh-CN" altLang="en-US" sz="2800" dirty="0"/>
              <a:t>功能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torch.jit.script</a:t>
            </a:r>
            <a:r>
              <a:rPr lang="en-US" altLang="zh-CN" sz="2400" dirty="0"/>
              <a:t>(obj) </a:t>
            </a:r>
            <a:r>
              <a:rPr lang="zh-CN" altLang="en-US" sz="2400" dirty="0"/>
              <a:t>输入一个</a:t>
            </a:r>
            <a:r>
              <a:rPr lang="en-US" altLang="zh-CN" sz="2400" dirty="0"/>
              <a:t>Module</a:t>
            </a:r>
            <a:r>
              <a:rPr lang="zh-CN" altLang="en-US" sz="2400" dirty="0"/>
              <a:t>对象，使用脚本编译器进行转换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torch.jit.trace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example_inputs</a:t>
            </a:r>
            <a:r>
              <a:rPr lang="en-US" altLang="zh-CN" sz="2400" dirty="0"/>
              <a:t>) </a:t>
            </a:r>
            <a:r>
              <a:rPr lang="zh-CN" altLang="en-US" sz="2400" dirty="0"/>
              <a:t>默认针对</a:t>
            </a:r>
            <a:r>
              <a:rPr lang="en-US" altLang="zh-CN" sz="2400" dirty="0"/>
              <a:t>forward</a:t>
            </a:r>
            <a:r>
              <a:rPr lang="zh-CN" altLang="en-US" sz="2400" dirty="0"/>
              <a:t>函数进行跟踪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torch.jit.trace_module</a:t>
            </a:r>
            <a:r>
              <a:rPr lang="en-US" altLang="zh-CN" sz="2400" dirty="0"/>
              <a:t>(mod, inputs) inputs</a:t>
            </a:r>
            <a:r>
              <a:rPr lang="zh-CN" altLang="en-US" sz="2400" dirty="0"/>
              <a:t>部分为 </a:t>
            </a:r>
            <a:r>
              <a:rPr lang="en-US" altLang="zh-CN" sz="2400" dirty="0"/>
              <a:t>{</a:t>
            </a:r>
            <a:r>
              <a:rPr lang="zh-CN" altLang="en-US" sz="2400" dirty="0"/>
              <a:t>函数名</a:t>
            </a:r>
            <a:r>
              <a:rPr lang="en-US" altLang="zh-CN" sz="2400" dirty="0"/>
              <a:t>:</a:t>
            </a:r>
            <a:r>
              <a:rPr lang="zh-CN" altLang="en-US" sz="2400" dirty="0"/>
              <a:t>样本</a:t>
            </a:r>
            <a:r>
              <a:rPr lang="en-US" altLang="zh-CN" sz="2400" dirty="0"/>
              <a:t>}</a:t>
            </a:r>
            <a:r>
              <a:rPr lang="zh-CN" altLang="en-US" sz="2400" dirty="0"/>
              <a:t>可跟踪多个函数</a:t>
            </a:r>
            <a:endParaRPr lang="en-US" altLang="zh-CN" sz="2400" dirty="0"/>
          </a:p>
          <a:p>
            <a:r>
              <a:rPr lang="zh-CN" altLang="en-US" sz="2800" dirty="0"/>
              <a:t>二者区别</a:t>
            </a:r>
            <a:endParaRPr lang="en-US" altLang="zh-CN" sz="2800" dirty="0"/>
          </a:p>
          <a:p>
            <a:pPr lvl="1"/>
            <a:r>
              <a:rPr lang="en-US" altLang="zh-CN" sz="2400" dirty="0"/>
              <a:t>trace</a:t>
            </a:r>
            <a:r>
              <a:rPr lang="zh-CN" altLang="en-US" sz="2400" dirty="0"/>
              <a:t>仅支持</a:t>
            </a:r>
            <a:r>
              <a:rPr lang="en-US" altLang="zh-CN" sz="2400" dirty="0"/>
              <a:t>torch</a:t>
            </a:r>
            <a:r>
              <a:rPr lang="zh-CN" altLang="en-US" sz="2400" dirty="0"/>
              <a:t>原生数据结构和操作，采用</a:t>
            </a:r>
            <a:r>
              <a:rPr lang="zh-CN" altLang="en-US" sz="2400" dirty="0">
                <a:solidFill>
                  <a:srgbClr val="FF0000"/>
                </a:solidFill>
              </a:rPr>
              <a:t>模拟执行</a:t>
            </a:r>
            <a:r>
              <a:rPr lang="zh-CN" altLang="en-US" sz="2400" dirty="0"/>
              <a:t>方式生成脚本</a:t>
            </a:r>
            <a:endParaRPr lang="en-US" altLang="zh-CN" sz="2400" dirty="0"/>
          </a:p>
          <a:p>
            <a:pPr lvl="1"/>
            <a:r>
              <a:rPr lang="en-US" altLang="zh-CN" sz="2400" dirty="0"/>
              <a:t>script</a:t>
            </a:r>
            <a:r>
              <a:rPr lang="zh-CN" altLang="en-US" sz="2400" dirty="0"/>
              <a:t>方式支持操作和数据类型更宽泛，支持分支判断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Torch 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3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一个简单线性层模型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925A8B5-0009-4870-A833-DB21607DF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50" y="1326180"/>
            <a:ext cx="9342300" cy="4205640"/>
          </a:xfrm>
        </p:spPr>
      </p:pic>
    </p:spTree>
    <p:extLst>
      <p:ext uri="{BB962C8B-B14F-4D97-AF65-F5344CB8AC3E}">
        <p14:creationId xmlns:p14="http://schemas.microsoft.com/office/powerpoint/2010/main" val="375918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Script </a:t>
            </a:r>
            <a:r>
              <a:rPr lang="zh-CN" altLang="en-US" dirty="0"/>
              <a:t>示例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B11B3A1-9414-4660-8E98-D2FCEBCE7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5061" y="1198033"/>
            <a:ext cx="5777592" cy="4902200"/>
          </a:xfr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6C72CD29-DA12-42ED-9325-BF265C83B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9347" y="2516716"/>
            <a:ext cx="5276031" cy="226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70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Trace </a:t>
            </a:r>
            <a:r>
              <a:rPr lang="zh-CN" altLang="en-US" dirty="0"/>
              <a:t>示例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21588D-22AB-49EE-B26B-2FB82924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126" y="1483077"/>
            <a:ext cx="6174935" cy="4423834"/>
          </a:xfrm>
          <a:prstGeom prst="rect">
            <a:avLst/>
          </a:prstGeom>
        </p:spPr>
      </p:pic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314C6267-ECFB-4306-93D0-ACC3428B7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055" y="1483077"/>
            <a:ext cx="5781048" cy="4423834"/>
          </a:xfrm>
        </p:spPr>
      </p:pic>
    </p:spTree>
    <p:extLst>
      <p:ext uri="{BB962C8B-B14F-4D97-AF65-F5344CB8AC3E}">
        <p14:creationId xmlns:p14="http://schemas.microsoft.com/office/powerpoint/2010/main" val="3983305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A4BAC71-FB01-4AED-8E8F-7975934F8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663" y="1243189"/>
            <a:ext cx="5500673" cy="49022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一个简单的推荐模型示例</a:t>
            </a:r>
          </a:p>
        </p:txBody>
      </p:sp>
    </p:spTree>
    <p:extLst>
      <p:ext uri="{BB962C8B-B14F-4D97-AF65-F5344CB8AC3E}">
        <p14:creationId xmlns:p14="http://schemas.microsoft.com/office/powerpoint/2010/main" val="3099640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trace or script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501967-0E37-4CE1-8F38-BDA5B962F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558" y="1209323"/>
            <a:ext cx="11286883" cy="4902200"/>
          </a:xfrm>
        </p:spPr>
      </p:pic>
    </p:spTree>
    <p:extLst>
      <p:ext uri="{BB962C8B-B14F-4D97-AF65-F5344CB8AC3E}">
        <p14:creationId xmlns:p14="http://schemas.microsoft.com/office/powerpoint/2010/main" val="3912873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trace or script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B5B2317-AD69-4083-BE20-63EB35627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3961" y="1286051"/>
            <a:ext cx="9024077" cy="4285898"/>
          </a:xfrm>
        </p:spPr>
      </p:pic>
    </p:spTree>
    <p:extLst>
      <p:ext uri="{BB962C8B-B14F-4D97-AF65-F5344CB8AC3E}">
        <p14:creationId xmlns:p14="http://schemas.microsoft.com/office/powerpoint/2010/main" val="2163540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333500"/>
            <a:ext cx="11740444" cy="4902200"/>
          </a:xfrm>
        </p:spPr>
        <p:txBody>
          <a:bodyPr/>
          <a:lstStyle/>
          <a:p>
            <a:r>
              <a:rPr lang="zh-CN" altLang="en-US" sz="2800" dirty="0"/>
              <a:t>传统方法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torch.save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model.state_dict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fpath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model = </a:t>
            </a:r>
            <a:r>
              <a:rPr lang="en-US" altLang="zh-CN" sz="2400" dirty="0" err="1"/>
              <a:t>TorchModel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model.load_state_dict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fpath</a:t>
            </a:r>
            <a:r>
              <a:rPr lang="en-US" altLang="zh-CN" sz="2400" dirty="0"/>
              <a:t>)</a:t>
            </a:r>
          </a:p>
          <a:p>
            <a:r>
              <a:rPr lang="en-US" altLang="zh-CN" sz="2800" dirty="0" err="1"/>
              <a:t>torch.jit</a:t>
            </a:r>
            <a:r>
              <a:rPr lang="zh-CN" altLang="en-US" sz="2800" dirty="0"/>
              <a:t>方式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scripted_model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torch.jit.script</a:t>
            </a:r>
            <a:r>
              <a:rPr lang="en-US" altLang="zh-CN" sz="2400" dirty="0"/>
              <a:t>(model)</a:t>
            </a:r>
          </a:p>
          <a:p>
            <a:pPr lvl="1"/>
            <a:r>
              <a:rPr lang="en-US" altLang="zh-CN" sz="2400" dirty="0" err="1"/>
              <a:t>scripted_model.save</a:t>
            </a:r>
            <a:r>
              <a:rPr lang="en-US" altLang="zh-CN" sz="2400" dirty="0"/>
              <a:t>(‘model_name.pt’)</a:t>
            </a:r>
          </a:p>
          <a:p>
            <a:pPr lvl="1"/>
            <a:r>
              <a:rPr lang="en-US" altLang="zh-CN" sz="2400" dirty="0" err="1"/>
              <a:t>loaded_model</a:t>
            </a:r>
            <a:r>
              <a:rPr lang="en-US" altLang="zh-CN" sz="2400" dirty="0"/>
              <a:t>  = </a:t>
            </a:r>
            <a:r>
              <a:rPr lang="en-US" altLang="zh-CN" sz="2400" dirty="0" err="1"/>
              <a:t>torch.jit.load</a:t>
            </a:r>
            <a:r>
              <a:rPr lang="en-US" altLang="zh-CN" sz="2400" dirty="0"/>
              <a:t>(‘model_name.pt’)</a:t>
            </a:r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模型保存和读取</a:t>
            </a:r>
          </a:p>
        </p:txBody>
      </p:sp>
    </p:spTree>
    <p:extLst>
      <p:ext uri="{BB962C8B-B14F-4D97-AF65-F5344CB8AC3E}">
        <p14:creationId xmlns:p14="http://schemas.microsoft.com/office/powerpoint/2010/main" val="546293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以推荐模型为例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F8174C8-412D-4942-84AF-A6DFB24F7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3374" y="1226608"/>
            <a:ext cx="8385252" cy="4404783"/>
          </a:xfrm>
        </p:spPr>
      </p:pic>
    </p:spTree>
    <p:extLst>
      <p:ext uri="{BB962C8B-B14F-4D97-AF65-F5344CB8AC3E}">
        <p14:creationId xmlns:p14="http://schemas.microsoft.com/office/powerpoint/2010/main" val="1179521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对比参数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526DB1-54F8-4FBE-8DF6-D5730733F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345" y="1326092"/>
            <a:ext cx="7905750" cy="478155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155086-FDCF-445C-BD33-5EE66779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095" y="2550054"/>
            <a:ext cx="40576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7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67A1-B0BE-42FB-8C79-EE56B91D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一种异步架构实现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B98AC-FA55-41E5-82DB-B106A660C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Torch</a:t>
            </a:r>
            <a:r>
              <a:rPr lang="zh-CN" altLang="en-US" dirty="0"/>
              <a:t>模型服务化</a:t>
            </a:r>
          </a:p>
        </p:txBody>
      </p:sp>
    </p:spTree>
    <p:extLst>
      <p:ext uri="{BB962C8B-B14F-4D97-AF65-F5344CB8AC3E}">
        <p14:creationId xmlns:p14="http://schemas.microsoft.com/office/powerpoint/2010/main" val="3345658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解压模型文件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92BF55A-0013-4BC3-A64A-999C73017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093" y="1367896"/>
            <a:ext cx="5391351" cy="2432345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6DA303-D798-45CB-B5D6-EEE6E25EB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925" y="3800241"/>
            <a:ext cx="7863038" cy="24397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8A2EE4-835D-4786-B487-EBB01E220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446" y="1367895"/>
            <a:ext cx="6114461" cy="24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47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175454"/>
            <a:ext cx="12135556" cy="4902200"/>
          </a:xfrm>
        </p:spPr>
        <p:txBody>
          <a:bodyPr/>
          <a:lstStyle/>
          <a:p>
            <a:r>
              <a:rPr lang="zh-CN" altLang="en-US" sz="2800" dirty="0"/>
              <a:t>简介</a:t>
            </a:r>
            <a:endParaRPr lang="en-US" altLang="zh-CN" sz="2800" dirty="0"/>
          </a:p>
          <a:p>
            <a:pPr lvl="1"/>
            <a:r>
              <a:rPr lang="zh-CN" altLang="en-US" sz="2400" dirty="0"/>
              <a:t>用于表示深度学习模型的标准，可使模型在不同框架之间进行转移</a:t>
            </a:r>
            <a:endParaRPr lang="en-US" altLang="zh-CN" sz="2400" dirty="0"/>
          </a:p>
          <a:p>
            <a:pPr lvl="1"/>
            <a:r>
              <a:rPr lang="zh-CN" altLang="en-US" sz="2400" dirty="0"/>
              <a:t>针对机器学习所设计的开放式的文件格式，用于存储训练好的模型</a:t>
            </a:r>
            <a:endParaRPr lang="en-US" altLang="zh-CN" sz="2400" dirty="0"/>
          </a:p>
          <a:p>
            <a:r>
              <a:rPr lang="zh-CN" altLang="en-US" sz="2800" dirty="0"/>
              <a:t>支持</a:t>
            </a:r>
            <a:endParaRPr lang="en-US" altLang="zh-CN" sz="2800" dirty="0"/>
          </a:p>
          <a:p>
            <a:pPr lvl="1"/>
            <a:r>
              <a:rPr lang="zh-CN" altLang="en-US" sz="2400" dirty="0"/>
              <a:t>支持多种</a:t>
            </a:r>
            <a:r>
              <a:rPr lang="en-US" altLang="zh-CN" sz="2400" dirty="0"/>
              <a:t>DL/ML</a:t>
            </a:r>
            <a:r>
              <a:rPr lang="zh-CN" altLang="en-US" sz="2400" dirty="0"/>
              <a:t>框架</a:t>
            </a:r>
            <a:endParaRPr lang="en-US" altLang="zh-CN" sz="2400" dirty="0"/>
          </a:p>
          <a:p>
            <a:r>
              <a:rPr lang="zh-CN" altLang="en-US" sz="2800" dirty="0"/>
              <a:t>目的</a:t>
            </a:r>
            <a:endParaRPr lang="en-US" altLang="zh-CN" sz="2800" dirty="0"/>
          </a:p>
          <a:p>
            <a:pPr lvl="1"/>
            <a:r>
              <a:rPr lang="zh-CN" altLang="en-US" sz="2600" dirty="0"/>
              <a:t>模型互通，便于部署</a:t>
            </a:r>
            <a:endParaRPr lang="en-US" altLang="zh-CN" sz="2600" dirty="0"/>
          </a:p>
          <a:p>
            <a:pPr lvl="1"/>
            <a:r>
              <a:rPr lang="zh-CN" altLang="en-US" sz="2600" dirty="0"/>
              <a:t>加速、优化</a:t>
            </a:r>
            <a:endParaRPr lang="en-US" altLang="zh-CN" sz="2600" dirty="0"/>
          </a:p>
          <a:p>
            <a:r>
              <a:rPr lang="en-US" altLang="zh-CN" sz="2800" dirty="0" err="1"/>
              <a:t>torch.onnx</a:t>
            </a:r>
            <a:r>
              <a:rPr lang="en-US" altLang="zh-CN" sz="2800" dirty="0"/>
              <a:t> </a:t>
            </a:r>
            <a:r>
              <a:rPr lang="zh-CN" altLang="en-US" sz="2800" dirty="0"/>
              <a:t>已集成</a:t>
            </a:r>
            <a:endParaRPr lang="en-US" altLang="zh-CN" sz="28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ONNX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A2DB03-7F0E-4FBE-8DAB-EF2F1223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44" y="3276487"/>
            <a:ext cx="7844895" cy="29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2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96ABE4-3868-427E-AE09-BDAA44B9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yield</a:t>
            </a:r>
            <a:r>
              <a:rPr lang="zh-CN" altLang="en-US" dirty="0"/>
              <a:t>全面总结</a:t>
            </a:r>
          </a:p>
          <a:p>
            <a:pPr lvl="1"/>
            <a:r>
              <a:rPr lang="en-US" altLang="zh-CN" dirty="0"/>
              <a:t>https://juejin.im/post/6844903574963486727</a:t>
            </a:r>
          </a:p>
          <a:p>
            <a:r>
              <a:rPr lang="zh-CN" altLang="en-US" dirty="0"/>
              <a:t>理解</a:t>
            </a:r>
            <a:r>
              <a:rPr lang="en-US" altLang="zh-CN" dirty="0"/>
              <a:t>Python</a:t>
            </a:r>
            <a:r>
              <a:rPr lang="zh-CN" altLang="en-US" dirty="0"/>
              <a:t>的协程</a:t>
            </a:r>
            <a:r>
              <a:rPr lang="en-US" altLang="zh-CN" dirty="0"/>
              <a:t>(</a:t>
            </a:r>
            <a:r>
              <a:rPr lang="en-US" altLang="zh-CN" dirty="0" err="1"/>
              <a:t>Coroutine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https://juejin.im/post/6844903737257885704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协程</a:t>
            </a:r>
            <a:endParaRPr lang="en-US" altLang="zh-CN" dirty="0"/>
          </a:p>
          <a:p>
            <a:pPr lvl="1"/>
            <a:r>
              <a:rPr lang="en-US" altLang="zh-CN" dirty="0"/>
              <a:t>https://thief.one/2017/02/20/Python%E5%8D%8F%E7%A8%8B/</a:t>
            </a:r>
          </a:p>
          <a:p>
            <a:r>
              <a:rPr lang="en-US" altLang="zh-CN" dirty="0"/>
              <a:t>python generator “send” function purpose?</a:t>
            </a:r>
          </a:p>
          <a:p>
            <a:pPr lvl="1"/>
            <a:r>
              <a:rPr lang="en-US" altLang="zh-CN" dirty="0">
                <a:hlinkClick r:id="rId2"/>
              </a:rPr>
              <a:t>https://stackoverflow.com/questions/19302530/python-generator-send-function-purpose</a:t>
            </a:r>
            <a:endParaRPr lang="en-US" altLang="zh-CN" dirty="0"/>
          </a:p>
          <a:p>
            <a:r>
              <a:rPr lang="en-US" altLang="zh-CN" dirty="0"/>
              <a:t>PEP342</a:t>
            </a:r>
          </a:p>
          <a:p>
            <a:pPr lvl="1"/>
            <a:r>
              <a:rPr lang="en-US" altLang="zh-CN" dirty="0">
                <a:hlinkClick r:id="rId3"/>
              </a:rPr>
              <a:t>https://www.python.org/dev/peps/pep-0342/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PyTorch</a:t>
            </a:r>
            <a:r>
              <a:rPr lang="en-US" altLang="zh-CN" dirty="0"/>
              <a:t>]</a:t>
            </a:r>
            <a:r>
              <a:rPr lang="zh-CN" altLang="en-US" dirty="0"/>
              <a:t>直观认识</a:t>
            </a:r>
            <a:r>
              <a:rPr lang="en-US" altLang="zh-CN" dirty="0" err="1"/>
              <a:t>torch.jit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en-US" altLang="zh-CN" dirty="0"/>
              <a:t>https://zhpmatrix.github.io/2019/03/09/torch-jit-pytorch/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1EC124-2519-409B-ABCC-9BFE5433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81248"/>
            <a:ext cx="7184569" cy="523220"/>
          </a:xfrm>
        </p:spPr>
        <p:txBody>
          <a:bodyPr/>
          <a:lstStyle/>
          <a:p>
            <a:r>
              <a:rPr lang="en-US" altLang="zh-CN" sz="2800" dirty="0" err="1"/>
              <a:t>Refernce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4577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96ABE4-3868-427E-AE09-BDAA44B9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should I use Tracing rather than Scripting?</a:t>
            </a:r>
            <a:endParaRPr lang="zh-CN" altLang="en-US" dirty="0"/>
          </a:p>
          <a:p>
            <a:pPr lvl="1"/>
            <a:r>
              <a:rPr lang="en-US" altLang="zh-CN" dirty="0">
                <a:hlinkClick r:id="rId3"/>
              </a:rPr>
              <a:t>https://discuss.pytorch.org/t/when-should-i-use-tracing-rather-than-scripting/53883/3</a:t>
            </a:r>
            <a:endParaRPr lang="en-US" altLang="zh-CN" dirty="0"/>
          </a:p>
          <a:p>
            <a:r>
              <a:rPr lang="en-US" altLang="zh-CN" dirty="0"/>
              <a:t>TORCHSCRIPT LANGUAGE REFERENCE</a:t>
            </a:r>
          </a:p>
          <a:p>
            <a:pPr lvl="1"/>
            <a:r>
              <a:rPr lang="en-US" altLang="zh-CN" dirty="0">
                <a:hlinkClick r:id="rId4"/>
              </a:rPr>
              <a:t>https://pytorch.org/docs/stable/jit_language_reference.html#language-reference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GIL</a:t>
            </a:r>
            <a:r>
              <a:rPr lang="zh-CN" altLang="en-US" dirty="0"/>
              <a:t>是什么鬼，多线程性能究竟如何</a:t>
            </a:r>
          </a:p>
          <a:p>
            <a:pPr lvl="1"/>
            <a:r>
              <a:rPr lang="en-US" altLang="zh-CN" dirty="0">
                <a:hlinkClick r:id="rId5"/>
              </a:rPr>
              <a:t>http://cenalulu.github.io/python/gil-in-python/</a:t>
            </a:r>
            <a:endParaRPr lang="en-US" altLang="zh-CN" dirty="0"/>
          </a:p>
          <a:p>
            <a:r>
              <a:rPr lang="en-US" altLang="zh-CN" dirty="0"/>
              <a:t>A Curious Course on </a:t>
            </a:r>
            <a:r>
              <a:rPr lang="en-US" altLang="zh-CN" dirty="0" err="1"/>
              <a:t>Coroutines</a:t>
            </a:r>
            <a:r>
              <a:rPr lang="en-US" altLang="zh-CN" dirty="0"/>
              <a:t> and Concurrency</a:t>
            </a:r>
          </a:p>
          <a:p>
            <a:pPr lvl="1"/>
            <a:r>
              <a:rPr lang="en-US" altLang="zh-CN" dirty="0">
                <a:hlinkClick r:id="rId6"/>
              </a:rPr>
              <a:t>http://dabeaz.com/coroutines/</a:t>
            </a:r>
            <a:endParaRPr lang="en-US" altLang="zh-CN" dirty="0"/>
          </a:p>
          <a:p>
            <a:r>
              <a:rPr lang="zh-CN" altLang="en-US" dirty="0"/>
              <a:t>编程珠玑番外篇</a:t>
            </a:r>
            <a:r>
              <a:rPr lang="en-US" altLang="zh-CN" dirty="0"/>
              <a:t>-Q </a:t>
            </a:r>
            <a:r>
              <a:rPr lang="zh-CN" altLang="en-US" dirty="0"/>
              <a:t>协程的历史，现在和未来</a:t>
            </a:r>
            <a:endParaRPr lang="en-US" altLang="zh-CN" dirty="0"/>
          </a:p>
          <a:p>
            <a:pPr lvl="1"/>
            <a:r>
              <a:rPr lang="en-US" altLang="zh-CN" dirty="0">
                <a:hlinkClick r:id="rId7"/>
              </a:rPr>
              <a:t>https://blog.youxu.info/2014/12/04/coroutine/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1EC124-2519-409B-ABCC-9BFE5433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81248"/>
            <a:ext cx="7184569" cy="523220"/>
          </a:xfrm>
        </p:spPr>
        <p:txBody>
          <a:bodyPr/>
          <a:lstStyle/>
          <a:p>
            <a:r>
              <a:rPr lang="en-US" altLang="zh-CN" sz="2800" dirty="0" err="1"/>
              <a:t>Refernce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8414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96ABE4-3868-427E-AE09-BDAA44B9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Difference between subroutine , co-routine , function and thread?</a:t>
            </a:r>
          </a:p>
          <a:p>
            <a:pPr lvl="1"/>
            <a:r>
              <a:rPr lang="en-US" altLang="zh-CN" dirty="0">
                <a:hlinkClick r:id="rId3"/>
              </a:rPr>
              <a:t>https://stackoverflow.com/questions/24780935/difference-between-subroutine-co-routine-function-and-thread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中协程异步</a:t>
            </a:r>
            <a:r>
              <a:rPr lang="en-US" altLang="zh-CN" dirty="0"/>
              <a:t>IO</a:t>
            </a:r>
            <a:r>
              <a:rPr lang="zh-CN" altLang="en-US" dirty="0"/>
              <a:t>（</a:t>
            </a:r>
            <a:r>
              <a:rPr lang="en-US" altLang="zh-CN" dirty="0" err="1"/>
              <a:t>asyncio</a:t>
            </a:r>
            <a:r>
              <a:rPr lang="zh-CN" altLang="en-US" dirty="0"/>
              <a:t>）详解</a:t>
            </a:r>
          </a:p>
          <a:p>
            <a:pPr lvl="1"/>
            <a:r>
              <a:rPr lang="en-US" altLang="zh-CN" dirty="0">
                <a:hlinkClick r:id="rId4"/>
              </a:rPr>
              <a:t>https://zhuanlan.zhihu.com/p/59621713</a:t>
            </a:r>
            <a:endParaRPr lang="en-US" altLang="zh-CN" dirty="0"/>
          </a:p>
          <a:p>
            <a:r>
              <a:rPr lang="zh-CN" altLang="en-US" dirty="0"/>
              <a:t>菜鸟上手</a:t>
            </a:r>
            <a:r>
              <a:rPr lang="en-US" altLang="zh-CN" dirty="0"/>
              <a:t>Python</a:t>
            </a:r>
            <a:r>
              <a:rPr lang="zh-CN" altLang="en-US" dirty="0"/>
              <a:t>最有野心的库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https://zhuanlan.zhihu.com/p/55783243</a:t>
            </a:r>
            <a:endParaRPr lang="en-US" altLang="zh-CN" dirty="0"/>
          </a:p>
          <a:p>
            <a:r>
              <a:rPr lang="zh-CN" altLang="en-US" dirty="0"/>
              <a:t>深入理解 </a:t>
            </a:r>
            <a:r>
              <a:rPr lang="en-US" altLang="zh-CN" dirty="0"/>
              <a:t>Python </a:t>
            </a:r>
            <a:r>
              <a:rPr lang="zh-CN" altLang="en-US" dirty="0"/>
              <a:t>异步编程（上）</a:t>
            </a:r>
          </a:p>
          <a:p>
            <a:pPr lvl="1"/>
            <a:r>
              <a:rPr lang="en-US" altLang="zh-CN" dirty="0">
                <a:hlinkClick r:id="rId6"/>
              </a:rPr>
              <a:t>https://mp.weixin.qq.com/s/GgamzHPyZuSg45LoJKsofA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协程和事件循环</a:t>
            </a:r>
            <a:endParaRPr lang="en-US" altLang="zh-CN" dirty="0"/>
          </a:p>
          <a:p>
            <a:pPr lvl="1"/>
            <a:r>
              <a:rPr lang="en-US" altLang="zh-CN" dirty="0"/>
              <a:t>https://rgb-24bit.github.io/blog/2019/python-coroutine-event-loop.html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1EC124-2519-409B-ABCC-9BFE5433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81248"/>
            <a:ext cx="7184569" cy="523220"/>
          </a:xfrm>
        </p:spPr>
        <p:txBody>
          <a:bodyPr/>
          <a:lstStyle/>
          <a:p>
            <a:r>
              <a:rPr lang="en-US" altLang="zh-CN" sz="2800" dirty="0" err="1"/>
              <a:t>Refernce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453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GIL</a:t>
            </a:r>
            <a:r>
              <a:rPr lang="zh-CN" altLang="en-US" sz="2800" dirty="0"/>
              <a:t>概念</a:t>
            </a:r>
            <a:endParaRPr lang="en-US" altLang="zh-CN" sz="2800" dirty="0"/>
          </a:p>
          <a:p>
            <a:pPr lvl="1"/>
            <a:r>
              <a:rPr lang="en-US" altLang="zh-CN" sz="2600" dirty="0" err="1"/>
              <a:t>Cpython</a:t>
            </a:r>
            <a:r>
              <a:rPr lang="zh-CN" altLang="en-US" sz="2600" dirty="0"/>
              <a:t>解释器中实现的全局解释器锁</a:t>
            </a:r>
            <a:endParaRPr lang="en-US" altLang="zh-CN" sz="2600" dirty="0"/>
          </a:p>
          <a:p>
            <a:pPr lvl="1"/>
            <a:r>
              <a:rPr lang="zh-CN" altLang="en-US" sz="2600" dirty="0"/>
              <a:t>其他解释器如：</a:t>
            </a:r>
            <a:r>
              <a:rPr lang="en-US" altLang="zh-CN" sz="2600" dirty="0" err="1"/>
              <a:t>JPython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IronPython</a:t>
            </a:r>
            <a:r>
              <a:rPr lang="zh-CN" altLang="en-US" sz="2600" dirty="0"/>
              <a:t>无</a:t>
            </a:r>
            <a:r>
              <a:rPr lang="en-US" altLang="zh-CN" sz="2600" dirty="0"/>
              <a:t>GIL</a:t>
            </a:r>
            <a:r>
              <a:rPr lang="zh-CN" altLang="en-US" sz="2600" dirty="0"/>
              <a:t>实现</a:t>
            </a:r>
            <a:endParaRPr lang="en-US" altLang="zh-CN" sz="2600" dirty="0"/>
          </a:p>
          <a:p>
            <a:pPr lvl="1"/>
            <a:r>
              <a:rPr lang="zh-CN" altLang="en-US" sz="2600" dirty="0"/>
              <a:t>防止多线程并发执行机器码，解决多线程数据完整性和状态同步问题</a:t>
            </a:r>
            <a:endParaRPr lang="en-US" altLang="zh-CN" sz="2600" dirty="0"/>
          </a:p>
          <a:p>
            <a:r>
              <a:rPr lang="en-US" altLang="zh-CN" sz="2800" dirty="0"/>
              <a:t>GIL</a:t>
            </a:r>
            <a:r>
              <a:rPr lang="zh-CN" altLang="en-US" sz="2800" dirty="0"/>
              <a:t>带来的问题</a:t>
            </a:r>
            <a:endParaRPr lang="en-US" altLang="zh-CN" sz="2800" dirty="0"/>
          </a:p>
          <a:p>
            <a:pPr lvl="1"/>
            <a:r>
              <a:rPr lang="en-US" altLang="zh-CN" sz="2600" dirty="0"/>
              <a:t>Python</a:t>
            </a:r>
            <a:r>
              <a:rPr lang="zh-CN" altLang="en-US" sz="2600" dirty="0"/>
              <a:t>多线程程序执行过程是“伪多线程”</a:t>
            </a:r>
            <a:endParaRPr lang="en-US" altLang="zh-CN" sz="2600" dirty="0"/>
          </a:p>
          <a:p>
            <a:pPr lvl="1"/>
            <a:r>
              <a:rPr lang="zh-CN" altLang="en-US" sz="2600" dirty="0"/>
              <a:t>多核处理器条件下多线程表现尤其劣化</a:t>
            </a:r>
            <a:endParaRPr lang="en-US" altLang="zh-CN" sz="2600" dirty="0"/>
          </a:p>
          <a:p>
            <a:pPr lvl="1"/>
            <a:r>
              <a:rPr lang="en-US" altLang="zh-CN" sz="2600" dirty="0"/>
              <a:t>CPU</a:t>
            </a:r>
            <a:r>
              <a:rPr lang="zh-CN" altLang="en-US" sz="2600" dirty="0"/>
              <a:t>密集型多线程运算效果很差</a:t>
            </a:r>
            <a:endParaRPr lang="en-US" altLang="zh-CN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Python GIL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803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GIL</a:t>
            </a:r>
            <a:r>
              <a:rPr lang="zh-CN" altLang="en-US" dirty="0"/>
              <a:t>效率对比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3E35AC-C92B-406B-9EFE-FCF4FC49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4292"/>
            <a:ext cx="6065029" cy="45584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0E1D26-BA1D-492C-880B-D2B5735E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4292"/>
            <a:ext cx="6023296" cy="455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4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943D554-8AF0-45A2-B851-4F8A79BB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22" y="1333500"/>
            <a:ext cx="7540978" cy="264614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GIL</a:t>
            </a:r>
            <a:r>
              <a:rPr lang="zh-CN" altLang="en-US" sz="2800" dirty="0"/>
              <a:t>多线程运行</a:t>
            </a:r>
            <a:endParaRPr lang="en-US" altLang="zh-CN" sz="2800" dirty="0"/>
          </a:p>
          <a:p>
            <a:pPr lvl="1"/>
            <a:r>
              <a:rPr lang="zh-CN" altLang="en-US" sz="2600" dirty="0"/>
              <a:t>线程有锁时才可运行</a:t>
            </a:r>
            <a:endParaRPr lang="en-US" altLang="zh-CN" sz="2600" dirty="0"/>
          </a:p>
          <a:p>
            <a:pPr lvl="1"/>
            <a:r>
              <a:rPr lang="en-US" altLang="zh-CN" sz="2600" dirty="0"/>
              <a:t>I/O</a:t>
            </a:r>
            <a:r>
              <a:rPr lang="zh-CN" altLang="en-US" sz="2600" dirty="0"/>
              <a:t>发生时进行锁的释放</a:t>
            </a:r>
            <a:endParaRPr lang="en-US" altLang="zh-CN" sz="2600" dirty="0"/>
          </a:p>
          <a:p>
            <a:r>
              <a:rPr lang="zh-CN" altLang="en-US" sz="2800" dirty="0"/>
              <a:t>线程调度与</a:t>
            </a:r>
            <a:r>
              <a:rPr lang="en-US" altLang="zh-CN" sz="2800" dirty="0"/>
              <a:t>GIL</a:t>
            </a:r>
          </a:p>
          <a:p>
            <a:pPr lvl="1"/>
            <a:r>
              <a:rPr lang="zh-CN" altLang="en-US" sz="2600" dirty="0"/>
              <a:t>红色部分为线程激活，等待</a:t>
            </a:r>
            <a:r>
              <a:rPr lang="en-US" altLang="zh-CN" sz="2600" dirty="0"/>
              <a:t>GIL</a:t>
            </a:r>
          </a:p>
          <a:p>
            <a:pPr lvl="1"/>
            <a:r>
              <a:rPr lang="zh-CN" altLang="en-US" sz="2600" dirty="0"/>
              <a:t>绿色部分为线程运行，执行有效计算</a:t>
            </a:r>
            <a:endParaRPr lang="en-US" altLang="zh-CN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en-US" altLang="zh-CN" dirty="0"/>
              <a:t>GIL</a:t>
            </a:r>
            <a:r>
              <a:rPr lang="zh-CN" altLang="en-US" dirty="0"/>
              <a:t>多线程</a:t>
            </a:r>
          </a:p>
        </p:txBody>
      </p:sp>
      <p:pic>
        <p:nvPicPr>
          <p:cNvPr id="2050" name="Picture 2" descr="GIL Performance">
            <a:extLst>
              <a:ext uri="{FF2B5EF4-FFF2-40B4-BE49-F238E27FC236}">
                <a16:creationId xmlns:a16="http://schemas.microsoft.com/office/drawing/2014/main" id="{A3F12720-074A-46AB-9DC8-63849A8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3" y="5150555"/>
            <a:ext cx="10173234" cy="108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6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使用多进程替代</a:t>
            </a:r>
            <a:endParaRPr lang="en-US" altLang="zh-CN" sz="2800" dirty="0"/>
          </a:p>
          <a:p>
            <a:pPr lvl="1"/>
            <a:r>
              <a:rPr lang="en-US" altLang="zh-CN" sz="2600" dirty="0"/>
              <a:t>Multiporcessing</a:t>
            </a:r>
            <a:r>
              <a:rPr lang="zh-CN" altLang="en-US" sz="2600" dirty="0"/>
              <a:t>替代</a:t>
            </a:r>
            <a:r>
              <a:rPr lang="en-US" altLang="zh-CN" sz="2600" dirty="0"/>
              <a:t>Thread</a:t>
            </a:r>
          </a:p>
          <a:p>
            <a:pPr lvl="1"/>
            <a:r>
              <a:rPr lang="zh-CN" altLang="en-US" sz="2600" dirty="0"/>
              <a:t>每个进程拥有独立的</a:t>
            </a:r>
            <a:r>
              <a:rPr lang="en-US" altLang="zh-CN" sz="2600" dirty="0"/>
              <a:t>GIL</a:t>
            </a:r>
            <a:r>
              <a:rPr lang="zh-CN" altLang="en-US" sz="2600" dirty="0"/>
              <a:t>，相互之间不影响</a:t>
            </a:r>
            <a:endParaRPr lang="en-US" altLang="zh-CN" sz="2600" dirty="0"/>
          </a:p>
          <a:p>
            <a:pPr lvl="1"/>
            <a:r>
              <a:rPr lang="zh-CN" altLang="en-US" sz="2600" dirty="0"/>
              <a:t>缺点：跨进程数据共享和同步十分困难</a:t>
            </a:r>
            <a:endParaRPr lang="en-US" altLang="zh-CN" sz="2600" dirty="0"/>
          </a:p>
          <a:p>
            <a:r>
              <a:rPr lang="zh-CN" altLang="en-US" sz="2800" dirty="0"/>
              <a:t>使用其他解释器</a:t>
            </a:r>
            <a:endParaRPr lang="en-US" altLang="zh-CN" sz="2800" dirty="0"/>
          </a:p>
          <a:p>
            <a:pPr lvl="1"/>
            <a:r>
              <a:rPr lang="en-US" altLang="zh-CN" sz="2600" dirty="0" err="1"/>
              <a:t>Jpython</a:t>
            </a:r>
            <a:r>
              <a:rPr lang="zh-CN" altLang="en-US" sz="2600" dirty="0"/>
              <a:t>（</a:t>
            </a:r>
            <a:r>
              <a:rPr lang="en-US" altLang="zh-CN" sz="2600" dirty="0"/>
              <a:t>Java</a:t>
            </a:r>
            <a:r>
              <a:rPr lang="zh-CN" altLang="en-US" sz="2600" dirty="0"/>
              <a:t>）、</a:t>
            </a:r>
            <a:r>
              <a:rPr lang="en-US" altLang="zh-CN" sz="2600" dirty="0" err="1"/>
              <a:t>IronPython</a:t>
            </a:r>
            <a:r>
              <a:rPr lang="zh-CN" altLang="en-US" sz="2600" dirty="0"/>
              <a:t>（</a:t>
            </a:r>
            <a:r>
              <a:rPr lang="en-US" altLang="zh-CN" sz="2600" dirty="0"/>
              <a:t>C#</a:t>
            </a:r>
            <a:r>
              <a:rPr lang="zh-CN" altLang="en-US" sz="2600" dirty="0"/>
              <a:t>）替代</a:t>
            </a:r>
            <a:r>
              <a:rPr lang="en-US" altLang="zh-CN" sz="2600" dirty="0" err="1"/>
              <a:t>CPython</a:t>
            </a:r>
            <a:endParaRPr lang="en-US" altLang="zh-CN" sz="2600" dirty="0"/>
          </a:p>
          <a:p>
            <a:pPr lvl="1"/>
            <a:r>
              <a:rPr lang="zh-CN" altLang="en-US" sz="2600" dirty="0"/>
              <a:t>缺点：脱离</a:t>
            </a:r>
            <a:r>
              <a:rPr lang="en-US" altLang="zh-CN" sz="2600" dirty="0"/>
              <a:t>C</a:t>
            </a:r>
            <a:r>
              <a:rPr lang="zh-CN" altLang="en-US" sz="2600" dirty="0"/>
              <a:t>解释器，无法使用以</a:t>
            </a:r>
            <a:r>
              <a:rPr lang="en-US" altLang="zh-CN" sz="2600" dirty="0"/>
              <a:t>C</a:t>
            </a:r>
            <a:r>
              <a:rPr lang="zh-CN" altLang="en-US" sz="2600" dirty="0"/>
              <a:t>编写的库</a:t>
            </a:r>
            <a:endParaRPr lang="en-US" altLang="zh-CN" sz="2600" dirty="0"/>
          </a:p>
          <a:p>
            <a:r>
              <a:rPr lang="zh-CN" altLang="en-US" sz="2800" dirty="0"/>
              <a:t>结合协程进行编程优化</a:t>
            </a: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降低</a:t>
            </a:r>
            <a:r>
              <a:rPr lang="en-US" altLang="zh-CN" dirty="0"/>
              <a:t>GIL</a:t>
            </a:r>
            <a:r>
              <a:rPr lang="zh-CN" altLang="en-US" dirty="0"/>
              <a:t>影响</a:t>
            </a:r>
          </a:p>
        </p:txBody>
      </p:sp>
    </p:spTree>
    <p:extLst>
      <p:ext uri="{BB962C8B-B14F-4D97-AF65-F5344CB8AC3E}">
        <p14:creationId xmlns:p14="http://schemas.microsoft.com/office/powerpoint/2010/main" val="311075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概念</a:t>
            </a:r>
            <a:endParaRPr lang="en-US" altLang="zh-CN" sz="2800" dirty="0"/>
          </a:p>
          <a:p>
            <a:pPr lvl="1"/>
            <a:r>
              <a:rPr lang="zh-CN" altLang="en-US" sz="2600" dirty="0"/>
              <a:t>协程 </a:t>
            </a:r>
            <a:r>
              <a:rPr lang="en-US" altLang="zh-CN" sz="2600" dirty="0" err="1"/>
              <a:t>Coroutine</a:t>
            </a:r>
            <a:r>
              <a:rPr lang="zh-CN" altLang="en-US" sz="2600" dirty="0"/>
              <a:t>，一种程序执行机制，允许函数在执行过程中保存状态，中断切换到其他函数执行，并且能够恢复原有执行状态继续执行的机制</a:t>
            </a:r>
            <a:endParaRPr lang="en-US" altLang="zh-CN" sz="2600" dirty="0"/>
          </a:p>
          <a:p>
            <a:r>
              <a:rPr lang="zh-CN" altLang="en-US" sz="2800" dirty="0"/>
              <a:t>辨析</a:t>
            </a:r>
            <a:endParaRPr lang="en-US" altLang="zh-CN" sz="2800" dirty="0"/>
          </a:p>
          <a:p>
            <a:pPr lvl="1"/>
            <a:r>
              <a:rPr lang="en-US" altLang="zh-CN" sz="2600" dirty="0"/>
              <a:t>Function </a:t>
            </a:r>
            <a:r>
              <a:rPr lang="zh-CN" altLang="en-US" sz="2600" dirty="0"/>
              <a:t>函数，一段功能性代码，包含入口点（</a:t>
            </a:r>
            <a:r>
              <a:rPr lang="en-US" altLang="zh-CN" sz="2600" dirty="0"/>
              <a:t>entry point</a:t>
            </a:r>
            <a:r>
              <a:rPr lang="zh-CN" altLang="en-US" sz="2600" dirty="0"/>
              <a:t>）和返回值</a:t>
            </a:r>
            <a:endParaRPr lang="en-US" altLang="zh-CN" sz="2600" dirty="0"/>
          </a:p>
          <a:p>
            <a:pPr lvl="1"/>
            <a:r>
              <a:rPr lang="en-US" altLang="zh-CN" sz="2600" dirty="0"/>
              <a:t>Subroutine </a:t>
            </a:r>
            <a:r>
              <a:rPr lang="zh-CN" altLang="en-US" sz="2600" dirty="0"/>
              <a:t>子程序，和函数类似，包含入口点无返回值</a:t>
            </a:r>
            <a:endParaRPr lang="en-US" altLang="zh-CN" sz="2600" dirty="0"/>
          </a:p>
          <a:p>
            <a:pPr lvl="1"/>
            <a:r>
              <a:rPr lang="en-US" altLang="zh-CN" sz="2600" dirty="0" err="1"/>
              <a:t>Coroutine</a:t>
            </a:r>
            <a:r>
              <a:rPr lang="en-US" altLang="zh-CN" sz="2600" dirty="0"/>
              <a:t> </a:t>
            </a:r>
            <a:r>
              <a:rPr lang="zh-CN" altLang="en-US" sz="2600" dirty="0"/>
              <a:t>协程，包含入口点和可能的多个再入点（</a:t>
            </a:r>
            <a:r>
              <a:rPr lang="en-US" altLang="zh-CN" sz="2600" dirty="0"/>
              <a:t>re-entry point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r>
              <a:rPr lang="zh-CN" altLang="en-US" sz="2800" dirty="0"/>
              <a:t>协程本质上时控制流的</a:t>
            </a:r>
            <a:r>
              <a:rPr lang="zh-CN" altLang="en-US" sz="2800" dirty="0">
                <a:solidFill>
                  <a:srgbClr val="FF0000"/>
                </a:solidFill>
              </a:rPr>
              <a:t>主动让出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恢复机制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协程</a:t>
            </a:r>
          </a:p>
        </p:txBody>
      </p:sp>
      <p:sp>
        <p:nvSpPr>
          <p:cNvPr id="4" name="文本框 3"/>
          <p:cNvSpPr txBox="1"/>
          <p:nvPr/>
        </p:nvSpPr>
        <p:spPr bwMode="gray">
          <a:xfrm>
            <a:off x="4631377" y="5700156"/>
            <a:ext cx="76815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 bwMode="gray">
          <a:xfrm>
            <a:off x="6293923" y="5700156"/>
            <a:ext cx="108831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92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333500"/>
            <a:ext cx="11887200" cy="4902200"/>
          </a:xfrm>
        </p:spPr>
        <p:txBody>
          <a:bodyPr/>
          <a:lstStyle/>
          <a:p>
            <a:r>
              <a:rPr lang="zh-CN" altLang="en-US" sz="2800" dirty="0"/>
              <a:t>节省</a:t>
            </a:r>
            <a:r>
              <a:rPr lang="en-US" altLang="zh-CN" sz="2800" dirty="0"/>
              <a:t>CPU</a:t>
            </a:r>
            <a:r>
              <a:rPr lang="zh-CN" altLang="en-US" sz="2800" dirty="0"/>
              <a:t>资源</a:t>
            </a:r>
            <a:endParaRPr lang="en-US" altLang="zh-CN" sz="2800" dirty="0"/>
          </a:p>
          <a:p>
            <a:pPr lvl="1"/>
            <a:r>
              <a:rPr lang="zh-CN" altLang="en-US" sz="2400" dirty="0"/>
              <a:t>多线程情况下，线程频繁切换会大量消耗内核资源</a:t>
            </a:r>
            <a:endParaRPr lang="en-US" altLang="zh-CN" sz="2400" dirty="0"/>
          </a:p>
          <a:p>
            <a:pPr lvl="1"/>
            <a:r>
              <a:rPr lang="zh-CN" altLang="en-US" sz="2400" dirty="0"/>
              <a:t>协程发生在用户线程上（单线程）用户可以自行控制，避免上下文切换开销</a:t>
            </a:r>
            <a:endParaRPr lang="en-US" altLang="zh-CN" sz="2400" dirty="0"/>
          </a:p>
          <a:p>
            <a:r>
              <a:rPr lang="zh-CN" altLang="en-US" sz="2600" dirty="0"/>
              <a:t>节约内存</a:t>
            </a:r>
            <a:endParaRPr lang="en-US" altLang="zh-CN" sz="2600" dirty="0"/>
          </a:p>
          <a:p>
            <a:pPr lvl="1"/>
            <a:r>
              <a:rPr lang="en-US" altLang="zh-CN" sz="2400" dirty="0"/>
              <a:t>64</a:t>
            </a:r>
            <a:r>
              <a:rPr lang="zh-CN" altLang="en-US" sz="2400" dirty="0"/>
              <a:t>位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系统中，每个线程需要分配</a:t>
            </a:r>
            <a:r>
              <a:rPr lang="en-US" altLang="zh-CN" sz="2400" dirty="0"/>
              <a:t>8MB</a:t>
            </a:r>
            <a:r>
              <a:rPr lang="zh-CN" altLang="en-US" sz="2400" dirty="0"/>
              <a:t>栈空间和</a:t>
            </a:r>
            <a:r>
              <a:rPr lang="en-US" altLang="zh-CN" sz="2400" dirty="0"/>
              <a:t>64MB</a:t>
            </a:r>
            <a:r>
              <a:rPr lang="zh-CN" altLang="en-US" sz="2400" dirty="0"/>
              <a:t>堆空间，线程过多会爆</a:t>
            </a:r>
            <a:endParaRPr lang="en-US" altLang="zh-CN" sz="2400" dirty="0"/>
          </a:p>
          <a:p>
            <a:pPr lvl="1"/>
            <a:r>
              <a:rPr lang="zh-CN" altLang="en-US" sz="2400" dirty="0"/>
              <a:t>相比之下协程可以开十几万个，相比线程来讲更加轻量化</a:t>
            </a:r>
            <a:endParaRPr lang="en-US" altLang="zh-CN" sz="2400" dirty="0"/>
          </a:p>
          <a:p>
            <a:r>
              <a:rPr lang="zh-CN" altLang="en-US" sz="2600" dirty="0"/>
              <a:t>上下文管理方便</a:t>
            </a:r>
            <a:endParaRPr lang="en-US" altLang="zh-CN" sz="2600" dirty="0"/>
          </a:p>
          <a:p>
            <a:pPr lvl="1"/>
            <a:r>
              <a:rPr lang="zh-CN" altLang="en-US" sz="2400" dirty="0"/>
              <a:t>无需使用全局对象，协程内上下文可以针对一个调用</a:t>
            </a:r>
            <a:r>
              <a:rPr lang="en-US" altLang="zh-CN" sz="2400" dirty="0"/>
              <a:t>/</a:t>
            </a:r>
            <a:r>
              <a:rPr lang="zh-CN" altLang="en-US" sz="2400" dirty="0"/>
              <a:t>切换过程进行跟踪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50470"/>
            <a:ext cx="7184569" cy="584775"/>
          </a:xfrm>
        </p:spPr>
        <p:txBody>
          <a:bodyPr/>
          <a:lstStyle/>
          <a:p>
            <a:r>
              <a:rPr lang="zh-CN" altLang="en-US" dirty="0"/>
              <a:t>协程的优势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1034495"/>
      </p:ext>
    </p:extLst>
  </p:cSld>
  <p:clrMapOvr>
    <a:masterClrMapping/>
  </p:clrMapOvr>
</p:sld>
</file>

<file path=ppt/theme/theme1.xml><?xml version="1.0" encoding="utf-8"?>
<a:theme xmlns:a="http://schemas.openxmlformats.org/drawingml/2006/main" name="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noAutofit/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defRPr kumimoji="0" sz="1800" b="0" i="0" u="none" strike="noStrike" cap="none" normalizeH="0" baseline="0" dirty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70AF"/>
    </a:dk1>
    <a:lt1>
      <a:srgbClr val="FFFFFF"/>
    </a:lt1>
    <a:dk2>
      <a:srgbClr val="4D4D4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BB03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5958</TotalTime>
  <Words>2046</Words>
  <Application>Microsoft Office PowerPoint</Application>
  <PresentationFormat>宽屏</PresentationFormat>
  <Paragraphs>249</Paragraphs>
  <Slides>34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Segoe</vt:lpstr>
      <vt:lpstr>Segoe Semibold</vt:lpstr>
      <vt:lpstr>微软雅黑</vt:lpstr>
      <vt:lpstr>Arial</vt:lpstr>
      <vt:lpstr>Arial Narrow</vt:lpstr>
      <vt:lpstr>Wingdings</vt:lpstr>
      <vt:lpstr>简洁白模板</vt:lpstr>
      <vt:lpstr>Chapter 15 Deploying to production</vt:lpstr>
      <vt:lpstr>本章梗概</vt:lpstr>
      <vt:lpstr>一种异步架构实现</vt:lpstr>
      <vt:lpstr>Python GIL</vt:lpstr>
      <vt:lpstr>GIL效率对比</vt:lpstr>
      <vt:lpstr>GIL多线程</vt:lpstr>
      <vt:lpstr>降低GIL影响</vt:lpstr>
      <vt:lpstr>协程</vt:lpstr>
      <vt:lpstr>协程的优势</vt:lpstr>
      <vt:lpstr>Python协程实现</vt:lpstr>
      <vt:lpstr>基于yield的协程</vt:lpstr>
      <vt:lpstr>使用yield from改进</vt:lpstr>
      <vt:lpstr>使用代码记录状态</vt:lpstr>
      <vt:lpstr>使用代码记录状态</vt:lpstr>
      <vt:lpstr>高并发场景应用</vt:lpstr>
      <vt:lpstr>基于flask框架的torch服务</vt:lpstr>
      <vt:lpstr>基于异步框架的torch服务</vt:lpstr>
      <vt:lpstr>模型推断加速</vt:lpstr>
      <vt:lpstr>JIT 简介</vt:lpstr>
      <vt:lpstr>Torch JIT</vt:lpstr>
      <vt:lpstr>一个简单线性层模型</vt:lpstr>
      <vt:lpstr>Script 示例</vt:lpstr>
      <vt:lpstr>Trace 示例</vt:lpstr>
      <vt:lpstr>一个简单的推荐模型示例</vt:lpstr>
      <vt:lpstr>trace or script</vt:lpstr>
      <vt:lpstr>trace or script</vt:lpstr>
      <vt:lpstr>模型保存和读取</vt:lpstr>
      <vt:lpstr>以推荐模型为例</vt:lpstr>
      <vt:lpstr>对比参数</vt:lpstr>
      <vt:lpstr>解压模型文件</vt:lpstr>
      <vt:lpstr>ONNX</vt:lpstr>
      <vt:lpstr>Refernce</vt:lpstr>
      <vt:lpstr>Refernce</vt:lpstr>
      <vt:lpstr>Refernce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学期总结 与 论文进展</dc:title>
  <dc:creator>Tony Lee</dc:creator>
  <cp:lastModifiedBy>lambda sewen</cp:lastModifiedBy>
  <cp:revision>1271</cp:revision>
  <dcterms:created xsi:type="dcterms:W3CDTF">2015-10-25T02:17:00Z</dcterms:created>
  <dcterms:modified xsi:type="dcterms:W3CDTF">2020-10-28T09:18:32Z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