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80" r:id="rId4"/>
    <p:sldId id="283" r:id="rId5"/>
    <p:sldId id="288" r:id="rId6"/>
    <p:sldId id="284" r:id="rId7"/>
    <p:sldId id="285" r:id="rId8"/>
    <p:sldId id="286" r:id="rId9"/>
    <p:sldId id="287" r:id="rId10"/>
    <p:sldId id="291" r:id="rId11"/>
    <p:sldId id="292" r:id="rId12"/>
    <p:sldId id="289" r:id="rId13"/>
    <p:sldId id="294" r:id="rId14"/>
    <p:sldId id="296" r:id="rId15"/>
    <p:sldId id="297" r:id="rId16"/>
    <p:sldId id="293" r:id="rId17"/>
    <p:sldId id="282" r:id="rId18"/>
    <p:sldId id="298" r:id="rId19"/>
    <p:sldId id="299" r:id="rId20"/>
    <p:sldId id="300" r:id="rId21"/>
    <p:sldId id="301" r:id="rId22"/>
    <p:sldId id="303" r:id="rId23"/>
    <p:sldId id="304" r:id="rId24"/>
    <p:sldId id="306" r:id="rId25"/>
    <p:sldId id="307" r:id="rId26"/>
    <p:sldId id="308" r:id="rId27"/>
    <p:sldId id="305" r:id="rId28"/>
    <p:sldId id="309" r:id="rId29"/>
    <p:sldId id="279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2E20"/>
    <a:srgbClr val="4F81BD"/>
    <a:srgbClr val="62A5E8"/>
    <a:srgbClr val="A8CDF2"/>
    <a:srgbClr val="A8CD8E"/>
    <a:srgbClr val="0070AF"/>
    <a:srgbClr val="539EC8"/>
    <a:srgbClr val="336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2483" autoAdjust="0"/>
  </p:normalViewPr>
  <p:slideViewPr>
    <p:cSldViewPr snapToGrid="0">
      <p:cViewPr varScale="1">
        <p:scale>
          <a:sx n="62" d="100"/>
          <a:sy n="62" d="100"/>
        </p:scale>
        <p:origin x="1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140F79-BAE0-4167-899C-DF6D4FB1C15B}" type="datetime1">
              <a:rPr lang="zh-CN" altLang="en-US"/>
              <a:pPr>
                <a:defRPr/>
              </a:pPr>
              <a:t>2020/7/22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39F8232-6A2A-45C7-A38E-EF6283F08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372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8AC7BE8-4EE3-436E-8821-8C83FA7A29BD}" type="datetime1">
              <a:rPr lang="zh-CN" altLang="en-US"/>
              <a:pPr>
                <a:defRPr/>
              </a:pPr>
              <a:t>2020/7/22</a:t>
            </a:fld>
            <a:endParaRPr lang="zh-CN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2438841-2FE7-423E-ADBE-984075AE5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98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defTabSz="930275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defTabSz="930275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defTabSz="930275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defTabSz="930275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pPr eaLnBrk="1" hangingPunct="1"/>
            <a:fld id="{5B8FF1EF-7ABF-48E8-9539-76C687A3F4DA}" type="slidenum">
              <a:rPr lang="en-US" altLang="zh-CN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E8219C70-B50F-4E93-B878-44E8F29E8ED1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FED31F33-E489-4FD9-898F-9F1F3F31DC82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32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5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40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62912023-8F4A-4E8F-8200-C5D44C3123F9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6A8B7C5B-52AE-4B27-8A46-9AD4687A5002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642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D5D9A54D-5E23-4E33-817A-8B0EA5B65276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0DEA300F-EE92-4730-A2F1-F206D5DD4F58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5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1"/>
            <p:cNvSpPr>
              <a:spLocks noChangeArrowheads="1"/>
            </p:cNvSpPr>
            <p:nvPr userDrawn="1"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25626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19468ED-DB76-4F71-85B2-49B8FE2E162E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7031ED07-DE3D-429D-94B6-CB22B28CE2A6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 userDrawn="1"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57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3B065E3D-76BE-4782-A30C-B24C42DC9EE2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7317DE3B-4D19-4F8D-B52B-291077FFFB14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70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9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639" y="1551"/>
              <a:ext cx="1029" cy="1039"/>
              <a:chOff x="4166" y="1705"/>
              <a:chExt cx="1250" cy="1260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5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6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6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26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2362" y="1551"/>
              <a:ext cx="1028" cy="1039"/>
              <a:chOff x="4166" y="1705"/>
              <a:chExt cx="1249" cy="1260"/>
            </a:xfrm>
          </p:grpSpPr>
          <p:sp>
            <p:nvSpPr>
              <p:cNvPr id="40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49" cy="12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1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2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6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3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4096" y="1551"/>
              <a:ext cx="1032" cy="1039"/>
              <a:chOff x="4166" y="1705"/>
              <a:chExt cx="1253" cy="1260"/>
            </a:xfrm>
          </p:grpSpPr>
          <p:sp>
            <p:nvSpPr>
              <p:cNvPr id="36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6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33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48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3060B406-68F3-4B2F-974F-15ACCCD66242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77401FCA-80C1-4BFB-BC58-D89D309EDC95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12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3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9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22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7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444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6344ABB5-16AD-4A3C-A19D-65DB8C89D745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275EEBBE-A25D-4729-B520-F6CFA6617816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 rot="-3626814">
              <a:off x="3011" y="1391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 rot="-7230978">
              <a:off x="2275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3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6891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17CE67FE-250B-4476-88D7-E77B7A849A0C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C008DCB1-F0C7-4294-AD1B-D5765EA6E74E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1292" y="1256"/>
              <a:ext cx="623" cy="91"/>
              <a:chOff x="2003" y="3442"/>
              <a:chExt cx="468" cy="239"/>
            </a:xfrm>
          </p:grpSpPr>
          <p:sp>
            <p:nvSpPr>
              <p:cNvPr id="34" name="Oval 10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Oval 12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Rectangle 14"/>
            <p:cNvSpPr>
              <a:spLocks noChangeArrowheads="1"/>
            </p:cNvSpPr>
            <p:nvPr/>
          </p:nvSpPr>
          <p:spPr bwMode="gray">
            <a:xfrm rot="3419336">
              <a:off x="1776" y="1148"/>
              <a:ext cx="672" cy="680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2444" y="1256"/>
              <a:ext cx="623" cy="91"/>
              <a:chOff x="2003" y="3442"/>
              <a:chExt cx="468" cy="239"/>
            </a:xfrm>
          </p:grpSpPr>
          <p:sp>
            <p:nvSpPr>
              <p:cNvPr id="30" name="Oval 16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Rectangle 20"/>
            <p:cNvSpPr>
              <a:spLocks noChangeArrowheads="1"/>
            </p:cNvSpPr>
            <p:nvPr/>
          </p:nvSpPr>
          <p:spPr bwMode="gray">
            <a:xfrm rot="3419336">
              <a:off x="2880" y="1148"/>
              <a:ext cx="672" cy="679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3605" y="1256"/>
              <a:ext cx="817" cy="91"/>
              <a:chOff x="2003" y="3442"/>
              <a:chExt cx="468" cy="239"/>
            </a:xfrm>
          </p:grpSpPr>
          <p:sp>
            <p:nvSpPr>
              <p:cNvPr id="26" name="Oval 22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5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545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5C78AA0-1417-477D-BD49-23246E456A05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2E394772-3CB4-48EA-B548-4C609115AA6C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496 w 21600"/>
                <a:gd name="T3" fmla="*/ 1239 h 29046"/>
                <a:gd name="T4" fmla="*/ 0 w 21600"/>
                <a:gd name="T5" fmla="*/ 73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0 w 25114"/>
                <a:gd name="T3" fmla="*/ 917 h 21600"/>
                <a:gd name="T4" fmla="*/ 301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98 h 21600"/>
                <a:gd name="T2" fmla="*/ 2034 w 24549"/>
                <a:gd name="T3" fmla="*/ 239 h 21600"/>
                <a:gd name="T4" fmla="*/ 816 w 24549"/>
                <a:gd name="T5" fmla="*/ 8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568 w 21600"/>
                <a:gd name="T3" fmla="*/ 1302 h 30468"/>
                <a:gd name="T4" fmla="*/ 0 w 21600"/>
                <a:gd name="T5" fmla="*/ 852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3 w 18016"/>
                <a:gd name="T3" fmla="*/ 1171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682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D12E9318-FD35-44FF-B31F-C64C7B1B2C29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56192E3A-D11B-4DB5-8BFA-2FE09E602368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5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3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9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397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650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DB7B4C76-E9F7-4489-B485-6A24380C28D0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315CDE86-D2C6-4A77-BE89-97333D056C44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10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6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22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8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7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3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4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648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A31BFF12-D891-49EC-8027-92DF73733455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8D926A0D-9E1A-4D80-9F20-2DAFECAB623C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1123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20EEDBAC-9B55-494D-9C60-A5838D1822B4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FEA337D5-874F-4226-BB65-FCB69F6B8CF2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97"/>
          <p:cNvGrpSpPr>
            <a:grpSpLocks/>
          </p:cNvGrpSpPr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5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1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" name="Group 93"/>
            <p:cNvGrpSpPr>
              <a:grpSpLocks/>
            </p:cNvGrpSpPr>
            <p:nvPr/>
          </p:nvGrpSpPr>
          <p:grpSpPr bwMode="auto">
            <a:xfrm>
              <a:off x="605" y="1444"/>
              <a:ext cx="1077" cy="1962"/>
              <a:chOff x="605" y="1444"/>
              <a:chExt cx="1077" cy="1962"/>
            </a:xfrm>
          </p:grpSpPr>
          <p:grpSp>
            <p:nvGrpSpPr>
              <p:cNvPr id="73" name="Group 58"/>
              <p:cNvGrpSpPr>
                <a:grpSpLocks/>
              </p:cNvGrpSpPr>
              <p:nvPr/>
            </p:nvGrpSpPr>
            <p:grpSpPr bwMode="auto">
              <a:xfrm rot="3877067">
                <a:off x="707" y="2430"/>
                <a:ext cx="1408" cy="543"/>
                <a:chOff x="2275" y="2726"/>
                <a:chExt cx="1836" cy="714"/>
              </a:xfrm>
            </p:grpSpPr>
            <p:grpSp>
              <p:nvGrpSpPr>
                <p:cNvPr id="85" name="Group 59"/>
                <p:cNvGrpSpPr>
                  <a:grpSpLocks/>
                </p:cNvGrpSpPr>
                <p:nvPr/>
              </p:nvGrpSpPr>
              <p:grpSpPr bwMode="auto">
                <a:xfrm>
                  <a:off x="2282" y="3032"/>
                  <a:ext cx="1829" cy="408"/>
                  <a:chOff x="2282" y="3032"/>
                  <a:chExt cx="1829" cy="408"/>
                </a:xfrm>
              </p:grpSpPr>
              <p:sp>
                <p:nvSpPr>
                  <p:cNvPr id="89" name="Freeform 60"/>
                  <p:cNvSpPr>
                    <a:spLocks/>
                  </p:cNvSpPr>
                  <p:nvPr/>
                </p:nvSpPr>
                <p:spPr bwMode="gray">
                  <a:xfrm>
                    <a:off x="2281" y="3032"/>
                    <a:ext cx="1829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61"/>
                  <p:cNvSpPr>
                    <a:spLocks/>
                  </p:cNvSpPr>
                  <p:nvPr/>
                </p:nvSpPr>
                <p:spPr bwMode="gray">
                  <a:xfrm>
                    <a:off x="3783" y="3073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" name="Group 62"/>
                <p:cNvGrpSpPr>
                  <a:grpSpLocks/>
                </p:cNvGrpSpPr>
                <p:nvPr/>
              </p:nvGrpSpPr>
              <p:grpSpPr bwMode="auto">
                <a:xfrm flipV="1">
                  <a:off x="2275" y="2726"/>
                  <a:ext cx="1406" cy="319"/>
                  <a:chOff x="2272" y="3011"/>
                  <a:chExt cx="1832" cy="414"/>
                </a:xfrm>
              </p:grpSpPr>
              <p:sp>
                <p:nvSpPr>
                  <p:cNvPr id="87" name="Freeform 63"/>
                  <p:cNvSpPr>
                    <a:spLocks/>
                  </p:cNvSpPr>
                  <p:nvPr/>
                </p:nvSpPr>
                <p:spPr bwMode="gray">
                  <a:xfrm>
                    <a:off x="2271" y="3008"/>
                    <a:ext cx="1832" cy="415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64"/>
                  <p:cNvSpPr>
                    <a:spLocks/>
                  </p:cNvSpPr>
                  <p:nvPr/>
                </p:nvSpPr>
                <p:spPr bwMode="gray">
                  <a:xfrm>
                    <a:off x="3776" y="3031"/>
                    <a:ext cx="289" cy="338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4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5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0" name="Group 71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81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2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3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4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4"/>
            <p:cNvGrpSpPr>
              <a:grpSpLocks/>
            </p:cNvGrpSpPr>
            <p:nvPr/>
          </p:nvGrpSpPr>
          <p:grpSpPr bwMode="auto">
            <a:xfrm>
              <a:off x="1708" y="1444"/>
              <a:ext cx="1077" cy="1962"/>
              <a:chOff x="1708" y="1444"/>
              <a:chExt cx="1077" cy="1962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0" y="2430"/>
                <a:ext cx="1408" cy="543"/>
                <a:chOff x="2275" y="2726"/>
                <a:chExt cx="1836" cy="714"/>
              </a:xfrm>
            </p:grpSpPr>
            <p:grpSp>
              <p:nvGrpSpPr>
                <p:cNvPr id="67" name="Group 41"/>
                <p:cNvGrpSpPr>
                  <a:grpSpLocks/>
                </p:cNvGrpSpPr>
                <p:nvPr/>
              </p:nvGrpSpPr>
              <p:grpSpPr bwMode="auto">
                <a:xfrm>
                  <a:off x="2282" y="3032"/>
                  <a:ext cx="1829" cy="408"/>
                  <a:chOff x="2282" y="3032"/>
                  <a:chExt cx="1829" cy="408"/>
                </a:xfrm>
              </p:grpSpPr>
              <p:sp>
                <p:nvSpPr>
                  <p:cNvPr id="71" name="Freeform 42"/>
                  <p:cNvSpPr>
                    <a:spLocks/>
                  </p:cNvSpPr>
                  <p:nvPr/>
                </p:nvSpPr>
                <p:spPr bwMode="gray">
                  <a:xfrm>
                    <a:off x="2281" y="3032"/>
                    <a:ext cx="1829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3"/>
                  <p:cNvSpPr>
                    <a:spLocks/>
                  </p:cNvSpPr>
                  <p:nvPr/>
                </p:nvSpPr>
                <p:spPr bwMode="gray">
                  <a:xfrm>
                    <a:off x="3783" y="3073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 flipV="1">
                  <a:off x="2275" y="2726"/>
                  <a:ext cx="1406" cy="319"/>
                  <a:chOff x="2272" y="3011"/>
                  <a:chExt cx="1832" cy="414"/>
                </a:xfrm>
              </p:grpSpPr>
              <p:sp>
                <p:nvSpPr>
                  <p:cNvPr id="69" name="Freeform 45"/>
                  <p:cNvSpPr>
                    <a:spLocks/>
                  </p:cNvSpPr>
                  <p:nvPr/>
                </p:nvSpPr>
                <p:spPr bwMode="gray">
                  <a:xfrm>
                    <a:off x="2271" y="3008"/>
                    <a:ext cx="1832" cy="415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6"/>
                  <p:cNvSpPr>
                    <a:spLocks/>
                  </p:cNvSpPr>
                  <p:nvPr/>
                </p:nvSpPr>
                <p:spPr bwMode="gray">
                  <a:xfrm>
                    <a:off x="3776" y="3031"/>
                    <a:ext cx="289" cy="338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7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2" name="Group 53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63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4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5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6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2848" y="1444"/>
              <a:ext cx="1063" cy="1955"/>
              <a:chOff x="2848" y="1444"/>
              <a:chExt cx="1063" cy="1955"/>
            </a:xfrm>
          </p:grpSpPr>
          <p:grpSp>
            <p:nvGrpSpPr>
              <p:cNvPr id="37" name="Group 5"/>
              <p:cNvGrpSpPr>
                <a:grpSpLocks/>
              </p:cNvGrpSpPr>
              <p:nvPr/>
            </p:nvGrpSpPr>
            <p:grpSpPr bwMode="auto">
              <a:xfrm rot="3877067">
                <a:off x="2943" y="2432"/>
                <a:ext cx="1409" cy="526"/>
                <a:chOff x="2270" y="2746"/>
                <a:chExt cx="1838" cy="692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77" y="3030"/>
                  <a:ext cx="1831" cy="408"/>
                  <a:chOff x="2277" y="3030"/>
                  <a:chExt cx="1831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76" y="3030"/>
                    <a:ext cx="1831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785" y="3066"/>
                    <a:ext cx="286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70" y="2746"/>
                  <a:ext cx="1405" cy="309"/>
                  <a:chOff x="2269" y="3020"/>
                  <a:chExt cx="1831" cy="404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66" y="3019"/>
                    <a:ext cx="1831" cy="404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775" y="3047"/>
                    <a:ext cx="289" cy="330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969" y="1355"/>
              <a:ext cx="1184" cy="2085"/>
              <a:chOff x="3969" y="1355"/>
              <a:chExt cx="1184" cy="2085"/>
            </a:xfrm>
          </p:grpSpPr>
          <p:grpSp>
            <p:nvGrpSpPr>
              <p:cNvPr id="20" name="Group 23"/>
              <p:cNvGrpSpPr>
                <a:grpSpLocks/>
              </p:cNvGrpSpPr>
              <p:nvPr/>
            </p:nvGrpSpPr>
            <p:grpSpPr bwMode="auto">
              <a:xfrm rot="3877067">
                <a:off x="4185" y="2473"/>
                <a:ext cx="1409" cy="526"/>
                <a:chOff x="2270" y="2746"/>
                <a:chExt cx="1838" cy="692"/>
              </a:xfrm>
            </p:grpSpPr>
            <p:grpSp>
              <p:nvGrpSpPr>
                <p:cNvPr id="31" name="Group 24"/>
                <p:cNvGrpSpPr>
                  <a:grpSpLocks/>
                </p:cNvGrpSpPr>
                <p:nvPr/>
              </p:nvGrpSpPr>
              <p:grpSpPr bwMode="auto">
                <a:xfrm>
                  <a:off x="2277" y="3030"/>
                  <a:ext cx="1831" cy="408"/>
                  <a:chOff x="2277" y="3030"/>
                  <a:chExt cx="1831" cy="408"/>
                </a:xfrm>
              </p:grpSpPr>
              <p:sp>
                <p:nvSpPr>
                  <p:cNvPr id="35" name="Freeform 25"/>
                  <p:cNvSpPr>
                    <a:spLocks/>
                  </p:cNvSpPr>
                  <p:nvPr/>
                </p:nvSpPr>
                <p:spPr bwMode="gray">
                  <a:xfrm>
                    <a:off x="2276" y="3030"/>
                    <a:ext cx="1831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26"/>
                  <p:cNvSpPr>
                    <a:spLocks/>
                  </p:cNvSpPr>
                  <p:nvPr/>
                </p:nvSpPr>
                <p:spPr bwMode="gray">
                  <a:xfrm>
                    <a:off x="3785" y="3066"/>
                    <a:ext cx="286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" name="Group 27"/>
                <p:cNvGrpSpPr>
                  <a:grpSpLocks/>
                </p:cNvGrpSpPr>
                <p:nvPr/>
              </p:nvGrpSpPr>
              <p:grpSpPr bwMode="auto">
                <a:xfrm flipV="1">
                  <a:off x="2270" y="2746"/>
                  <a:ext cx="1405" cy="309"/>
                  <a:chOff x="2269" y="3020"/>
                  <a:chExt cx="1831" cy="404"/>
                </a:xfrm>
              </p:grpSpPr>
              <p:sp>
                <p:nvSpPr>
                  <p:cNvPr id="33" name="Freeform 28"/>
                  <p:cNvSpPr>
                    <a:spLocks/>
                  </p:cNvSpPr>
                  <p:nvPr/>
                </p:nvSpPr>
                <p:spPr bwMode="gray">
                  <a:xfrm>
                    <a:off x="2266" y="3019"/>
                    <a:ext cx="1831" cy="404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29"/>
                  <p:cNvSpPr>
                    <a:spLocks/>
                  </p:cNvSpPr>
                  <p:nvPr/>
                </p:nvSpPr>
                <p:spPr bwMode="gray">
                  <a:xfrm>
                    <a:off x="3775" y="3047"/>
                    <a:ext cx="289" cy="330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7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4210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3C782C72-CFA3-4813-A01F-FAE5F7893331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B04794A5-F347-4235-AD5F-16AE6CA97C03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974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31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31D06A71-760B-494B-9C40-DE4F1D331B71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DB882A0C-1062-498C-973D-1E52733DB62A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43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95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406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819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127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ACE44A00-9C3C-477B-8502-942E0323B58D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33C37EA9-758F-4590-B1AD-3D792D135C90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22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D6053D9B-D25A-417C-872A-FB160B69B100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1C30041-F4CA-44D9-BA67-397FF1DDDB97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2020/7/22</a:t>
            </a:fld>
            <a:endParaRPr lang="en-US" altLang="zh-CN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3" r:id="rId2"/>
    <p:sldLayoutId id="2147484501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502" r:id="rId9"/>
    <p:sldLayoutId id="2147484503" r:id="rId10"/>
    <p:sldLayoutId id="2147484504" r:id="rId11"/>
    <p:sldLayoutId id="2147484505" r:id="rId12"/>
    <p:sldLayoutId id="2147484506" r:id="rId13"/>
    <p:sldLayoutId id="2147484507" r:id="rId14"/>
    <p:sldLayoutId id="2147484508" r:id="rId15"/>
    <p:sldLayoutId id="2147484509" r:id="rId16"/>
    <p:sldLayoutId id="2147484510" r:id="rId17"/>
    <p:sldLayoutId id="2147484511" r:id="rId18"/>
    <p:sldLayoutId id="2147484512" r:id="rId19"/>
    <p:sldLayoutId id="2147484513" r:id="rId20"/>
    <p:sldLayoutId id="2147484514" r:id="rId21"/>
    <p:sldLayoutId id="2147484515" r:id="rId22"/>
    <p:sldLayoutId id="2147484516" r:id="rId23"/>
    <p:sldLayoutId id="2147484499" r:id="rId2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 sz="2800"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ctrTitle"/>
          </p:nvPr>
        </p:nvSpPr>
        <p:spPr>
          <a:xfrm>
            <a:off x="132136" y="3284421"/>
            <a:ext cx="7100871" cy="1200329"/>
          </a:xfrm>
        </p:spPr>
        <p:txBody>
          <a:bodyPr/>
          <a:lstStyle/>
          <a:p>
            <a:pPr algn="ctr">
              <a:defRPr/>
            </a:pPr>
            <a:r>
              <a:rPr lang="en-US" altLang="zh-CN" b="0" dirty="0"/>
              <a:t>Joint Entity-Relation Extraction</a:t>
            </a:r>
            <a:endParaRPr lang="en-US" sz="3200" dirty="0"/>
          </a:p>
        </p:txBody>
      </p:sp>
      <p:sp>
        <p:nvSpPr>
          <p:cNvPr id="19459" name="副标题 2"/>
          <p:cNvSpPr>
            <a:spLocks noGrp="1"/>
          </p:cNvSpPr>
          <p:nvPr>
            <p:ph type="subTitle" idx="1"/>
          </p:nvPr>
        </p:nvSpPr>
        <p:spPr>
          <a:xfrm>
            <a:off x="5386388" y="5037138"/>
            <a:ext cx="3400425" cy="1047750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tx2"/>
                </a:solidFill>
              </a:rPr>
              <a:t>Zhiheng Li</a:t>
            </a:r>
          </a:p>
          <a:p>
            <a:pPr algn="ctr" eaLnBrk="1" hangingPunct="1"/>
            <a:r>
              <a:rPr lang="en-US" altLang="zh-CN" dirty="0">
                <a:solidFill>
                  <a:schemeClr val="tx2"/>
                </a:solidFill>
              </a:rPr>
              <a:t>2020/07/22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33500"/>
            <a:ext cx="9161980" cy="4902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Dai et al., 2019  --  PA-LSTM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Joint extraction of entities and overlapping relations using position-attentive sequence labeling (AAAI2019)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A7D5FCC2-7B0B-4FBF-ADAC-6406BC5C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9" y="3073274"/>
            <a:ext cx="8389441" cy="316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1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Yu et al., 2020  --  ETL-Span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Joint Extraction of Entities and Relations Based on a Novel Decomposition Strategy (ECAI2020)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575EFC0B-57A9-4FC8-80DF-FD3A22E4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" y="3256908"/>
            <a:ext cx="9227077" cy="30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90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5" y="1179388"/>
            <a:ext cx="8661400" cy="4902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Zeng et al., 2018  --  CopyRE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Extracting Relational Facts by an End-to-End Neural Model with Copy Mechanism (ACL2018)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F1661-813A-42CC-A42C-082A52B9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582"/>
            <a:ext cx="5949448" cy="460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83D555-DE4A-48C3-8082-DFCEC783F4DA}"/>
              </a:ext>
            </a:extLst>
          </p:cNvPr>
          <p:cNvSpPr txBox="1"/>
          <p:nvPr/>
        </p:nvSpPr>
        <p:spPr bwMode="gray">
          <a:xfrm>
            <a:off x="5949448" y="2891824"/>
            <a:ext cx="32972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Seq2seq model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Encoder: </a:t>
            </a:r>
            <a:r>
              <a:rPr lang="en-US" altLang="zh-CN" dirty="0" err="1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BiRNN</a:t>
            </a:r>
            <a:endParaRPr lang="en-US" altLang="zh-CN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Decoder: attn-based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Copy the word in </a:t>
            </a:r>
            <a:r>
              <a:rPr lang="en-US" altLang="zh-CN" dirty="0" err="1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ori-sen</a:t>
            </a:r>
            <a:endParaRPr lang="en-US" altLang="zh-CN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Relation -&gt; entity</a:t>
            </a:r>
          </a:p>
        </p:txBody>
      </p:sp>
    </p:spTree>
    <p:extLst>
      <p:ext uri="{BB962C8B-B14F-4D97-AF65-F5344CB8AC3E}">
        <p14:creationId xmlns:p14="http://schemas.microsoft.com/office/powerpoint/2010/main" val="140291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Zeng et al.,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2019a</a:t>
            </a:r>
            <a:r>
              <a:rPr lang="en-US" altLang="zh-CN" sz="2400" dirty="0"/>
              <a:t>  --  </a:t>
            </a:r>
            <a:r>
              <a:rPr lang="en-US" altLang="zh-CN" sz="2400" dirty="0" err="1"/>
              <a:t>CopyMTL</a:t>
            </a:r>
            <a:r>
              <a:rPr lang="en-US" altLang="zh-CN" sz="2400" dirty="0"/>
              <a:t>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err="1"/>
              <a:t>CopyMTL</a:t>
            </a:r>
            <a:r>
              <a:rPr lang="en-US" altLang="zh-CN" sz="2400" dirty="0"/>
              <a:t>: Copy Mechanism for Joint Extraction of Entities and Relations with Multi-Task Learning (AAAI2020)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1F13B6-3268-4828-B8E2-ADA714ADA6CF}"/>
              </a:ext>
            </a:extLst>
          </p:cNvPr>
          <p:cNvSpPr txBox="1"/>
          <p:nvPr/>
        </p:nvSpPr>
        <p:spPr bwMode="gray">
          <a:xfrm>
            <a:off x="432225" y="2974018"/>
            <a:ext cx="5876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CopyRE + sequence labeling task -&gt; NER</a:t>
            </a:r>
          </a:p>
          <a:p>
            <a:pPr marL="342900" indent="-342900" eaLnBrk="0" hangingPunct="0">
              <a:buFont typeface="+mj-lt"/>
              <a:buAutoNum type="arabicPeriod"/>
            </a:pPr>
            <a:endParaRPr lang="en-US" altLang="zh-CN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Entity coping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Multiple token entity</a:t>
            </a:r>
          </a:p>
          <a:p>
            <a:pPr marL="342900" indent="-342900" eaLnBrk="0" hangingPunct="0">
              <a:buFont typeface="+mj-lt"/>
              <a:buAutoNum type="arabicPeriod"/>
            </a:pPr>
            <a:endParaRPr lang="en-US" altLang="zh-CN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87F2F7-A30E-4A53-9558-E9F1F9DB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34" y="3851349"/>
            <a:ext cx="5876108" cy="2416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02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Zeng et al., 2019b  --  </a:t>
            </a:r>
            <a:r>
              <a:rPr lang="en-US" altLang="zh-CN" sz="2400" dirty="0" err="1"/>
              <a:t>OrderRL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Learning the Extraction Order of Multiple Relational Facts in a Sentence with Reinforcement Learning (EMNLP2019)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1F13B6-3268-4828-B8E2-ADA714ADA6CF}"/>
              </a:ext>
            </a:extLst>
          </p:cNvPr>
          <p:cNvSpPr txBox="1"/>
          <p:nvPr/>
        </p:nvSpPr>
        <p:spPr bwMode="gray">
          <a:xfrm>
            <a:off x="432225" y="3105834"/>
            <a:ext cx="7725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Extraction order matters -&gt; RL</a:t>
            </a:r>
          </a:p>
          <a:p>
            <a:pPr marL="342900" indent="-342900" eaLnBrk="0" hangingPunct="0">
              <a:buFont typeface="+mj-lt"/>
              <a:buAutoNum type="arabicPeriod"/>
            </a:pPr>
            <a:endParaRPr lang="en-US" altLang="zh-CN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FA3701-E1C7-4D1F-8E4C-8D7FD8C7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" y="3620764"/>
            <a:ext cx="3391898" cy="1454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F7A30C-DD8B-4AA7-BB9E-CD85662B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75" y="3618098"/>
            <a:ext cx="5779017" cy="25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46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Nayak and Ng, 2020  --  </a:t>
            </a:r>
            <a:r>
              <a:rPr lang="en-US" altLang="zh-CN" sz="2400" dirty="0" err="1"/>
              <a:t>WDec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Effective Modeling of Encoder-Decoder Architecture for Joint Entity and Relation Extraction (AAAI2020)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3DE82B-B2C2-40DB-94B5-D350F6A7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2594060"/>
            <a:ext cx="9144000" cy="74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hlinkClick r:id="rId3" action="ppaction://hlinksldjump"/>
            <a:extLst>
              <a:ext uri="{FF2B5EF4-FFF2-40B4-BE49-F238E27FC236}">
                <a16:creationId xmlns:a16="http://schemas.microsoft.com/office/drawing/2014/main" id="{9C581B95-8C49-473F-9A54-09E88D70E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56" y="3346253"/>
            <a:ext cx="4523602" cy="29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3BC5EAF-919F-4B2A-B04F-DE2BEB626D74}"/>
              </a:ext>
            </a:extLst>
          </p:cNvPr>
          <p:cNvSpPr/>
          <p:nvPr/>
        </p:nvSpPr>
        <p:spPr>
          <a:xfrm>
            <a:off x="5866544" y="4080766"/>
            <a:ext cx="328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Multiple token entity</a:t>
            </a:r>
          </a:p>
          <a:p>
            <a:pPr marL="342900" indent="-342900" eaLnBrk="0" hangingPunct="0">
              <a:buFont typeface="+mj-lt"/>
              <a:buAutoNum type="arabicPeriod"/>
            </a:pPr>
            <a:endParaRPr lang="en-US" altLang="zh-CN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Copy start &amp; end word</a:t>
            </a:r>
          </a:p>
        </p:txBody>
      </p:sp>
    </p:spTree>
    <p:extLst>
      <p:ext uri="{BB962C8B-B14F-4D97-AF65-F5344CB8AC3E}">
        <p14:creationId xmlns:p14="http://schemas.microsoft.com/office/powerpoint/2010/main" val="25147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da-DK" altLang="zh-CN" sz="2400" dirty="0"/>
              <a:t>Takanobu et al., 2019 </a:t>
            </a:r>
            <a:r>
              <a:rPr lang="en-US" altLang="zh-CN" sz="2400" dirty="0"/>
              <a:t>--  </a:t>
            </a:r>
            <a:r>
              <a:rPr lang="da-DK" altLang="zh-CN" sz="2400" dirty="0"/>
              <a:t>HRL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 Hierarchical Framework for Relation Extraction with Reinforcement Learning (AAAI2019)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8" name="图片 7">
            <a:hlinkClick r:id="rId2" action="ppaction://hlinksldjump"/>
            <a:extLst>
              <a:ext uri="{FF2B5EF4-FFF2-40B4-BE49-F238E27FC236}">
                <a16:creationId xmlns:a16="http://schemas.microsoft.com/office/drawing/2014/main" id="{07E613FA-D82A-40E6-B290-2BAA07F9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5694"/>
            <a:ext cx="9048641" cy="2130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29DEE354-3EA2-4508-9582-1FBDAFEC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888" y="2710928"/>
            <a:ext cx="4040748" cy="1270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A2E3E1-29AE-4D99-B2C9-F947CFCE9BA3}"/>
              </a:ext>
            </a:extLst>
          </p:cNvPr>
          <p:cNvSpPr txBox="1"/>
          <p:nvPr/>
        </p:nvSpPr>
        <p:spPr bwMode="gray">
          <a:xfrm>
            <a:off x="359230" y="2930330"/>
            <a:ext cx="32972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Reinforcement learning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Multiple turns</a:t>
            </a:r>
          </a:p>
        </p:txBody>
      </p:sp>
    </p:spTree>
    <p:extLst>
      <p:ext uri="{BB962C8B-B14F-4D97-AF65-F5344CB8AC3E}">
        <p14:creationId xmlns:p14="http://schemas.microsoft.com/office/powerpoint/2010/main" val="80810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A23F16-DCA4-449B-ABEE-05E104AE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89E1A-FB6C-48D4-B5E0-B0A81DF9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 Relation-Specific Attention Network for Entity and Relation Extraction (IJCAI2020)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505600-1FD4-4042-B3C9-6ADC9403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8" y="2175941"/>
            <a:ext cx="8682072" cy="4059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50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A23F16-DCA4-449B-ABEE-05E104AE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89E1A-FB6C-48D4-B5E0-B0A81DF9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 Relation-Specific Attention Network for Entity and Relation Extraction (IJCAI2020)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505600-1FD4-4042-B3C9-6ADC9403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8" y="2175941"/>
            <a:ext cx="8682072" cy="4059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62825CD-A8CE-4561-BECE-8149C41DC4E7}"/>
              </a:ext>
            </a:extLst>
          </p:cNvPr>
          <p:cNvSpPr/>
          <p:nvPr/>
        </p:nvSpPr>
        <p:spPr bwMode="auto">
          <a:xfrm>
            <a:off x="2794572" y="3215812"/>
            <a:ext cx="657546" cy="33904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867EF-1588-49C9-90B5-A174534B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288" y="2175940"/>
            <a:ext cx="3599712" cy="38241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4A51CA-55EA-4FC8-87CC-98DF2929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161" y="3567272"/>
            <a:ext cx="4143361" cy="1458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25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A23F16-DCA4-449B-ABEE-05E104AE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89E1A-FB6C-48D4-B5E0-B0A81DF9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 Relation-Specific Attention Network for Entity and Relation Extraction (IJCAI2020)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505600-1FD4-4042-B3C9-6ADC9403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8" y="2175941"/>
            <a:ext cx="8682072" cy="4059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F62825CD-A8CE-4561-BECE-8149C41DC4E7}"/>
              </a:ext>
            </a:extLst>
          </p:cNvPr>
          <p:cNvSpPr/>
          <p:nvPr/>
        </p:nvSpPr>
        <p:spPr bwMode="auto">
          <a:xfrm>
            <a:off x="2375349" y="2671282"/>
            <a:ext cx="1478364" cy="4212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867EF-1588-49C9-90B5-A174534B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08" y="2175940"/>
            <a:ext cx="3804292" cy="3824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13EC52-E72A-4F9F-BA14-7C2715935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200" y="2881901"/>
            <a:ext cx="4037332" cy="817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99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480CF-B84B-45B1-B7DA-FAC56771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318692-1373-443F-B68C-627B51FE2ABD}"/>
              </a:ext>
            </a:extLst>
          </p:cNvPr>
          <p:cNvGrpSpPr/>
          <p:nvPr/>
        </p:nvGrpSpPr>
        <p:grpSpPr>
          <a:xfrm>
            <a:off x="1831297" y="1805128"/>
            <a:ext cx="4497584" cy="3472292"/>
            <a:chOff x="6978650" y="876618"/>
            <a:chExt cx="3791585" cy="347229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B27F260-4E66-4BF7-B393-2167317386F2}"/>
                </a:ext>
              </a:extLst>
            </p:cNvPr>
            <p:cNvGrpSpPr/>
            <p:nvPr/>
          </p:nvGrpSpPr>
          <p:grpSpPr>
            <a:xfrm>
              <a:off x="6978650" y="876618"/>
              <a:ext cx="2719705" cy="861695"/>
              <a:chOff x="9815" y="1539"/>
              <a:chExt cx="4283" cy="1357"/>
            </a:xfrm>
          </p:grpSpPr>
          <p:sp>
            <p:nvSpPr>
              <p:cNvPr id="17" name="MH_Number_1">
                <a:extLst>
                  <a:ext uri="{FF2B5EF4-FFF2-40B4-BE49-F238E27FC236}">
                    <a16:creationId xmlns:a16="http://schemas.microsoft.com/office/drawing/2014/main" id="{66F9EEB2-7329-4EED-AC63-16F44AFACEF3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815" y="1879"/>
                <a:ext cx="567" cy="567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>
                <a:outerShdw blurRad="2032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" name="MH_Entry_1">
                <a:extLst>
                  <a:ext uri="{FF2B5EF4-FFF2-40B4-BE49-F238E27FC236}">
                    <a16:creationId xmlns:a16="http://schemas.microsoft.com/office/drawing/2014/main" id="{E2629136-9F90-4540-9FEA-FD21531A9D5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0737" y="1539"/>
                <a:ext cx="3361" cy="1357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-1" fmla="*/ 0 w 2520280"/>
                  <a:gd name="connsiteY0-2" fmla="*/ 1584176 h 1872208"/>
                  <a:gd name="connsiteX1-3" fmla="*/ 2520280 w 2520280"/>
                  <a:gd name="connsiteY1-4" fmla="*/ 1584176 h 1872208"/>
                  <a:gd name="connsiteX2-5" fmla="*/ 2520280 w 2520280"/>
                  <a:gd name="connsiteY2-6" fmla="*/ 1872208 h 1872208"/>
                  <a:gd name="connsiteX3-7" fmla="*/ 0 w 2520280"/>
                  <a:gd name="connsiteY3-8" fmla="*/ 1872208 h 1872208"/>
                  <a:gd name="connsiteX4-9" fmla="*/ 0 w 2520280"/>
                  <a:gd name="connsiteY4-10" fmla="*/ 1584176 h 1872208"/>
                  <a:gd name="connsiteX5-11" fmla="*/ 0 w 2520280"/>
                  <a:gd name="connsiteY5-12" fmla="*/ 0 h 1872208"/>
                  <a:gd name="connsiteX6-13" fmla="*/ 2520280 w 2520280"/>
                  <a:gd name="connsiteY6-14" fmla="*/ 0 h 1872208"/>
                  <a:gd name="connsiteX7-15" fmla="*/ 0 w 2520280"/>
                  <a:gd name="connsiteY7-16" fmla="*/ 0 h 1872208"/>
                  <a:gd name="connsiteX0-17" fmla="*/ 0 w 2520280"/>
                  <a:gd name="connsiteY0-18" fmla="*/ 1872208 h 1872208"/>
                  <a:gd name="connsiteX1-19" fmla="*/ 2520280 w 2520280"/>
                  <a:gd name="connsiteY1-20" fmla="*/ 1584176 h 1872208"/>
                  <a:gd name="connsiteX2-21" fmla="*/ 2520280 w 2520280"/>
                  <a:gd name="connsiteY2-22" fmla="*/ 1872208 h 1872208"/>
                  <a:gd name="connsiteX3-23" fmla="*/ 0 w 2520280"/>
                  <a:gd name="connsiteY3-24" fmla="*/ 1872208 h 1872208"/>
                  <a:gd name="connsiteX4-25" fmla="*/ 0 w 2520280"/>
                  <a:gd name="connsiteY4-26" fmla="*/ 0 h 1872208"/>
                  <a:gd name="connsiteX5-27" fmla="*/ 2520280 w 2520280"/>
                  <a:gd name="connsiteY5-28" fmla="*/ 0 h 1872208"/>
                  <a:gd name="connsiteX6-29" fmla="*/ 0 w 2520280"/>
                  <a:gd name="connsiteY6-30" fmla="*/ 0 h 1872208"/>
                  <a:gd name="connsiteX0-31" fmla="*/ 0 w 2520280"/>
                  <a:gd name="connsiteY0-32" fmla="*/ 1872208 h 1872208"/>
                  <a:gd name="connsiteX1-33" fmla="*/ 2520280 w 2520280"/>
                  <a:gd name="connsiteY1-34" fmla="*/ 1872208 h 1872208"/>
                  <a:gd name="connsiteX2-35" fmla="*/ 0 w 2520280"/>
                  <a:gd name="connsiteY2-36" fmla="*/ 1872208 h 1872208"/>
                  <a:gd name="connsiteX3-37" fmla="*/ 0 w 2520280"/>
                  <a:gd name="connsiteY3-38" fmla="*/ 0 h 1872208"/>
                  <a:gd name="connsiteX4-39" fmla="*/ 2520280 w 2520280"/>
                  <a:gd name="connsiteY4-40" fmla="*/ 0 h 1872208"/>
                  <a:gd name="connsiteX5-41" fmla="*/ 0 w 2520280"/>
                  <a:gd name="connsiteY5-42" fmla="*/ 0 h 1872208"/>
                  <a:gd name="connsiteX0-43" fmla="*/ 0 w 2520280"/>
                  <a:gd name="connsiteY0-44" fmla="*/ 1872208 h 1872208"/>
                  <a:gd name="connsiteX1-45" fmla="*/ 2520280 w 2520280"/>
                  <a:gd name="connsiteY1-46" fmla="*/ 1872208 h 1872208"/>
                  <a:gd name="connsiteX2-47" fmla="*/ 0 w 2520280"/>
                  <a:gd name="connsiteY2-48" fmla="*/ 1872208 h 1872208"/>
                  <a:gd name="connsiteX3-49" fmla="*/ 0 w 2520280"/>
                  <a:gd name="connsiteY3-50" fmla="*/ 0 h 1872208"/>
                  <a:gd name="connsiteX4-51" fmla="*/ 34255 w 2520280"/>
                  <a:gd name="connsiteY4-52" fmla="*/ 0 h 1872208"/>
                  <a:gd name="connsiteX5-53" fmla="*/ 0 w 2520280"/>
                  <a:gd name="connsiteY5-54" fmla="*/ 0 h 1872208"/>
                  <a:gd name="connsiteX0-55" fmla="*/ 0 w 2520280"/>
                  <a:gd name="connsiteY0-56" fmla="*/ 1872208 h 1872208"/>
                  <a:gd name="connsiteX1-57" fmla="*/ 2520280 w 2520280"/>
                  <a:gd name="connsiteY1-58" fmla="*/ 1872208 h 1872208"/>
                  <a:gd name="connsiteX2-59" fmla="*/ 0 w 2520280"/>
                  <a:gd name="connsiteY2-60" fmla="*/ 1872208 h 1872208"/>
                  <a:gd name="connsiteX3-61" fmla="*/ 0 w 2520280"/>
                  <a:gd name="connsiteY3-62" fmla="*/ 0 h 1872208"/>
                  <a:gd name="connsiteX4-63" fmla="*/ 917 w 2520280"/>
                  <a:gd name="connsiteY4-64" fmla="*/ 6036 h 1872208"/>
                  <a:gd name="connsiteX5-65" fmla="*/ 0 w 2520280"/>
                  <a:gd name="connsiteY5-66" fmla="*/ 0 h 1872208"/>
                  <a:gd name="connsiteX0-67" fmla="*/ 0 w 2520280"/>
                  <a:gd name="connsiteY0-68" fmla="*/ 1890314 h 1890314"/>
                  <a:gd name="connsiteX1-69" fmla="*/ 2520280 w 2520280"/>
                  <a:gd name="connsiteY1-70" fmla="*/ 1890314 h 1890314"/>
                  <a:gd name="connsiteX2-71" fmla="*/ 0 w 2520280"/>
                  <a:gd name="connsiteY2-72" fmla="*/ 1890314 h 1890314"/>
                  <a:gd name="connsiteX3-73" fmla="*/ 0 w 2520280"/>
                  <a:gd name="connsiteY3-74" fmla="*/ 18106 h 1890314"/>
                  <a:gd name="connsiteX4-75" fmla="*/ 53304 w 2520280"/>
                  <a:gd name="connsiteY4-76" fmla="*/ 0 h 1890314"/>
                  <a:gd name="connsiteX5-77" fmla="*/ 0 w 2520280"/>
                  <a:gd name="connsiteY5-78" fmla="*/ 18106 h 1890314"/>
                  <a:gd name="connsiteX0-79" fmla="*/ 0 w 2520280"/>
                  <a:gd name="connsiteY0-80" fmla="*/ 1872208 h 1872208"/>
                  <a:gd name="connsiteX1-81" fmla="*/ 2520280 w 2520280"/>
                  <a:gd name="connsiteY1-82" fmla="*/ 1872208 h 1872208"/>
                  <a:gd name="connsiteX2-83" fmla="*/ 0 w 2520280"/>
                  <a:gd name="connsiteY2-84" fmla="*/ 1872208 h 1872208"/>
                  <a:gd name="connsiteX3-85" fmla="*/ 0 w 2520280"/>
                  <a:gd name="connsiteY3-86" fmla="*/ 0 h 1872208"/>
                  <a:gd name="connsiteX4-87" fmla="*/ 916 w 2520280"/>
                  <a:gd name="connsiteY4-88" fmla="*/ 0 h 1872208"/>
                  <a:gd name="connsiteX5-89" fmla="*/ 0 w 2520280"/>
                  <a:gd name="connsiteY5-90" fmla="*/ 0 h 18722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70A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Introduction</a:t>
                </a:r>
                <a:endParaRPr lang="zh-CN" altLang="en-US" sz="2800" b="1" dirty="0">
                  <a:solidFill>
                    <a:srgbClr val="0070A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B70A3A8-137F-4E2E-9428-741C5AD5C44C}"/>
                </a:ext>
              </a:extLst>
            </p:cNvPr>
            <p:cNvGrpSpPr/>
            <p:nvPr/>
          </p:nvGrpSpPr>
          <p:grpSpPr>
            <a:xfrm>
              <a:off x="6978650" y="1910647"/>
              <a:ext cx="3249295" cy="431165"/>
              <a:chOff x="9815" y="3213"/>
              <a:chExt cx="5117" cy="679"/>
            </a:xfrm>
          </p:grpSpPr>
          <p:sp>
            <p:nvSpPr>
              <p:cNvPr id="15" name="MH_Number_2">
                <a:extLst>
                  <a:ext uri="{FF2B5EF4-FFF2-40B4-BE49-F238E27FC236}">
                    <a16:creationId xmlns:a16="http://schemas.microsoft.com/office/drawing/2014/main" id="{53220B6E-0B06-48A1-AFD9-F932CF04B33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9815" y="3213"/>
                <a:ext cx="567" cy="56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  <a:effectLst>
                <a:outerShdw blurRad="2032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" name="MH_Entry_2">
                <a:extLst>
                  <a:ext uri="{FF2B5EF4-FFF2-40B4-BE49-F238E27FC236}">
                    <a16:creationId xmlns:a16="http://schemas.microsoft.com/office/drawing/2014/main" id="{0E20F466-BB06-4979-B405-924BF9104A1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0737" y="3213"/>
                <a:ext cx="4195" cy="679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-1" fmla="*/ 0 w 2520280"/>
                  <a:gd name="connsiteY0-2" fmla="*/ 1584176 h 1872208"/>
                  <a:gd name="connsiteX1-3" fmla="*/ 2520280 w 2520280"/>
                  <a:gd name="connsiteY1-4" fmla="*/ 1584176 h 1872208"/>
                  <a:gd name="connsiteX2-5" fmla="*/ 2520280 w 2520280"/>
                  <a:gd name="connsiteY2-6" fmla="*/ 1872208 h 1872208"/>
                  <a:gd name="connsiteX3-7" fmla="*/ 0 w 2520280"/>
                  <a:gd name="connsiteY3-8" fmla="*/ 1872208 h 1872208"/>
                  <a:gd name="connsiteX4-9" fmla="*/ 0 w 2520280"/>
                  <a:gd name="connsiteY4-10" fmla="*/ 1584176 h 1872208"/>
                  <a:gd name="connsiteX5-11" fmla="*/ 0 w 2520280"/>
                  <a:gd name="connsiteY5-12" fmla="*/ 0 h 1872208"/>
                  <a:gd name="connsiteX6-13" fmla="*/ 2520280 w 2520280"/>
                  <a:gd name="connsiteY6-14" fmla="*/ 0 h 1872208"/>
                  <a:gd name="connsiteX7-15" fmla="*/ 0 w 2520280"/>
                  <a:gd name="connsiteY7-16" fmla="*/ 0 h 1872208"/>
                  <a:gd name="connsiteX0-17" fmla="*/ 0 w 2520280"/>
                  <a:gd name="connsiteY0-18" fmla="*/ 1872208 h 1872208"/>
                  <a:gd name="connsiteX1-19" fmla="*/ 2520280 w 2520280"/>
                  <a:gd name="connsiteY1-20" fmla="*/ 1584176 h 1872208"/>
                  <a:gd name="connsiteX2-21" fmla="*/ 2520280 w 2520280"/>
                  <a:gd name="connsiteY2-22" fmla="*/ 1872208 h 1872208"/>
                  <a:gd name="connsiteX3-23" fmla="*/ 0 w 2520280"/>
                  <a:gd name="connsiteY3-24" fmla="*/ 1872208 h 1872208"/>
                  <a:gd name="connsiteX4-25" fmla="*/ 0 w 2520280"/>
                  <a:gd name="connsiteY4-26" fmla="*/ 0 h 1872208"/>
                  <a:gd name="connsiteX5-27" fmla="*/ 2520280 w 2520280"/>
                  <a:gd name="connsiteY5-28" fmla="*/ 0 h 1872208"/>
                  <a:gd name="connsiteX6-29" fmla="*/ 0 w 2520280"/>
                  <a:gd name="connsiteY6-30" fmla="*/ 0 h 1872208"/>
                  <a:gd name="connsiteX0-31" fmla="*/ 0 w 2520280"/>
                  <a:gd name="connsiteY0-32" fmla="*/ 1872208 h 1872208"/>
                  <a:gd name="connsiteX1-33" fmla="*/ 2520280 w 2520280"/>
                  <a:gd name="connsiteY1-34" fmla="*/ 1872208 h 1872208"/>
                  <a:gd name="connsiteX2-35" fmla="*/ 0 w 2520280"/>
                  <a:gd name="connsiteY2-36" fmla="*/ 1872208 h 1872208"/>
                  <a:gd name="connsiteX3-37" fmla="*/ 0 w 2520280"/>
                  <a:gd name="connsiteY3-38" fmla="*/ 0 h 1872208"/>
                  <a:gd name="connsiteX4-39" fmla="*/ 2520280 w 2520280"/>
                  <a:gd name="connsiteY4-40" fmla="*/ 0 h 1872208"/>
                  <a:gd name="connsiteX5-41" fmla="*/ 0 w 2520280"/>
                  <a:gd name="connsiteY5-42" fmla="*/ 0 h 1872208"/>
                  <a:gd name="connsiteX0-43" fmla="*/ 0 w 2520280"/>
                  <a:gd name="connsiteY0-44" fmla="*/ 1872208 h 1872208"/>
                  <a:gd name="connsiteX1-45" fmla="*/ 2520280 w 2520280"/>
                  <a:gd name="connsiteY1-46" fmla="*/ 1872208 h 1872208"/>
                  <a:gd name="connsiteX2-47" fmla="*/ 0 w 2520280"/>
                  <a:gd name="connsiteY2-48" fmla="*/ 1872208 h 1872208"/>
                  <a:gd name="connsiteX3-49" fmla="*/ 0 w 2520280"/>
                  <a:gd name="connsiteY3-50" fmla="*/ 0 h 1872208"/>
                  <a:gd name="connsiteX4-51" fmla="*/ 34255 w 2520280"/>
                  <a:gd name="connsiteY4-52" fmla="*/ 0 h 1872208"/>
                  <a:gd name="connsiteX5-53" fmla="*/ 0 w 2520280"/>
                  <a:gd name="connsiteY5-54" fmla="*/ 0 h 1872208"/>
                  <a:gd name="connsiteX0-55" fmla="*/ 0 w 2520280"/>
                  <a:gd name="connsiteY0-56" fmla="*/ 1872208 h 1872208"/>
                  <a:gd name="connsiteX1-57" fmla="*/ 2520280 w 2520280"/>
                  <a:gd name="connsiteY1-58" fmla="*/ 1872208 h 1872208"/>
                  <a:gd name="connsiteX2-59" fmla="*/ 0 w 2520280"/>
                  <a:gd name="connsiteY2-60" fmla="*/ 1872208 h 1872208"/>
                  <a:gd name="connsiteX3-61" fmla="*/ 0 w 2520280"/>
                  <a:gd name="connsiteY3-62" fmla="*/ 0 h 1872208"/>
                  <a:gd name="connsiteX4-63" fmla="*/ 917 w 2520280"/>
                  <a:gd name="connsiteY4-64" fmla="*/ 6036 h 1872208"/>
                  <a:gd name="connsiteX5-65" fmla="*/ 0 w 2520280"/>
                  <a:gd name="connsiteY5-66" fmla="*/ 0 h 1872208"/>
                  <a:gd name="connsiteX0-67" fmla="*/ 0 w 2520280"/>
                  <a:gd name="connsiteY0-68" fmla="*/ 1890314 h 1890314"/>
                  <a:gd name="connsiteX1-69" fmla="*/ 2520280 w 2520280"/>
                  <a:gd name="connsiteY1-70" fmla="*/ 1890314 h 1890314"/>
                  <a:gd name="connsiteX2-71" fmla="*/ 0 w 2520280"/>
                  <a:gd name="connsiteY2-72" fmla="*/ 1890314 h 1890314"/>
                  <a:gd name="connsiteX3-73" fmla="*/ 0 w 2520280"/>
                  <a:gd name="connsiteY3-74" fmla="*/ 18106 h 1890314"/>
                  <a:gd name="connsiteX4-75" fmla="*/ 53304 w 2520280"/>
                  <a:gd name="connsiteY4-76" fmla="*/ 0 h 1890314"/>
                  <a:gd name="connsiteX5-77" fmla="*/ 0 w 2520280"/>
                  <a:gd name="connsiteY5-78" fmla="*/ 18106 h 1890314"/>
                  <a:gd name="connsiteX0-79" fmla="*/ 0 w 2520280"/>
                  <a:gd name="connsiteY0-80" fmla="*/ 1872208 h 1872208"/>
                  <a:gd name="connsiteX1-81" fmla="*/ 2520280 w 2520280"/>
                  <a:gd name="connsiteY1-82" fmla="*/ 1872208 h 1872208"/>
                  <a:gd name="connsiteX2-83" fmla="*/ 0 w 2520280"/>
                  <a:gd name="connsiteY2-84" fmla="*/ 1872208 h 1872208"/>
                  <a:gd name="connsiteX3-85" fmla="*/ 0 w 2520280"/>
                  <a:gd name="connsiteY3-86" fmla="*/ 0 h 1872208"/>
                  <a:gd name="connsiteX4-87" fmla="*/ 916 w 2520280"/>
                  <a:gd name="connsiteY4-88" fmla="*/ 0 h 1872208"/>
                  <a:gd name="connsiteX5-89" fmla="*/ 0 w 2520280"/>
                  <a:gd name="connsiteY5-90" fmla="*/ 0 h 18722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spAutoFit/>
              </a:bodyPr>
              <a:lstStyle/>
              <a:p>
                <a:pPr lvl="0"/>
                <a:r>
                  <a:rPr lang="en-US" altLang="zh-CN" sz="2800" b="1" dirty="0">
                    <a:solidFill>
                      <a:srgbClr val="0070A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Related Work</a:t>
                </a:r>
                <a:endParaRPr lang="zh-CN" altLang="en-US" sz="2800" b="1" dirty="0">
                  <a:solidFill>
                    <a:srgbClr val="0070A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68C8141-B060-4564-B743-1BCA028E2055}"/>
                </a:ext>
              </a:extLst>
            </p:cNvPr>
            <p:cNvGrpSpPr/>
            <p:nvPr/>
          </p:nvGrpSpPr>
          <p:grpSpPr>
            <a:xfrm>
              <a:off x="6978650" y="2914196"/>
              <a:ext cx="3791585" cy="431165"/>
              <a:chOff x="9815" y="4547"/>
              <a:chExt cx="5971" cy="679"/>
            </a:xfrm>
          </p:grpSpPr>
          <p:sp>
            <p:nvSpPr>
              <p:cNvPr id="13" name="MH_Number_3">
                <a:extLst>
                  <a:ext uri="{FF2B5EF4-FFF2-40B4-BE49-F238E27FC236}">
                    <a16:creationId xmlns:a16="http://schemas.microsoft.com/office/drawing/2014/main" id="{EC297B6F-7150-4381-9C9E-6B24CFDCE90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815" y="4547"/>
                <a:ext cx="567" cy="567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  <a:effectLst>
                <a:outerShdw blurRad="2032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" name="MH_Entry_3">
                <a:extLst>
                  <a:ext uri="{FF2B5EF4-FFF2-40B4-BE49-F238E27FC236}">
                    <a16:creationId xmlns:a16="http://schemas.microsoft.com/office/drawing/2014/main" id="{0E9F8C21-015B-44B2-9056-6EE19ED8B7D0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0740" y="4547"/>
                <a:ext cx="5046" cy="679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-1" fmla="*/ 0 w 2520280"/>
                  <a:gd name="connsiteY0-2" fmla="*/ 1584176 h 1872208"/>
                  <a:gd name="connsiteX1-3" fmla="*/ 2520280 w 2520280"/>
                  <a:gd name="connsiteY1-4" fmla="*/ 1584176 h 1872208"/>
                  <a:gd name="connsiteX2-5" fmla="*/ 2520280 w 2520280"/>
                  <a:gd name="connsiteY2-6" fmla="*/ 1872208 h 1872208"/>
                  <a:gd name="connsiteX3-7" fmla="*/ 0 w 2520280"/>
                  <a:gd name="connsiteY3-8" fmla="*/ 1872208 h 1872208"/>
                  <a:gd name="connsiteX4-9" fmla="*/ 0 w 2520280"/>
                  <a:gd name="connsiteY4-10" fmla="*/ 1584176 h 1872208"/>
                  <a:gd name="connsiteX5-11" fmla="*/ 0 w 2520280"/>
                  <a:gd name="connsiteY5-12" fmla="*/ 0 h 1872208"/>
                  <a:gd name="connsiteX6-13" fmla="*/ 2520280 w 2520280"/>
                  <a:gd name="connsiteY6-14" fmla="*/ 0 h 1872208"/>
                  <a:gd name="connsiteX7-15" fmla="*/ 0 w 2520280"/>
                  <a:gd name="connsiteY7-16" fmla="*/ 0 h 1872208"/>
                  <a:gd name="connsiteX0-17" fmla="*/ 0 w 2520280"/>
                  <a:gd name="connsiteY0-18" fmla="*/ 1872208 h 1872208"/>
                  <a:gd name="connsiteX1-19" fmla="*/ 2520280 w 2520280"/>
                  <a:gd name="connsiteY1-20" fmla="*/ 1584176 h 1872208"/>
                  <a:gd name="connsiteX2-21" fmla="*/ 2520280 w 2520280"/>
                  <a:gd name="connsiteY2-22" fmla="*/ 1872208 h 1872208"/>
                  <a:gd name="connsiteX3-23" fmla="*/ 0 w 2520280"/>
                  <a:gd name="connsiteY3-24" fmla="*/ 1872208 h 1872208"/>
                  <a:gd name="connsiteX4-25" fmla="*/ 0 w 2520280"/>
                  <a:gd name="connsiteY4-26" fmla="*/ 0 h 1872208"/>
                  <a:gd name="connsiteX5-27" fmla="*/ 2520280 w 2520280"/>
                  <a:gd name="connsiteY5-28" fmla="*/ 0 h 1872208"/>
                  <a:gd name="connsiteX6-29" fmla="*/ 0 w 2520280"/>
                  <a:gd name="connsiteY6-30" fmla="*/ 0 h 1872208"/>
                  <a:gd name="connsiteX0-31" fmla="*/ 0 w 2520280"/>
                  <a:gd name="connsiteY0-32" fmla="*/ 1872208 h 1872208"/>
                  <a:gd name="connsiteX1-33" fmla="*/ 2520280 w 2520280"/>
                  <a:gd name="connsiteY1-34" fmla="*/ 1872208 h 1872208"/>
                  <a:gd name="connsiteX2-35" fmla="*/ 0 w 2520280"/>
                  <a:gd name="connsiteY2-36" fmla="*/ 1872208 h 1872208"/>
                  <a:gd name="connsiteX3-37" fmla="*/ 0 w 2520280"/>
                  <a:gd name="connsiteY3-38" fmla="*/ 0 h 1872208"/>
                  <a:gd name="connsiteX4-39" fmla="*/ 2520280 w 2520280"/>
                  <a:gd name="connsiteY4-40" fmla="*/ 0 h 1872208"/>
                  <a:gd name="connsiteX5-41" fmla="*/ 0 w 2520280"/>
                  <a:gd name="connsiteY5-42" fmla="*/ 0 h 1872208"/>
                  <a:gd name="connsiteX0-43" fmla="*/ 0 w 2520280"/>
                  <a:gd name="connsiteY0-44" fmla="*/ 1872208 h 1872208"/>
                  <a:gd name="connsiteX1-45" fmla="*/ 2520280 w 2520280"/>
                  <a:gd name="connsiteY1-46" fmla="*/ 1872208 h 1872208"/>
                  <a:gd name="connsiteX2-47" fmla="*/ 0 w 2520280"/>
                  <a:gd name="connsiteY2-48" fmla="*/ 1872208 h 1872208"/>
                  <a:gd name="connsiteX3-49" fmla="*/ 0 w 2520280"/>
                  <a:gd name="connsiteY3-50" fmla="*/ 0 h 1872208"/>
                  <a:gd name="connsiteX4-51" fmla="*/ 34255 w 2520280"/>
                  <a:gd name="connsiteY4-52" fmla="*/ 0 h 1872208"/>
                  <a:gd name="connsiteX5-53" fmla="*/ 0 w 2520280"/>
                  <a:gd name="connsiteY5-54" fmla="*/ 0 h 1872208"/>
                  <a:gd name="connsiteX0-55" fmla="*/ 0 w 2520280"/>
                  <a:gd name="connsiteY0-56" fmla="*/ 1872208 h 1872208"/>
                  <a:gd name="connsiteX1-57" fmla="*/ 2520280 w 2520280"/>
                  <a:gd name="connsiteY1-58" fmla="*/ 1872208 h 1872208"/>
                  <a:gd name="connsiteX2-59" fmla="*/ 0 w 2520280"/>
                  <a:gd name="connsiteY2-60" fmla="*/ 1872208 h 1872208"/>
                  <a:gd name="connsiteX3-61" fmla="*/ 0 w 2520280"/>
                  <a:gd name="connsiteY3-62" fmla="*/ 0 h 1872208"/>
                  <a:gd name="connsiteX4-63" fmla="*/ 917 w 2520280"/>
                  <a:gd name="connsiteY4-64" fmla="*/ 6036 h 1872208"/>
                  <a:gd name="connsiteX5-65" fmla="*/ 0 w 2520280"/>
                  <a:gd name="connsiteY5-66" fmla="*/ 0 h 1872208"/>
                  <a:gd name="connsiteX0-67" fmla="*/ 0 w 2520280"/>
                  <a:gd name="connsiteY0-68" fmla="*/ 1890314 h 1890314"/>
                  <a:gd name="connsiteX1-69" fmla="*/ 2520280 w 2520280"/>
                  <a:gd name="connsiteY1-70" fmla="*/ 1890314 h 1890314"/>
                  <a:gd name="connsiteX2-71" fmla="*/ 0 w 2520280"/>
                  <a:gd name="connsiteY2-72" fmla="*/ 1890314 h 1890314"/>
                  <a:gd name="connsiteX3-73" fmla="*/ 0 w 2520280"/>
                  <a:gd name="connsiteY3-74" fmla="*/ 18106 h 1890314"/>
                  <a:gd name="connsiteX4-75" fmla="*/ 53304 w 2520280"/>
                  <a:gd name="connsiteY4-76" fmla="*/ 0 h 1890314"/>
                  <a:gd name="connsiteX5-77" fmla="*/ 0 w 2520280"/>
                  <a:gd name="connsiteY5-78" fmla="*/ 18106 h 1890314"/>
                  <a:gd name="connsiteX0-79" fmla="*/ 0 w 2520280"/>
                  <a:gd name="connsiteY0-80" fmla="*/ 1872208 h 1872208"/>
                  <a:gd name="connsiteX1-81" fmla="*/ 2520280 w 2520280"/>
                  <a:gd name="connsiteY1-82" fmla="*/ 1872208 h 1872208"/>
                  <a:gd name="connsiteX2-83" fmla="*/ 0 w 2520280"/>
                  <a:gd name="connsiteY2-84" fmla="*/ 1872208 h 1872208"/>
                  <a:gd name="connsiteX3-85" fmla="*/ 0 w 2520280"/>
                  <a:gd name="connsiteY3-86" fmla="*/ 0 h 1872208"/>
                  <a:gd name="connsiteX4-87" fmla="*/ 916 w 2520280"/>
                  <a:gd name="connsiteY4-88" fmla="*/ 0 h 1872208"/>
                  <a:gd name="connsiteX5-89" fmla="*/ 0 w 2520280"/>
                  <a:gd name="connsiteY5-90" fmla="*/ 0 h 18722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spAutoFit/>
              </a:bodyPr>
              <a:lstStyle/>
              <a:p>
                <a:pPr lvl="0"/>
                <a:r>
                  <a:rPr lang="en-US" altLang="zh-CN" sz="2800" b="1" dirty="0">
                    <a:solidFill>
                      <a:srgbClr val="0070A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RSAN @ IJCAI2020</a:t>
                </a:r>
                <a:endParaRPr lang="zh-CN" altLang="en-US" sz="2800" b="1" dirty="0">
                  <a:solidFill>
                    <a:srgbClr val="0070A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E68F6A3-C48B-496C-89CC-1211E0656A31}"/>
                </a:ext>
              </a:extLst>
            </p:cNvPr>
            <p:cNvGrpSpPr/>
            <p:nvPr/>
          </p:nvGrpSpPr>
          <p:grpSpPr>
            <a:xfrm>
              <a:off x="6980555" y="3917745"/>
              <a:ext cx="3789680" cy="431165"/>
              <a:chOff x="9815" y="5881"/>
              <a:chExt cx="5968" cy="679"/>
            </a:xfrm>
          </p:grpSpPr>
          <p:sp>
            <p:nvSpPr>
              <p:cNvPr id="11" name="MH_Number_4">
                <a:extLst>
                  <a:ext uri="{FF2B5EF4-FFF2-40B4-BE49-F238E27FC236}">
                    <a16:creationId xmlns:a16="http://schemas.microsoft.com/office/drawing/2014/main" id="{34120048-BFA7-4628-A776-42AF44F618E2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9815" y="5881"/>
                <a:ext cx="567" cy="567"/>
              </a:xfrm>
              <a:prstGeom prst="ellipse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  <a:effectLst>
                <a:outerShdw blurRad="203200" dist="1143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  <a:endPara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MH_Entry_4">
                <a:extLst>
                  <a:ext uri="{FF2B5EF4-FFF2-40B4-BE49-F238E27FC236}">
                    <a16:creationId xmlns:a16="http://schemas.microsoft.com/office/drawing/2014/main" id="{E1E1B904-32DA-43B1-8C80-FBE600B4D5F1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0737" y="5881"/>
                <a:ext cx="5046" cy="679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-1" fmla="*/ 0 w 2520280"/>
                  <a:gd name="connsiteY0-2" fmla="*/ 1584176 h 1872208"/>
                  <a:gd name="connsiteX1-3" fmla="*/ 2520280 w 2520280"/>
                  <a:gd name="connsiteY1-4" fmla="*/ 1584176 h 1872208"/>
                  <a:gd name="connsiteX2-5" fmla="*/ 2520280 w 2520280"/>
                  <a:gd name="connsiteY2-6" fmla="*/ 1872208 h 1872208"/>
                  <a:gd name="connsiteX3-7" fmla="*/ 0 w 2520280"/>
                  <a:gd name="connsiteY3-8" fmla="*/ 1872208 h 1872208"/>
                  <a:gd name="connsiteX4-9" fmla="*/ 0 w 2520280"/>
                  <a:gd name="connsiteY4-10" fmla="*/ 1584176 h 1872208"/>
                  <a:gd name="connsiteX5-11" fmla="*/ 0 w 2520280"/>
                  <a:gd name="connsiteY5-12" fmla="*/ 0 h 1872208"/>
                  <a:gd name="connsiteX6-13" fmla="*/ 2520280 w 2520280"/>
                  <a:gd name="connsiteY6-14" fmla="*/ 0 h 1872208"/>
                  <a:gd name="connsiteX7-15" fmla="*/ 0 w 2520280"/>
                  <a:gd name="connsiteY7-16" fmla="*/ 0 h 1872208"/>
                  <a:gd name="connsiteX0-17" fmla="*/ 0 w 2520280"/>
                  <a:gd name="connsiteY0-18" fmla="*/ 1872208 h 1872208"/>
                  <a:gd name="connsiteX1-19" fmla="*/ 2520280 w 2520280"/>
                  <a:gd name="connsiteY1-20" fmla="*/ 1584176 h 1872208"/>
                  <a:gd name="connsiteX2-21" fmla="*/ 2520280 w 2520280"/>
                  <a:gd name="connsiteY2-22" fmla="*/ 1872208 h 1872208"/>
                  <a:gd name="connsiteX3-23" fmla="*/ 0 w 2520280"/>
                  <a:gd name="connsiteY3-24" fmla="*/ 1872208 h 1872208"/>
                  <a:gd name="connsiteX4-25" fmla="*/ 0 w 2520280"/>
                  <a:gd name="connsiteY4-26" fmla="*/ 0 h 1872208"/>
                  <a:gd name="connsiteX5-27" fmla="*/ 2520280 w 2520280"/>
                  <a:gd name="connsiteY5-28" fmla="*/ 0 h 1872208"/>
                  <a:gd name="connsiteX6-29" fmla="*/ 0 w 2520280"/>
                  <a:gd name="connsiteY6-30" fmla="*/ 0 h 1872208"/>
                  <a:gd name="connsiteX0-31" fmla="*/ 0 w 2520280"/>
                  <a:gd name="connsiteY0-32" fmla="*/ 1872208 h 1872208"/>
                  <a:gd name="connsiteX1-33" fmla="*/ 2520280 w 2520280"/>
                  <a:gd name="connsiteY1-34" fmla="*/ 1872208 h 1872208"/>
                  <a:gd name="connsiteX2-35" fmla="*/ 0 w 2520280"/>
                  <a:gd name="connsiteY2-36" fmla="*/ 1872208 h 1872208"/>
                  <a:gd name="connsiteX3-37" fmla="*/ 0 w 2520280"/>
                  <a:gd name="connsiteY3-38" fmla="*/ 0 h 1872208"/>
                  <a:gd name="connsiteX4-39" fmla="*/ 2520280 w 2520280"/>
                  <a:gd name="connsiteY4-40" fmla="*/ 0 h 1872208"/>
                  <a:gd name="connsiteX5-41" fmla="*/ 0 w 2520280"/>
                  <a:gd name="connsiteY5-42" fmla="*/ 0 h 1872208"/>
                  <a:gd name="connsiteX0-43" fmla="*/ 0 w 2520280"/>
                  <a:gd name="connsiteY0-44" fmla="*/ 1872208 h 1872208"/>
                  <a:gd name="connsiteX1-45" fmla="*/ 2520280 w 2520280"/>
                  <a:gd name="connsiteY1-46" fmla="*/ 1872208 h 1872208"/>
                  <a:gd name="connsiteX2-47" fmla="*/ 0 w 2520280"/>
                  <a:gd name="connsiteY2-48" fmla="*/ 1872208 h 1872208"/>
                  <a:gd name="connsiteX3-49" fmla="*/ 0 w 2520280"/>
                  <a:gd name="connsiteY3-50" fmla="*/ 0 h 1872208"/>
                  <a:gd name="connsiteX4-51" fmla="*/ 34255 w 2520280"/>
                  <a:gd name="connsiteY4-52" fmla="*/ 0 h 1872208"/>
                  <a:gd name="connsiteX5-53" fmla="*/ 0 w 2520280"/>
                  <a:gd name="connsiteY5-54" fmla="*/ 0 h 1872208"/>
                  <a:gd name="connsiteX0-55" fmla="*/ 0 w 2520280"/>
                  <a:gd name="connsiteY0-56" fmla="*/ 1872208 h 1872208"/>
                  <a:gd name="connsiteX1-57" fmla="*/ 2520280 w 2520280"/>
                  <a:gd name="connsiteY1-58" fmla="*/ 1872208 h 1872208"/>
                  <a:gd name="connsiteX2-59" fmla="*/ 0 w 2520280"/>
                  <a:gd name="connsiteY2-60" fmla="*/ 1872208 h 1872208"/>
                  <a:gd name="connsiteX3-61" fmla="*/ 0 w 2520280"/>
                  <a:gd name="connsiteY3-62" fmla="*/ 0 h 1872208"/>
                  <a:gd name="connsiteX4-63" fmla="*/ 917 w 2520280"/>
                  <a:gd name="connsiteY4-64" fmla="*/ 6036 h 1872208"/>
                  <a:gd name="connsiteX5-65" fmla="*/ 0 w 2520280"/>
                  <a:gd name="connsiteY5-66" fmla="*/ 0 h 1872208"/>
                  <a:gd name="connsiteX0-67" fmla="*/ 0 w 2520280"/>
                  <a:gd name="connsiteY0-68" fmla="*/ 1890314 h 1890314"/>
                  <a:gd name="connsiteX1-69" fmla="*/ 2520280 w 2520280"/>
                  <a:gd name="connsiteY1-70" fmla="*/ 1890314 h 1890314"/>
                  <a:gd name="connsiteX2-71" fmla="*/ 0 w 2520280"/>
                  <a:gd name="connsiteY2-72" fmla="*/ 1890314 h 1890314"/>
                  <a:gd name="connsiteX3-73" fmla="*/ 0 w 2520280"/>
                  <a:gd name="connsiteY3-74" fmla="*/ 18106 h 1890314"/>
                  <a:gd name="connsiteX4-75" fmla="*/ 53304 w 2520280"/>
                  <a:gd name="connsiteY4-76" fmla="*/ 0 h 1890314"/>
                  <a:gd name="connsiteX5-77" fmla="*/ 0 w 2520280"/>
                  <a:gd name="connsiteY5-78" fmla="*/ 18106 h 1890314"/>
                  <a:gd name="connsiteX0-79" fmla="*/ 0 w 2520280"/>
                  <a:gd name="connsiteY0-80" fmla="*/ 1872208 h 1872208"/>
                  <a:gd name="connsiteX1-81" fmla="*/ 2520280 w 2520280"/>
                  <a:gd name="connsiteY1-82" fmla="*/ 1872208 h 1872208"/>
                  <a:gd name="connsiteX2-83" fmla="*/ 0 w 2520280"/>
                  <a:gd name="connsiteY2-84" fmla="*/ 1872208 h 1872208"/>
                  <a:gd name="connsiteX3-85" fmla="*/ 0 w 2520280"/>
                  <a:gd name="connsiteY3-86" fmla="*/ 0 h 1872208"/>
                  <a:gd name="connsiteX4-87" fmla="*/ 916 w 2520280"/>
                  <a:gd name="connsiteY4-88" fmla="*/ 0 h 1872208"/>
                  <a:gd name="connsiteX5-89" fmla="*/ 0 w 2520280"/>
                  <a:gd name="connsiteY5-90" fmla="*/ 0 h 18722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spAutoFit/>
              </a:bodyPr>
              <a:lstStyle/>
              <a:p>
                <a:pPr lvl="0"/>
                <a:r>
                  <a:rPr lang="en-US" altLang="zh-CN" sz="2800" b="1" dirty="0">
                    <a:solidFill>
                      <a:srgbClr val="0070A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Arial" panose="020B0604020202020204" pitchFamily="34" charset="0"/>
                  </a:rPr>
                  <a:t>Conclusion</a:t>
                </a:r>
                <a:endParaRPr lang="zh-CN" altLang="en-US" sz="2800" b="1" dirty="0">
                  <a:solidFill>
                    <a:srgbClr val="0070A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194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A23F16-DCA4-449B-ABEE-05E104AE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89E1A-FB6C-48D4-B5E0-B0A81DF9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 Relation-Specific Attention Network for Entity and Relation Extraction (IJCAI2020)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505600-1FD4-4042-B3C9-6ADC9403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8" y="2175941"/>
            <a:ext cx="8682072" cy="4059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4C2CCD-CA13-4296-9CD6-06A8AB5F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87" y="5613817"/>
            <a:ext cx="2953943" cy="621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77FC3B-751B-43A5-9015-807504F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Experiments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DE2C59-CDE7-4F43-A56B-017C7682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EA6F6-B5D3-482D-9F81-34E92732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75" y="1712626"/>
            <a:ext cx="7184706" cy="2827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CB6D9-EF4E-4608-B8FE-E997FDB5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0" y="4705564"/>
            <a:ext cx="3752682" cy="16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26E193-FD6E-4D40-A08C-D2B611D2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789" y="4680722"/>
            <a:ext cx="4943452" cy="16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12FB50-6F9A-4CEE-B932-1535642C115B}"/>
              </a:ext>
            </a:extLst>
          </p:cNvPr>
          <p:cNvCxnSpPr>
            <a:cxnSpLocks/>
          </p:cNvCxnSpPr>
          <p:nvPr/>
        </p:nvCxnSpPr>
        <p:spPr bwMode="auto">
          <a:xfrm>
            <a:off x="6791218" y="5979559"/>
            <a:ext cx="2188395" cy="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037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77FC3B-751B-43A5-9015-807504F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Analysis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200" dirty="0"/>
              <a:t>Ablation Study</a:t>
            </a:r>
            <a:endParaRPr lang="zh-CN" altLang="en-US" sz="2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DE2C59-CDE7-4F43-A56B-017C7682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26E193-FD6E-4D40-A08C-D2B611D2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40" y="1246766"/>
            <a:ext cx="4943452" cy="16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12FB50-6F9A-4CEE-B932-1535642C115B}"/>
              </a:ext>
            </a:extLst>
          </p:cNvPr>
          <p:cNvCxnSpPr>
            <a:cxnSpLocks/>
          </p:cNvCxnSpPr>
          <p:nvPr/>
        </p:nvCxnSpPr>
        <p:spPr bwMode="auto">
          <a:xfrm>
            <a:off x="1729367" y="3449874"/>
            <a:ext cx="2188395" cy="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AF5C2F4-8080-4EB4-B7CB-F5BEEBA2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62" y="3110827"/>
            <a:ext cx="6743875" cy="3153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B976D9-61B8-499A-BDB4-2B08CB1EE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830" y="3110827"/>
            <a:ext cx="2796108" cy="2917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3EE0A6-80E6-46AD-9209-966DF20D2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067" y="3921544"/>
            <a:ext cx="3218393" cy="113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FBA5F0-8957-4920-A7E7-53D630859E21}"/>
              </a:ext>
            </a:extLst>
          </p:cNvPr>
          <p:cNvCxnSpPr>
            <a:cxnSpLocks/>
          </p:cNvCxnSpPr>
          <p:nvPr/>
        </p:nvCxnSpPr>
        <p:spPr bwMode="auto">
          <a:xfrm>
            <a:off x="6143946" y="2547990"/>
            <a:ext cx="2188395" cy="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803FDD7-A835-449D-BC3B-3141A64BE497}"/>
              </a:ext>
            </a:extLst>
          </p:cNvPr>
          <p:cNvSpPr/>
          <p:nvPr/>
        </p:nvSpPr>
        <p:spPr bwMode="auto">
          <a:xfrm>
            <a:off x="2433060" y="3853910"/>
            <a:ext cx="620383" cy="4212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251EBE5-2F9B-4F84-9449-20D2B04A314B}"/>
              </a:ext>
            </a:extLst>
          </p:cNvPr>
          <p:cNvSpPr/>
          <p:nvPr/>
        </p:nvSpPr>
        <p:spPr bwMode="auto">
          <a:xfrm>
            <a:off x="3182518" y="3853909"/>
            <a:ext cx="620383" cy="4212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0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77FC3B-751B-43A5-9015-807504F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Analysis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200" dirty="0"/>
              <a:t>Ablation Study</a:t>
            </a:r>
            <a:endParaRPr lang="zh-CN" altLang="en-US" sz="2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DE2C59-CDE7-4F43-A56B-017C7682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26E193-FD6E-4D40-A08C-D2B611D2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40" y="1246766"/>
            <a:ext cx="4943452" cy="16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12FB50-6F9A-4CEE-B932-1535642C115B}"/>
              </a:ext>
            </a:extLst>
          </p:cNvPr>
          <p:cNvCxnSpPr>
            <a:cxnSpLocks/>
          </p:cNvCxnSpPr>
          <p:nvPr/>
        </p:nvCxnSpPr>
        <p:spPr bwMode="auto">
          <a:xfrm>
            <a:off x="1729367" y="3449874"/>
            <a:ext cx="2188395" cy="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AF5C2F4-8080-4EB4-B7CB-F5BEEBA2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62" y="3110827"/>
            <a:ext cx="6743875" cy="3153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C145B6-74BA-4F6C-B46D-95F6E6672D35}"/>
              </a:ext>
            </a:extLst>
          </p:cNvPr>
          <p:cNvCxnSpPr>
            <a:cxnSpLocks/>
          </p:cNvCxnSpPr>
          <p:nvPr/>
        </p:nvCxnSpPr>
        <p:spPr bwMode="auto">
          <a:xfrm>
            <a:off x="6154220" y="2753473"/>
            <a:ext cx="2188395" cy="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C3DC31B-B4C9-48EF-8F21-FF69532AB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260" y="2940341"/>
            <a:ext cx="3670028" cy="743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1C54AD02-459D-408C-81BD-03D7423E2AD7}"/>
              </a:ext>
            </a:extLst>
          </p:cNvPr>
          <p:cNvSpPr/>
          <p:nvPr/>
        </p:nvSpPr>
        <p:spPr bwMode="auto">
          <a:xfrm>
            <a:off x="3182518" y="3853909"/>
            <a:ext cx="620383" cy="4212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2213B4-7A8C-4096-AEB3-E33F7C01084E}"/>
              </a:ext>
            </a:extLst>
          </p:cNvPr>
          <p:cNvSpPr/>
          <p:nvPr/>
        </p:nvSpPr>
        <p:spPr bwMode="auto">
          <a:xfrm>
            <a:off x="5322483" y="5348917"/>
            <a:ext cx="2218748" cy="2661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2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77FC3B-751B-43A5-9015-807504F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Analysis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DE2C59-CDE7-4F43-A56B-017C7682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6BCAA1-647C-40E5-BC7F-770F6574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84" y="2432307"/>
            <a:ext cx="5875259" cy="38591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88C318-CEAC-456A-86E7-E717BF404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73" y="1434595"/>
            <a:ext cx="3944736" cy="830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F25DC76-650B-4D25-9DF0-3C6410DECC17}"/>
              </a:ext>
            </a:extLst>
          </p:cNvPr>
          <p:cNvSpPr/>
          <p:nvPr/>
        </p:nvSpPr>
        <p:spPr bwMode="auto">
          <a:xfrm>
            <a:off x="3092522" y="1882726"/>
            <a:ext cx="443251" cy="36779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77FC3B-751B-43A5-9015-807504F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Analysis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DE2C59-CDE7-4F43-A56B-017C7682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49CD2-EAEF-4800-AC62-F7EFA4CA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" y="2457012"/>
            <a:ext cx="7899216" cy="35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06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77FC3B-751B-43A5-9015-807504F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Analysis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DE2C59-CDE7-4F43-A56B-017C7682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5E461B-4C18-4046-97F8-6CE849B8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64" y="2476072"/>
            <a:ext cx="6965256" cy="32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3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BC03BB-67B8-4E2D-86C3-CD999940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31E08C18-0E21-49C1-A288-9D02B4D2C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59315"/>
              </p:ext>
            </p:extLst>
          </p:nvPr>
        </p:nvGraphicFramePr>
        <p:xfrm>
          <a:off x="0" y="1223965"/>
          <a:ext cx="9143999" cy="50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187">
                  <a:extLst>
                    <a:ext uri="{9D8B030D-6E8A-4147-A177-3AD203B41FA5}">
                      <a16:colId xmlns:a16="http://schemas.microsoft.com/office/drawing/2014/main" val="4080385740"/>
                    </a:ext>
                  </a:extLst>
                </a:gridCol>
                <a:gridCol w="3688422">
                  <a:extLst>
                    <a:ext uri="{9D8B030D-6E8A-4147-A177-3AD203B41FA5}">
                      <a16:colId xmlns:a16="http://schemas.microsoft.com/office/drawing/2014/main" val="1736235372"/>
                    </a:ext>
                  </a:extLst>
                </a:gridCol>
                <a:gridCol w="3462390">
                  <a:extLst>
                    <a:ext uri="{9D8B030D-6E8A-4147-A177-3AD203B41FA5}">
                      <a16:colId xmlns:a16="http://schemas.microsoft.com/office/drawing/2014/main" val="17791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Approach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Model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Reference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8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Pipeline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NER + Relation classification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-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4121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Entity-&gt;Relation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Jointly training (share parameters)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[Miwa and Bansal, 2016]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5573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 err="1"/>
                        <a:t>GraphRel</a:t>
                      </a:r>
                      <a:endParaRPr lang="en-US" altLang="zh-CN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[Fu et al., 2019 ]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300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 err="1"/>
                        <a:t>WDec</a:t>
                      </a:r>
                      <a:endParaRPr lang="en-US" altLang="zh-CN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[Nayak and Ng, 2020]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46265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Relation-&gt;Entity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 err="1"/>
                        <a:t>CopyRE</a:t>
                      </a:r>
                      <a:r>
                        <a:rPr lang="en-US" altLang="zh-CN" sz="1850" dirty="0"/>
                        <a:t>; </a:t>
                      </a:r>
                      <a:r>
                        <a:rPr lang="en-US" altLang="zh-CN" sz="1850" dirty="0" err="1"/>
                        <a:t>CopyMTL</a:t>
                      </a:r>
                      <a:r>
                        <a:rPr lang="en-US" altLang="zh-CN" sz="1850" dirty="0"/>
                        <a:t>; </a:t>
                      </a:r>
                      <a:r>
                        <a:rPr lang="en-US" altLang="zh-CN" sz="1850" dirty="0" err="1"/>
                        <a:t>OrderRL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[Zeng et al., 2018] …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266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HRL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CN" sz="1850" dirty="0"/>
                        <a:t>[Takanobu et al., 2019]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26324"/>
                  </a:ext>
                </a:extLst>
              </a:tr>
              <a:tr h="59436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Entity &amp; 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Table-filling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[Miwa and Sasaki, 2014]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421470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algn="ctr"/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 err="1"/>
                        <a:t>NovelTagging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[Zheng et al., 2017]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694487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PA-LSTM; ETL-Span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50" dirty="0"/>
                        <a:t>[Dai et al. 2019]; [Yu et al., 2020]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9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Relation-based Entity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RSAN</a:t>
                      </a:r>
                      <a:endParaRPr lang="zh-CN" altLang="en-US" sz="18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50" dirty="0"/>
                        <a:t>[Yuan et al. 2020] (IJCAI2020)</a:t>
                      </a:r>
                      <a:endParaRPr lang="zh-CN" altLang="en-US" sz="18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21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0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BC03BB-67B8-4E2D-86C3-CD999940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A371988-1E2A-4BBF-B71D-344BF1EDE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14835"/>
              </p:ext>
            </p:extLst>
          </p:nvPr>
        </p:nvGraphicFramePr>
        <p:xfrm>
          <a:off x="890427" y="1582104"/>
          <a:ext cx="736314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573">
                  <a:extLst>
                    <a:ext uri="{9D8B030D-6E8A-4147-A177-3AD203B41FA5}">
                      <a16:colId xmlns:a16="http://schemas.microsoft.com/office/drawing/2014/main" val="61295712"/>
                    </a:ext>
                  </a:extLst>
                </a:gridCol>
                <a:gridCol w="3681573">
                  <a:extLst>
                    <a:ext uri="{9D8B030D-6E8A-4147-A177-3AD203B41FA5}">
                      <a16:colId xmlns:a16="http://schemas.microsoft.com/office/drawing/2014/main" val="266477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Method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Model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884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NER + Relation Classification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Pipeline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2964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Joint (parameter sharing)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5647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GraphRel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729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Sequence labeling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Table-filling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8134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NovelTagging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8589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PA-LSTM; ETL-Span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161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RSAN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5610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Generation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CopyRE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 err="1"/>
                        <a:t>CopyMTL</a:t>
                      </a:r>
                      <a:r>
                        <a:rPr lang="en-US" altLang="zh-CN" sz="2000" dirty="0"/>
                        <a:t>; </a:t>
                      </a:r>
                      <a:r>
                        <a:rPr lang="en-US" altLang="zh-CN" sz="2000" dirty="0" err="1"/>
                        <a:t>OrderRL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2563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HRL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687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WDec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45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06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043" y="3295067"/>
            <a:ext cx="85142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Thanks For Your Attention!</a:t>
            </a:r>
            <a:endParaRPr lang="zh-CN" altLang="en-US" sz="5400" b="1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4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442D4-BA7F-4B25-9460-836E1A4E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Joint Entity-Relation Extraction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Sentence -&gt; Relations (head, relation, tail)</a:t>
            </a:r>
            <a:endParaRPr lang="zh-CN" altLang="en-US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975F3A-4C9D-42B8-BC8A-C1272A1F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9F21DB-6C61-4CA7-925D-86F39C02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3" y="2547991"/>
            <a:ext cx="7949094" cy="32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7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442D4-BA7F-4B25-9460-836E1A4E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Joint Entity-Relation Extraction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200" dirty="0"/>
              <a:t>Redundant operations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975F3A-4C9D-42B8-BC8A-C1272A1F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B062006-FD32-46F0-BB3B-08CEA72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80658"/>
              </p:ext>
            </p:extLst>
          </p:nvPr>
        </p:nvGraphicFramePr>
        <p:xfrm>
          <a:off x="207972" y="2395220"/>
          <a:ext cx="86820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58">
                  <a:extLst>
                    <a:ext uri="{9D8B030D-6E8A-4147-A177-3AD203B41FA5}">
                      <a16:colId xmlns:a16="http://schemas.microsoft.com/office/drawing/2014/main" val="4080385740"/>
                    </a:ext>
                  </a:extLst>
                </a:gridCol>
                <a:gridCol w="3688423">
                  <a:extLst>
                    <a:ext uri="{9D8B030D-6E8A-4147-A177-3AD203B41FA5}">
                      <a16:colId xmlns:a16="http://schemas.microsoft.com/office/drawing/2014/main" val="1736235372"/>
                    </a:ext>
                  </a:extLst>
                </a:gridCol>
                <a:gridCol w="3394047">
                  <a:extLst>
                    <a:ext uri="{9D8B030D-6E8A-4147-A177-3AD203B41FA5}">
                      <a16:colId xmlns:a16="http://schemas.microsoft.com/office/drawing/2014/main" val="123723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Method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Description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Challenge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8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Pipeline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Entity -&gt; Relation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Error propagation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41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Parameter sharing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linkClick r:id="rId2" action="ppaction://hlinksldjump"/>
                        </a:rPr>
                        <a:t>Jointly training </a:t>
                      </a:r>
                    </a:p>
                    <a:p>
                      <a:pPr algn="ctr"/>
                      <a:r>
                        <a:rPr lang="en-US" altLang="zh-CN" sz="2400" dirty="0">
                          <a:hlinkClick r:id="rId2" action="ppaction://hlinksldjump"/>
                        </a:rPr>
                        <a:t>[Miwa and Bansal, 2016]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Predict separately</a:t>
                      </a:r>
                    </a:p>
                    <a:p>
                      <a:pPr algn="ctr"/>
                      <a:r>
                        <a:rPr lang="en-US" altLang="zh-CN" sz="2400" dirty="0"/>
                        <a:t>Redundant operations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5573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Table-filling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linkClick r:id="rId3" action="ppaction://hlinksldjump"/>
                        </a:rPr>
                        <a:t>[Miwa and Sasaki, 2014]</a:t>
                      </a:r>
                      <a:endParaRPr lang="zh-CN" alt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Redundant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266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linkClick r:id="rId4" action="ppaction://hlinksldjump"/>
                        </a:rPr>
                        <a:t>GraphRel</a:t>
                      </a:r>
                    </a:p>
                    <a:p>
                      <a:pPr algn="ctr"/>
                      <a:r>
                        <a:rPr lang="en-US" altLang="zh-CN" sz="2400" dirty="0">
                          <a:hlinkClick r:id="rId4" action="ppaction://hlinksldjump"/>
                        </a:rPr>
                        <a:t>[Fu et al., 2019]</a:t>
                      </a:r>
                      <a:endParaRPr lang="zh-CN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2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Novel tagging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linkClick r:id="rId5" action="ppaction://hlinksldjump"/>
                        </a:rPr>
                        <a:t>NovelTagging</a:t>
                      </a:r>
                    </a:p>
                    <a:p>
                      <a:pPr algn="ctr"/>
                      <a:r>
                        <a:rPr lang="en-US" altLang="zh-CN" sz="2400" dirty="0">
                          <a:hlinkClick r:id="rId5" action="ppaction://hlinksldjump"/>
                        </a:rPr>
                        <a:t>[Zheng et al., 2017]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trike="sngStrike" dirty="0"/>
                        <a:t>Overlapping</a:t>
                      </a:r>
                      <a:endParaRPr lang="zh-CN" altLang="en-US" sz="2400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21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87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442D4-BA7F-4B25-9460-836E1A4E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Joint Entity-Relation Extraction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200" dirty="0"/>
              <a:t>Extract overlapping relations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dirty="0"/>
              <a:t>Redundant operations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sz="2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975F3A-4C9D-42B8-BC8A-C1272A1F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B062006-FD32-46F0-BB3B-08CEA72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20995"/>
              </p:ext>
            </p:extLst>
          </p:nvPr>
        </p:nvGraphicFramePr>
        <p:xfrm>
          <a:off x="177190" y="2579127"/>
          <a:ext cx="883324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58">
                  <a:extLst>
                    <a:ext uri="{9D8B030D-6E8A-4147-A177-3AD203B41FA5}">
                      <a16:colId xmlns:a16="http://schemas.microsoft.com/office/drawing/2014/main" val="4080385740"/>
                    </a:ext>
                  </a:extLst>
                </a:gridCol>
                <a:gridCol w="4017877">
                  <a:extLst>
                    <a:ext uri="{9D8B030D-6E8A-4147-A177-3AD203B41FA5}">
                      <a16:colId xmlns:a16="http://schemas.microsoft.com/office/drawing/2014/main" val="1736235372"/>
                    </a:ext>
                  </a:extLst>
                </a:gridCol>
                <a:gridCol w="3215812">
                  <a:extLst>
                    <a:ext uri="{9D8B030D-6E8A-4147-A177-3AD203B41FA5}">
                      <a16:colId xmlns:a16="http://schemas.microsoft.com/office/drawing/2014/main" val="123723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Method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Description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Challenge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825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Head-tail</a:t>
                      </a:r>
                    </a:p>
                    <a:p>
                      <a:pPr algn="ctr"/>
                      <a:r>
                        <a:rPr lang="en-US" altLang="zh-CN" sz="2400" dirty="0"/>
                        <a:t>(Seq2seq)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linkClick r:id="rId2" action="ppaction://hlinksldjump"/>
                        </a:rPr>
                        <a:t>PA-LSTM</a:t>
                      </a:r>
                    </a:p>
                    <a:p>
                      <a:pPr algn="ctr"/>
                      <a:r>
                        <a:rPr lang="en-US" altLang="zh-CN" sz="2400" dirty="0">
                          <a:hlinkClick r:id="rId2" action="ppaction://hlinksldjump"/>
                        </a:rPr>
                        <a:t>[Dai et al. 2019]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O(n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412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linkClick r:id="rId3" action="ppaction://hlinksldjump"/>
                        </a:rPr>
                        <a:t>ETL-Span </a:t>
                      </a:r>
                    </a:p>
                    <a:p>
                      <a:pPr algn="ctr"/>
                      <a:r>
                        <a:rPr lang="en-US" altLang="zh-CN" sz="2400" dirty="0">
                          <a:hlinkClick r:id="rId3" action="ppaction://hlinksldjump"/>
                        </a:rPr>
                        <a:t>[Yu et al., 2020]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Q(1+m)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5573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Relation-guided</a:t>
                      </a:r>
                    </a:p>
                    <a:p>
                      <a:pPr algn="ctr"/>
                      <a:r>
                        <a:rPr lang="en-US" altLang="zh-CN" sz="2400" dirty="0"/>
                        <a:t>(Seq2seq)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linkClick r:id="rId4" action="ppaction://hlinksldjump"/>
                        </a:rPr>
                        <a:t>CopyRE (</a:t>
                      </a:r>
                      <a:r>
                        <a:rPr lang="en-US" altLang="zh-CN" sz="2400" dirty="0" err="1">
                          <a:hlinkClick r:id="rId4" action="ppaction://hlinksldjump"/>
                        </a:rPr>
                        <a:t>CopyMTL</a:t>
                      </a:r>
                      <a:r>
                        <a:rPr lang="en-US" altLang="zh-CN" sz="2400" dirty="0">
                          <a:hlinkClick r:id="rId4" action="ppaction://hlinksldjump"/>
                        </a:rPr>
                        <a:t>, </a:t>
                      </a:r>
                      <a:r>
                        <a:rPr lang="en-US" altLang="zh-CN" sz="2400" dirty="0" err="1">
                          <a:hlinkClick r:id="rId4" action="ppaction://hlinksldjump"/>
                        </a:rPr>
                        <a:t>OrderRL</a:t>
                      </a:r>
                      <a:r>
                        <a:rPr lang="en-US" altLang="zh-CN" sz="2400" dirty="0">
                          <a:hlinkClick r:id="rId4" action="ppaction://hlinksldjump"/>
                        </a:rPr>
                        <a:t>)</a:t>
                      </a:r>
                    </a:p>
                    <a:p>
                      <a:pPr algn="ctr"/>
                      <a:r>
                        <a:rPr lang="en-US" altLang="zh-CN" sz="2400" dirty="0">
                          <a:hlinkClick r:id="rId4" action="ppaction://hlinksldjump"/>
                        </a:rPr>
                        <a:t>[Zeng et al., 2018]</a:t>
                      </a:r>
                      <a:endParaRPr lang="zh-CN" alt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trike="sngStrike" dirty="0">
                          <a:hlinkClick r:id="rId5" action="ppaction://hlinksldjump"/>
                        </a:rPr>
                        <a:t>Fine-grained semantic connections between relations and words</a:t>
                      </a:r>
                      <a:endParaRPr lang="en-US" altLang="zh-CN" sz="2400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266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hlinkClick r:id="rId6" action="ppaction://hlinksldjump"/>
                        </a:rPr>
                        <a:t>HRL</a:t>
                      </a:r>
                    </a:p>
                    <a:p>
                      <a:pPr algn="ctr"/>
                      <a:r>
                        <a:rPr lang="en-US" altLang="zh-CN" sz="2400" dirty="0">
                          <a:hlinkClick r:id="rId6" action="ppaction://hlinksldjump"/>
                        </a:rPr>
                        <a:t>[Takanobu et al., 2019]</a:t>
                      </a:r>
                      <a:endParaRPr lang="zh-CN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2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4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Miwa and Bansal, 2016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End-to-End Relation Extraction using LSTMs on Sequences and Tree Structures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4" name="内容占位符 4">
            <a:hlinkClick r:id="rId2" action="ppaction://hlinksldjump"/>
            <a:extLst>
              <a:ext uri="{FF2B5EF4-FFF2-40B4-BE49-F238E27FC236}">
                <a16:creationId xmlns:a16="http://schemas.microsoft.com/office/drawing/2014/main" id="{3518878F-7EC1-496C-8FFD-A45C8115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44015" y="3318553"/>
            <a:ext cx="5557784" cy="297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021A21-3D87-47C9-91DC-4406D1512BF3}"/>
              </a:ext>
            </a:extLst>
          </p:cNvPr>
          <p:cNvSpPr txBox="1"/>
          <p:nvPr/>
        </p:nvSpPr>
        <p:spPr bwMode="gray">
          <a:xfrm>
            <a:off x="577373" y="2661007"/>
            <a:ext cx="466446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Recognize entities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Get SDP for each entity pair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Relation classification</a:t>
            </a:r>
          </a:p>
          <a:p>
            <a:pPr marL="342900" indent="-342900" eaLnBrk="0" hangingPunct="0">
              <a:buFont typeface="+mj-lt"/>
              <a:buAutoNum type="arabicPeriod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98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Miwa and Sasaki, 2014  --  Table-filling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Modeling Joint Entity and Relation Extraction with Table Representation (EMNLP2014)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958DFE90-F1BB-4596-AF90-DD72B6D9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80370"/>
            <a:ext cx="8644181" cy="2751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775F05-E384-4BB4-A543-0CD74666A6E2}"/>
              </a:ext>
            </a:extLst>
          </p:cNvPr>
          <p:cNvSpPr txBox="1"/>
          <p:nvPr/>
        </p:nvSpPr>
        <p:spPr bwMode="gray">
          <a:xfrm>
            <a:off x="577373" y="2661007"/>
            <a:ext cx="46644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Build a table for each sentence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Fill in the table with different tags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09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Fu et al., 2019  -- GraphRel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GraphRel: Modeling Text as Relational Graphs for Joint Entity and Relation Extraction (ACL 2019)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CAE93607-880D-4069-87CE-EC14E3FA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3583008"/>
            <a:ext cx="8674994" cy="2746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DBD973-AB28-4FA6-8625-38035133D76B}"/>
              </a:ext>
            </a:extLst>
          </p:cNvPr>
          <p:cNvSpPr txBox="1"/>
          <p:nvPr/>
        </p:nvSpPr>
        <p:spPr bwMode="gray">
          <a:xfrm>
            <a:off x="577373" y="2661007"/>
            <a:ext cx="8456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Recognize all entities &amp; extract relations between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each word pair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2nd-phase relation-weighted GCN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94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F955B6-0E0B-4BD4-AA42-6E3B9E3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Zheng et al., 2017  --  NovelTagging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Joint Extraction of Entities and Relations Based on a Novel Tagging Scheme 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7FA39D-9A81-4AC9-90B6-91C624D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BD973-AB28-4FA6-8625-38035133D76B}"/>
              </a:ext>
            </a:extLst>
          </p:cNvPr>
          <p:cNvSpPr txBox="1"/>
          <p:nvPr/>
        </p:nvSpPr>
        <p:spPr bwMode="gray">
          <a:xfrm>
            <a:off x="577373" y="2661007"/>
            <a:ext cx="8022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Sequence labeling approach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US" altLang="zh-CN" sz="2000" dirty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Tag scheme: entity and relation information</a:t>
            </a:r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55D9CD11-E56C-4D4A-97FB-F33F9709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5" y="4156929"/>
            <a:ext cx="8606165" cy="147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232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726</Words>
  <Application>Microsoft Office PowerPoint</Application>
  <PresentationFormat>全屏显示(4:3)</PresentationFormat>
  <Paragraphs>186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Segoe</vt:lpstr>
      <vt:lpstr>Segoe Semibold</vt:lpstr>
      <vt:lpstr>黑体</vt:lpstr>
      <vt:lpstr>微软雅黑</vt:lpstr>
      <vt:lpstr>Arial</vt:lpstr>
      <vt:lpstr>Arial Narrow</vt:lpstr>
      <vt:lpstr>Times New Roman</vt:lpstr>
      <vt:lpstr>Wingdings</vt:lpstr>
      <vt:lpstr>简洁白模板</vt:lpstr>
      <vt:lpstr>Joint Entity-Relation Extraction</vt:lpstr>
      <vt:lpstr>Content</vt:lpstr>
      <vt:lpstr>Introduction</vt:lpstr>
      <vt:lpstr>Introduction</vt:lpstr>
      <vt:lpstr>Introduction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RSAN</vt:lpstr>
      <vt:lpstr>RSAN</vt:lpstr>
      <vt:lpstr>RSAN</vt:lpstr>
      <vt:lpstr>RSAN</vt:lpstr>
      <vt:lpstr>RSAN</vt:lpstr>
      <vt:lpstr>RSAN</vt:lpstr>
      <vt:lpstr>RSAN</vt:lpstr>
      <vt:lpstr>RSAN</vt:lpstr>
      <vt:lpstr>RSAN</vt:lpstr>
      <vt:lpstr>RSAN</vt:lpstr>
      <vt:lpstr>Conclusion</vt:lpstr>
      <vt:lpstr>Conclusion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Zhiheng</cp:lastModifiedBy>
  <cp:revision>272</cp:revision>
  <dcterms:created xsi:type="dcterms:W3CDTF">2010-05-19T08:17:39Z</dcterms:created>
  <dcterms:modified xsi:type="dcterms:W3CDTF">2020-07-22T02:58:14Z</dcterms:modified>
</cp:coreProperties>
</file>