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72" r:id="rId3"/>
  </p:sldMasterIdLst>
  <p:notesMasterIdLst>
    <p:notesMasterId r:id="rId5"/>
  </p:notesMasterIdLst>
  <p:handoutMasterIdLst>
    <p:handoutMasterId r:id="rId50"/>
  </p:handoutMasterIdLst>
  <p:sldIdLst>
    <p:sldId id="256" r:id="rId4"/>
    <p:sldId id="376" r:id="rId6"/>
    <p:sldId id="484" r:id="rId7"/>
    <p:sldId id="449" r:id="rId8"/>
    <p:sldId id="450" r:id="rId9"/>
    <p:sldId id="485" r:id="rId10"/>
    <p:sldId id="486" r:id="rId11"/>
    <p:sldId id="523" r:id="rId12"/>
    <p:sldId id="487" r:id="rId13"/>
    <p:sldId id="488" r:id="rId14"/>
    <p:sldId id="489" r:id="rId15"/>
    <p:sldId id="490" r:id="rId16"/>
    <p:sldId id="491" r:id="rId17"/>
    <p:sldId id="492" r:id="rId18"/>
    <p:sldId id="417" r:id="rId19"/>
    <p:sldId id="577" r:id="rId20"/>
    <p:sldId id="494" r:id="rId21"/>
    <p:sldId id="495" r:id="rId22"/>
    <p:sldId id="496" r:id="rId23"/>
    <p:sldId id="497" r:id="rId24"/>
    <p:sldId id="499" r:id="rId25"/>
    <p:sldId id="421" r:id="rId26"/>
    <p:sldId id="501" r:id="rId27"/>
    <p:sldId id="524" r:id="rId28"/>
    <p:sldId id="425" r:id="rId29"/>
    <p:sldId id="525" r:id="rId30"/>
    <p:sldId id="526" r:id="rId31"/>
    <p:sldId id="527" r:id="rId32"/>
    <p:sldId id="528" r:id="rId33"/>
    <p:sldId id="579" r:id="rId34"/>
    <p:sldId id="532" r:id="rId35"/>
    <p:sldId id="533" r:id="rId36"/>
    <p:sldId id="535" r:id="rId37"/>
    <p:sldId id="428" r:id="rId38"/>
    <p:sldId id="536" r:id="rId39"/>
    <p:sldId id="537" r:id="rId40"/>
    <p:sldId id="538" r:id="rId41"/>
    <p:sldId id="566" r:id="rId42"/>
    <p:sldId id="567" r:id="rId43"/>
    <p:sldId id="568" r:id="rId44"/>
    <p:sldId id="570" r:id="rId45"/>
    <p:sldId id="435" r:id="rId46"/>
    <p:sldId id="569" r:id="rId47"/>
    <p:sldId id="381" r:id="rId48"/>
    <p:sldId id="279" r:id="rId49"/>
  </p:sldIdLst>
  <p:sldSz cx="9144000" cy="6858000" type="screen4x3"/>
  <p:notesSz cx="6858000" cy="9296400"/>
  <p:defaultTextStyle>
    <a:defPPr>
      <a:defRPr lang="en-US"/>
    </a:defPPr>
    <a:lvl1pPr algn="l" rtl="0" fontAlgn="base">
      <a:spcBef>
        <a:spcPct val="0"/>
      </a:spcBef>
      <a:spcAft>
        <a:spcPct val="0"/>
      </a:spcAft>
      <a:defRPr kern="1200">
        <a:solidFill>
          <a:srgbClr val="4D4D4D"/>
        </a:solidFill>
        <a:latin typeface="Segoe"/>
        <a:ea typeface="宋体" panose="02010600030101010101" pitchFamily="2" charset="-122"/>
        <a:cs typeface="+mn-cs"/>
      </a:defRPr>
    </a:lvl1pPr>
    <a:lvl2pPr marL="457200" algn="l" rtl="0" fontAlgn="base">
      <a:spcBef>
        <a:spcPct val="0"/>
      </a:spcBef>
      <a:spcAft>
        <a:spcPct val="0"/>
      </a:spcAft>
      <a:defRPr kern="1200">
        <a:solidFill>
          <a:srgbClr val="4D4D4D"/>
        </a:solidFill>
        <a:latin typeface="Segoe"/>
        <a:ea typeface="宋体" panose="02010600030101010101" pitchFamily="2" charset="-122"/>
        <a:cs typeface="+mn-cs"/>
      </a:defRPr>
    </a:lvl2pPr>
    <a:lvl3pPr marL="914400" algn="l" rtl="0" fontAlgn="base">
      <a:spcBef>
        <a:spcPct val="0"/>
      </a:spcBef>
      <a:spcAft>
        <a:spcPct val="0"/>
      </a:spcAft>
      <a:defRPr kern="1200">
        <a:solidFill>
          <a:srgbClr val="4D4D4D"/>
        </a:solidFill>
        <a:latin typeface="Segoe"/>
        <a:ea typeface="宋体" panose="02010600030101010101" pitchFamily="2" charset="-122"/>
        <a:cs typeface="+mn-cs"/>
      </a:defRPr>
    </a:lvl3pPr>
    <a:lvl4pPr marL="1371600" algn="l" rtl="0" fontAlgn="base">
      <a:spcBef>
        <a:spcPct val="0"/>
      </a:spcBef>
      <a:spcAft>
        <a:spcPct val="0"/>
      </a:spcAft>
      <a:defRPr kern="1200">
        <a:solidFill>
          <a:srgbClr val="4D4D4D"/>
        </a:solidFill>
        <a:latin typeface="Segoe"/>
        <a:ea typeface="宋体" panose="02010600030101010101" pitchFamily="2" charset="-122"/>
        <a:cs typeface="+mn-cs"/>
      </a:defRPr>
    </a:lvl4pPr>
    <a:lvl5pPr marL="1828800" algn="l" rtl="0" fontAlgn="base">
      <a:spcBef>
        <a:spcPct val="0"/>
      </a:spcBef>
      <a:spcAft>
        <a:spcPct val="0"/>
      </a:spcAft>
      <a:defRPr kern="1200">
        <a:solidFill>
          <a:srgbClr val="4D4D4D"/>
        </a:solidFill>
        <a:latin typeface="Segoe"/>
        <a:ea typeface="宋体" panose="02010600030101010101" pitchFamily="2" charset="-122"/>
        <a:cs typeface="+mn-cs"/>
      </a:defRPr>
    </a:lvl5pPr>
    <a:lvl6pPr marL="2286000" algn="l" defTabSz="914400" rtl="0" eaLnBrk="1" latinLnBrk="0" hangingPunct="1">
      <a:defRPr kern="1200">
        <a:solidFill>
          <a:srgbClr val="4D4D4D"/>
        </a:solidFill>
        <a:latin typeface="Segoe"/>
        <a:ea typeface="宋体" panose="02010600030101010101" pitchFamily="2" charset="-122"/>
        <a:cs typeface="+mn-cs"/>
      </a:defRPr>
    </a:lvl6pPr>
    <a:lvl7pPr marL="2743200" algn="l" defTabSz="914400" rtl="0" eaLnBrk="1" latinLnBrk="0" hangingPunct="1">
      <a:defRPr kern="1200">
        <a:solidFill>
          <a:srgbClr val="4D4D4D"/>
        </a:solidFill>
        <a:latin typeface="Segoe"/>
        <a:ea typeface="宋体" panose="02010600030101010101" pitchFamily="2" charset="-122"/>
        <a:cs typeface="+mn-cs"/>
      </a:defRPr>
    </a:lvl7pPr>
    <a:lvl8pPr marL="3200400" algn="l" defTabSz="914400" rtl="0" eaLnBrk="1" latinLnBrk="0" hangingPunct="1">
      <a:defRPr kern="1200">
        <a:solidFill>
          <a:srgbClr val="4D4D4D"/>
        </a:solidFill>
        <a:latin typeface="Segoe"/>
        <a:ea typeface="宋体" panose="02010600030101010101" pitchFamily="2" charset="-122"/>
        <a:cs typeface="+mn-cs"/>
      </a:defRPr>
    </a:lvl8pPr>
    <a:lvl9pPr marL="3657600" algn="l" defTabSz="914400" rtl="0" eaLnBrk="1" latinLnBrk="0" hangingPunct="1">
      <a:defRPr kern="1200">
        <a:solidFill>
          <a:srgbClr val="4D4D4D"/>
        </a:solidFill>
        <a:latin typeface="Segoe"/>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F"/>
    <a:srgbClr val="4F81BD"/>
    <a:srgbClr val="62A5E8"/>
    <a:srgbClr val="A8CDF2"/>
    <a:srgbClr val="A8CD8E"/>
    <a:srgbClr val="539EC8"/>
    <a:srgbClr val="336799"/>
    <a:srgbClr val="008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42" autoAdjust="0"/>
    <p:restoredTop sz="82497" autoAdjust="0"/>
  </p:normalViewPr>
  <p:slideViewPr>
    <p:cSldViewPr snapToGrid="0">
      <p:cViewPr varScale="1">
        <p:scale>
          <a:sx n="82" d="100"/>
          <a:sy n="82" d="100"/>
        </p:scale>
        <p:origin x="592" y="40"/>
      </p:cViewPr>
      <p:guideLst>
        <p:guide orient="horz" pos="2149"/>
        <p:guide pos="2880"/>
      </p:guideLst>
    </p:cSldViewPr>
  </p:slideViewPr>
  <p:outlineViewPr>
    <p:cViewPr>
      <p:scale>
        <a:sx n="33" d="100"/>
        <a:sy n="33" d="100"/>
      </p:scale>
      <p:origin x="0" y="509"/>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8.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endParaRPr lang="zh-CN" altLang="zh-CN"/>
          </a:p>
        </p:txBody>
      </p:sp>
      <p:sp>
        <p:nvSpPr>
          <p:cNvPr id="4099" name="Rectangle 3"/>
          <p:cNvSpPr>
            <a:spLocks noGrp="1" noChangeArrowheads="1"/>
          </p:cNvSpPr>
          <p:nvPr>
            <p:ph type="dt" sz="quarter"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fld id="{C611F472-0781-4294-B548-2A5FBD1DD554}" type="datetime1">
              <a:rPr lang="zh-CN" altLang="en-US"/>
            </a:fld>
            <a:endParaRPr lang="zh-CN" altLang="zh-CN"/>
          </a:p>
        </p:txBody>
      </p:sp>
      <p:sp>
        <p:nvSpPr>
          <p:cNvPr id="4100" name="Rectangle 4"/>
          <p:cNvSpPr>
            <a:spLocks noGrp="1" noChangeArrowheads="1"/>
          </p:cNvSpPr>
          <p:nvPr>
            <p:ph type="ftr" sz="quarter" idx="2"/>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endParaRPr lang="zh-CN" altLang="zh-CN"/>
          </a:p>
        </p:txBody>
      </p:sp>
      <p:sp>
        <p:nvSpPr>
          <p:cNvPr id="4101" name="Rectangle 5"/>
          <p:cNvSpPr>
            <a:spLocks noGrp="1" noChangeArrowheads="1"/>
          </p:cNvSpPr>
          <p:nvPr>
            <p:ph type="sldNum" sz="quarter" idx="3"/>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fld id="{1F976678-D471-44F7-B149-120FBACC902D}"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04" tIns="46552" rIns="93104" bIns="46552" numCol="1" anchor="t" anchorCtr="0" compatLnSpc="1"/>
          <a:lstStyle>
            <a:lvl1pPr defTabSz="930275">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endParaRPr lang="zh-CN" altLang="zh-CN"/>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ln>
          <a:effectLst/>
        </p:spPr>
        <p:txBody>
          <a:bodyPr vert="horz" wrap="square" lIns="93104" tIns="46552" rIns="93104" bIns="46552" numCol="1" anchor="t" anchorCtr="0" compatLnSpc="1"/>
          <a:lstStyle>
            <a:lvl1pPr algn="r" defTabSz="930275">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fld id="{0268E09D-B14E-44B5-A49E-F119679088E1}" type="datetime1">
              <a:rPr lang="zh-CN" altLang="en-US"/>
            </a:fld>
            <a:endParaRPr lang="zh-CN" altLang="zh-CN"/>
          </a:p>
        </p:txBody>
      </p:sp>
      <p:sp>
        <p:nvSpPr>
          <p:cNvPr id="5325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ln>
          <a:effectLst/>
        </p:spPr>
        <p:txBody>
          <a:bodyPr vert="horz" wrap="square" lIns="93104" tIns="46552" rIns="93104" bIns="46552"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ln>
          <a:effectLst/>
        </p:spPr>
        <p:txBody>
          <a:bodyPr vert="horz" wrap="square" lIns="93104" tIns="46552" rIns="93104" bIns="46552" numCol="1" anchor="b" anchorCtr="0" compatLnSpc="1"/>
          <a:lstStyle>
            <a:lvl1pPr defTabSz="930275">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endParaRPr lang="zh-CN" altLang="zh-CN"/>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ln>
          <a:effectLst/>
        </p:spPr>
        <p:txBody>
          <a:bodyPr vert="horz" wrap="square" lIns="93104" tIns="46552" rIns="93104" bIns="46552" numCol="1" anchor="b" anchorCtr="0" compatLnSpc="1"/>
          <a:lstStyle>
            <a:lvl1pPr algn="r" defTabSz="930275">
              <a:spcBef>
                <a:spcPct val="0"/>
              </a:spcBef>
              <a:buFontTx/>
              <a:buNone/>
              <a:defRPr sz="1200">
                <a:solidFill>
                  <a:schemeClr val="tx1"/>
                </a:solidFill>
                <a:latin typeface="Arial" panose="020B0604020202020204" pitchFamily="34" charset="0"/>
                <a:ea typeface="MS PGothic" panose="020B0600070205080204" pitchFamily="-112" charset="-128"/>
              </a:defRPr>
            </a:lvl1pPr>
          </a:lstStyle>
          <a:p>
            <a:pPr>
              <a:defRPr/>
            </a:pPr>
            <a:fld id="{878AC553-BFF4-4DA9-9495-F5D0CA06F421}"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S PGothic" panose="020B0600070205080204" pitchFamily="-112" charset="-128"/>
      </a:defRPr>
    </a:lvl1pPr>
    <a:lvl2pPr marL="4572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n-cs"/>
      </a:defRPr>
    </a:lvl2pPr>
    <a:lvl3pPr marL="9144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n-cs"/>
      </a:defRPr>
    </a:lvl3pPr>
    <a:lvl4pPr marL="13716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n-cs"/>
      </a:defRPr>
    </a:lvl4pPr>
    <a:lvl5pPr marL="18288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878AC553-BFF4-4DA9-9495-F5D0CA06F421}" type="slidenum">
              <a:rPr lang="en-US" altLang="zh-CN"/>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1pPr>
            <a:lvl2pPr marL="742950" indent="-28575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2pPr>
            <a:lvl3pPr marL="11430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3pPr>
            <a:lvl4pPr marL="16002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4pPr>
            <a:lvl5pPr marL="20574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5pPr>
            <a:lvl6pPr marL="25146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6pPr>
            <a:lvl7pPr marL="29718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7pPr>
            <a:lvl8pPr marL="34290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8pPr>
            <a:lvl9pPr marL="38862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9pPr>
          </a:lstStyle>
          <a:p>
            <a:pPr eaLnBrk="1" hangingPunct="1">
              <a:spcBef>
                <a:spcPct val="0"/>
              </a:spcBef>
            </a:pPr>
            <a:fld id="{8964FFDE-CA56-49C3-86A4-F076B854E636}" type="slidenum">
              <a:rPr lang="en-US" altLang="zh-CN" sz="1200" smtClean="0">
                <a:latin typeface="Arial" panose="020B0604020202020204" pitchFamily="34" charset="0"/>
              </a:rPr>
            </a:fld>
            <a:endParaRPr lang="en-US" altLang="zh-CN" sz="120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defRPr/>
            </a:pPr>
            <a:endParaRPr lang="en-US" altLang="zh-CN" sz="2400" dirty="0">
              <a:solidFill>
                <a:srgbClr val="0070AF"/>
              </a:solidFill>
            </a:endParaRP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1pPr>
            <a:lvl2pPr marL="742950" indent="-28575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2pPr>
            <a:lvl3pPr marL="11430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3pPr>
            <a:lvl4pPr marL="16002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4pPr>
            <a:lvl5pPr marL="20574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5pPr>
            <a:lvl6pPr marL="25146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6pPr>
            <a:lvl7pPr marL="29718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7pPr>
            <a:lvl8pPr marL="34290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8pPr>
            <a:lvl9pPr marL="38862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9pPr>
          </a:lstStyle>
          <a:p>
            <a:pPr eaLnBrk="1" hangingPunct="1">
              <a:spcBef>
                <a:spcPct val="0"/>
              </a:spcBef>
            </a:pPr>
            <a:fld id="{8964FFDE-CA56-49C3-86A4-F076B854E636}" type="slidenum">
              <a:rPr lang="en-US" altLang="zh-CN" sz="1200" smtClean="0">
                <a:latin typeface="Arial" panose="020B0604020202020204" pitchFamily="34" charset="0"/>
              </a:rPr>
            </a:fld>
            <a:endParaRPr lang="en-US" altLang="zh-CN" sz="12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8AC553-BFF4-4DA9-9495-F5D0CA06F421}"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1pPr>
            <a:lvl2pPr marL="742950" indent="-28575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2pPr>
            <a:lvl3pPr marL="11430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3pPr>
            <a:lvl4pPr marL="16002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4pPr>
            <a:lvl5pPr marL="20574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5pPr>
            <a:lvl6pPr marL="25146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6pPr>
            <a:lvl7pPr marL="29718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7pPr>
            <a:lvl8pPr marL="34290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8pPr>
            <a:lvl9pPr marL="38862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9pPr>
          </a:lstStyle>
          <a:p>
            <a:pPr eaLnBrk="1" hangingPunct="1">
              <a:spcBef>
                <a:spcPct val="0"/>
              </a:spcBef>
            </a:pPr>
            <a:fld id="{8964FFDE-CA56-49C3-86A4-F076B854E636}" type="slidenum">
              <a:rPr lang="en-US" altLang="zh-CN" sz="1200" smtClean="0">
                <a:latin typeface="Arial" panose="020B0604020202020204" pitchFamily="34" charset="0"/>
              </a:rPr>
            </a:fld>
            <a:endParaRPr lang="en-US" altLang="zh-CN"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1pPr>
            <a:lvl2pPr marL="742950" indent="-28575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2pPr>
            <a:lvl3pPr marL="11430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3pPr>
            <a:lvl4pPr marL="16002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4pPr>
            <a:lvl5pPr marL="20574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5pPr>
            <a:lvl6pPr marL="25146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6pPr>
            <a:lvl7pPr marL="29718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7pPr>
            <a:lvl8pPr marL="34290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8pPr>
            <a:lvl9pPr marL="38862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9pPr>
          </a:lstStyle>
          <a:p>
            <a:pPr eaLnBrk="1" hangingPunct="1">
              <a:spcBef>
                <a:spcPct val="0"/>
              </a:spcBef>
            </a:pPr>
            <a:fld id="{8964FFDE-CA56-49C3-86A4-F076B854E636}" type="slidenum">
              <a:rPr lang="en-US" altLang="zh-CN" sz="1200" smtClean="0">
                <a:latin typeface="Arial" panose="020B0604020202020204" pitchFamily="34" charset="0"/>
              </a:rPr>
            </a:fld>
            <a:endParaRPr lang="en-US" altLang="zh-CN" sz="12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1pPr>
            <a:lvl2pPr marL="742950" indent="-28575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2pPr>
            <a:lvl3pPr marL="11430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3pPr>
            <a:lvl4pPr marL="16002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4pPr>
            <a:lvl5pPr marL="20574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5pPr>
            <a:lvl6pPr marL="25146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6pPr>
            <a:lvl7pPr marL="29718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7pPr>
            <a:lvl8pPr marL="34290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8pPr>
            <a:lvl9pPr marL="38862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9pPr>
          </a:lstStyle>
          <a:p>
            <a:pPr eaLnBrk="1" hangingPunct="1">
              <a:spcBef>
                <a:spcPct val="0"/>
              </a:spcBef>
            </a:pPr>
            <a:fld id="{8964FFDE-CA56-49C3-86A4-F076B854E636}" type="slidenum">
              <a:rPr lang="en-US" altLang="zh-CN" sz="1200" smtClean="0">
                <a:latin typeface="Arial" panose="020B0604020202020204" pitchFamily="34" charset="0"/>
              </a:rPr>
            </a:fld>
            <a:endParaRPr lang="en-US" altLang="zh-CN"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878AC553-BFF4-4DA9-9495-F5D0CA06F421}" type="slidenum">
              <a:rPr lang="en-US" altLang="zh-CN"/>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1pPr>
            <a:lvl2pPr marL="742950" indent="-28575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2pPr>
            <a:lvl3pPr marL="11430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3pPr>
            <a:lvl4pPr marL="16002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4pPr>
            <a:lvl5pPr marL="20574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5pPr>
            <a:lvl6pPr marL="25146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6pPr>
            <a:lvl7pPr marL="29718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7pPr>
            <a:lvl8pPr marL="34290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8pPr>
            <a:lvl9pPr marL="38862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9pPr>
          </a:lstStyle>
          <a:p>
            <a:pPr eaLnBrk="1" hangingPunct="1">
              <a:spcBef>
                <a:spcPct val="0"/>
              </a:spcBef>
            </a:pPr>
            <a:fld id="{8964FFDE-CA56-49C3-86A4-F076B854E636}" type="slidenum">
              <a:rPr lang="en-US" altLang="zh-CN" sz="1200" smtClean="0">
                <a:latin typeface="Arial" panose="020B0604020202020204" pitchFamily="34" charset="0"/>
              </a:rPr>
            </a:fld>
            <a:endParaRPr lang="en-US" altLang="zh-CN" sz="12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1pPr>
            <a:lvl2pPr marL="742950" indent="-28575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2pPr>
            <a:lvl3pPr marL="11430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3pPr>
            <a:lvl4pPr marL="16002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4pPr>
            <a:lvl5pPr marL="20574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5pPr>
            <a:lvl6pPr marL="25146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6pPr>
            <a:lvl7pPr marL="29718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7pPr>
            <a:lvl8pPr marL="34290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8pPr>
            <a:lvl9pPr marL="38862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9pPr>
          </a:lstStyle>
          <a:p>
            <a:pPr eaLnBrk="1" hangingPunct="1">
              <a:spcBef>
                <a:spcPct val="0"/>
              </a:spcBef>
            </a:pPr>
            <a:fld id="{8964FFDE-CA56-49C3-86A4-F076B854E636}" type="slidenum">
              <a:rPr lang="en-US" altLang="zh-CN" sz="1200" smtClean="0">
                <a:latin typeface="Arial" panose="020B0604020202020204" pitchFamily="34" charset="0"/>
              </a:rPr>
            </a:fld>
            <a:endParaRPr lang="en-US" altLang="zh-CN" sz="12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1pPr>
            <a:lvl2pPr marL="742950" indent="-28575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2pPr>
            <a:lvl3pPr marL="11430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3pPr>
            <a:lvl4pPr marL="16002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4pPr>
            <a:lvl5pPr marL="2057400" indent="-228600" defTabSz="930275" eaLnBrk="0" hangingPunct="0">
              <a:spcBef>
                <a:spcPct val="30000"/>
              </a:spcBef>
              <a:defRPr sz="1000">
                <a:solidFill>
                  <a:schemeClr val="tx1"/>
                </a:solidFill>
                <a:latin typeface="Arial Narrow" panose="020B0606020202030204" pitchFamily="34" charset="0"/>
                <a:ea typeface="MS PGothic" panose="020B0600070205080204" pitchFamily="-112" charset="-128"/>
              </a:defRPr>
            </a:lvl5pPr>
            <a:lvl6pPr marL="25146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6pPr>
            <a:lvl7pPr marL="29718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7pPr>
            <a:lvl8pPr marL="34290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8pPr>
            <a:lvl9pPr marL="3886200" indent="-228600" defTabSz="930275" eaLnBrk="0" fontAlgn="base" hangingPunct="0">
              <a:spcBef>
                <a:spcPct val="30000"/>
              </a:spcBef>
              <a:spcAft>
                <a:spcPct val="0"/>
              </a:spcAft>
              <a:defRPr sz="1000">
                <a:solidFill>
                  <a:schemeClr val="tx1"/>
                </a:solidFill>
                <a:latin typeface="Arial Narrow" panose="020B0606020202030204" pitchFamily="34" charset="0"/>
                <a:ea typeface="MS PGothic" panose="020B0600070205080204" pitchFamily="-112" charset="-128"/>
              </a:defRPr>
            </a:lvl9pPr>
          </a:lstStyle>
          <a:p>
            <a:pPr eaLnBrk="1" hangingPunct="1">
              <a:spcBef>
                <a:spcPct val="0"/>
              </a:spcBef>
            </a:pPr>
            <a:fld id="{8964FFDE-CA56-49C3-86A4-F076B854E636}" type="slidenum">
              <a:rPr lang="en-US" altLang="zh-CN" sz="1200" smtClean="0">
                <a:latin typeface="Arial" panose="020B0604020202020204" pitchFamily="34" charset="0"/>
              </a:rPr>
            </a:fld>
            <a:endParaRPr lang="en-US" altLang="zh-CN"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幻灯片首页">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项目列表">
    <p:spTree>
      <p:nvGrpSpPr>
        <p:cNvPr id="1" name=""/>
        <p:cNvGrpSpPr/>
        <p:nvPr/>
      </p:nvGrpSpPr>
      <p:grpSpPr>
        <a:xfrm>
          <a:off x="0" y="0"/>
          <a:ext cx="0" cy="0"/>
          <a:chOff x="0" y="0"/>
          <a:chExt cx="0" cy="0"/>
        </a:xfrm>
      </p:grpSpPr>
      <p:grpSp>
        <p:nvGrpSpPr>
          <p:cNvPr id="7" name="Group 54"/>
          <p:cNvGrpSpPr/>
          <p:nvPr/>
        </p:nvGrpSpPr>
        <p:grpSpPr bwMode="auto">
          <a:xfrm>
            <a:off x="1828800" y="1752600"/>
            <a:ext cx="5329238" cy="665163"/>
            <a:chOff x="1152" y="1104"/>
            <a:chExt cx="3357" cy="419"/>
          </a:xfrm>
        </p:grpSpPr>
        <p:grpSp>
          <p:nvGrpSpPr>
            <p:cNvPr id="8" name="Group 3"/>
            <p:cNvGrpSpPr/>
            <p:nvPr/>
          </p:nvGrpSpPr>
          <p:grpSpPr bwMode="auto">
            <a:xfrm>
              <a:off x="1152" y="1104"/>
              <a:ext cx="480" cy="419"/>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9" name="Line 11"/>
            <p:cNvSpPr>
              <a:spLocks noChangeShapeType="1"/>
            </p:cNvSpPr>
            <p:nvPr/>
          </p:nvSpPr>
          <p:spPr bwMode="auto">
            <a:xfrm>
              <a:off x="1536" y="1488"/>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13"/>
            <p:cNvSpPr txBox="1">
              <a:spLocks noChangeArrowheads="1"/>
            </p:cNvSpPr>
            <p:nvPr/>
          </p:nvSpPr>
          <p:spPr bwMode="gray">
            <a:xfrm>
              <a:off x="1270" y="1166"/>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buChar char="•"/>
                <a:defRPr>
                  <a:solidFill>
                    <a:srgbClr val="4D4D4D"/>
                  </a:solidFill>
                  <a:latin typeface="Segoe"/>
                  <a:ea typeface="MS PGothic" panose="020B0600070205080204" pitchFamily="-112" charset="-128"/>
                </a:defRPr>
              </a:lvl1pPr>
              <a:lvl2pPr marL="742950" indent="-285750" eaLnBrk="0" hangingPunct="0">
                <a:spcBef>
                  <a:spcPct val="50000"/>
                </a:spcBef>
                <a:buChar char="•"/>
                <a:defRPr>
                  <a:solidFill>
                    <a:srgbClr val="4D4D4D"/>
                  </a:solidFill>
                  <a:latin typeface="Segoe"/>
                  <a:ea typeface="MS PGothic" panose="020B0600070205080204" pitchFamily="-112" charset="-128"/>
                </a:defRPr>
              </a:lvl2pPr>
              <a:lvl3pPr marL="1143000" indent="-228600" eaLnBrk="0" hangingPunct="0">
                <a:spcBef>
                  <a:spcPct val="50000"/>
                </a:spcBef>
                <a:buChar char="•"/>
                <a:defRPr>
                  <a:solidFill>
                    <a:srgbClr val="4D4D4D"/>
                  </a:solidFill>
                  <a:latin typeface="Segoe"/>
                  <a:ea typeface="MS PGothic" panose="020B0600070205080204" pitchFamily="-112" charset="-128"/>
                </a:defRPr>
              </a:lvl3pPr>
              <a:lvl4pPr marL="1600200" indent="-228600" eaLnBrk="0" hangingPunct="0">
                <a:spcBef>
                  <a:spcPct val="50000"/>
                </a:spcBef>
                <a:buChar char="•"/>
                <a:defRPr>
                  <a:solidFill>
                    <a:srgbClr val="4D4D4D"/>
                  </a:solidFill>
                  <a:latin typeface="Segoe"/>
                  <a:ea typeface="MS PGothic" panose="020B0600070205080204" pitchFamily="-112" charset="-128"/>
                </a:defRPr>
              </a:lvl4pPr>
              <a:lvl5pPr marL="2057400" indent="-228600" eaLnBrk="0" hangingPunct="0">
                <a:spcBef>
                  <a:spcPct val="50000"/>
                </a:spcBef>
                <a:buChar char="•"/>
                <a:defRPr>
                  <a:solidFill>
                    <a:srgbClr val="4D4D4D"/>
                  </a:solidFill>
                  <a:latin typeface="Segoe"/>
                  <a:ea typeface="MS PGothic" panose="020B0600070205080204" pitchFamily="-112"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1</a:t>
              </a:r>
              <a:endParaRPr lang="en-US" altLang="zh-CN" sz="2400" b="1">
                <a:solidFill>
                  <a:schemeClr val="bg1"/>
                </a:solidFill>
                <a:latin typeface="微软雅黑" panose="020B0503020204020204" pitchFamily="34" charset="-122"/>
                <a:ea typeface="微软雅黑" panose="020B0503020204020204" pitchFamily="34" charset="-122"/>
              </a:endParaRPr>
            </a:p>
          </p:txBody>
        </p:sp>
      </p:grpSp>
      <p:grpSp>
        <p:nvGrpSpPr>
          <p:cNvPr id="14" name="Group 55"/>
          <p:cNvGrpSpPr/>
          <p:nvPr/>
        </p:nvGrpSpPr>
        <p:grpSpPr bwMode="auto">
          <a:xfrm>
            <a:off x="1828800" y="2667000"/>
            <a:ext cx="5329238" cy="665163"/>
            <a:chOff x="1152" y="1680"/>
            <a:chExt cx="3357" cy="419"/>
          </a:xfrm>
        </p:grpSpPr>
        <p:grpSp>
          <p:nvGrpSpPr>
            <p:cNvPr id="15" name="Group 7"/>
            <p:cNvGrpSpPr/>
            <p:nvPr/>
          </p:nvGrpSpPr>
          <p:grpSpPr bwMode="auto">
            <a:xfrm>
              <a:off x="1152" y="1680"/>
              <a:ext cx="480" cy="419"/>
              <a:chOff x="3174" y="2656"/>
              <a:chExt cx="1549" cy="1351"/>
            </a:xfrm>
          </p:grpSpPr>
          <p:sp>
            <p:nvSpPr>
              <p:cNvPr id="1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1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16" name="Line 14"/>
            <p:cNvSpPr>
              <a:spLocks noChangeShapeType="1"/>
            </p:cNvSpPr>
            <p:nvPr/>
          </p:nvSpPr>
          <p:spPr bwMode="auto">
            <a:xfrm>
              <a:off x="1536" y="2064"/>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6"/>
            <p:cNvSpPr txBox="1">
              <a:spLocks noChangeArrowheads="1"/>
            </p:cNvSpPr>
            <p:nvPr/>
          </p:nvSpPr>
          <p:spPr bwMode="gray">
            <a:xfrm>
              <a:off x="1270" y="1742"/>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buChar char="•"/>
                <a:defRPr>
                  <a:solidFill>
                    <a:srgbClr val="4D4D4D"/>
                  </a:solidFill>
                  <a:latin typeface="Segoe"/>
                  <a:ea typeface="MS PGothic" panose="020B0600070205080204" pitchFamily="-112" charset="-128"/>
                </a:defRPr>
              </a:lvl1pPr>
              <a:lvl2pPr marL="742950" indent="-285750" eaLnBrk="0" hangingPunct="0">
                <a:spcBef>
                  <a:spcPct val="50000"/>
                </a:spcBef>
                <a:buChar char="•"/>
                <a:defRPr>
                  <a:solidFill>
                    <a:srgbClr val="4D4D4D"/>
                  </a:solidFill>
                  <a:latin typeface="Segoe"/>
                  <a:ea typeface="MS PGothic" panose="020B0600070205080204" pitchFamily="-112" charset="-128"/>
                </a:defRPr>
              </a:lvl2pPr>
              <a:lvl3pPr marL="1143000" indent="-228600" eaLnBrk="0" hangingPunct="0">
                <a:spcBef>
                  <a:spcPct val="50000"/>
                </a:spcBef>
                <a:buChar char="•"/>
                <a:defRPr>
                  <a:solidFill>
                    <a:srgbClr val="4D4D4D"/>
                  </a:solidFill>
                  <a:latin typeface="Segoe"/>
                  <a:ea typeface="MS PGothic" panose="020B0600070205080204" pitchFamily="-112" charset="-128"/>
                </a:defRPr>
              </a:lvl3pPr>
              <a:lvl4pPr marL="1600200" indent="-228600" eaLnBrk="0" hangingPunct="0">
                <a:spcBef>
                  <a:spcPct val="50000"/>
                </a:spcBef>
                <a:buChar char="•"/>
                <a:defRPr>
                  <a:solidFill>
                    <a:srgbClr val="4D4D4D"/>
                  </a:solidFill>
                  <a:latin typeface="Segoe"/>
                  <a:ea typeface="MS PGothic" panose="020B0600070205080204" pitchFamily="-112" charset="-128"/>
                </a:defRPr>
              </a:lvl4pPr>
              <a:lvl5pPr marL="2057400" indent="-228600" eaLnBrk="0" hangingPunct="0">
                <a:spcBef>
                  <a:spcPct val="50000"/>
                </a:spcBef>
                <a:buChar char="•"/>
                <a:defRPr>
                  <a:solidFill>
                    <a:srgbClr val="4D4D4D"/>
                  </a:solidFill>
                  <a:latin typeface="Segoe"/>
                  <a:ea typeface="MS PGothic" panose="020B0600070205080204" pitchFamily="-112"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2</a:t>
              </a:r>
              <a:endParaRPr lang="en-US" altLang="zh-CN" sz="2400" b="1">
                <a:solidFill>
                  <a:schemeClr val="bg1"/>
                </a:solidFill>
                <a:latin typeface="微软雅黑" panose="020B0503020204020204" pitchFamily="34" charset="-122"/>
                <a:ea typeface="微软雅黑" panose="020B0503020204020204" pitchFamily="34" charset="-122"/>
              </a:endParaRPr>
            </a:p>
          </p:txBody>
        </p:sp>
      </p:grpSp>
      <p:grpSp>
        <p:nvGrpSpPr>
          <p:cNvPr id="21" name="Group 56"/>
          <p:cNvGrpSpPr/>
          <p:nvPr/>
        </p:nvGrpSpPr>
        <p:grpSpPr bwMode="auto">
          <a:xfrm>
            <a:off x="1828800" y="3559175"/>
            <a:ext cx="5329238" cy="665163"/>
            <a:chOff x="1152" y="2242"/>
            <a:chExt cx="3357" cy="419"/>
          </a:xfrm>
        </p:grpSpPr>
        <p:grpSp>
          <p:nvGrpSpPr>
            <p:cNvPr id="22" name="Group 17"/>
            <p:cNvGrpSpPr/>
            <p:nvPr/>
          </p:nvGrpSpPr>
          <p:grpSpPr bwMode="auto">
            <a:xfrm>
              <a:off x="1152" y="2242"/>
              <a:ext cx="480" cy="419"/>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23" name="Line 25"/>
            <p:cNvSpPr>
              <a:spLocks noChangeShapeType="1"/>
            </p:cNvSpPr>
            <p:nvPr/>
          </p:nvSpPr>
          <p:spPr bwMode="auto">
            <a:xfrm>
              <a:off x="1536" y="2626"/>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7"/>
            <p:cNvSpPr txBox="1">
              <a:spLocks noChangeArrowheads="1"/>
            </p:cNvSpPr>
            <p:nvPr/>
          </p:nvSpPr>
          <p:spPr bwMode="gray">
            <a:xfrm>
              <a:off x="1270" y="2304"/>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buChar char="•"/>
                <a:defRPr>
                  <a:solidFill>
                    <a:srgbClr val="4D4D4D"/>
                  </a:solidFill>
                  <a:latin typeface="Segoe"/>
                  <a:ea typeface="MS PGothic" panose="020B0600070205080204" pitchFamily="-112" charset="-128"/>
                </a:defRPr>
              </a:lvl1pPr>
              <a:lvl2pPr marL="742950" indent="-285750" eaLnBrk="0" hangingPunct="0">
                <a:spcBef>
                  <a:spcPct val="50000"/>
                </a:spcBef>
                <a:buChar char="•"/>
                <a:defRPr>
                  <a:solidFill>
                    <a:srgbClr val="4D4D4D"/>
                  </a:solidFill>
                  <a:latin typeface="Segoe"/>
                  <a:ea typeface="MS PGothic" panose="020B0600070205080204" pitchFamily="-112" charset="-128"/>
                </a:defRPr>
              </a:lvl2pPr>
              <a:lvl3pPr marL="1143000" indent="-228600" eaLnBrk="0" hangingPunct="0">
                <a:spcBef>
                  <a:spcPct val="50000"/>
                </a:spcBef>
                <a:buChar char="•"/>
                <a:defRPr>
                  <a:solidFill>
                    <a:srgbClr val="4D4D4D"/>
                  </a:solidFill>
                  <a:latin typeface="Segoe"/>
                  <a:ea typeface="MS PGothic" panose="020B0600070205080204" pitchFamily="-112" charset="-128"/>
                </a:defRPr>
              </a:lvl3pPr>
              <a:lvl4pPr marL="1600200" indent="-228600" eaLnBrk="0" hangingPunct="0">
                <a:spcBef>
                  <a:spcPct val="50000"/>
                </a:spcBef>
                <a:buChar char="•"/>
                <a:defRPr>
                  <a:solidFill>
                    <a:srgbClr val="4D4D4D"/>
                  </a:solidFill>
                  <a:latin typeface="Segoe"/>
                  <a:ea typeface="MS PGothic" panose="020B0600070205080204" pitchFamily="-112" charset="-128"/>
                </a:defRPr>
              </a:lvl4pPr>
              <a:lvl5pPr marL="2057400" indent="-228600" eaLnBrk="0" hangingPunct="0">
                <a:spcBef>
                  <a:spcPct val="50000"/>
                </a:spcBef>
                <a:buChar char="•"/>
                <a:defRPr>
                  <a:solidFill>
                    <a:srgbClr val="4D4D4D"/>
                  </a:solidFill>
                  <a:latin typeface="Segoe"/>
                  <a:ea typeface="MS PGothic" panose="020B0600070205080204" pitchFamily="-112"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3</a:t>
              </a:r>
              <a:endParaRPr lang="en-US" altLang="zh-CN" sz="2400" b="1">
                <a:solidFill>
                  <a:schemeClr val="bg1"/>
                </a:solidFill>
                <a:latin typeface="微软雅黑" panose="020B0503020204020204" pitchFamily="34" charset="-122"/>
                <a:ea typeface="微软雅黑" panose="020B0503020204020204" pitchFamily="34" charset="-122"/>
              </a:endParaRPr>
            </a:p>
          </p:txBody>
        </p:sp>
      </p:grpSp>
      <p:grpSp>
        <p:nvGrpSpPr>
          <p:cNvPr id="28" name="Group 57"/>
          <p:cNvGrpSpPr/>
          <p:nvPr/>
        </p:nvGrpSpPr>
        <p:grpSpPr bwMode="auto">
          <a:xfrm>
            <a:off x="1828800" y="4473575"/>
            <a:ext cx="5329238" cy="665163"/>
            <a:chOff x="1152" y="2818"/>
            <a:chExt cx="3357" cy="419"/>
          </a:xfrm>
        </p:grpSpPr>
        <p:grpSp>
          <p:nvGrpSpPr>
            <p:cNvPr id="29" name="Group 21"/>
            <p:cNvGrpSpPr/>
            <p:nvPr/>
          </p:nvGrpSpPr>
          <p:grpSpPr bwMode="auto">
            <a:xfrm>
              <a:off x="1152" y="2818"/>
              <a:ext cx="480" cy="419"/>
              <a:chOff x="3174" y="2656"/>
              <a:chExt cx="1549" cy="1351"/>
            </a:xfrm>
          </p:grpSpPr>
          <p:sp>
            <p:nvSpPr>
              <p:cNvPr id="3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3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3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30" name="Line 28"/>
            <p:cNvSpPr>
              <a:spLocks noChangeShapeType="1"/>
            </p:cNvSpPr>
            <p:nvPr/>
          </p:nvSpPr>
          <p:spPr bwMode="auto">
            <a:xfrm>
              <a:off x="1536" y="3202"/>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30"/>
            <p:cNvSpPr txBox="1">
              <a:spLocks noChangeArrowheads="1"/>
            </p:cNvSpPr>
            <p:nvPr/>
          </p:nvSpPr>
          <p:spPr bwMode="gray">
            <a:xfrm>
              <a:off x="1270" y="2880"/>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buChar char="•"/>
                <a:defRPr>
                  <a:solidFill>
                    <a:srgbClr val="4D4D4D"/>
                  </a:solidFill>
                  <a:latin typeface="Segoe"/>
                  <a:ea typeface="MS PGothic" panose="020B0600070205080204" pitchFamily="-112" charset="-128"/>
                </a:defRPr>
              </a:lvl1pPr>
              <a:lvl2pPr marL="742950" indent="-285750" eaLnBrk="0" hangingPunct="0">
                <a:spcBef>
                  <a:spcPct val="50000"/>
                </a:spcBef>
                <a:buChar char="•"/>
                <a:defRPr>
                  <a:solidFill>
                    <a:srgbClr val="4D4D4D"/>
                  </a:solidFill>
                  <a:latin typeface="Segoe"/>
                  <a:ea typeface="MS PGothic" panose="020B0600070205080204" pitchFamily="-112" charset="-128"/>
                </a:defRPr>
              </a:lvl2pPr>
              <a:lvl3pPr marL="1143000" indent="-228600" eaLnBrk="0" hangingPunct="0">
                <a:spcBef>
                  <a:spcPct val="50000"/>
                </a:spcBef>
                <a:buChar char="•"/>
                <a:defRPr>
                  <a:solidFill>
                    <a:srgbClr val="4D4D4D"/>
                  </a:solidFill>
                  <a:latin typeface="Segoe"/>
                  <a:ea typeface="MS PGothic" panose="020B0600070205080204" pitchFamily="-112" charset="-128"/>
                </a:defRPr>
              </a:lvl3pPr>
              <a:lvl4pPr marL="1600200" indent="-228600" eaLnBrk="0" hangingPunct="0">
                <a:spcBef>
                  <a:spcPct val="50000"/>
                </a:spcBef>
                <a:buChar char="•"/>
                <a:defRPr>
                  <a:solidFill>
                    <a:srgbClr val="4D4D4D"/>
                  </a:solidFill>
                  <a:latin typeface="Segoe"/>
                  <a:ea typeface="MS PGothic" panose="020B0600070205080204" pitchFamily="-112" charset="-128"/>
                </a:defRPr>
              </a:lvl4pPr>
              <a:lvl5pPr marL="2057400" indent="-228600" eaLnBrk="0" hangingPunct="0">
                <a:spcBef>
                  <a:spcPct val="50000"/>
                </a:spcBef>
                <a:buChar char="•"/>
                <a:defRPr>
                  <a:solidFill>
                    <a:srgbClr val="4D4D4D"/>
                  </a:solidFill>
                  <a:latin typeface="Segoe"/>
                  <a:ea typeface="MS PGothic" panose="020B0600070205080204" pitchFamily="-112" charset="-128"/>
                </a:defRPr>
              </a:lvl5pPr>
              <a:lvl6pPr marL="25146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6pPr>
              <a:lvl7pPr marL="29718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7pPr>
              <a:lvl8pPr marL="34290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8pPr>
              <a:lvl9pPr marL="3886200" indent="-228600" eaLnBrk="0" fontAlgn="base" hangingPunct="0">
                <a:spcBef>
                  <a:spcPct val="50000"/>
                </a:spcBef>
                <a:spcAft>
                  <a:spcPct val="0"/>
                </a:spcAft>
                <a:buChar char="•"/>
                <a:defRPr>
                  <a:solidFill>
                    <a:srgbClr val="4D4D4D"/>
                  </a:solidFill>
                  <a:latin typeface="Segoe"/>
                  <a:ea typeface="MS PGothic" panose="020B0600070205080204" pitchFamily="-112" charset="-128"/>
                </a:defRPr>
              </a:lvl9pPr>
            </a:lstStyle>
            <a:p>
              <a:pPr algn="ctr">
                <a:buFontTx/>
                <a:buNone/>
                <a:defRPr/>
              </a:pPr>
              <a:r>
                <a:rPr lang="en-US" altLang="zh-CN" sz="2400" b="1">
                  <a:solidFill>
                    <a:schemeClr val="bg1"/>
                  </a:solidFill>
                  <a:latin typeface="微软雅黑" panose="020B0503020204020204" pitchFamily="34" charset="-122"/>
                  <a:ea typeface="微软雅黑" panose="020B0503020204020204" pitchFamily="34" charset="-122"/>
                </a:rPr>
                <a:t>4</a:t>
              </a:r>
              <a:endParaRPr lang="en-US" altLang="zh-CN" sz="2400" b="1">
                <a:solidFill>
                  <a:schemeClr val="bg1"/>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循环过程">
    <p:spTree>
      <p:nvGrpSpPr>
        <p:cNvPr id="1" name=""/>
        <p:cNvGrpSpPr/>
        <p:nvPr/>
      </p:nvGrpSpPr>
      <p:grpSpPr>
        <a:xfrm>
          <a:off x="0" y="0"/>
          <a:ext cx="0" cy="0"/>
          <a:chOff x="0" y="0"/>
          <a:chExt cx="0" cy="0"/>
        </a:xfrm>
      </p:grpSpPr>
      <p:grpSp>
        <p:nvGrpSpPr>
          <p:cNvPr id="10" name="Group 3"/>
          <p:cNvGrpSpPr/>
          <p:nvPr/>
        </p:nvGrpSpPr>
        <p:grpSpPr bwMode="auto">
          <a:xfrm>
            <a:off x="595313" y="1577975"/>
            <a:ext cx="8139112" cy="4398963"/>
            <a:chOff x="559" y="1296"/>
            <a:chExt cx="4529" cy="2448"/>
          </a:xfrm>
        </p:grpSpPr>
        <p:sp>
          <p:nvSpPr>
            <p:cNvPr id="11" name="Freeform 4"/>
            <p:cNvSpPr>
              <a:spLocks noEditPoints="1"/>
            </p:cNvSpPr>
            <p:nvPr/>
          </p:nvSpPr>
          <p:spPr bwMode="gray">
            <a:xfrm rot="-1358056">
              <a:off x="877" y="1765"/>
              <a:ext cx="3839" cy="1527"/>
            </a:xfrm>
            <a:custGeom>
              <a:avLst/>
              <a:gdLst>
                <a:gd name="T0" fmla="*/ 386 w 4040"/>
                <a:gd name="T1" fmla="*/ 2 h 1888"/>
                <a:gd name="T2" fmla="*/ 281 w 4040"/>
                <a:gd name="T3" fmla="*/ 2 h 1888"/>
                <a:gd name="T4" fmla="*/ 189 w 4040"/>
                <a:gd name="T5" fmla="*/ 2 h 1888"/>
                <a:gd name="T6" fmla="*/ 111 w 4040"/>
                <a:gd name="T7" fmla="*/ 2 h 1888"/>
                <a:gd name="T8" fmla="*/ 52 w 4040"/>
                <a:gd name="T9" fmla="*/ 2 h 1888"/>
                <a:gd name="T10" fmla="*/ 13 w 4040"/>
                <a:gd name="T11" fmla="*/ 2 h 1888"/>
                <a:gd name="T12" fmla="*/ 0 w 4040"/>
                <a:gd name="T13" fmla="*/ 2 h 1888"/>
                <a:gd name="T14" fmla="*/ 13 w 4040"/>
                <a:gd name="T15" fmla="*/ 2 h 1888"/>
                <a:gd name="T16" fmla="*/ 52 w 4040"/>
                <a:gd name="T17" fmla="*/ 2 h 1888"/>
                <a:gd name="T18" fmla="*/ 111 w 4040"/>
                <a:gd name="T19" fmla="*/ 3 h 1888"/>
                <a:gd name="T20" fmla="*/ 189 w 4040"/>
                <a:gd name="T21" fmla="*/ 3 h 1888"/>
                <a:gd name="T22" fmla="*/ 281 w 4040"/>
                <a:gd name="T23" fmla="*/ 4 h 1888"/>
                <a:gd name="T24" fmla="*/ 386 w 4040"/>
                <a:gd name="T25" fmla="*/ 4 h 1888"/>
                <a:gd name="T26" fmla="*/ 499 w 4040"/>
                <a:gd name="T27" fmla="*/ 4 h 1888"/>
                <a:gd name="T28" fmla="*/ 605 w 4040"/>
                <a:gd name="T29" fmla="*/ 4 h 1888"/>
                <a:gd name="T30" fmla="*/ 702 w 4040"/>
                <a:gd name="T31" fmla="*/ 4 h 1888"/>
                <a:gd name="T32" fmla="*/ 785 w 4040"/>
                <a:gd name="T33" fmla="*/ 3 h 1888"/>
                <a:gd name="T34" fmla="*/ 850 w 4040"/>
                <a:gd name="T35" fmla="*/ 3 h 1888"/>
                <a:gd name="T36" fmla="*/ 895 w 4040"/>
                <a:gd name="T37" fmla="*/ 2 h 1888"/>
                <a:gd name="T38" fmla="*/ 920 w 4040"/>
                <a:gd name="T39" fmla="*/ 2 h 1888"/>
                <a:gd name="T40" fmla="*/ 912 w 4040"/>
                <a:gd name="T41" fmla="*/ 2 h 1888"/>
                <a:gd name="T42" fmla="*/ 883 w 4040"/>
                <a:gd name="T43" fmla="*/ 2 h 1888"/>
                <a:gd name="T44" fmla="*/ 832 w 4040"/>
                <a:gd name="T45" fmla="*/ 2 h 1888"/>
                <a:gd name="T46" fmla="*/ 758 w 4040"/>
                <a:gd name="T47" fmla="*/ 2 h 1888"/>
                <a:gd name="T48" fmla="*/ 670 w 4040"/>
                <a:gd name="T49" fmla="*/ 2 h 1888"/>
                <a:gd name="T50" fmla="*/ 569 w 4040"/>
                <a:gd name="T51" fmla="*/ 2 h 1888"/>
                <a:gd name="T52" fmla="*/ 461 w 4040"/>
                <a:gd name="T53" fmla="*/ 0 h 1888"/>
                <a:gd name="T54" fmla="*/ 367 w 4040"/>
                <a:gd name="T55" fmla="*/ 4 h 1888"/>
                <a:gd name="T56" fmla="*/ 264 w 4040"/>
                <a:gd name="T57" fmla="*/ 3 h 1888"/>
                <a:gd name="T58" fmla="*/ 177 w 4040"/>
                <a:gd name="T59" fmla="*/ 3 h 1888"/>
                <a:gd name="T60" fmla="*/ 103 w 4040"/>
                <a:gd name="T61" fmla="*/ 3 h 1888"/>
                <a:gd name="T62" fmla="*/ 51 w 4040"/>
                <a:gd name="T63" fmla="*/ 2 h 1888"/>
                <a:gd name="T64" fmla="*/ 22 w 4040"/>
                <a:gd name="T65" fmla="*/ 2 h 1888"/>
                <a:gd name="T66" fmla="*/ 17 w 4040"/>
                <a:gd name="T67" fmla="*/ 2 h 1888"/>
                <a:gd name="T68" fmla="*/ 39 w 4040"/>
                <a:gd name="T69" fmla="*/ 2 h 1888"/>
                <a:gd name="T70" fmla="*/ 84 w 4040"/>
                <a:gd name="T71" fmla="*/ 2 h 1888"/>
                <a:gd name="T72" fmla="*/ 150 w 4040"/>
                <a:gd name="T73" fmla="*/ 2 h 1888"/>
                <a:gd name="T74" fmla="*/ 233 w 4040"/>
                <a:gd name="T75" fmla="*/ 2 h 1888"/>
                <a:gd name="T76" fmla="*/ 333 w 4040"/>
                <a:gd name="T77" fmla="*/ 2 h 1888"/>
                <a:gd name="T78" fmla="*/ 438 w 4040"/>
                <a:gd name="T79" fmla="*/ 2 h 1888"/>
                <a:gd name="T80" fmla="*/ 544 w 4040"/>
                <a:gd name="T81" fmla="*/ 2 h 1888"/>
                <a:gd name="T82" fmla="*/ 642 w 4040"/>
                <a:gd name="T83" fmla="*/ 2 h 1888"/>
                <a:gd name="T84" fmla="*/ 724 w 4040"/>
                <a:gd name="T85" fmla="*/ 2 h 1888"/>
                <a:gd name="T86" fmla="*/ 792 w 4040"/>
                <a:gd name="T87" fmla="*/ 2 h 1888"/>
                <a:gd name="T88" fmla="*/ 837 w 4040"/>
                <a:gd name="T89" fmla="*/ 2 h 1888"/>
                <a:gd name="T90" fmla="*/ 861 w 4040"/>
                <a:gd name="T91" fmla="*/ 2 h 1888"/>
                <a:gd name="T92" fmla="*/ 854 w 4040"/>
                <a:gd name="T93" fmla="*/ 2 h 1888"/>
                <a:gd name="T94" fmla="*/ 822 w 4040"/>
                <a:gd name="T95" fmla="*/ 2 h 1888"/>
                <a:gd name="T96" fmla="*/ 771 w 4040"/>
                <a:gd name="T97" fmla="*/ 3 h 1888"/>
                <a:gd name="T98" fmla="*/ 698 w 4040"/>
                <a:gd name="T99" fmla="*/ 3 h 1888"/>
                <a:gd name="T100" fmla="*/ 612 w 4040"/>
                <a:gd name="T101" fmla="*/ 3 h 1888"/>
                <a:gd name="T102" fmla="*/ 510 w 4040"/>
                <a:gd name="T103" fmla="*/ 4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2"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9"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0"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1"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b="1">
                <a:solidFill>
                  <a:srgbClr val="000000"/>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gray">
            <a:xfrm>
              <a:off x="1639" y="1545"/>
              <a:ext cx="1025" cy="7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23" name="AutoShape 22"/>
            <p:cNvCxnSpPr>
              <a:cxnSpLocks noChangeShapeType="1"/>
            </p:cNvCxnSpPr>
            <p:nvPr/>
          </p:nvCxnSpPr>
          <p:spPr bwMode="gray">
            <a:xfrm flipH="1">
              <a:off x="559" y="1545"/>
              <a:ext cx="1087"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endParaRPr lang="zh-CN" altLang="en-US"/>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endParaRPr lang="zh-CN" altLang="en-US"/>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层次结构">
    <p:spTree>
      <p:nvGrpSpPr>
        <p:cNvPr id="1" name=""/>
        <p:cNvGrpSpPr/>
        <p:nvPr/>
      </p:nvGrpSpPr>
      <p:grpSpPr>
        <a:xfrm>
          <a:off x="0" y="0"/>
          <a:ext cx="0" cy="0"/>
          <a:chOff x="0" y="0"/>
          <a:chExt cx="0" cy="0"/>
        </a:xfrm>
      </p:grpSpPr>
      <p:grpSp>
        <p:nvGrpSpPr>
          <p:cNvPr id="11" name="Group 3"/>
          <p:cNvGrpSpPr/>
          <p:nvPr/>
        </p:nvGrpSpPr>
        <p:grpSpPr bwMode="auto">
          <a:xfrm>
            <a:off x="914400" y="1741488"/>
            <a:ext cx="7239000" cy="3733800"/>
            <a:chOff x="168" y="960"/>
            <a:chExt cx="5367" cy="2792"/>
          </a:xfrm>
        </p:grpSpPr>
        <p:sp>
          <p:nvSpPr>
            <p:cNvPr id="12" name="Freeform 4"/>
            <p:cNvSpPr/>
            <p:nvPr/>
          </p:nvSpPr>
          <p:spPr bwMode="gray">
            <a:xfrm>
              <a:off x="5089" y="960"/>
              <a:ext cx="441" cy="705"/>
            </a:xfrm>
            <a:custGeom>
              <a:avLst/>
              <a:gdLst>
                <a:gd name="T0" fmla="*/ 10200953 w 308"/>
                <a:gd name="T1" fmla="*/ 80025420 h 444"/>
                <a:gd name="T2" fmla="*/ 0 w 308"/>
                <a:gd name="T3" fmla="*/ 295602873 h 444"/>
                <a:gd name="T4" fmla="*/ 0 w 308"/>
                <a:gd name="T5" fmla="*/ 190461800 h 444"/>
                <a:gd name="T6" fmla="*/ 10200953 w 308"/>
                <a:gd name="T7" fmla="*/ 0 h 444"/>
                <a:gd name="T8" fmla="*/ 10200953 w 308"/>
                <a:gd name="T9" fmla="*/ 8002542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3" name="Freeform 5"/>
            <p:cNvSpPr/>
            <p:nvPr/>
          </p:nvSpPr>
          <p:spPr bwMode="gray">
            <a:xfrm>
              <a:off x="2976" y="960"/>
              <a:ext cx="2559" cy="451"/>
            </a:xfrm>
            <a:custGeom>
              <a:avLst/>
              <a:gdLst>
                <a:gd name="T0" fmla="*/ 50036984 w 1786"/>
                <a:gd name="T1" fmla="*/ 189743774 h 284"/>
                <a:gd name="T2" fmla="*/ 0 w 1786"/>
                <a:gd name="T3" fmla="*/ 189743774 h 284"/>
                <a:gd name="T4" fmla="*/ 15100344 w 1786"/>
                <a:gd name="T5" fmla="*/ 0 h 284"/>
                <a:gd name="T6" fmla="*/ 60450159 w 1786"/>
                <a:gd name="T7" fmla="*/ 0 h 284"/>
                <a:gd name="T8" fmla="*/ 50036984 w 1786"/>
                <a:gd name="T9" fmla="*/ 18974377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00CC99"/>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4" name="Freeform 6"/>
            <p:cNvSpPr/>
            <p:nvPr/>
          </p:nvSpPr>
          <p:spPr bwMode="gray">
            <a:xfrm>
              <a:off x="4645" y="1660"/>
              <a:ext cx="441" cy="699"/>
            </a:xfrm>
            <a:custGeom>
              <a:avLst/>
              <a:gdLst>
                <a:gd name="T0" fmla="*/ 10200953 w 308"/>
                <a:gd name="T1" fmla="*/ 71040018 h 442"/>
                <a:gd name="T2" fmla="*/ 0 w 308"/>
                <a:gd name="T3" fmla="*/ 261786681 h 442"/>
                <a:gd name="T4" fmla="*/ 0 w 308"/>
                <a:gd name="T5" fmla="*/ 169414539 h 442"/>
                <a:gd name="T6" fmla="*/ 10200953 w 308"/>
                <a:gd name="T7" fmla="*/ 0 h 442"/>
                <a:gd name="T8" fmla="*/ 10200953 w 308"/>
                <a:gd name="T9" fmla="*/ 71040018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 name="Freeform 7"/>
            <p:cNvSpPr/>
            <p:nvPr/>
          </p:nvSpPr>
          <p:spPr bwMode="gray">
            <a:xfrm>
              <a:off x="2340" y="1660"/>
              <a:ext cx="2753" cy="450"/>
            </a:xfrm>
            <a:custGeom>
              <a:avLst/>
              <a:gdLst>
                <a:gd name="T0" fmla="*/ 55722227 w 1920"/>
                <a:gd name="T1" fmla="*/ 177911460 h 284"/>
                <a:gd name="T2" fmla="*/ 0 w 1920"/>
                <a:gd name="T3" fmla="*/ 177911460 h 284"/>
                <a:gd name="T4" fmla="*/ 15397146 w 1920"/>
                <a:gd name="T5" fmla="*/ 0 h 284"/>
                <a:gd name="T6" fmla="*/ 66348821 w 1920"/>
                <a:gd name="T7" fmla="*/ 0 h 284"/>
                <a:gd name="T8" fmla="*/ 55722227 w 1920"/>
                <a:gd name="T9" fmla="*/ 17791146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 name="Freeform 8"/>
            <p:cNvSpPr/>
            <p:nvPr/>
          </p:nvSpPr>
          <p:spPr bwMode="gray">
            <a:xfrm>
              <a:off x="4200" y="2352"/>
              <a:ext cx="439" cy="705"/>
            </a:xfrm>
            <a:custGeom>
              <a:avLst/>
              <a:gdLst>
                <a:gd name="T0" fmla="*/ 10753308 w 306"/>
                <a:gd name="T1" fmla="*/ 81270171 h 444"/>
                <a:gd name="T2" fmla="*/ 0 w 306"/>
                <a:gd name="T3" fmla="*/ 295602873 h 444"/>
                <a:gd name="T4" fmla="*/ 0 w 306"/>
                <a:gd name="T5" fmla="*/ 190461800 h 444"/>
                <a:gd name="T6" fmla="*/ 10753308 w 306"/>
                <a:gd name="T7" fmla="*/ 0 h 444"/>
                <a:gd name="T8" fmla="*/ 10753308 w 306"/>
                <a:gd name="T9" fmla="*/ 81270171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7" name="Freeform 9"/>
            <p:cNvSpPr/>
            <p:nvPr/>
          </p:nvSpPr>
          <p:spPr bwMode="gray">
            <a:xfrm>
              <a:off x="3758" y="3047"/>
              <a:ext cx="444" cy="705"/>
            </a:xfrm>
            <a:custGeom>
              <a:avLst/>
              <a:gdLst>
                <a:gd name="T0" fmla="*/ 12443198 w 308"/>
                <a:gd name="T1" fmla="*/ 81270171 h 444"/>
                <a:gd name="T2" fmla="*/ 0 w 308"/>
                <a:gd name="T3" fmla="*/ 295602873 h 444"/>
                <a:gd name="T4" fmla="*/ 0 w 308"/>
                <a:gd name="T5" fmla="*/ 190461800 h 444"/>
                <a:gd name="T6" fmla="*/ 12443198 w 308"/>
                <a:gd name="T7" fmla="*/ 0 h 444"/>
                <a:gd name="T8" fmla="*/ 12443198 w 308"/>
                <a:gd name="T9" fmla="*/ 81270171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8" name="Freeform 10"/>
            <p:cNvSpPr/>
            <p:nvPr/>
          </p:nvSpPr>
          <p:spPr bwMode="gray">
            <a:xfrm>
              <a:off x="1075" y="3050"/>
              <a:ext cx="3125" cy="451"/>
            </a:xfrm>
            <a:custGeom>
              <a:avLst/>
              <a:gdLst>
                <a:gd name="T0" fmla="*/ 64215658 w 2180"/>
                <a:gd name="T1" fmla="*/ 189743774 h 284"/>
                <a:gd name="T2" fmla="*/ 0 w 2180"/>
                <a:gd name="T3" fmla="*/ 189743774 h 284"/>
                <a:gd name="T4" fmla="*/ 15296762 w 2180"/>
                <a:gd name="T5" fmla="*/ 0 h 284"/>
                <a:gd name="T6" fmla="*/ 74806304 w 2180"/>
                <a:gd name="T7" fmla="*/ 0 h 284"/>
                <a:gd name="T8" fmla="*/ 64215658 w 2180"/>
                <a:gd name="T9" fmla="*/ 18974377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F2E160"/>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9" name="Line 11"/>
            <p:cNvSpPr>
              <a:spLocks noChangeShapeType="1"/>
            </p:cNvSpPr>
            <p:nvPr/>
          </p:nvSpPr>
          <p:spPr bwMode="gray">
            <a:xfrm flipH="1">
              <a:off x="168" y="3747"/>
              <a:ext cx="90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2"/>
            <p:cNvSpPr>
              <a:spLocks noChangeShapeType="1"/>
            </p:cNvSpPr>
            <p:nvPr/>
          </p:nvSpPr>
          <p:spPr bwMode="gray">
            <a:xfrm flipH="1">
              <a:off x="168" y="3047"/>
              <a:ext cx="154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gray">
            <a:xfrm flipH="1">
              <a:off x="168" y="2356"/>
              <a:ext cx="21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p:cNvSpPr>
              <a:spLocks noChangeShapeType="1"/>
            </p:cNvSpPr>
            <p:nvPr/>
          </p:nvSpPr>
          <p:spPr bwMode="gray">
            <a:xfrm flipH="1">
              <a:off x="168" y="1666"/>
              <a:ext cx="28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5"/>
            <p:cNvSpPr>
              <a:spLocks noChangeShapeType="1"/>
            </p:cNvSpPr>
            <p:nvPr/>
          </p:nvSpPr>
          <p:spPr bwMode="gray">
            <a:xfrm flipH="1">
              <a:off x="168" y="965"/>
              <a:ext cx="344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7"/>
            <p:cNvSpPr>
              <a:spLocks noChangeShapeType="1"/>
            </p:cNvSpPr>
            <p:nvPr/>
          </p:nvSpPr>
          <p:spPr bwMode="gray">
            <a:xfrm>
              <a:off x="305" y="1686"/>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8"/>
            <p:cNvSpPr>
              <a:spLocks noChangeShapeType="1"/>
            </p:cNvSpPr>
            <p:nvPr/>
          </p:nvSpPr>
          <p:spPr bwMode="gray">
            <a:xfrm>
              <a:off x="305" y="2365"/>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Freeform 20"/>
            <p:cNvSpPr/>
            <p:nvPr/>
          </p:nvSpPr>
          <p:spPr bwMode="gray">
            <a:xfrm>
              <a:off x="1529" y="1097"/>
              <a:ext cx="1409" cy="2267"/>
            </a:xfrm>
            <a:custGeom>
              <a:avLst/>
              <a:gdLst>
                <a:gd name="T0" fmla="*/ 2 w 1824"/>
                <a:gd name="T1" fmla="*/ 27 h 2648"/>
                <a:gd name="T2" fmla="*/ 2 w 1824"/>
                <a:gd name="T3" fmla="*/ 23 h 2648"/>
                <a:gd name="T4" fmla="*/ 2 w 1824"/>
                <a:gd name="T5" fmla="*/ 20 h 2648"/>
                <a:gd name="T6" fmla="*/ 2 w 1824"/>
                <a:gd name="T7" fmla="*/ 17 h 2648"/>
                <a:gd name="T8" fmla="*/ 2 w 1824"/>
                <a:gd name="T9" fmla="*/ 15 h 2648"/>
                <a:gd name="T10" fmla="*/ 2 w 1824"/>
                <a:gd name="T11" fmla="*/ 11 h 2648"/>
                <a:gd name="T12" fmla="*/ 2 w 1824"/>
                <a:gd name="T13" fmla="*/ 9 h 2648"/>
                <a:gd name="T14" fmla="*/ 2 w 1824"/>
                <a:gd name="T15" fmla="*/ 8 h 2648"/>
                <a:gd name="T16" fmla="*/ 2 w 1824"/>
                <a:gd name="T17" fmla="*/ 6 h 2648"/>
                <a:gd name="T18" fmla="*/ 2 w 1824"/>
                <a:gd name="T19" fmla="*/ 4 h 2648"/>
                <a:gd name="T20" fmla="*/ 2 w 1824"/>
                <a:gd name="T21" fmla="*/ 3 h 2648"/>
                <a:gd name="T22" fmla="*/ 2 w 1824"/>
                <a:gd name="T23" fmla="*/ 3 h 2648"/>
                <a:gd name="T24" fmla="*/ 2 w 1824"/>
                <a:gd name="T25" fmla="*/ 3 h 2648"/>
                <a:gd name="T26" fmla="*/ 2 w 1824"/>
                <a:gd name="T27" fmla="*/ 3 h 2648"/>
                <a:gd name="T28" fmla="*/ 2 w 1824"/>
                <a:gd name="T29" fmla="*/ 3 h 2648"/>
                <a:gd name="T30" fmla="*/ 2 w 1824"/>
                <a:gd name="T31" fmla="*/ 3 h 2648"/>
                <a:gd name="T32" fmla="*/ 2 w 1824"/>
                <a:gd name="T33" fmla="*/ 3 h 2648"/>
                <a:gd name="T34" fmla="*/ 2 w 1824"/>
                <a:gd name="T35" fmla="*/ 3 h 2648"/>
                <a:gd name="T36" fmla="*/ 2 w 1824"/>
                <a:gd name="T37" fmla="*/ 3 h 2648"/>
                <a:gd name="T38" fmla="*/ 2 w 1824"/>
                <a:gd name="T39" fmla="*/ 4 h 2648"/>
                <a:gd name="T40" fmla="*/ 2 w 1824"/>
                <a:gd name="T41" fmla="*/ 4 h 2648"/>
                <a:gd name="T42" fmla="*/ 2 w 1824"/>
                <a:gd name="T43" fmla="*/ 5 h 2648"/>
                <a:gd name="T44" fmla="*/ 2 w 1824"/>
                <a:gd name="T45" fmla="*/ 6 h 2648"/>
                <a:gd name="T46" fmla="*/ 2 w 1824"/>
                <a:gd name="T47" fmla="*/ 7 h 2648"/>
                <a:gd name="T48" fmla="*/ 2 w 1824"/>
                <a:gd name="T49" fmla="*/ 8 h 2648"/>
                <a:gd name="T50" fmla="*/ 2 w 1824"/>
                <a:gd name="T51" fmla="*/ 9 h 2648"/>
                <a:gd name="T52" fmla="*/ 2 w 1824"/>
                <a:gd name="T53" fmla="*/ 12 h 2648"/>
                <a:gd name="T54" fmla="*/ 2 w 1824"/>
                <a:gd name="T55" fmla="*/ 15 h 2648"/>
                <a:gd name="T56" fmla="*/ 2 w 1824"/>
                <a:gd name="T57" fmla="*/ 17 h 2648"/>
                <a:gd name="T58" fmla="*/ 2 w 1824"/>
                <a:gd name="T59" fmla="*/ 20 h 2648"/>
                <a:gd name="T60" fmla="*/ 2 w 1824"/>
                <a:gd name="T61" fmla="*/ 23 h 2648"/>
                <a:gd name="T62" fmla="*/ 2 w 1824"/>
                <a:gd name="T63" fmla="*/ 27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9" name="Rectangle 21"/>
            <p:cNvSpPr>
              <a:spLocks noChangeArrowheads="1"/>
            </p:cNvSpPr>
            <p:nvPr userDrawn="1"/>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6" name="Freeform 23"/>
            <p:cNvSpPr/>
            <p:nvPr/>
          </p:nvSpPr>
          <p:spPr bwMode="gray">
            <a:xfrm>
              <a:off x="1709" y="2352"/>
              <a:ext cx="2935" cy="455"/>
            </a:xfrm>
            <a:custGeom>
              <a:avLst/>
              <a:gdLst>
                <a:gd name="T0" fmla="*/ 59297241 w 2048"/>
                <a:gd name="T1" fmla="*/ 201494271 h 286"/>
                <a:gd name="T2" fmla="*/ 0 w 2048"/>
                <a:gd name="T3" fmla="*/ 201494271 h 286"/>
                <a:gd name="T4" fmla="*/ 15190067 w 2048"/>
                <a:gd name="T5" fmla="*/ 0 h 286"/>
                <a:gd name="T6" fmla="*/ 69732751 w 2048"/>
                <a:gd name="T7" fmla="*/ 0 h 286"/>
                <a:gd name="T8" fmla="*/ 59297241 w 2048"/>
                <a:gd name="T9" fmla="*/ 201494271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FF996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7"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8"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归纳总结">
    <p:spTree>
      <p:nvGrpSpPr>
        <p:cNvPr id="1" name=""/>
        <p:cNvGrpSpPr/>
        <p:nvPr/>
      </p:nvGrpSpPr>
      <p:grpSpPr>
        <a:xfrm>
          <a:off x="0" y="0"/>
          <a:ext cx="0" cy="0"/>
          <a:chOff x="0" y="0"/>
          <a:chExt cx="0" cy="0"/>
        </a:xfrm>
      </p:grpSpPr>
      <p:sp>
        <p:nvSpPr>
          <p:cNvPr id="7"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8" name="AutoShape 4"/>
          <p:cNvSpPr>
            <a:spLocks noChangeArrowheads="1"/>
          </p:cNvSpPr>
          <p:nvPr userDrawn="1"/>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概念演变">
    <p:spTree>
      <p:nvGrpSpPr>
        <p:cNvPr id="1" name=""/>
        <p:cNvGrpSpPr/>
        <p:nvPr/>
      </p:nvGrpSpPr>
      <p:grpSpPr>
        <a:xfrm>
          <a:off x="0" y="0"/>
          <a:ext cx="0" cy="0"/>
          <a:chOff x="0" y="0"/>
          <a:chExt cx="0" cy="0"/>
        </a:xfrm>
      </p:grpSpPr>
      <p:grpSp>
        <p:nvGrpSpPr>
          <p:cNvPr id="9" name="Group 41"/>
          <p:cNvGrpSpPr/>
          <p:nvPr/>
        </p:nvGrpSpPr>
        <p:grpSpPr bwMode="auto">
          <a:xfrm>
            <a:off x="914400" y="2209800"/>
            <a:ext cx="7162800" cy="2895600"/>
            <a:chOff x="476" y="1388"/>
            <a:chExt cx="4808" cy="1924"/>
          </a:xfrm>
        </p:grpSpPr>
        <p:sp>
          <p:nvSpPr>
            <p:cNvPr id="10"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11"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12"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13"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14"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15"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16" name="Oval 9"/>
            <p:cNvSpPr>
              <a:spLocks noChangeArrowheads="1"/>
            </p:cNvSpPr>
            <p:nvPr/>
          </p:nvSpPr>
          <p:spPr bwMode="gray">
            <a:xfrm>
              <a:off x="4076" y="1540"/>
              <a:ext cx="1069"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17"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18"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19" name="Oval 12"/>
            <p:cNvSpPr>
              <a:spLocks noChangeArrowheads="1"/>
            </p:cNvSpPr>
            <p:nvPr/>
          </p:nvSpPr>
          <p:spPr bwMode="gray">
            <a:xfrm>
              <a:off x="566" y="1477"/>
              <a:ext cx="1186" cy="119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20" name="Oval 13"/>
            <p:cNvSpPr>
              <a:spLocks noChangeArrowheads="1"/>
            </p:cNvSpPr>
            <p:nvPr/>
          </p:nvSpPr>
          <p:spPr bwMode="gray">
            <a:xfrm>
              <a:off x="566" y="1479"/>
              <a:ext cx="1186" cy="118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21"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nvGrpSpPr>
            <p:cNvPr id="22" name="Group 15"/>
            <p:cNvGrpSpPr/>
            <p:nvPr/>
          </p:nvGrpSpPr>
          <p:grpSpPr bwMode="auto">
            <a:xfrm>
              <a:off x="639" y="1552"/>
              <a:ext cx="1029" cy="1032"/>
              <a:chOff x="4166" y="1706"/>
              <a:chExt cx="1250" cy="1253"/>
            </a:xfrm>
          </p:grpSpPr>
          <p:sp>
            <p:nvSpPr>
              <p:cNvPr id="41" name="Oval 16"/>
              <p:cNvSpPr>
                <a:spLocks noChangeArrowheads="1"/>
              </p:cNvSpPr>
              <p:nvPr/>
            </p:nvSpPr>
            <p:spPr bwMode="gray">
              <a:xfrm>
                <a:off x="4166" y="1704"/>
                <a:ext cx="1250"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2" name="Oval 17"/>
              <p:cNvSpPr>
                <a:spLocks noChangeArrowheads="1"/>
              </p:cNvSpPr>
              <p:nvPr/>
            </p:nvSpPr>
            <p:spPr bwMode="gray">
              <a:xfrm>
                <a:off x="4182" y="1712"/>
                <a:ext cx="1223"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3" name="Oval 18"/>
              <p:cNvSpPr>
                <a:spLocks noChangeArrowheads="1"/>
              </p:cNvSpPr>
              <p:nvPr/>
            </p:nvSpPr>
            <p:spPr bwMode="gray">
              <a:xfrm>
                <a:off x="4195"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4" name="Oval 19"/>
              <p:cNvSpPr>
                <a:spLocks noChangeArrowheads="1"/>
              </p:cNvSpPr>
              <p:nvPr/>
            </p:nvSpPr>
            <p:spPr bwMode="gray">
              <a:xfrm>
                <a:off x="4263" y="1758"/>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sp>
          <p:nvSpPr>
            <p:cNvPr id="23"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24"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25"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26"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latin typeface="Segoe" pitchFamily="34" charset="0"/>
                <a:ea typeface="MS PGothic" panose="020B0600070205080204" pitchFamily="-112" charset="-128"/>
              </a:endParaRPr>
            </a:p>
          </p:txBody>
        </p:sp>
        <p:sp>
          <p:nvSpPr>
            <p:cNvPr id="27"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nvGrpSpPr>
            <p:cNvPr id="28" name="Group 25"/>
            <p:cNvGrpSpPr/>
            <p:nvPr/>
          </p:nvGrpSpPr>
          <p:grpSpPr bwMode="auto">
            <a:xfrm>
              <a:off x="2363" y="1552"/>
              <a:ext cx="1029" cy="1032"/>
              <a:chOff x="4166" y="1706"/>
              <a:chExt cx="1250" cy="1253"/>
            </a:xfrm>
          </p:grpSpPr>
          <p:sp>
            <p:nvSpPr>
              <p:cNvPr id="37" name="Oval 26"/>
              <p:cNvSpPr>
                <a:spLocks noChangeArrowheads="1"/>
              </p:cNvSpPr>
              <p:nvPr/>
            </p:nvSpPr>
            <p:spPr bwMode="gray">
              <a:xfrm>
                <a:off x="4166" y="1704"/>
                <a:ext cx="1248"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8" name="Oval 27"/>
              <p:cNvSpPr>
                <a:spLocks noChangeArrowheads="1"/>
              </p:cNvSpPr>
              <p:nvPr/>
            </p:nvSpPr>
            <p:spPr bwMode="gray">
              <a:xfrm>
                <a:off x="4182"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9" name="Oval 28"/>
              <p:cNvSpPr>
                <a:spLocks noChangeArrowheads="1"/>
              </p:cNvSpPr>
              <p:nvPr/>
            </p:nvSpPr>
            <p:spPr bwMode="gray">
              <a:xfrm>
                <a:off x="4195" y="1726"/>
                <a:ext cx="1161"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0" name="Oval 29"/>
              <p:cNvSpPr>
                <a:spLocks noChangeArrowheads="1"/>
              </p:cNvSpPr>
              <p:nvPr/>
            </p:nvSpPr>
            <p:spPr bwMode="gray">
              <a:xfrm>
                <a:off x="4263" y="1758"/>
                <a:ext cx="1032"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grpSp>
          <p:nvGrpSpPr>
            <p:cNvPr id="29" name="Group 30"/>
            <p:cNvGrpSpPr/>
            <p:nvPr/>
          </p:nvGrpSpPr>
          <p:grpSpPr bwMode="auto">
            <a:xfrm>
              <a:off x="4097" y="1552"/>
              <a:ext cx="1033" cy="1032"/>
              <a:chOff x="4166" y="1706"/>
              <a:chExt cx="1254" cy="1253"/>
            </a:xfrm>
          </p:grpSpPr>
          <p:sp>
            <p:nvSpPr>
              <p:cNvPr id="33" name="Oval 31"/>
              <p:cNvSpPr>
                <a:spLocks noChangeArrowheads="1"/>
              </p:cNvSpPr>
              <p:nvPr/>
            </p:nvSpPr>
            <p:spPr bwMode="gray">
              <a:xfrm>
                <a:off x="4166" y="1704"/>
                <a:ext cx="1252"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4" name="Oval 32"/>
              <p:cNvSpPr>
                <a:spLocks noChangeArrowheads="1"/>
              </p:cNvSpPr>
              <p:nvPr/>
            </p:nvSpPr>
            <p:spPr bwMode="gray">
              <a:xfrm>
                <a:off x="4181" y="1712"/>
                <a:ext cx="1221"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5" name="Oval 33"/>
              <p:cNvSpPr>
                <a:spLocks noChangeArrowheads="1"/>
              </p:cNvSpPr>
              <p:nvPr/>
            </p:nvSpPr>
            <p:spPr bwMode="gray">
              <a:xfrm>
                <a:off x="4194" y="1726"/>
                <a:ext cx="1162" cy="114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6" name="Oval 34"/>
              <p:cNvSpPr>
                <a:spLocks noChangeArrowheads="1"/>
              </p:cNvSpPr>
              <p:nvPr/>
            </p:nvSpPr>
            <p:spPr bwMode="gray">
              <a:xfrm>
                <a:off x="4263" y="1758"/>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sp>
          <p:nvSpPr>
            <p:cNvPr id="30"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1"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2"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概念递进">
    <p:spTree>
      <p:nvGrpSpPr>
        <p:cNvPr id="1" name=""/>
        <p:cNvGrpSpPr/>
        <p:nvPr/>
      </p:nvGrpSpPr>
      <p:grpSpPr>
        <a:xfrm>
          <a:off x="0" y="0"/>
          <a:ext cx="0" cy="0"/>
          <a:chOff x="0" y="0"/>
          <a:chExt cx="0" cy="0"/>
        </a:xfrm>
      </p:grpSpPr>
      <p:grpSp>
        <p:nvGrpSpPr>
          <p:cNvPr id="8" name="Group 64"/>
          <p:cNvGrpSpPr/>
          <p:nvPr/>
        </p:nvGrpSpPr>
        <p:grpSpPr bwMode="auto">
          <a:xfrm>
            <a:off x="990600" y="1455738"/>
            <a:ext cx="5943600" cy="4495800"/>
            <a:chOff x="624" y="720"/>
            <a:chExt cx="3744" cy="2832"/>
          </a:xfrm>
        </p:grpSpPr>
        <p:sp>
          <p:nvSpPr>
            <p:cNvPr id="9" name="Freeform 4"/>
            <p:cNvSpPr>
              <a:spLocks noEditPoints="1"/>
            </p:cNvSpPr>
            <p:nvPr/>
          </p:nvSpPr>
          <p:spPr bwMode="gray">
            <a:xfrm>
              <a:off x="624" y="1008"/>
              <a:ext cx="3744" cy="2544"/>
            </a:xfrm>
            <a:custGeom>
              <a:avLst/>
              <a:gdLst>
                <a:gd name="T0" fmla="*/ 4053346 w 2820"/>
                <a:gd name="T1" fmla="*/ 3 h 2912"/>
                <a:gd name="T2" fmla="*/ 3048101 w 2820"/>
                <a:gd name="T3" fmla="*/ 3 h 2912"/>
                <a:gd name="T4" fmla="*/ 2205896 w 2820"/>
                <a:gd name="T5" fmla="*/ 6 h 2912"/>
                <a:gd name="T6" fmla="*/ 1507905 w 2820"/>
                <a:gd name="T7" fmla="*/ 9 h 2912"/>
                <a:gd name="T8" fmla="*/ 939575 w 2820"/>
                <a:gd name="T9" fmla="*/ 12 h 2912"/>
                <a:gd name="T10" fmla="*/ 519696 w 2820"/>
                <a:gd name="T11" fmla="*/ 15 h 2912"/>
                <a:gd name="T12" fmla="*/ 222995 w 2820"/>
                <a:gd name="T13" fmla="*/ 18 h 2912"/>
                <a:gd name="T14" fmla="*/ 51995 w 2820"/>
                <a:gd name="T15" fmla="*/ 23 h 2912"/>
                <a:gd name="T16" fmla="*/ 0 w 2820"/>
                <a:gd name="T17" fmla="*/ 26 h 2912"/>
                <a:gd name="T18" fmla="*/ 66578 w 2820"/>
                <a:gd name="T19" fmla="*/ 30 h 2912"/>
                <a:gd name="T20" fmla="*/ 237820 w 2820"/>
                <a:gd name="T21" fmla="*/ 33 h 2912"/>
                <a:gd name="T22" fmla="*/ 512789 w 2820"/>
                <a:gd name="T23" fmla="*/ 36 h 2912"/>
                <a:gd name="T24" fmla="*/ 884770 w 2820"/>
                <a:gd name="T25" fmla="*/ 39 h 2912"/>
                <a:gd name="T26" fmla="*/ 1349211 w 2820"/>
                <a:gd name="T27" fmla="*/ 42 h 2912"/>
                <a:gd name="T28" fmla="*/ 1902111 w 2820"/>
                <a:gd name="T29" fmla="*/ 45 h 2912"/>
                <a:gd name="T30" fmla="*/ 2539827 w 2820"/>
                <a:gd name="T31" fmla="*/ 47 h 2912"/>
                <a:gd name="T32" fmla="*/ 3243026 w 2820"/>
                <a:gd name="T33" fmla="*/ 51 h 2912"/>
                <a:gd name="T34" fmla="*/ 4030859 w 2820"/>
                <a:gd name="T35" fmla="*/ 51 h 2912"/>
                <a:gd name="T36" fmla="*/ 4878396 w 2820"/>
                <a:gd name="T37" fmla="*/ 52 h 2912"/>
                <a:gd name="T38" fmla="*/ 5782096 w 2820"/>
                <a:gd name="T39" fmla="*/ 53 h 2912"/>
                <a:gd name="T40" fmla="*/ 6747555 w 2820"/>
                <a:gd name="T41" fmla="*/ 53 h 2912"/>
                <a:gd name="T42" fmla="*/ 7757302 w 2820"/>
                <a:gd name="T43" fmla="*/ 52 h 2912"/>
                <a:gd name="T44" fmla="*/ 8810309 w 2820"/>
                <a:gd name="T45" fmla="*/ 51 h 2912"/>
                <a:gd name="T46" fmla="*/ 9442632 w 2820"/>
                <a:gd name="T47" fmla="*/ 58 h 2912"/>
                <a:gd name="T48" fmla="*/ 6933717 w 2820"/>
                <a:gd name="T49" fmla="*/ 31 h 2912"/>
                <a:gd name="T50" fmla="*/ 7260447 w 2820"/>
                <a:gd name="T51" fmla="*/ 39 h 2912"/>
                <a:gd name="T52" fmla="*/ 6635970 w 2820"/>
                <a:gd name="T53" fmla="*/ 39 h 2912"/>
                <a:gd name="T54" fmla="*/ 5996085 w 2820"/>
                <a:gd name="T55" fmla="*/ 39 h 2912"/>
                <a:gd name="T56" fmla="*/ 5351609 w 2820"/>
                <a:gd name="T57" fmla="*/ 39 h 2912"/>
                <a:gd name="T58" fmla="*/ 4720082 w 2820"/>
                <a:gd name="T59" fmla="*/ 38 h 2912"/>
                <a:gd name="T60" fmla="*/ 4112687 w 2820"/>
                <a:gd name="T61" fmla="*/ 36 h 2912"/>
                <a:gd name="T62" fmla="*/ 3533056 w 2820"/>
                <a:gd name="T63" fmla="*/ 34 h 2912"/>
                <a:gd name="T64" fmla="*/ 3004630 w 2820"/>
                <a:gd name="T65" fmla="*/ 33 h 2912"/>
                <a:gd name="T66" fmla="*/ 2539827 w 2820"/>
                <a:gd name="T67" fmla="*/ 30 h 2912"/>
                <a:gd name="T68" fmla="*/ 2143793 w 2820"/>
                <a:gd name="T69" fmla="*/ 29 h 2912"/>
                <a:gd name="T70" fmla="*/ 1833769 w 2820"/>
                <a:gd name="T71" fmla="*/ 26 h 2912"/>
                <a:gd name="T72" fmla="*/ 1626148 w 2820"/>
                <a:gd name="T73" fmla="*/ 23 h 2912"/>
                <a:gd name="T74" fmla="*/ 1520534 w 2820"/>
                <a:gd name="T75" fmla="*/ 21 h 2912"/>
                <a:gd name="T76" fmla="*/ 1543027 w 2820"/>
                <a:gd name="T77" fmla="*/ 17 h 2912"/>
                <a:gd name="T78" fmla="*/ 1708444 w 2820"/>
                <a:gd name="T79" fmla="*/ 15 h 2912"/>
                <a:gd name="T80" fmla="*/ 2018752 w 2820"/>
                <a:gd name="T81" fmla="*/ 11 h 2912"/>
                <a:gd name="T82" fmla="*/ 2488180 w 2820"/>
                <a:gd name="T83" fmla="*/ 9 h 2912"/>
                <a:gd name="T84" fmla="*/ 3132827 w 2820"/>
                <a:gd name="T85" fmla="*/ 6 h 2912"/>
                <a:gd name="T86" fmla="*/ 3973088 w 2820"/>
                <a:gd name="T87" fmla="*/ 3 h 2912"/>
                <a:gd name="T88" fmla="*/ 5004999 w 2820"/>
                <a:gd name="T89" fmla="*/ 3 h 2912"/>
                <a:gd name="T90" fmla="*/ 4618110 w 2820"/>
                <a:gd name="T91" fmla="*/ 0 h 2912"/>
                <a:gd name="T92" fmla="*/ 10466700 w 2820"/>
                <a:gd name="T93" fmla="*/ 39 h 2912"/>
                <a:gd name="T94" fmla="*/ 10466700 w 2820"/>
                <a:gd name="T95" fmla="*/ 39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gs>
                <a:gs pos="100000">
                  <a:srgbClr val="4987E3"/>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nvGrpSpPr>
            <p:cNvPr id="10" name="Group 60"/>
            <p:cNvGrpSpPr/>
            <p:nvPr/>
          </p:nvGrpSpPr>
          <p:grpSpPr bwMode="auto">
            <a:xfrm>
              <a:off x="1950" y="2076"/>
              <a:ext cx="1074" cy="1188"/>
              <a:chOff x="1950" y="2076"/>
              <a:chExt cx="1074" cy="1188"/>
            </a:xfrm>
          </p:grpSpPr>
          <p:sp>
            <p:nvSpPr>
              <p:cNvPr id="30"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1"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1" name="Group 61"/>
            <p:cNvGrpSpPr/>
            <p:nvPr/>
          </p:nvGrpSpPr>
          <p:grpSpPr bwMode="auto">
            <a:xfrm>
              <a:off x="784" y="1836"/>
              <a:ext cx="864" cy="1008"/>
              <a:chOff x="784" y="1836"/>
              <a:chExt cx="864" cy="1008"/>
            </a:xfrm>
          </p:grpSpPr>
          <p:sp>
            <p:nvSpPr>
              <p:cNvPr id="24"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5" name="Group 42"/>
              <p:cNvGrpSpPr/>
              <p:nvPr/>
            </p:nvGrpSpPr>
            <p:grpSpPr bwMode="auto">
              <a:xfrm>
                <a:off x="784" y="1836"/>
                <a:ext cx="864" cy="908"/>
                <a:chOff x="732" y="2112"/>
                <a:chExt cx="842" cy="860"/>
              </a:xfrm>
            </p:grpSpPr>
            <p:sp>
              <p:nvSpPr>
                <p:cNvPr id="26"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7"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Oval 45"/>
                <p:cNvSpPr>
                  <a:spLocks noChangeArrowheads="1"/>
                </p:cNvSpPr>
                <p:nvPr/>
              </p:nvSpPr>
              <p:spPr bwMode="gray">
                <a:xfrm>
                  <a:off x="751" y="2125"/>
                  <a:ext cx="785" cy="7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grpSp>
          <p:nvGrpSpPr>
            <p:cNvPr id="12" name="Group 62"/>
            <p:cNvGrpSpPr/>
            <p:nvPr/>
          </p:nvGrpSpPr>
          <p:grpSpPr bwMode="auto">
            <a:xfrm>
              <a:off x="720" y="972"/>
              <a:ext cx="693" cy="718"/>
              <a:chOff x="720" y="972"/>
              <a:chExt cx="693" cy="718"/>
            </a:xfrm>
          </p:grpSpPr>
          <p:sp>
            <p:nvSpPr>
              <p:cNvPr id="19"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0"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2"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3" name="Group 63"/>
            <p:cNvGrpSpPr/>
            <p:nvPr/>
          </p:nvGrpSpPr>
          <p:grpSpPr bwMode="auto">
            <a:xfrm>
              <a:off x="1518" y="720"/>
              <a:ext cx="507" cy="480"/>
              <a:chOff x="1518" y="720"/>
              <a:chExt cx="507" cy="480"/>
            </a:xfrm>
          </p:grpSpPr>
          <p:sp>
            <p:nvSpPr>
              <p:cNvPr id="14"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8"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核心分支">
    <p:spTree>
      <p:nvGrpSpPr>
        <p:cNvPr id="1" name=""/>
        <p:cNvGrpSpPr/>
        <p:nvPr/>
      </p:nvGrpSpPr>
      <p:grpSpPr>
        <a:xfrm>
          <a:off x="0" y="0"/>
          <a:ext cx="0" cy="0"/>
          <a:chOff x="0" y="0"/>
          <a:chExt cx="0" cy="0"/>
        </a:xfrm>
      </p:grpSpPr>
      <p:grpSp>
        <p:nvGrpSpPr>
          <p:cNvPr id="10" name="Group 33"/>
          <p:cNvGrpSpPr/>
          <p:nvPr/>
        </p:nvGrpSpPr>
        <p:grpSpPr bwMode="auto">
          <a:xfrm>
            <a:off x="2552700" y="1744663"/>
            <a:ext cx="4038600" cy="3744912"/>
            <a:chOff x="1608" y="976"/>
            <a:chExt cx="2544" cy="2359"/>
          </a:xfrm>
        </p:grpSpPr>
        <p:sp>
          <p:nvSpPr>
            <p:cNvPr id="11" name="AutoShape 3"/>
            <p:cNvSpPr>
              <a:spLocks noChangeArrowheads="1"/>
            </p:cNvSpPr>
            <p:nvPr/>
          </p:nvSpPr>
          <p:spPr bwMode="gray">
            <a:xfrm rot="-3626814">
              <a:off x="2999" y="140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2" name="AutoShape 4"/>
            <p:cNvSpPr>
              <a:spLocks noChangeArrowheads="1"/>
            </p:cNvSpPr>
            <p:nvPr/>
          </p:nvSpPr>
          <p:spPr bwMode="gray">
            <a:xfrm rot="3465783">
              <a:off x="3027"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3" name="AutoShape 5"/>
            <p:cNvSpPr>
              <a:spLocks noChangeArrowheads="1"/>
            </p:cNvSpPr>
            <p:nvPr/>
          </p:nvSpPr>
          <p:spPr bwMode="gray">
            <a:xfrm rot="-7230978">
              <a:off x="2263" y="1417"/>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4" name="AutoShape 6"/>
            <p:cNvSpPr>
              <a:spLocks noChangeArrowheads="1"/>
            </p:cNvSpPr>
            <p:nvPr/>
          </p:nvSpPr>
          <p:spPr bwMode="gray">
            <a:xfrm rot="7535209">
              <a:off x="2237"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5"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6"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7" name="Oval 9"/>
            <p:cNvSpPr>
              <a:spLocks noChangeArrowheads="1"/>
            </p:cNvSpPr>
            <p:nvPr/>
          </p:nvSpPr>
          <p:spPr bwMode="auto">
            <a:xfrm>
              <a:off x="1698" y="976"/>
              <a:ext cx="2358" cy="2359"/>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8"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9"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0"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1"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2"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3"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4"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5"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6"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7"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8"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29" name="Group 27"/>
            <p:cNvGrpSpPr/>
            <p:nvPr/>
          </p:nvGrpSpPr>
          <p:grpSpPr bwMode="auto">
            <a:xfrm>
              <a:off x="2483" y="1753"/>
              <a:ext cx="813" cy="805"/>
              <a:chOff x="4166" y="1706"/>
              <a:chExt cx="1252" cy="1252"/>
            </a:xfrm>
          </p:grpSpPr>
          <p:sp>
            <p:nvSpPr>
              <p:cNvPr id="30"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1"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2"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3"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并列关系">
    <p:spTree>
      <p:nvGrpSpPr>
        <p:cNvPr id="1" name=""/>
        <p:cNvGrpSpPr/>
        <p:nvPr/>
      </p:nvGrpSpPr>
      <p:grpSpPr>
        <a:xfrm>
          <a:off x="0" y="0"/>
          <a:ext cx="0" cy="0"/>
          <a:chOff x="0" y="0"/>
          <a:chExt cx="0" cy="0"/>
        </a:xfrm>
      </p:grpSpPr>
      <p:sp>
        <p:nvSpPr>
          <p:cNvPr id="11"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5" name="Group 7"/>
          <p:cNvGrpSpPr/>
          <p:nvPr/>
        </p:nvGrpSpPr>
        <p:grpSpPr bwMode="auto">
          <a:xfrm>
            <a:off x="1282700" y="1600200"/>
            <a:ext cx="6096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7" name="Group 9"/>
            <p:cNvGrpSpPr/>
            <p:nvPr/>
          </p:nvGrpSpPr>
          <p:grpSpPr bwMode="auto">
            <a:xfrm>
              <a:off x="1292" y="1280"/>
              <a:ext cx="623" cy="94"/>
              <a:chOff x="2003" y="3440"/>
              <a:chExt cx="468" cy="242"/>
            </a:xfrm>
          </p:grpSpPr>
          <p:sp>
            <p:nvSpPr>
              <p:cNvPr id="31" name="Oval 10"/>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Rectangle 11"/>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12"/>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13"/>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8" name="Rectangle 14"/>
            <p:cNvSpPr>
              <a:spLocks noChangeArrowheads="1"/>
            </p:cNvSpPr>
            <p:nvPr/>
          </p:nvSpPr>
          <p:spPr bwMode="gray">
            <a:xfrm rot="3419336">
              <a:off x="1776" y="1150"/>
              <a:ext cx="672" cy="676"/>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9" name="Group 15"/>
            <p:cNvGrpSpPr/>
            <p:nvPr/>
          </p:nvGrpSpPr>
          <p:grpSpPr bwMode="auto">
            <a:xfrm>
              <a:off x="2444" y="1280"/>
              <a:ext cx="623" cy="94"/>
              <a:chOff x="2003" y="3440"/>
              <a:chExt cx="468" cy="242"/>
            </a:xfrm>
          </p:grpSpPr>
          <p:sp>
            <p:nvSpPr>
              <p:cNvPr id="27" name="Oval 16"/>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Rectangle 17"/>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18"/>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0" name="Oval 19"/>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0" name="Rectangle 20"/>
            <p:cNvSpPr>
              <a:spLocks noChangeArrowheads="1"/>
            </p:cNvSpPr>
            <p:nvPr/>
          </p:nvSpPr>
          <p:spPr bwMode="gray">
            <a:xfrm rot="3419336">
              <a:off x="2880" y="1150"/>
              <a:ext cx="672" cy="676"/>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1" name="Group 21"/>
            <p:cNvGrpSpPr/>
            <p:nvPr/>
          </p:nvGrpSpPr>
          <p:grpSpPr bwMode="auto">
            <a:xfrm>
              <a:off x="3605" y="1280"/>
              <a:ext cx="817" cy="94"/>
              <a:chOff x="2003" y="3440"/>
              <a:chExt cx="468" cy="242"/>
            </a:xfrm>
          </p:grpSpPr>
          <p:sp>
            <p:nvSpPr>
              <p:cNvPr id="23" name="Oval 22"/>
              <p:cNvSpPr>
                <a:spLocks noChangeArrowheads="1"/>
              </p:cNvSpPr>
              <p:nvPr/>
            </p:nvSpPr>
            <p:spPr bwMode="gray">
              <a:xfrm>
                <a:off x="2003" y="3440"/>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gray">
              <a:xfrm>
                <a:off x="2048" y="3443"/>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5" name="Oval 24"/>
              <p:cNvSpPr>
                <a:spLocks noChangeArrowheads="1"/>
              </p:cNvSpPr>
              <p:nvPr/>
            </p:nvSpPr>
            <p:spPr bwMode="gray">
              <a:xfrm>
                <a:off x="2400" y="3443"/>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6" name="Oval 25"/>
              <p:cNvSpPr>
                <a:spLocks noChangeArrowheads="1"/>
              </p:cNvSpPr>
              <p:nvPr/>
            </p:nvSpPr>
            <p:spPr bwMode="gray">
              <a:xfrm>
                <a:off x="2438" y="3520"/>
                <a:ext cx="20" cy="6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endParaRPr lang="zh-CN" altLang="en-US"/>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endParaRPr lang="zh-CN" altLang="en-US"/>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endParaRPr lang="zh-CN" altLang="en-US"/>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r>
              <a:rPr lang="zh-CN" altLang="en-US"/>
              <a:t>单击此处编辑母版文本样式</a:t>
            </a:r>
            <a:endParaRPr lang="zh-CN" altLang="en-US"/>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例分析">
    <p:spTree>
      <p:nvGrpSpPr>
        <p:cNvPr id="1" name=""/>
        <p:cNvGrpSpPr/>
        <p:nvPr/>
      </p:nvGrpSpPr>
      <p:grpSpPr>
        <a:xfrm>
          <a:off x="0" y="0"/>
          <a:ext cx="0" cy="0"/>
          <a:chOff x="0" y="0"/>
          <a:chExt cx="0" cy="0"/>
        </a:xfrm>
      </p:grpSpPr>
      <p:grpSp>
        <p:nvGrpSpPr>
          <p:cNvPr id="9" name="Group 2"/>
          <p:cNvGrpSpPr/>
          <p:nvPr/>
        </p:nvGrpSpPr>
        <p:grpSpPr bwMode="auto">
          <a:xfrm>
            <a:off x="1397000" y="1868488"/>
            <a:ext cx="6329363" cy="3711575"/>
            <a:chOff x="864" y="1310"/>
            <a:chExt cx="3987" cy="2338"/>
          </a:xfrm>
        </p:grpSpPr>
        <p:sp>
          <p:nvSpPr>
            <p:cNvPr id="10"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1"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2"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3" name="Arc 6"/>
            <p:cNvSpPr/>
            <p:nvPr/>
          </p:nvSpPr>
          <p:spPr bwMode="gray">
            <a:xfrm rot="-998297">
              <a:off x="2599" y="1310"/>
              <a:ext cx="1795" cy="1239"/>
            </a:xfrm>
            <a:custGeom>
              <a:avLst/>
              <a:gdLst>
                <a:gd name="T0" fmla="*/ 0 w 21600"/>
                <a:gd name="T1" fmla="*/ 0 h 29046"/>
                <a:gd name="T2" fmla="*/ 0 w 21600"/>
                <a:gd name="T3" fmla="*/ 0 h 29046"/>
                <a:gd name="T4" fmla="*/ 0 w 21600"/>
                <a:gd name="T5" fmla="*/ 0 h 29046"/>
                <a:gd name="T6" fmla="*/ 0 60000 65536"/>
                <a:gd name="T7" fmla="*/ 0 60000 65536"/>
                <a:gd name="T8" fmla="*/ 0 60000 65536"/>
              </a:gdLst>
              <a:ahLst/>
              <a:cxnLst>
                <a:cxn ang="T6">
                  <a:pos x="T0" y="T1"/>
                </a:cxn>
                <a:cxn ang="T7">
                  <a:pos x="T2" y="T3"/>
                </a:cxn>
                <a:cxn ang="T8">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gs>
                <a:gs pos="100000">
                  <a:srgbClr val="7FC3D1"/>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4" name="Arc 7"/>
            <p:cNvSpPr/>
            <p:nvPr/>
          </p:nvSpPr>
          <p:spPr bwMode="gray">
            <a:xfrm rot="20601703" flipH="1">
              <a:off x="1080" y="2491"/>
              <a:ext cx="2067" cy="930"/>
            </a:xfrm>
            <a:custGeom>
              <a:avLst/>
              <a:gdLst>
                <a:gd name="T0" fmla="*/ 0 w 25114"/>
                <a:gd name="T1" fmla="*/ 0 h 21600"/>
                <a:gd name="T2" fmla="*/ 0 w 25114"/>
                <a:gd name="T3" fmla="*/ 0 h 21600"/>
                <a:gd name="T4" fmla="*/ 0 w 25114"/>
                <a:gd name="T5" fmla="*/ 0 h 21600"/>
                <a:gd name="T6" fmla="*/ 0 60000 65536"/>
                <a:gd name="T7" fmla="*/ 0 60000 65536"/>
                <a:gd name="T8" fmla="*/ 0 60000 65536"/>
              </a:gdLst>
              <a:ahLst/>
              <a:cxnLst>
                <a:cxn ang="T6">
                  <a:pos x="T0" y="T1"/>
                </a:cxn>
                <a:cxn ang="T7">
                  <a:pos x="T2" y="T3"/>
                </a:cxn>
                <a:cxn ang="T8">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gs>
                <a:gs pos="100000">
                  <a:srgbClr val="4987E3"/>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5" name="Arc 8"/>
            <p:cNvSpPr/>
            <p:nvPr/>
          </p:nvSpPr>
          <p:spPr bwMode="gray">
            <a:xfrm rot="-998297">
              <a:off x="1715" y="1339"/>
              <a:ext cx="2034" cy="893"/>
            </a:xfrm>
            <a:custGeom>
              <a:avLst/>
              <a:gdLst>
                <a:gd name="T0" fmla="*/ 0 w 24549"/>
                <a:gd name="T1" fmla="*/ 0 h 21600"/>
                <a:gd name="T2" fmla="*/ 0 w 24549"/>
                <a:gd name="T3" fmla="*/ 0 h 21600"/>
                <a:gd name="T4" fmla="*/ 0 w 24549"/>
                <a:gd name="T5" fmla="*/ 0 h 21600"/>
                <a:gd name="T6" fmla="*/ 0 60000 65536"/>
                <a:gd name="T7" fmla="*/ 0 60000 65536"/>
                <a:gd name="T8" fmla="*/ 0 60000 65536"/>
              </a:gdLst>
              <a:ahLst/>
              <a:cxnLst>
                <a:cxn ang="T6">
                  <a:pos x="T0" y="T1"/>
                </a:cxn>
                <a:cxn ang="T7">
                  <a:pos x="T2" y="T3"/>
                </a:cxn>
                <a:cxn ang="T8">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gs>
                <a:gs pos="100000">
                  <a:srgbClr val="277584"/>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6" name="Arc 9"/>
            <p:cNvSpPr/>
            <p:nvPr/>
          </p:nvSpPr>
          <p:spPr bwMode="gray">
            <a:xfrm rot="20601703" flipH="1">
              <a:off x="864" y="1713"/>
              <a:ext cx="1796" cy="1302"/>
            </a:xfrm>
            <a:custGeom>
              <a:avLst/>
              <a:gdLst>
                <a:gd name="T0" fmla="*/ 0 w 21600"/>
                <a:gd name="T1" fmla="*/ 0 h 30468"/>
                <a:gd name="T2" fmla="*/ 0 w 21600"/>
                <a:gd name="T3" fmla="*/ 0 h 30468"/>
                <a:gd name="T4" fmla="*/ 0 w 21600"/>
                <a:gd name="T5" fmla="*/ 0 h 30468"/>
                <a:gd name="T6" fmla="*/ 0 60000 65536"/>
                <a:gd name="T7" fmla="*/ 0 60000 65536"/>
                <a:gd name="T8" fmla="*/ 0 60000 65536"/>
              </a:gdLst>
              <a:ahLst/>
              <a:cxnLst>
                <a:cxn ang="T6">
                  <a:pos x="T0" y="T1"/>
                </a:cxn>
                <a:cxn ang="T7">
                  <a:pos x="T2" y="T3"/>
                </a:cxn>
                <a:cxn ang="T8">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gs>
                <a:gs pos="100000">
                  <a:srgbClr val="642607"/>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7" name="Freeform 10"/>
            <p:cNvSpPr/>
            <p:nvPr/>
          </p:nvSpPr>
          <p:spPr bwMode="gray">
            <a:xfrm>
              <a:off x="3442" y="2282"/>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gs>
                <a:gs pos="100000">
                  <a:srgbClr val="9CC769"/>
                </a:gs>
              </a:gsLst>
              <a:lin ang="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18" name="Arc 11"/>
            <p:cNvSpPr/>
            <p:nvPr/>
          </p:nvSpPr>
          <p:spPr bwMode="gray">
            <a:xfrm rot="-1060795">
              <a:off x="2840" y="1897"/>
              <a:ext cx="1719" cy="1171"/>
            </a:xfrm>
            <a:custGeom>
              <a:avLst/>
              <a:gdLst>
                <a:gd name="T0" fmla="*/ 0 w 18016"/>
                <a:gd name="T1" fmla="*/ 0 h 21282"/>
                <a:gd name="T2" fmla="*/ 0 w 18016"/>
                <a:gd name="T3" fmla="*/ 0 h 21282"/>
                <a:gd name="T4" fmla="*/ 0 w 18016"/>
                <a:gd name="T5" fmla="*/ 0 h 21282"/>
                <a:gd name="T6" fmla="*/ 0 60000 65536"/>
                <a:gd name="T7" fmla="*/ 0 60000 65536"/>
                <a:gd name="T8" fmla="*/ 0 60000 65536"/>
              </a:gdLst>
              <a:ahLst/>
              <a:cxnLst>
                <a:cxn ang="T6">
                  <a:pos x="T0" y="T1"/>
                </a:cxn>
                <a:cxn ang="T7">
                  <a:pos x="T2" y="T3"/>
                </a:cxn>
                <a:cxn ang="T8">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lnTo>
                    <a:pt x="18016" y="11915"/>
                  </a:lnTo>
                  <a:close/>
                </a:path>
              </a:pathLst>
            </a:custGeom>
            <a:gradFill rotWithShape="1">
              <a:gsLst>
                <a:gs pos="0">
                  <a:srgbClr val="485C31"/>
                </a:gs>
                <a:gs pos="100000">
                  <a:srgbClr val="9CC769"/>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9" name="Freeform 12"/>
            <p:cNvSpPr/>
            <p:nvPr/>
          </p:nvSpPr>
          <p:spPr bwMode="gray">
            <a:xfrm>
              <a:off x="2819" y="2496"/>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928">
                  <a:moveTo>
                    <a:pt x="648" y="632"/>
                  </a:moveTo>
                  <a:lnTo>
                    <a:pt x="648" y="928"/>
                  </a:lnTo>
                  <a:lnTo>
                    <a:pt x="0" y="64"/>
                  </a:lnTo>
                  <a:lnTo>
                    <a:pt x="96" y="0"/>
                  </a:lnTo>
                  <a:lnTo>
                    <a:pt x="648" y="632"/>
                  </a:lnTo>
                  <a:close/>
                </a:path>
              </a:pathLst>
            </a:custGeom>
            <a:gradFill rotWithShape="1">
              <a:gsLst>
                <a:gs pos="0">
                  <a:srgbClr val="D2E6BB"/>
                </a:gs>
                <a:gs pos="100000">
                  <a:srgbClr val="9CC769"/>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20"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1" name="Freeform 19"/>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gs>
              </a:gsLst>
              <a:lin ang="54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22"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观点总结">
    <p:spTree>
      <p:nvGrpSpPr>
        <p:cNvPr id="1" name=""/>
        <p:cNvGrpSpPr/>
        <p:nvPr/>
      </p:nvGrpSpPr>
      <p:grpSpPr>
        <a:xfrm>
          <a:off x="0" y="0"/>
          <a:ext cx="0" cy="0"/>
          <a:chOff x="0" y="0"/>
          <a:chExt cx="0" cy="0"/>
        </a:xfrm>
      </p:grpSpPr>
      <p:grpSp>
        <p:nvGrpSpPr>
          <p:cNvPr id="9" name="Group 29"/>
          <p:cNvGrpSpPr/>
          <p:nvPr/>
        </p:nvGrpSpPr>
        <p:grpSpPr bwMode="auto">
          <a:xfrm>
            <a:off x="876300" y="1624013"/>
            <a:ext cx="7391400" cy="4156075"/>
            <a:chOff x="576" y="768"/>
            <a:chExt cx="4656" cy="2618"/>
          </a:xfrm>
        </p:grpSpPr>
        <p:sp>
          <p:nvSpPr>
            <p:cNvPr id="10"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1"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endParaRPr lang="en-US" altLang="zh-CN" sz="20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12" name="Group 7"/>
            <p:cNvGrpSpPr/>
            <p:nvPr/>
          </p:nvGrpSpPr>
          <p:grpSpPr bwMode="auto">
            <a:xfrm>
              <a:off x="576" y="2428"/>
              <a:ext cx="936" cy="954"/>
              <a:chOff x="2016" y="1920"/>
              <a:chExt cx="1680" cy="1680"/>
            </a:xfrm>
          </p:grpSpPr>
          <p:sp>
            <p:nvSpPr>
              <p:cNvPr id="22"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Freeform 9"/>
              <p:cNvSpPr/>
              <p:nvPr/>
            </p:nvSpPr>
            <p:spPr bwMode="gray">
              <a:xfrm>
                <a:off x="2208" y="1948"/>
                <a:ext cx="1296" cy="634"/>
              </a:xfrm>
              <a:custGeom>
                <a:avLst/>
                <a:gdLst>
                  <a:gd name="T0" fmla="*/ 748 w 1321"/>
                  <a:gd name="T1" fmla="*/ 14 h 712"/>
                  <a:gd name="T2" fmla="*/ 757 w 1321"/>
                  <a:gd name="T3" fmla="*/ 15 h 712"/>
                  <a:gd name="T4" fmla="*/ 759 w 1321"/>
                  <a:gd name="T5" fmla="*/ 16 h 712"/>
                  <a:gd name="T6" fmla="*/ 755 w 1321"/>
                  <a:gd name="T7" fmla="*/ 18 h 712"/>
                  <a:gd name="T8" fmla="*/ 746 w 1321"/>
                  <a:gd name="T9" fmla="*/ 19 h 712"/>
                  <a:gd name="T10" fmla="*/ 731 w 1321"/>
                  <a:gd name="T11" fmla="*/ 20 h 712"/>
                  <a:gd name="T12" fmla="*/ 711 w 1321"/>
                  <a:gd name="T13" fmla="*/ 20 h 712"/>
                  <a:gd name="T14" fmla="*/ 687 w 1321"/>
                  <a:gd name="T15" fmla="*/ 21 h 712"/>
                  <a:gd name="T16" fmla="*/ 659 w 1321"/>
                  <a:gd name="T17" fmla="*/ 22 h 712"/>
                  <a:gd name="T18" fmla="*/ 627 w 1321"/>
                  <a:gd name="T19" fmla="*/ 23 h 712"/>
                  <a:gd name="T20" fmla="*/ 592 w 1321"/>
                  <a:gd name="T21" fmla="*/ 23 h 712"/>
                  <a:gd name="T22" fmla="*/ 556 w 1321"/>
                  <a:gd name="T23" fmla="*/ 24 h 712"/>
                  <a:gd name="T24" fmla="*/ 515 w 1321"/>
                  <a:gd name="T25" fmla="*/ 24 h 712"/>
                  <a:gd name="T26" fmla="*/ 474 w 1321"/>
                  <a:gd name="T27" fmla="*/ 24 h 712"/>
                  <a:gd name="T28" fmla="*/ 457 w 1321"/>
                  <a:gd name="T29" fmla="*/ 25 h 712"/>
                  <a:gd name="T30" fmla="*/ 274 w 1321"/>
                  <a:gd name="T31" fmla="*/ 25 h 712"/>
                  <a:gd name="T32" fmla="*/ 271 w 1321"/>
                  <a:gd name="T33" fmla="*/ 25 h 712"/>
                  <a:gd name="T34" fmla="*/ 234 w 1321"/>
                  <a:gd name="T35" fmla="*/ 24 h 712"/>
                  <a:gd name="T36" fmla="*/ 201 w 1321"/>
                  <a:gd name="T37" fmla="*/ 24 h 712"/>
                  <a:gd name="T38" fmla="*/ 168 w 1321"/>
                  <a:gd name="T39" fmla="*/ 24 h 712"/>
                  <a:gd name="T40" fmla="*/ 135 w 1321"/>
                  <a:gd name="T41" fmla="*/ 23 h 712"/>
                  <a:gd name="T42" fmla="*/ 109 w 1321"/>
                  <a:gd name="T43" fmla="*/ 23 h 712"/>
                  <a:gd name="T44" fmla="*/ 80 w 1321"/>
                  <a:gd name="T45" fmla="*/ 23 h 712"/>
                  <a:gd name="T46" fmla="*/ 61 w 1321"/>
                  <a:gd name="T47" fmla="*/ 22 h 712"/>
                  <a:gd name="T48" fmla="*/ 38 w 1321"/>
                  <a:gd name="T49" fmla="*/ 21 h 712"/>
                  <a:gd name="T50" fmla="*/ 26 w 1321"/>
                  <a:gd name="T51" fmla="*/ 20 h 712"/>
                  <a:gd name="T52" fmla="*/ 18 w 1321"/>
                  <a:gd name="T53" fmla="*/ 20 h 712"/>
                  <a:gd name="T54" fmla="*/ 6 w 1321"/>
                  <a:gd name="T55" fmla="*/ 19 h 712"/>
                  <a:gd name="T56" fmla="*/ 0 w 1321"/>
                  <a:gd name="T57" fmla="*/ 18 h 712"/>
                  <a:gd name="T58" fmla="*/ 0 w 1321"/>
                  <a:gd name="T59" fmla="*/ 18 h 712"/>
                  <a:gd name="T60" fmla="*/ 4 w 1321"/>
                  <a:gd name="T61" fmla="*/ 16 h 712"/>
                  <a:gd name="T62" fmla="*/ 16 w 1321"/>
                  <a:gd name="T63" fmla="*/ 15 h 712"/>
                  <a:gd name="T64" fmla="*/ 26 w 1321"/>
                  <a:gd name="T65" fmla="*/ 12 h 712"/>
                  <a:gd name="T66" fmla="*/ 57 w 1321"/>
                  <a:gd name="T67" fmla="*/ 10 h 712"/>
                  <a:gd name="T68" fmla="*/ 84 w 1321"/>
                  <a:gd name="T69" fmla="*/ 8 h 712"/>
                  <a:gd name="T70" fmla="*/ 118 w 1321"/>
                  <a:gd name="T71" fmla="*/ 6 h 712"/>
                  <a:gd name="T72" fmla="*/ 156 w 1321"/>
                  <a:gd name="T73" fmla="*/ 4 h 712"/>
                  <a:gd name="T74" fmla="*/ 197 w 1321"/>
                  <a:gd name="T75" fmla="*/ 4 h 712"/>
                  <a:gd name="T76" fmla="*/ 238 w 1321"/>
                  <a:gd name="T77" fmla="*/ 4 h 712"/>
                  <a:gd name="T78" fmla="*/ 285 w 1321"/>
                  <a:gd name="T79" fmla="*/ 4 h 712"/>
                  <a:gd name="T80" fmla="*/ 334 w 1321"/>
                  <a:gd name="T81" fmla="*/ 4 h 712"/>
                  <a:gd name="T82" fmla="*/ 384 w 1321"/>
                  <a:gd name="T83" fmla="*/ 0 h 712"/>
                  <a:gd name="T84" fmla="*/ 384 w 1321"/>
                  <a:gd name="T85" fmla="*/ 0 h 712"/>
                  <a:gd name="T86" fmla="*/ 436 w 1321"/>
                  <a:gd name="T87" fmla="*/ 4 h 712"/>
                  <a:gd name="T88" fmla="*/ 486 w 1321"/>
                  <a:gd name="T89" fmla="*/ 4 h 712"/>
                  <a:gd name="T90" fmla="*/ 535 w 1321"/>
                  <a:gd name="T91" fmla="*/ 4 h 712"/>
                  <a:gd name="T92" fmla="*/ 581 w 1321"/>
                  <a:gd name="T93" fmla="*/ 4 h 712"/>
                  <a:gd name="T94" fmla="*/ 622 w 1321"/>
                  <a:gd name="T95" fmla="*/ 4 h 712"/>
                  <a:gd name="T96" fmla="*/ 660 w 1321"/>
                  <a:gd name="T97" fmla="*/ 7 h 712"/>
                  <a:gd name="T98" fmla="*/ 694 w 1321"/>
                  <a:gd name="T99" fmla="*/ 9 h 712"/>
                  <a:gd name="T100" fmla="*/ 723 w 1321"/>
                  <a:gd name="T101" fmla="*/ 11 h 712"/>
                  <a:gd name="T102" fmla="*/ 748 w 1321"/>
                  <a:gd name="T103" fmla="*/ 14 h 712"/>
                  <a:gd name="T104" fmla="*/ 748 w 1321"/>
                  <a:gd name="T105" fmla="*/ 1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9520F"/>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3" name="Group 13"/>
            <p:cNvGrpSpPr/>
            <p:nvPr/>
          </p:nvGrpSpPr>
          <p:grpSpPr bwMode="auto">
            <a:xfrm>
              <a:off x="4272" y="2400"/>
              <a:ext cx="960" cy="965"/>
              <a:chOff x="2016" y="1920"/>
              <a:chExt cx="1680" cy="1680"/>
            </a:xfrm>
          </p:grpSpPr>
          <p:sp>
            <p:nvSpPr>
              <p:cNvPr id="20"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Freeform 15"/>
              <p:cNvSpPr/>
              <p:nvPr/>
            </p:nvSpPr>
            <p:spPr bwMode="gray">
              <a:xfrm>
                <a:off x="2209" y="1948"/>
                <a:ext cx="1295" cy="634"/>
              </a:xfrm>
              <a:custGeom>
                <a:avLst/>
                <a:gdLst>
                  <a:gd name="T0" fmla="*/ 729 w 1321"/>
                  <a:gd name="T1" fmla="*/ 14 h 712"/>
                  <a:gd name="T2" fmla="*/ 741 w 1321"/>
                  <a:gd name="T3" fmla="*/ 15 h 712"/>
                  <a:gd name="T4" fmla="*/ 742 w 1321"/>
                  <a:gd name="T5" fmla="*/ 16 h 712"/>
                  <a:gd name="T6" fmla="*/ 740 w 1321"/>
                  <a:gd name="T7" fmla="*/ 18 h 712"/>
                  <a:gd name="T8" fmla="*/ 728 w 1321"/>
                  <a:gd name="T9" fmla="*/ 19 h 712"/>
                  <a:gd name="T10" fmla="*/ 714 w 1321"/>
                  <a:gd name="T11" fmla="*/ 20 h 712"/>
                  <a:gd name="T12" fmla="*/ 697 w 1321"/>
                  <a:gd name="T13" fmla="*/ 20 h 712"/>
                  <a:gd name="T14" fmla="*/ 672 w 1321"/>
                  <a:gd name="T15" fmla="*/ 21 h 712"/>
                  <a:gd name="T16" fmla="*/ 645 w 1321"/>
                  <a:gd name="T17" fmla="*/ 22 h 712"/>
                  <a:gd name="T18" fmla="*/ 614 w 1321"/>
                  <a:gd name="T19" fmla="*/ 23 h 712"/>
                  <a:gd name="T20" fmla="*/ 579 w 1321"/>
                  <a:gd name="T21" fmla="*/ 23 h 712"/>
                  <a:gd name="T22" fmla="*/ 542 w 1321"/>
                  <a:gd name="T23" fmla="*/ 24 h 712"/>
                  <a:gd name="T24" fmla="*/ 503 w 1321"/>
                  <a:gd name="T25" fmla="*/ 24 h 712"/>
                  <a:gd name="T26" fmla="*/ 463 w 1321"/>
                  <a:gd name="T27" fmla="*/ 24 h 712"/>
                  <a:gd name="T28" fmla="*/ 446 w 1321"/>
                  <a:gd name="T29" fmla="*/ 25 h 712"/>
                  <a:gd name="T30" fmla="*/ 268 w 1321"/>
                  <a:gd name="T31" fmla="*/ 25 h 712"/>
                  <a:gd name="T32" fmla="*/ 266 w 1321"/>
                  <a:gd name="T33" fmla="*/ 25 h 712"/>
                  <a:gd name="T34" fmla="*/ 229 w 1321"/>
                  <a:gd name="T35" fmla="*/ 24 h 712"/>
                  <a:gd name="T36" fmla="*/ 196 w 1321"/>
                  <a:gd name="T37" fmla="*/ 24 h 712"/>
                  <a:gd name="T38" fmla="*/ 164 w 1321"/>
                  <a:gd name="T39" fmla="*/ 24 h 712"/>
                  <a:gd name="T40" fmla="*/ 132 w 1321"/>
                  <a:gd name="T41" fmla="*/ 23 h 712"/>
                  <a:gd name="T42" fmla="*/ 106 w 1321"/>
                  <a:gd name="T43" fmla="*/ 23 h 712"/>
                  <a:gd name="T44" fmla="*/ 78 w 1321"/>
                  <a:gd name="T45" fmla="*/ 23 h 712"/>
                  <a:gd name="T46" fmla="*/ 60 w 1321"/>
                  <a:gd name="T47" fmla="*/ 22 h 712"/>
                  <a:gd name="T48" fmla="*/ 38 w 1321"/>
                  <a:gd name="T49" fmla="*/ 21 h 712"/>
                  <a:gd name="T50" fmla="*/ 25 w 1321"/>
                  <a:gd name="T51" fmla="*/ 20 h 712"/>
                  <a:gd name="T52" fmla="*/ 18 w 1321"/>
                  <a:gd name="T53" fmla="*/ 20 h 712"/>
                  <a:gd name="T54" fmla="*/ 6 w 1321"/>
                  <a:gd name="T55" fmla="*/ 19 h 712"/>
                  <a:gd name="T56" fmla="*/ 0 w 1321"/>
                  <a:gd name="T57" fmla="*/ 18 h 712"/>
                  <a:gd name="T58" fmla="*/ 0 w 1321"/>
                  <a:gd name="T59" fmla="*/ 18 h 712"/>
                  <a:gd name="T60" fmla="*/ 4 w 1321"/>
                  <a:gd name="T61" fmla="*/ 16 h 712"/>
                  <a:gd name="T62" fmla="*/ 16 w 1321"/>
                  <a:gd name="T63" fmla="*/ 15 h 712"/>
                  <a:gd name="T64" fmla="*/ 25 w 1321"/>
                  <a:gd name="T65" fmla="*/ 12 h 712"/>
                  <a:gd name="T66" fmla="*/ 56 w 1321"/>
                  <a:gd name="T67" fmla="*/ 10 h 712"/>
                  <a:gd name="T68" fmla="*/ 82 w 1321"/>
                  <a:gd name="T69" fmla="*/ 8 h 712"/>
                  <a:gd name="T70" fmla="*/ 115 w 1321"/>
                  <a:gd name="T71" fmla="*/ 6 h 712"/>
                  <a:gd name="T72" fmla="*/ 153 w 1321"/>
                  <a:gd name="T73" fmla="*/ 4 h 712"/>
                  <a:gd name="T74" fmla="*/ 192 w 1321"/>
                  <a:gd name="T75" fmla="*/ 4 h 712"/>
                  <a:gd name="T76" fmla="*/ 233 w 1321"/>
                  <a:gd name="T77" fmla="*/ 4 h 712"/>
                  <a:gd name="T78" fmla="*/ 278 w 1321"/>
                  <a:gd name="T79" fmla="*/ 4 h 712"/>
                  <a:gd name="T80" fmla="*/ 326 w 1321"/>
                  <a:gd name="T81" fmla="*/ 4 h 712"/>
                  <a:gd name="T82" fmla="*/ 374 w 1321"/>
                  <a:gd name="T83" fmla="*/ 0 h 712"/>
                  <a:gd name="T84" fmla="*/ 374 w 1321"/>
                  <a:gd name="T85" fmla="*/ 0 h 712"/>
                  <a:gd name="T86" fmla="*/ 426 w 1321"/>
                  <a:gd name="T87" fmla="*/ 4 h 712"/>
                  <a:gd name="T88" fmla="*/ 475 w 1321"/>
                  <a:gd name="T89" fmla="*/ 4 h 712"/>
                  <a:gd name="T90" fmla="*/ 523 w 1321"/>
                  <a:gd name="T91" fmla="*/ 4 h 712"/>
                  <a:gd name="T92" fmla="*/ 568 w 1321"/>
                  <a:gd name="T93" fmla="*/ 4 h 712"/>
                  <a:gd name="T94" fmla="*/ 609 w 1321"/>
                  <a:gd name="T95" fmla="*/ 4 h 712"/>
                  <a:gd name="T96" fmla="*/ 646 w 1321"/>
                  <a:gd name="T97" fmla="*/ 7 h 712"/>
                  <a:gd name="T98" fmla="*/ 679 w 1321"/>
                  <a:gd name="T99" fmla="*/ 9 h 712"/>
                  <a:gd name="T100" fmla="*/ 707 w 1321"/>
                  <a:gd name="T101" fmla="*/ 11 h 712"/>
                  <a:gd name="T102" fmla="*/ 729 w 1321"/>
                  <a:gd name="T103" fmla="*/ 14 h 712"/>
                  <a:gd name="T104" fmla="*/ 729 w 1321"/>
                  <a:gd name="T105" fmla="*/ 1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CC769"/>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4" name="Group 18"/>
            <p:cNvGrpSpPr/>
            <p:nvPr/>
          </p:nvGrpSpPr>
          <p:grpSpPr bwMode="auto">
            <a:xfrm>
              <a:off x="1776" y="2428"/>
              <a:ext cx="960" cy="958"/>
              <a:chOff x="2016" y="1920"/>
              <a:chExt cx="1680" cy="1680"/>
            </a:xfrm>
          </p:grpSpPr>
          <p:sp>
            <p:nvSpPr>
              <p:cNvPr id="18"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9" name="Freeform 20"/>
              <p:cNvSpPr/>
              <p:nvPr/>
            </p:nvSpPr>
            <p:spPr bwMode="gray">
              <a:xfrm>
                <a:off x="2209" y="1948"/>
                <a:ext cx="1295" cy="633"/>
              </a:xfrm>
              <a:custGeom>
                <a:avLst/>
                <a:gdLst>
                  <a:gd name="T0" fmla="*/ 729 w 1321"/>
                  <a:gd name="T1" fmla="*/ 12 h 712"/>
                  <a:gd name="T2" fmla="*/ 741 w 1321"/>
                  <a:gd name="T3" fmla="*/ 14 h 712"/>
                  <a:gd name="T4" fmla="*/ 742 w 1321"/>
                  <a:gd name="T5" fmla="*/ 16 h 712"/>
                  <a:gd name="T6" fmla="*/ 740 w 1321"/>
                  <a:gd name="T7" fmla="*/ 18 h 712"/>
                  <a:gd name="T8" fmla="*/ 728 w 1321"/>
                  <a:gd name="T9" fmla="*/ 18 h 712"/>
                  <a:gd name="T10" fmla="*/ 714 w 1321"/>
                  <a:gd name="T11" fmla="*/ 19 h 712"/>
                  <a:gd name="T12" fmla="*/ 697 w 1321"/>
                  <a:gd name="T13" fmla="*/ 20 h 712"/>
                  <a:gd name="T14" fmla="*/ 672 w 1321"/>
                  <a:gd name="T15" fmla="*/ 20 h 712"/>
                  <a:gd name="T16" fmla="*/ 645 w 1321"/>
                  <a:gd name="T17" fmla="*/ 20 h 712"/>
                  <a:gd name="T18" fmla="*/ 614 w 1321"/>
                  <a:gd name="T19" fmla="*/ 22 h 712"/>
                  <a:gd name="T20" fmla="*/ 579 w 1321"/>
                  <a:gd name="T21" fmla="*/ 22 h 712"/>
                  <a:gd name="T22" fmla="*/ 542 w 1321"/>
                  <a:gd name="T23" fmla="*/ 22 h 712"/>
                  <a:gd name="T24" fmla="*/ 503 w 1321"/>
                  <a:gd name="T25" fmla="*/ 23 h 712"/>
                  <a:gd name="T26" fmla="*/ 463 w 1321"/>
                  <a:gd name="T27" fmla="*/ 23 h 712"/>
                  <a:gd name="T28" fmla="*/ 446 w 1321"/>
                  <a:gd name="T29" fmla="*/ 23 h 712"/>
                  <a:gd name="T30" fmla="*/ 268 w 1321"/>
                  <a:gd name="T31" fmla="*/ 23 h 712"/>
                  <a:gd name="T32" fmla="*/ 266 w 1321"/>
                  <a:gd name="T33" fmla="*/ 23 h 712"/>
                  <a:gd name="T34" fmla="*/ 229 w 1321"/>
                  <a:gd name="T35" fmla="*/ 23 h 712"/>
                  <a:gd name="T36" fmla="*/ 196 w 1321"/>
                  <a:gd name="T37" fmla="*/ 23 h 712"/>
                  <a:gd name="T38" fmla="*/ 164 w 1321"/>
                  <a:gd name="T39" fmla="*/ 23 h 712"/>
                  <a:gd name="T40" fmla="*/ 132 w 1321"/>
                  <a:gd name="T41" fmla="*/ 22 h 712"/>
                  <a:gd name="T42" fmla="*/ 106 w 1321"/>
                  <a:gd name="T43" fmla="*/ 22 h 712"/>
                  <a:gd name="T44" fmla="*/ 78 w 1321"/>
                  <a:gd name="T45" fmla="*/ 22 h 712"/>
                  <a:gd name="T46" fmla="*/ 60 w 1321"/>
                  <a:gd name="T47" fmla="*/ 20 h 712"/>
                  <a:gd name="T48" fmla="*/ 38 w 1321"/>
                  <a:gd name="T49" fmla="*/ 20 h 712"/>
                  <a:gd name="T50" fmla="*/ 25 w 1321"/>
                  <a:gd name="T51" fmla="*/ 20 h 712"/>
                  <a:gd name="T52" fmla="*/ 18 w 1321"/>
                  <a:gd name="T53" fmla="*/ 20 h 712"/>
                  <a:gd name="T54" fmla="*/ 6 w 1321"/>
                  <a:gd name="T55" fmla="*/ 18 h 712"/>
                  <a:gd name="T56" fmla="*/ 0 w 1321"/>
                  <a:gd name="T57" fmla="*/ 18 h 712"/>
                  <a:gd name="T58" fmla="*/ 0 w 1321"/>
                  <a:gd name="T59" fmla="*/ 18 h 712"/>
                  <a:gd name="T60" fmla="*/ 4 w 1321"/>
                  <a:gd name="T61" fmla="*/ 16 h 712"/>
                  <a:gd name="T62" fmla="*/ 16 w 1321"/>
                  <a:gd name="T63" fmla="*/ 14 h 712"/>
                  <a:gd name="T64" fmla="*/ 25 w 1321"/>
                  <a:gd name="T65" fmla="*/ 12 h 712"/>
                  <a:gd name="T66" fmla="*/ 56 w 1321"/>
                  <a:gd name="T67" fmla="*/ 10 h 712"/>
                  <a:gd name="T68" fmla="*/ 82 w 1321"/>
                  <a:gd name="T69" fmla="*/ 8 h 712"/>
                  <a:gd name="T70" fmla="*/ 115 w 1321"/>
                  <a:gd name="T71" fmla="*/ 5 h 712"/>
                  <a:gd name="T72" fmla="*/ 153 w 1321"/>
                  <a:gd name="T73" fmla="*/ 4 h 712"/>
                  <a:gd name="T74" fmla="*/ 192 w 1321"/>
                  <a:gd name="T75" fmla="*/ 4 h 712"/>
                  <a:gd name="T76" fmla="*/ 233 w 1321"/>
                  <a:gd name="T77" fmla="*/ 4 h 712"/>
                  <a:gd name="T78" fmla="*/ 278 w 1321"/>
                  <a:gd name="T79" fmla="*/ 4 h 712"/>
                  <a:gd name="T80" fmla="*/ 326 w 1321"/>
                  <a:gd name="T81" fmla="*/ 4 h 712"/>
                  <a:gd name="T82" fmla="*/ 374 w 1321"/>
                  <a:gd name="T83" fmla="*/ 0 h 712"/>
                  <a:gd name="T84" fmla="*/ 374 w 1321"/>
                  <a:gd name="T85" fmla="*/ 0 h 712"/>
                  <a:gd name="T86" fmla="*/ 426 w 1321"/>
                  <a:gd name="T87" fmla="*/ 4 h 712"/>
                  <a:gd name="T88" fmla="*/ 475 w 1321"/>
                  <a:gd name="T89" fmla="*/ 4 h 712"/>
                  <a:gd name="T90" fmla="*/ 523 w 1321"/>
                  <a:gd name="T91" fmla="*/ 4 h 712"/>
                  <a:gd name="T92" fmla="*/ 568 w 1321"/>
                  <a:gd name="T93" fmla="*/ 4 h 712"/>
                  <a:gd name="T94" fmla="*/ 609 w 1321"/>
                  <a:gd name="T95" fmla="*/ 4 h 712"/>
                  <a:gd name="T96" fmla="*/ 646 w 1321"/>
                  <a:gd name="T97" fmla="*/ 6 h 712"/>
                  <a:gd name="T98" fmla="*/ 679 w 1321"/>
                  <a:gd name="T99" fmla="*/ 9 h 712"/>
                  <a:gd name="T100" fmla="*/ 707 w 1321"/>
                  <a:gd name="T101" fmla="*/ 11 h 712"/>
                  <a:gd name="T102" fmla="*/ 729 w 1321"/>
                  <a:gd name="T103" fmla="*/ 12 h 712"/>
                  <a:gd name="T104" fmla="*/ 729 w 1321"/>
                  <a:gd name="T105" fmla="*/ 1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6A1B6"/>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5" name="Group 24"/>
            <p:cNvGrpSpPr/>
            <p:nvPr/>
          </p:nvGrpSpPr>
          <p:grpSpPr bwMode="auto">
            <a:xfrm>
              <a:off x="3072" y="2400"/>
              <a:ext cx="960" cy="958"/>
              <a:chOff x="2016" y="1920"/>
              <a:chExt cx="1680" cy="1680"/>
            </a:xfrm>
          </p:grpSpPr>
          <p:sp>
            <p:nvSpPr>
              <p:cNvPr id="16"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Freeform 26"/>
              <p:cNvSpPr/>
              <p:nvPr/>
            </p:nvSpPr>
            <p:spPr bwMode="gray">
              <a:xfrm>
                <a:off x="2209" y="1948"/>
                <a:ext cx="1295" cy="633"/>
              </a:xfrm>
              <a:custGeom>
                <a:avLst/>
                <a:gdLst>
                  <a:gd name="T0" fmla="*/ 729 w 1321"/>
                  <a:gd name="T1" fmla="*/ 12 h 712"/>
                  <a:gd name="T2" fmla="*/ 741 w 1321"/>
                  <a:gd name="T3" fmla="*/ 14 h 712"/>
                  <a:gd name="T4" fmla="*/ 742 w 1321"/>
                  <a:gd name="T5" fmla="*/ 16 h 712"/>
                  <a:gd name="T6" fmla="*/ 740 w 1321"/>
                  <a:gd name="T7" fmla="*/ 18 h 712"/>
                  <a:gd name="T8" fmla="*/ 728 w 1321"/>
                  <a:gd name="T9" fmla="*/ 18 h 712"/>
                  <a:gd name="T10" fmla="*/ 714 w 1321"/>
                  <a:gd name="T11" fmla="*/ 19 h 712"/>
                  <a:gd name="T12" fmla="*/ 697 w 1321"/>
                  <a:gd name="T13" fmla="*/ 20 h 712"/>
                  <a:gd name="T14" fmla="*/ 672 w 1321"/>
                  <a:gd name="T15" fmla="*/ 20 h 712"/>
                  <a:gd name="T16" fmla="*/ 645 w 1321"/>
                  <a:gd name="T17" fmla="*/ 20 h 712"/>
                  <a:gd name="T18" fmla="*/ 614 w 1321"/>
                  <a:gd name="T19" fmla="*/ 22 h 712"/>
                  <a:gd name="T20" fmla="*/ 579 w 1321"/>
                  <a:gd name="T21" fmla="*/ 22 h 712"/>
                  <a:gd name="T22" fmla="*/ 542 w 1321"/>
                  <a:gd name="T23" fmla="*/ 22 h 712"/>
                  <a:gd name="T24" fmla="*/ 503 w 1321"/>
                  <a:gd name="T25" fmla="*/ 23 h 712"/>
                  <a:gd name="T26" fmla="*/ 463 w 1321"/>
                  <a:gd name="T27" fmla="*/ 23 h 712"/>
                  <a:gd name="T28" fmla="*/ 446 w 1321"/>
                  <a:gd name="T29" fmla="*/ 23 h 712"/>
                  <a:gd name="T30" fmla="*/ 268 w 1321"/>
                  <a:gd name="T31" fmla="*/ 23 h 712"/>
                  <a:gd name="T32" fmla="*/ 266 w 1321"/>
                  <a:gd name="T33" fmla="*/ 23 h 712"/>
                  <a:gd name="T34" fmla="*/ 229 w 1321"/>
                  <a:gd name="T35" fmla="*/ 23 h 712"/>
                  <a:gd name="T36" fmla="*/ 196 w 1321"/>
                  <a:gd name="T37" fmla="*/ 23 h 712"/>
                  <a:gd name="T38" fmla="*/ 164 w 1321"/>
                  <a:gd name="T39" fmla="*/ 23 h 712"/>
                  <a:gd name="T40" fmla="*/ 132 w 1321"/>
                  <a:gd name="T41" fmla="*/ 22 h 712"/>
                  <a:gd name="T42" fmla="*/ 106 w 1321"/>
                  <a:gd name="T43" fmla="*/ 22 h 712"/>
                  <a:gd name="T44" fmla="*/ 78 w 1321"/>
                  <a:gd name="T45" fmla="*/ 22 h 712"/>
                  <a:gd name="T46" fmla="*/ 60 w 1321"/>
                  <a:gd name="T47" fmla="*/ 20 h 712"/>
                  <a:gd name="T48" fmla="*/ 38 w 1321"/>
                  <a:gd name="T49" fmla="*/ 20 h 712"/>
                  <a:gd name="T50" fmla="*/ 25 w 1321"/>
                  <a:gd name="T51" fmla="*/ 20 h 712"/>
                  <a:gd name="T52" fmla="*/ 18 w 1321"/>
                  <a:gd name="T53" fmla="*/ 20 h 712"/>
                  <a:gd name="T54" fmla="*/ 6 w 1321"/>
                  <a:gd name="T55" fmla="*/ 18 h 712"/>
                  <a:gd name="T56" fmla="*/ 0 w 1321"/>
                  <a:gd name="T57" fmla="*/ 18 h 712"/>
                  <a:gd name="T58" fmla="*/ 0 w 1321"/>
                  <a:gd name="T59" fmla="*/ 18 h 712"/>
                  <a:gd name="T60" fmla="*/ 4 w 1321"/>
                  <a:gd name="T61" fmla="*/ 16 h 712"/>
                  <a:gd name="T62" fmla="*/ 16 w 1321"/>
                  <a:gd name="T63" fmla="*/ 14 h 712"/>
                  <a:gd name="T64" fmla="*/ 25 w 1321"/>
                  <a:gd name="T65" fmla="*/ 12 h 712"/>
                  <a:gd name="T66" fmla="*/ 56 w 1321"/>
                  <a:gd name="T67" fmla="*/ 10 h 712"/>
                  <a:gd name="T68" fmla="*/ 82 w 1321"/>
                  <a:gd name="T69" fmla="*/ 8 h 712"/>
                  <a:gd name="T70" fmla="*/ 115 w 1321"/>
                  <a:gd name="T71" fmla="*/ 5 h 712"/>
                  <a:gd name="T72" fmla="*/ 153 w 1321"/>
                  <a:gd name="T73" fmla="*/ 4 h 712"/>
                  <a:gd name="T74" fmla="*/ 192 w 1321"/>
                  <a:gd name="T75" fmla="*/ 4 h 712"/>
                  <a:gd name="T76" fmla="*/ 233 w 1321"/>
                  <a:gd name="T77" fmla="*/ 4 h 712"/>
                  <a:gd name="T78" fmla="*/ 278 w 1321"/>
                  <a:gd name="T79" fmla="*/ 4 h 712"/>
                  <a:gd name="T80" fmla="*/ 326 w 1321"/>
                  <a:gd name="T81" fmla="*/ 4 h 712"/>
                  <a:gd name="T82" fmla="*/ 374 w 1321"/>
                  <a:gd name="T83" fmla="*/ 0 h 712"/>
                  <a:gd name="T84" fmla="*/ 374 w 1321"/>
                  <a:gd name="T85" fmla="*/ 0 h 712"/>
                  <a:gd name="T86" fmla="*/ 426 w 1321"/>
                  <a:gd name="T87" fmla="*/ 4 h 712"/>
                  <a:gd name="T88" fmla="*/ 475 w 1321"/>
                  <a:gd name="T89" fmla="*/ 4 h 712"/>
                  <a:gd name="T90" fmla="*/ 523 w 1321"/>
                  <a:gd name="T91" fmla="*/ 4 h 712"/>
                  <a:gd name="T92" fmla="*/ 568 w 1321"/>
                  <a:gd name="T93" fmla="*/ 4 h 712"/>
                  <a:gd name="T94" fmla="*/ 609 w 1321"/>
                  <a:gd name="T95" fmla="*/ 4 h 712"/>
                  <a:gd name="T96" fmla="*/ 646 w 1321"/>
                  <a:gd name="T97" fmla="*/ 6 h 712"/>
                  <a:gd name="T98" fmla="*/ 679 w 1321"/>
                  <a:gd name="T99" fmla="*/ 9 h 712"/>
                  <a:gd name="T100" fmla="*/ 707 w 1321"/>
                  <a:gd name="T101" fmla="*/ 11 h 712"/>
                  <a:gd name="T102" fmla="*/ 729 w 1321"/>
                  <a:gd name="T103" fmla="*/ 12 h 712"/>
                  <a:gd name="T104" fmla="*/ 729 w 1321"/>
                  <a:gd name="T105" fmla="*/ 1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987E3"/>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详细列表">
    <p:spTree>
      <p:nvGrpSpPr>
        <p:cNvPr id="1" name=""/>
        <p:cNvGrpSpPr/>
        <p:nvPr/>
      </p:nvGrpSpPr>
      <p:grpSpPr>
        <a:xfrm>
          <a:off x="0" y="0"/>
          <a:ext cx="0" cy="0"/>
          <a:chOff x="0" y="0"/>
          <a:chExt cx="0" cy="0"/>
        </a:xfrm>
      </p:grpSpPr>
      <p:grpSp>
        <p:nvGrpSpPr>
          <p:cNvPr id="6" name="Group 91"/>
          <p:cNvGrpSpPr/>
          <p:nvPr/>
        </p:nvGrpSpPr>
        <p:grpSpPr bwMode="auto">
          <a:xfrm>
            <a:off x="1182688" y="2173288"/>
            <a:ext cx="2163762" cy="3160712"/>
            <a:chOff x="745" y="1369"/>
            <a:chExt cx="1363" cy="1991"/>
          </a:xfrm>
        </p:grpSpPr>
        <p:sp>
          <p:nvSpPr>
            <p:cNvPr id="7"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8"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9"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0"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11" name="Group 96"/>
            <p:cNvGrpSpPr/>
            <p:nvPr/>
          </p:nvGrpSpPr>
          <p:grpSpPr bwMode="auto">
            <a:xfrm>
              <a:off x="1214" y="1369"/>
              <a:ext cx="405" cy="392"/>
              <a:chOff x="1289" y="587"/>
              <a:chExt cx="668" cy="647"/>
            </a:xfrm>
          </p:grpSpPr>
          <p:sp>
            <p:nvSpPr>
              <p:cNvPr id="13"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4"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5"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6"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7"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12" name="Text Box 102"/>
            <p:cNvSpPr txBox="1">
              <a:spLocks noChangeArrowheads="1"/>
            </p:cNvSpPr>
            <p:nvPr/>
          </p:nvSpPr>
          <p:spPr bwMode="gray">
            <a:xfrm>
              <a:off x="1304" y="1424"/>
              <a:ext cx="216" cy="252"/>
            </a:xfrm>
            <a:prstGeom prst="rect">
              <a:avLst/>
            </a:prstGeom>
            <a:noFill/>
            <a:ln w="9525" algn="ctr">
              <a:noFill/>
              <a:miter lim="800000"/>
            </a:ln>
            <a:effectLst/>
          </p:spPr>
          <p:txBody>
            <a:bodyPr wrap="none">
              <a:spAutoFit/>
            </a:bodyPr>
            <a:lstStyle/>
            <a:p>
              <a:pPr algn="ctr" fontAlgn="auto">
                <a:spcBef>
                  <a:spcPts val="0"/>
                </a:spcBef>
                <a:spcAft>
                  <a:spcPts val="0"/>
                </a:spcAft>
                <a:defRPr/>
              </a:pPr>
              <a:r>
                <a:rPr lang="en-US" altLang="zh-CN" sz="2000" b="1" kern="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en-US" altLang="zh-CN" sz="2000" b="1" kern="0" dirty="0">
                <a:solidFill>
                  <a:sysClr val="windowText" lastClr="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Group 104"/>
          <p:cNvGrpSpPr/>
          <p:nvPr/>
        </p:nvGrpSpPr>
        <p:grpSpPr bwMode="auto">
          <a:xfrm>
            <a:off x="5913438" y="2170113"/>
            <a:ext cx="2163762" cy="3160712"/>
            <a:chOff x="3725" y="1367"/>
            <a:chExt cx="1363" cy="1991"/>
          </a:xfrm>
        </p:grpSpPr>
        <p:sp>
          <p:nvSpPr>
            <p:cNvPr id="19"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0"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1"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2"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23" name="Group 109"/>
            <p:cNvGrpSpPr/>
            <p:nvPr/>
          </p:nvGrpSpPr>
          <p:grpSpPr bwMode="auto">
            <a:xfrm>
              <a:off x="4194" y="1367"/>
              <a:ext cx="405" cy="392"/>
              <a:chOff x="1289" y="587"/>
              <a:chExt cx="668" cy="647"/>
            </a:xfrm>
          </p:grpSpPr>
          <p:sp>
            <p:nvSpPr>
              <p:cNvPr id="25"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6"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7"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8"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9"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24" name="Text Box 115"/>
            <p:cNvSpPr txBox="1">
              <a:spLocks noChangeArrowheads="1"/>
            </p:cNvSpPr>
            <p:nvPr/>
          </p:nvSpPr>
          <p:spPr bwMode="gray">
            <a:xfrm>
              <a:off x="4284" y="1422"/>
              <a:ext cx="216" cy="252"/>
            </a:xfrm>
            <a:prstGeom prst="rect">
              <a:avLst/>
            </a:prstGeom>
            <a:noFill/>
            <a:ln w="9525" algn="ctr">
              <a:noFill/>
              <a:miter lim="800000"/>
            </a:ln>
            <a:effectLst/>
          </p:spPr>
          <p:txBody>
            <a:bodyPr wrap="none">
              <a:spAutoFit/>
            </a:bodyPr>
            <a:lstStyle/>
            <a:p>
              <a:pPr algn="ctr" fontAlgn="auto">
                <a:spcBef>
                  <a:spcPts val="0"/>
                </a:spcBef>
                <a:spcAft>
                  <a:spcPts val="0"/>
                </a:spcAft>
                <a:defRPr/>
              </a:pPr>
              <a:r>
                <a:rPr lang="en-US" altLang="zh-CN" sz="2000" b="1" kern="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en-US" altLang="zh-CN" sz="2000" b="1" kern="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30" name="Group 117"/>
          <p:cNvGrpSpPr/>
          <p:nvPr/>
        </p:nvGrpSpPr>
        <p:grpSpPr bwMode="auto">
          <a:xfrm>
            <a:off x="3544888" y="2173288"/>
            <a:ext cx="2163762" cy="3160712"/>
            <a:chOff x="2256" y="1157"/>
            <a:chExt cx="1363" cy="1991"/>
          </a:xfrm>
        </p:grpSpPr>
        <p:sp>
          <p:nvSpPr>
            <p:cNvPr id="31"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2"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3"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4"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5"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6"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7"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8"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9"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0" name="Text Box 127"/>
            <p:cNvSpPr txBox="1">
              <a:spLocks noChangeArrowheads="1"/>
            </p:cNvSpPr>
            <p:nvPr/>
          </p:nvSpPr>
          <p:spPr bwMode="gray">
            <a:xfrm>
              <a:off x="2815" y="1212"/>
              <a:ext cx="216" cy="252"/>
            </a:xfrm>
            <a:prstGeom prst="rect">
              <a:avLst/>
            </a:prstGeom>
            <a:noFill/>
            <a:ln w="9525" algn="ctr">
              <a:noFill/>
              <a:miter lim="800000"/>
            </a:ln>
            <a:effectLst/>
          </p:spPr>
          <p:txBody>
            <a:bodyPr wrap="none">
              <a:spAutoFit/>
            </a:bodyPr>
            <a:lstStyle/>
            <a:p>
              <a:pPr algn="ctr" fontAlgn="auto">
                <a:spcBef>
                  <a:spcPts val="0"/>
                </a:spcBef>
                <a:spcAft>
                  <a:spcPts val="0"/>
                </a:spcAft>
                <a:defRPr/>
              </a:pPr>
              <a:r>
                <a:rPr lang="en-US" altLang="zh-CN" sz="2000" b="1" kern="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en-US" altLang="zh-CN" sz="2000" b="1" kern="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endParaRPr lang="zh-CN" altLang="en-US"/>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endParaRPr lang="zh-CN" altLang="en-US"/>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概念分支">
    <p:spTree>
      <p:nvGrpSpPr>
        <p:cNvPr id="1" name=""/>
        <p:cNvGrpSpPr/>
        <p:nvPr/>
      </p:nvGrpSpPr>
      <p:grpSpPr>
        <a:xfrm>
          <a:off x="0" y="0"/>
          <a:ext cx="0" cy="0"/>
          <a:chOff x="0" y="0"/>
          <a:chExt cx="0" cy="0"/>
        </a:xfrm>
      </p:grpSpPr>
      <p:sp>
        <p:nvSpPr>
          <p:cNvPr id="6"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7" name="Freeform 8"/>
          <p:cNvSpPr/>
          <p:nvPr/>
        </p:nvSpPr>
        <p:spPr bwMode="gray">
          <a:xfrm>
            <a:off x="3181350" y="3135313"/>
            <a:ext cx="850900" cy="1185862"/>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gs>
              <a:gs pos="100000">
                <a:srgbClr val="F3C8B3"/>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spect="1" noChangeArrowheads="1" noTextEdit="1"/>
          </p:cNvSpPr>
          <p:nvPr/>
        </p:nvSpPr>
        <p:spPr bwMode="gray">
          <a:xfrm flipH="1">
            <a:off x="4733925" y="3132138"/>
            <a:ext cx="8572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 name="Group 11"/>
          <p:cNvGrpSpPr/>
          <p:nvPr/>
        </p:nvGrpSpPr>
        <p:grpSpPr bwMode="auto">
          <a:xfrm>
            <a:off x="3016250" y="1582738"/>
            <a:ext cx="2827338" cy="1528762"/>
            <a:chOff x="1997" y="1314"/>
            <a:chExt cx="1889" cy="1009"/>
          </a:xfrm>
        </p:grpSpPr>
        <p:grpSp>
          <p:nvGrpSpPr>
            <p:cNvPr id="10" name="Group 12"/>
            <p:cNvGrpSpPr/>
            <p:nvPr/>
          </p:nvGrpSpPr>
          <p:grpSpPr bwMode="auto">
            <a:xfrm>
              <a:off x="1997" y="1404"/>
              <a:ext cx="1889" cy="919"/>
              <a:chOff x="1973" y="1027"/>
              <a:chExt cx="1926" cy="937"/>
            </a:xfrm>
          </p:grpSpPr>
          <p:sp>
            <p:nvSpPr>
              <p:cNvPr id="15"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1"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2"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3"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Oval 18"/>
            <p:cNvSpPr>
              <a:spLocks noChangeArrowheads="1"/>
            </p:cNvSpPr>
            <p:nvPr/>
          </p:nvSpPr>
          <p:spPr bwMode="gray">
            <a:xfrm>
              <a:off x="2208" y="1344"/>
              <a:ext cx="1382" cy="620"/>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7"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8" name="Freeform 10"/>
          <p:cNvSpPr/>
          <p:nvPr/>
        </p:nvSpPr>
        <p:spPr bwMode="gray">
          <a:xfrm flipH="1">
            <a:off x="4738688" y="3135313"/>
            <a:ext cx="852487" cy="1185862"/>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gs>
              <a:gs pos="100000">
                <a:srgbClr val="C5D9F6"/>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endParaRPr lang="zh-CN" altLang="en-US"/>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r>
              <a:rPr lang="zh-CN" altLang="en-US"/>
              <a:t>单击此处编辑母版文本样式</a:t>
            </a:r>
            <a:endParaRPr lang="zh-CN" altLang="en-US"/>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概念进化">
    <p:spTree>
      <p:nvGrpSpPr>
        <p:cNvPr id="1" name=""/>
        <p:cNvGrpSpPr/>
        <p:nvPr/>
      </p:nvGrpSpPr>
      <p:grpSpPr>
        <a:xfrm>
          <a:off x="0" y="0"/>
          <a:ext cx="0" cy="0"/>
          <a:chOff x="0" y="0"/>
          <a:chExt cx="0" cy="0"/>
        </a:xfrm>
      </p:grpSpPr>
      <p:grpSp>
        <p:nvGrpSpPr>
          <p:cNvPr id="11" name="Group 97"/>
          <p:cNvGrpSpPr/>
          <p:nvPr/>
        </p:nvGrpSpPr>
        <p:grpSpPr bwMode="auto">
          <a:xfrm>
            <a:off x="0" y="2320925"/>
            <a:ext cx="9144000" cy="3325813"/>
            <a:chOff x="0" y="1355"/>
            <a:chExt cx="5760" cy="2095"/>
          </a:xfrm>
        </p:grpSpPr>
        <p:grpSp>
          <p:nvGrpSpPr>
            <p:cNvPr id="12" name="Group 92"/>
            <p:cNvGrpSpPr/>
            <p:nvPr/>
          </p:nvGrpSpPr>
          <p:grpSpPr bwMode="auto">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nvGrpSpPr>
            <p:cNvPr id="13" name="Group 93"/>
            <p:cNvGrpSpPr/>
            <p:nvPr/>
          </p:nvGrpSpPr>
          <p:grpSpPr bwMode="auto">
            <a:xfrm>
              <a:off x="605" y="1444"/>
              <a:ext cx="1081" cy="1969"/>
              <a:chOff x="605" y="1444"/>
              <a:chExt cx="1081" cy="1969"/>
            </a:xfrm>
          </p:grpSpPr>
          <p:grpSp>
            <p:nvGrpSpPr>
              <p:cNvPr id="70" name="Group 58"/>
              <p:cNvGrpSpPr/>
              <p:nvPr/>
            </p:nvGrpSpPr>
            <p:grpSpPr bwMode="auto">
              <a:xfrm rot="3877067">
                <a:off x="714" y="2440"/>
                <a:ext cx="1404" cy="541"/>
                <a:chOff x="2288" y="2726"/>
                <a:chExt cx="1832" cy="712"/>
              </a:xfrm>
            </p:grpSpPr>
            <p:grpSp>
              <p:nvGrpSpPr>
                <p:cNvPr id="82" name="Group 59"/>
                <p:cNvGrpSpPr/>
                <p:nvPr/>
              </p:nvGrpSpPr>
              <p:grpSpPr bwMode="auto">
                <a:xfrm>
                  <a:off x="2288" y="3030"/>
                  <a:ext cx="1832" cy="408"/>
                  <a:chOff x="2288" y="3030"/>
                  <a:chExt cx="1832" cy="408"/>
                </a:xfrm>
              </p:grpSpPr>
              <p:sp>
                <p:nvSpPr>
                  <p:cNvPr id="86" name="Freeform 60"/>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7" name="Freeform 61"/>
                  <p:cNvSpPr/>
                  <p:nvPr/>
                </p:nvSpPr>
                <p:spPr bwMode="gray">
                  <a:xfrm>
                    <a:off x="3805" y="3059"/>
                    <a:ext cx="288"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67 h 334"/>
                      <a:gd name="T10" fmla="*/ 204 w 288"/>
                      <a:gd name="T11" fmla="*/ 179 h 334"/>
                      <a:gd name="T12" fmla="*/ 174 w 288"/>
                      <a:gd name="T13" fmla="*/ 209 h 334"/>
                      <a:gd name="T14" fmla="*/ 144 w 288"/>
                      <a:gd name="T15" fmla="*/ 233 h 334"/>
                      <a:gd name="T16" fmla="*/ 112 w 288"/>
                      <a:gd name="T17" fmla="*/ 253 h 334"/>
                      <a:gd name="T18" fmla="*/ 84 w 288"/>
                      <a:gd name="T19" fmla="*/ 269 h 334"/>
                      <a:gd name="T20" fmla="*/ 56 w 288"/>
                      <a:gd name="T21" fmla="*/ 283 h 334"/>
                      <a:gd name="T22" fmla="*/ 34 w 288"/>
                      <a:gd name="T23" fmla="*/ 293 h 334"/>
                      <a:gd name="T24" fmla="*/ 16 w 288"/>
                      <a:gd name="T25" fmla="*/ 299 h 334"/>
                      <a:gd name="T26" fmla="*/ 4 w 288"/>
                      <a:gd name="T27" fmla="*/ 303 h 334"/>
                      <a:gd name="T28" fmla="*/ 0 w 288"/>
                      <a:gd name="T29" fmla="*/ 305 h 334"/>
                      <a:gd name="T30" fmla="*/ 4 w 288"/>
                      <a:gd name="T31" fmla="*/ 303 h 334"/>
                      <a:gd name="T32" fmla="*/ 16 w 288"/>
                      <a:gd name="T33" fmla="*/ 297 h 334"/>
                      <a:gd name="T34" fmla="*/ 34 w 288"/>
                      <a:gd name="T35" fmla="*/ 289 h 334"/>
                      <a:gd name="T36" fmla="*/ 56 w 288"/>
                      <a:gd name="T37" fmla="*/ 275 h 334"/>
                      <a:gd name="T38" fmla="*/ 84 w 288"/>
                      <a:gd name="T39" fmla="*/ 259 h 334"/>
                      <a:gd name="T40" fmla="*/ 112 w 288"/>
                      <a:gd name="T41" fmla="*/ 237 h 334"/>
                      <a:gd name="T42" fmla="*/ 142 w 288"/>
                      <a:gd name="T43" fmla="*/ 213 h 334"/>
                      <a:gd name="T44" fmla="*/ 170 w 288"/>
                      <a:gd name="T45" fmla="*/ 183 h 334"/>
                      <a:gd name="T46" fmla="*/ 196 w 288"/>
                      <a:gd name="T47" fmla="*/ 167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83" name="Group 62"/>
                <p:cNvGrpSpPr/>
                <p:nvPr/>
              </p:nvGrpSpPr>
              <p:grpSpPr bwMode="auto">
                <a:xfrm flipV="1">
                  <a:off x="2289" y="2726"/>
                  <a:ext cx="1407" cy="313"/>
                  <a:chOff x="2288" y="3029"/>
                  <a:chExt cx="1833" cy="408"/>
                </a:xfrm>
              </p:grpSpPr>
              <p:sp>
                <p:nvSpPr>
                  <p:cNvPr id="84" name="Freeform 63"/>
                  <p:cNvSpPr/>
                  <p:nvPr/>
                </p:nvSpPr>
                <p:spPr bwMode="gray">
                  <a:xfrm>
                    <a:off x="2288" y="3029"/>
                    <a:ext cx="1833" cy="408"/>
                  </a:xfrm>
                  <a:custGeom>
                    <a:avLst/>
                    <a:gdLst>
                      <a:gd name="T0" fmla="*/ 1861 w 1832"/>
                      <a:gd name="T1" fmla="*/ 32 h 408"/>
                      <a:gd name="T2" fmla="*/ 1859 w 1832"/>
                      <a:gd name="T3" fmla="*/ 66 h 408"/>
                      <a:gd name="T4" fmla="*/ 1843 w 1832"/>
                      <a:gd name="T5" fmla="*/ 128 h 408"/>
                      <a:gd name="T6" fmla="*/ 1817 w 1832"/>
                      <a:gd name="T7" fmla="*/ 188 h 408"/>
                      <a:gd name="T8" fmla="*/ 1783 w 1832"/>
                      <a:gd name="T9" fmla="*/ 240 h 408"/>
                      <a:gd name="T10" fmla="*/ 1741 w 1832"/>
                      <a:gd name="T11" fmla="*/ 288 h 408"/>
                      <a:gd name="T12" fmla="*/ 1693 w 1832"/>
                      <a:gd name="T13" fmla="*/ 330 h 408"/>
                      <a:gd name="T14" fmla="*/ 1639 w 1832"/>
                      <a:gd name="T15" fmla="*/ 362 h 408"/>
                      <a:gd name="T16" fmla="*/ 1579 w 1832"/>
                      <a:gd name="T17" fmla="*/ 388 h 408"/>
                      <a:gd name="T18" fmla="*/ 1515 w 1832"/>
                      <a:gd name="T19" fmla="*/ 402 h 408"/>
                      <a:gd name="T20" fmla="*/ 1447 w 1832"/>
                      <a:gd name="T21" fmla="*/ 408 h 408"/>
                      <a:gd name="T22" fmla="*/ 0 w 1832"/>
                      <a:gd name="T23" fmla="*/ 408 h 408"/>
                      <a:gd name="T24" fmla="*/ 0 w 1832"/>
                      <a:gd name="T25" fmla="*/ 0 h 408"/>
                      <a:gd name="T26" fmla="*/ 1861 w 1832"/>
                      <a:gd name="T27" fmla="*/ 0 h 408"/>
                      <a:gd name="T28" fmla="*/ 1861 w 1832"/>
                      <a:gd name="T29" fmla="*/ 32 h 408"/>
                      <a:gd name="T30" fmla="*/ 1861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5" name="Freeform 64"/>
                  <p:cNvSpPr/>
                  <p:nvPr/>
                </p:nvSpPr>
                <p:spPr bwMode="gray">
                  <a:xfrm>
                    <a:off x="3804" y="3054"/>
                    <a:ext cx="289" cy="333"/>
                  </a:xfrm>
                  <a:custGeom>
                    <a:avLst/>
                    <a:gdLst>
                      <a:gd name="T0" fmla="*/ 317 w 288"/>
                      <a:gd name="T1" fmla="*/ 0 h 334"/>
                      <a:gd name="T2" fmla="*/ 313 w 288"/>
                      <a:gd name="T3" fmla="*/ 52 h 334"/>
                      <a:gd name="T4" fmla="*/ 301 w 288"/>
                      <a:gd name="T5" fmla="*/ 98 h 334"/>
                      <a:gd name="T6" fmla="*/ 283 w 288"/>
                      <a:gd name="T7" fmla="*/ 140 h 334"/>
                      <a:gd name="T8" fmla="*/ 259 w 288"/>
                      <a:gd name="T9" fmla="*/ 167 h 334"/>
                      <a:gd name="T10" fmla="*/ 233 w 288"/>
                      <a:gd name="T11" fmla="*/ 179 h 334"/>
                      <a:gd name="T12" fmla="*/ 203 w 288"/>
                      <a:gd name="T13" fmla="*/ 209 h 334"/>
                      <a:gd name="T14" fmla="*/ 173 w 288"/>
                      <a:gd name="T15" fmla="*/ 233 h 334"/>
                      <a:gd name="T16" fmla="*/ 112 w 288"/>
                      <a:gd name="T17" fmla="*/ 253 h 334"/>
                      <a:gd name="T18" fmla="*/ 84 w 288"/>
                      <a:gd name="T19" fmla="*/ 269 h 334"/>
                      <a:gd name="T20" fmla="*/ 56 w 288"/>
                      <a:gd name="T21" fmla="*/ 283 h 334"/>
                      <a:gd name="T22" fmla="*/ 34 w 288"/>
                      <a:gd name="T23" fmla="*/ 293 h 334"/>
                      <a:gd name="T24" fmla="*/ 16 w 288"/>
                      <a:gd name="T25" fmla="*/ 299 h 334"/>
                      <a:gd name="T26" fmla="*/ 4 w 288"/>
                      <a:gd name="T27" fmla="*/ 303 h 334"/>
                      <a:gd name="T28" fmla="*/ 0 w 288"/>
                      <a:gd name="T29" fmla="*/ 305 h 334"/>
                      <a:gd name="T30" fmla="*/ 4 w 288"/>
                      <a:gd name="T31" fmla="*/ 303 h 334"/>
                      <a:gd name="T32" fmla="*/ 16 w 288"/>
                      <a:gd name="T33" fmla="*/ 297 h 334"/>
                      <a:gd name="T34" fmla="*/ 34 w 288"/>
                      <a:gd name="T35" fmla="*/ 289 h 334"/>
                      <a:gd name="T36" fmla="*/ 56 w 288"/>
                      <a:gd name="T37" fmla="*/ 275 h 334"/>
                      <a:gd name="T38" fmla="*/ 84 w 288"/>
                      <a:gd name="T39" fmla="*/ 259 h 334"/>
                      <a:gd name="T40" fmla="*/ 112 w 288"/>
                      <a:gd name="T41" fmla="*/ 237 h 334"/>
                      <a:gd name="T42" fmla="*/ 142 w 288"/>
                      <a:gd name="T43" fmla="*/ 213 h 334"/>
                      <a:gd name="T44" fmla="*/ 199 w 288"/>
                      <a:gd name="T45" fmla="*/ 183 h 334"/>
                      <a:gd name="T46" fmla="*/ 225 w 288"/>
                      <a:gd name="T47" fmla="*/ 167 h 334"/>
                      <a:gd name="T48" fmla="*/ 249 w 288"/>
                      <a:gd name="T49" fmla="*/ 142 h 334"/>
                      <a:gd name="T50" fmla="*/ 267 w 288"/>
                      <a:gd name="T51" fmla="*/ 100 h 334"/>
                      <a:gd name="T52" fmla="*/ 279 w 288"/>
                      <a:gd name="T53" fmla="*/ 54 h 334"/>
                      <a:gd name="T54" fmla="*/ 283 w 288"/>
                      <a:gd name="T55" fmla="*/ 2 h 334"/>
                      <a:gd name="T56" fmla="*/ 317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71" name="Group 65"/>
              <p:cNvGrpSpPr/>
              <p:nvPr/>
            </p:nvGrpSpPr>
            <p:grpSpPr bwMode="auto">
              <a:xfrm>
                <a:off x="605" y="1444"/>
                <a:ext cx="801" cy="808"/>
                <a:chOff x="2789" y="1625"/>
                <a:chExt cx="907" cy="907"/>
              </a:xfrm>
            </p:grpSpPr>
            <p:sp>
              <p:nvSpPr>
                <p:cNvPr id="72"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3"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4"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5"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6"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77" name="Group 71"/>
                <p:cNvGrpSpPr/>
                <p:nvPr/>
              </p:nvGrpSpPr>
              <p:grpSpPr bwMode="auto">
                <a:xfrm>
                  <a:off x="2902" y="1735"/>
                  <a:ext cx="689" cy="688"/>
                  <a:chOff x="4166" y="1706"/>
                  <a:chExt cx="1254" cy="1252"/>
                </a:xfrm>
              </p:grpSpPr>
              <p:sp>
                <p:nvSpPr>
                  <p:cNvPr id="78" name="Oval 72"/>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9" name="Oval 73"/>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80" name="Oval 74"/>
                  <p:cNvSpPr>
                    <a:spLocks noChangeArrowheads="1"/>
                  </p:cNvSpPr>
                  <p:nvPr/>
                </p:nvSpPr>
                <p:spPr bwMode="gray">
                  <a:xfrm>
                    <a:off x="4195" y="1724"/>
                    <a:ext cx="1160"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grpSp>
          <p:nvGrpSpPr>
            <p:cNvPr id="14" name="Group 94"/>
            <p:cNvGrpSpPr/>
            <p:nvPr/>
          </p:nvGrpSpPr>
          <p:grpSpPr bwMode="auto">
            <a:xfrm>
              <a:off x="1708" y="1444"/>
              <a:ext cx="1081" cy="1969"/>
              <a:chOff x="1708" y="1444"/>
              <a:chExt cx="1081" cy="1969"/>
            </a:xfrm>
          </p:grpSpPr>
          <p:grpSp>
            <p:nvGrpSpPr>
              <p:cNvPr id="52" name="Group 40"/>
              <p:cNvGrpSpPr/>
              <p:nvPr/>
            </p:nvGrpSpPr>
            <p:grpSpPr bwMode="auto">
              <a:xfrm rot="3877067">
                <a:off x="1817" y="2440"/>
                <a:ext cx="1404" cy="541"/>
                <a:chOff x="2288" y="2726"/>
                <a:chExt cx="1832" cy="712"/>
              </a:xfrm>
            </p:grpSpPr>
            <p:grpSp>
              <p:nvGrpSpPr>
                <p:cNvPr id="64" name="Group 41"/>
                <p:cNvGrpSpPr/>
                <p:nvPr/>
              </p:nvGrpSpPr>
              <p:grpSpPr bwMode="auto">
                <a:xfrm>
                  <a:off x="2288" y="3030"/>
                  <a:ext cx="1832" cy="408"/>
                  <a:chOff x="2288" y="3030"/>
                  <a:chExt cx="1832" cy="408"/>
                </a:xfrm>
              </p:grpSpPr>
              <p:sp>
                <p:nvSpPr>
                  <p:cNvPr id="68" name="Freeform 42"/>
                  <p:cNvSpPr/>
                  <p:nvPr/>
                </p:nvSpPr>
                <p:spPr bwMode="gray">
                  <a:xfrm>
                    <a:off x="2288"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9" name="Freeform 43"/>
                  <p:cNvSpPr/>
                  <p:nvPr/>
                </p:nvSpPr>
                <p:spPr bwMode="gray">
                  <a:xfrm>
                    <a:off x="3805" y="3059"/>
                    <a:ext cx="288" cy="333"/>
                  </a:xfrm>
                  <a:custGeom>
                    <a:avLst/>
                    <a:gdLst>
                      <a:gd name="T0" fmla="*/ 288 w 288"/>
                      <a:gd name="T1" fmla="*/ 0 h 334"/>
                      <a:gd name="T2" fmla="*/ 284 w 288"/>
                      <a:gd name="T3" fmla="*/ 52 h 334"/>
                      <a:gd name="T4" fmla="*/ 272 w 288"/>
                      <a:gd name="T5" fmla="*/ 98 h 334"/>
                      <a:gd name="T6" fmla="*/ 254 w 288"/>
                      <a:gd name="T7" fmla="*/ 140 h 334"/>
                      <a:gd name="T8" fmla="*/ 230 w 288"/>
                      <a:gd name="T9" fmla="*/ 167 h 334"/>
                      <a:gd name="T10" fmla="*/ 204 w 288"/>
                      <a:gd name="T11" fmla="*/ 179 h 334"/>
                      <a:gd name="T12" fmla="*/ 174 w 288"/>
                      <a:gd name="T13" fmla="*/ 209 h 334"/>
                      <a:gd name="T14" fmla="*/ 144 w 288"/>
                      <a:gd name="T15" fmla="*/ 233 h 334"/>
                      <a:gd name="T16" fmla="*/ 112 w 288"/>
                      <a:gd name="T17" fmla="*/ 253 h 334"/>
                      <a:gd name="T18" fmla="*/ 84 w 288"/>
                      <a:gd name="T19" fmla="*/ 269 h 334"/>
                      <a:gd name="T20" fmla="*/ 56 w 288"/>
                      <a:gd name="T21" fmla="*/ 283 h 334"/>
                      <a:gd name="T22" fmla="*/ 34 w 288"/>
                      <a:gd name="T23" fmla="*/ 293 h 334"/>
                      <a:gd name="T24" fmla="*/ 16 w 288"/>
                      <a:gd name="T25" fmla="*/ 299 h 334"/>
                      <a:gd name="T26" fmla="*/ 4 w 288"/>
                      <a:gd name="T27" fmla="*/ 303 h 334"/>
                      <a:gd name="T28" fmla="*/ 0 w 288"/>
                      <a:gd name="T29" fmla="*/ 305 h 334"/>
                      <a:gd name="T30" fmla="*/ 4 w 288"/>
                      <a:gd name="T31" fmla="*/ 303 h 334"/>
                      <a:gd name="T32" fmla="*/ 16 w 288"/>
                      <a:gd name="T33" fmla="*/ 297 h 334"/>
                      <a:gd name="T34" fmla="*/ 34 w 288"/>
                      <a:gd name="T35" fmla="*/ 289 h 334"/>
                      <a:gd name="T36" fmla="*/ 56 w 288"/>
                      <a:gd name="T37" fmla="*/ 275 h 334"/>
                      <a:gd name="T38" fmla="*/ 84 w 288"/>
                      <a:gd name="T39" fmla="*/ 259 h 334"/>
                      <a:gd name="T40" fmla="*/ 112 w 288"/>
                      <a:gd name="T41" fmla="*/ 237 h 334"/>
                      <a:gd name="T42" fmla="*/ 142 w 288"/>
                      <a:gd name="T43" fmla="*/ 213 h 334"/>
                      <a:gd name="T44" fmla="*/ 170 w 288"/>
                      <a:gd name="T45" fmla="*/ 183 h 334"/>
                      <a:gd name="T46" fmla="*/ 196 w 288"/>
                      <a:gd name="T47" fmla="*/ 167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65" name="Group 44"/>
                <p:cNvGrpSpPr/>
                <p:nvPr/>
              </p:nvGrpSpPr>
              <p:grpSpPr bwMode="auto">
                <a:xfrm flipV="1">
                  <a:off x="2289" y="2726"/>
                  <a:ext cx="1407" cy="313"/>
                  <a:chOff x="2288" y="3029"/>
                  <a:chExt cx="1833" cy="408"/>
                </a:xfrm>
              </p:grpSpPr>
              <p:sp>
                <p:nvSpPr>
                  <p:cNvPr id="66" name="Freeform 45"/>
                  <p:cNvSpPr/>
                  <p:nvPr/>
                </p:nvSpPr>
                <p:spPr bwMode="gray">
                  <a:xfrm>
                    <a:off x="2288" y="3029"/>
                    <a:ext cx="1833" cy="408"/>
                  </a:xfrm>
                  <a:custGeom>
                    <a:avLst/>
                    <a:gdLst>
                      <a:gd name="T0" fmla="*/ 1861 w 1832"/>
                      <a:gd name="T1" fmla="*/ 32 h 408"/>
                      <a:gd name="T2" fmla="*/ 1859 w 1832"/>
                      <a:gd name="T3" fmla="*/ 66 h 408"/>
                      <a:gd name="T4" fmla="*/ 1843 w 1832"/>
                      <a:gd name="T5" fmla="*/ 128 h 408"/>
                      <a:gd name="T6" fmla="*/ 1817 w 1832"/>
                      <a:gd name="T7" fmla="*/ 188 h 408"/>
                      <a:gd name="T8" fmla="*/ 1783 w 1832"/>
                      <a:gd name="T9" fmla="*/ 240 h 408"/>
                      <a:gd name="T10" fmla="*/ 1741 w 1832"/>
                      <a:gd name="T11" fmla="*/ 288 h 408"/>
                      <a:gd name="T12" fmla="*/ 1693 w 1832"/>
                      <a:gd name="T13" fmla="*/ 330 h 408"/>
                      <a:gd name="T14" fmla="*/ 1639 w 1832"/>
                      <a:gd name="T15" fmla="*/ 362 h 408"/>
                      <a:gd name="T16" fmla="*/ 1579 w 1832"/>
                      <a:gd name="T17" fmla="*/ 388 h 408"/>
                      <a:gd name="T18" fmla="*/ 1515 w 1832"/>
                      <a:gd name="T19" fmla="*/ 402 h 408"/>
                      <a:gd name="T20" fmla="*/ 1447 w 1832"/>
                      <a:gd name="T21" fmla="*/ 408 h 408"/>
                      <a:gd name="T22" fmla="*/ 0 w 1832"/>
                      <a:gd name="T23" fmla="*/ 408 h 408"/>
                      <a:gd name="T24" fmla="*/ 0 w 1832"/>
                      <a:gd name="T25" fmla="*/ 0 h 408"/>
                      <a:gd name="T26" fmla="*/ 1861 w 1832"/>
                      <a:gd name="T27" fmla="*/ 0 h 408"/>
                      <a:gd name="T28" fmla="*/ 1861 w 1832"/>
                      <a:gd name="T29" fmla="*/ 32 h 408"/>
                      <a:gd name="T30" fmla="*/ 1861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7" name="Freeform 46"/>
                  <p:cNvSpPr/>
                  <p:nvPr/>
                </p:nvSpPr>
                <p:spPr bwMode="gray">
                  <a:xfrm>
                    <a:off x="3804" y="3054"/>
                    <a:ext cx="289" cy="333"/>
                  </a:xfrm>
                  <a:custGeom>
                    <a:avLst/>
                    <a:gdLst>
                      <a:gd name="T0" fmla="*/ 317 w 288"/>
                      <a:gd name="T1" fmla="*/ 0 h 334"/>
                      <a:gd name="T2" fmla="*/ 313 w 288"/>
                      <a:gd name="T3" fmla="*/ 52 h 334"/>
                      <a:gd name="T4" fmla="*/ 301 w 288"/>
                      <a:gd name="T5" fmla="*/ 98 h 334"/>
                      <a:gd name="T6" fmla="*/ 283 w 288"/>
                      <a:gd name="T7" fmla="*/ 140 h 334"/>
                      <a:gd name="T8" fmla="*/ 259 w 288"/>
                      <a:gd name="T9" fmla="*/ 167 h 334"/>
                      <a:gd name="T10" fmla="*/ 233 w 288"/>
                      <a:gd name="T11" fmla="*/ 179 h 334"/>
                      <a:gd name="T12" fmla="*/ 203 w 288"/>
                      <a:gd name="T13" fmla="*/ 209 h 334"/>
                      <a:gd name="T14" fmla="*/ 173 w 288"/>
                      <a:gd name="T15" fmla="*/ 233 h 334"/>
                      <a:gd name="T16" fmla="*/ 112 w 288"/>
                      <a:gd name="T17" fmla="*/ 253 h 334"/>
                      <a:gd name="T18" fmla="*/ 84 w 288"/>
                      <a:gd name="T19" fmla="*/ 269 h 334"/>
                      <a:gd name="T20" fmla="*/ 56 w 288"/>
                      <a:gd name="T21" fmla="*/ 283 h 334"/>
                      <a:gd name="T22" fmla="*/ 34 w 288"/>
                      <a:gd name="T23" fmla="*/ 293 h 334"/>
                      <a:gd name="T24" fmla="*/ 16 w 288"/>
                      <a:gd name="T25" fmla="*/ 299 h 334"/>
                      <a:gd name="T26" fmla="*/ 4 w 288"/>
                      <a:gd name="T27" fmla="*/ 303 h 334"/>
                      <a:gd name="T28" fmla="*/ 0 w 288"/>
                      <a:gd name="T29" fmla="*/ 305 h 334"/>
                      <a:gd name="T30" fmla="*/ 4 w 288"/>
                      <a:gd name="T31" fmla="*/ 303 h 334"/>
                      <a:gd name="T32" fmla="*/ 16 w 288"/>
                      <a:gd name="T33" fmla="*/ 297 h 334"/>
                      <a:gd name="T34" fmla="*/ 34 w 288"/>
                      <a:gd name="T35" fmla="*/ 289 h 334"/>
                      <a:gd name="T36" fmla="*/ 56 w 288"/>
                      <a:gd name="T37" fmla="*/ 275 h 334"/>
                      <a:gd name="T38" fmla="*/ 84 w 288"/>
                      <a:gd name="T39" fmla="*/ 259 h 334"/>
                      <a:gd name="T40" fmla="*/ 112 w 288"/>
                      <a:gd name="T41" fmla="*/ 237 h 334"/>
                      <a:gd name="T42" fmla="*/ 142 w 288"/>
                      <a:gd name="T43" fmla="*/ 213 h 334"/>
                      <a:gd name="T44" fmla="*/ 199 w 288"/>
                      <a:gd name="T45" fmla="*/ 183 h 334"/>
                      <a:gd name="T46" fmla="*/ 225 w 288"/>
                      <a:gd name="T47" fmla="*/ 167 h 334"/>
                      <a:gd name="T48" fmla="*/ 249 w 288"/>
                      <a:gd name="T49" fmla="*/ 142 h 334"/>
                      <a:gd name="T50" fmla="*/ 267 w 288"/>
                      <a:gd name="T51" fmla="*/ 100 h 334"/>
                      <a:gd name="T52" fmla="*/ 279 w 288"/>
                      <a:gd name="T53" fmla="*/ 54 h 334"/>
                      <a:gd name="T54" fmla="*/ 283 w 288"/>
                      <a:gd name="T55" fmla="*/ 2 h 334"/>
                      <a:gd name="T56" fmla="*/ 317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53" name="Group 47"/>
              <p:cNvGrpSpPr/>
              <p:nvPr/>
            </p:nvGrpSpPr>
            <p:grpSpPr bwMode="auto">
              <a:xfrm>
                <a:off x="1708" y="1444"/>
                <a:ext cx="801" cy="808"/>
                <a:chOff x="2789" y="1625"/>
                <a:chExt cx="907" cy="907"/>
              </a:xfrm>
            </p:grpSpPr>
            <p:sp>
              <p:nvSpPr>
                <p:cNvPr id="54"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5"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6"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7"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8"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59" name="Group 53"/>
                <p:cNvGrpSpPr/>
                <p:nvPr/>
              </p:nvGrpSpPr>
              <p:grpSpPr bwMode="auto">
                <a:xfrm>
                  <a:off x="2902" y="1735"/>
                  <a:ext cx="689" cy="688"/>
                  <a:chOff x="4166" y="1706"/>
                  <a:chExt cx="1254" cy="1252"/>
                </a:xfrm>
              </p:grpSpPr>
              <p:sp>
                <p:nvSpPr>
                  <p:cNvPr id="60" name="Oval 54"/>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1" name="Oval 55"/>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2" name="Oval 56"/>
                  <p:cNvSpPr>
                    <a:spLocks noChangeArrowheads="1"/>
                  </p:cNvSpPr>
                  <p:nvPr/>
                </p:nvSpPr>
                <p:spPr bwMode="gray">
                  <a:xfrm>
                    <a:off x="4195" y="1724"/>
                    <a:ext cx="1160"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grpSp>
          <p:nvGrpSpPr>
            <p:cNvPr id="15" name="Group 95"/>
            <p:cNvGrpSpPr/>
            <p:nvPr/>
          </p:nvGrpSpPr>
          <p:grpSpPr bwMode="auto">
            <a:xfrm>
              <a:off x="2848" y="1444"/>
              <a:ext cx="1086" cy="1965"/>
              <a:chOff x="2848" y="1444"/>
              <a:chExt cx="1086" cy="1965"/>
            </a:xfrm>
          </p:grpSpPr>
          <p:grpSp>
            <p:nvGrpSpPr>
              <p:cNvPr id="34" name="Group 5"/>
              <p:cNvGrpSpPr/>
              <p:nvPr/>
            </p:nvGrpSpPr>
            <p:grpSpPr bwMode="auto">
              <a:xfrm rot="3877067">
                <a:off x="2962" y="2438"/>
                <a:ext cx="1405" cy="538"/>
                <a:chOff x="2288" y="2729"/>
                <a:chExt cx="1833" cy="709"/>
              </a:xfrm>
            </p:grpSpPr>
            <p:grpSp>
              <p:nvGrpSpPr>
                <p:cNvPr id="46" name="Group 6"/>
                <p:cNvGrpSpPr/>
                <p:nvPr/>
              </p:nvGrpSpPr>
              <p:grpSpPr bwMode="auto">
                <a:xfrm>
                  <a:off x="2289" y="3030"/>
                  <a:ext cx="1832" cy="408"/>
                  <a:chOff x="2289" y="3030"/>
                  <a:chExt cx="1832" cy="408"/>
                </a:xfrm>
              </p:grpSpPr>
              <p:sp>
                <p:nvSpPr>
                  <p:cNvPr id="50" name="Freeform 7"/>
                  <p:cNvSpPr/>
                  <p:nvPr/>
                </p:nvSpPr>
                <p:spPr bwMode="gray">
                  <a:xfrm>
                    <a:off x="2289"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1" name="Freeform 8"/>
                  <p:cNvSpPr/>
                  <p:nvPr/>
                </p:nvSpPr>
                <p:spPr bwMode="gray">
                  <a:xfrm>
                    <a:off x="3808" y="3059"/>
                    <a:ext cx="288" cy="336"/>
                  </a:xfrm>
                  <a:custGeom>
                    <a:avLst/>
                    <a:gdLst>
                      <a:gd name="T0" fmla="*/ 288 w 288"/>
                      <a:gd name="T1" fmla="*/ 0 h 334"/>
                      <a:gd name="T2" fmla="*/ 284 w 288"/>
                      <a:gd name="T3" fmla="*/ 52 h 334"/>
                      <a:gd name="T4" fmla="*/ 272 w 288"/>
                      <a:gd name="T5" fmla="*/ 127 h 334"/>
                      <a:gd name="T6" fmla="*/ 254 w 288"/>
                      <a:gd name="T7" fmla="*/ 169 h 334"/>
                      <a:gd name="T8" fmla="*/ 230 w 288"/>
                      <a:gd name="T9" fmla="*/ 205 h 334"/>
                      <a:gd name="T10" fmla="*/ 204 w 288"/>
                      <a:gd name="T11" fmla="*/ 237 h 334"/>
                      <a:gd name="T12" fmla="*/ 174 w 288"/>
                      <a:gd name="T13" fmla="*/ 283 h 334"/>
                      <a:gd name="T14" fmla="*/ 144 w 288"/>
                      <a:gd name="T15" fmla="*/ 320 h 334"/>
                      <a:gd name="T16" fmla="*/ 112 w 288"/>
                      <a:gd name="T17" fmla="*/ 340 h 334"/>
                      <a:gd name="T18" fmla="*/ 84 w 288"/>
                      <a:gd name="T19" fmla="*/ 356 h 334"/>
                      <a:gd name="T20" fmla="*/ 56 w 288"/>
                      <a:gd name="T21" fmla="*/ 370 h 334"/>
                      <a:gd name="T22" fmla="*/ 34 w 288"/>
                      <a:gd name="T23" fmla="*/ 380 h 334"/>
                      <a:gd name="T24" fmla="*/ 16 w 288"/>
                      <a:gd name="T25" fmla="*/ 386 h 334"/>
                      <a:gd name="T26" fmla="*/ 4 w 288"/>
                      <a:gd name="T27" fmla="*/ 390 h 334"/>
                      <a:gd name="T28" fmla="*/ 0 w 288"/>
                      <a:gd name="T29" fmla="*/ 392 h 334"/>
                      <a:gd name="T30" fmla="*/ 4 w 288"/>
                      <a:gd name="T31" fmla="*/ 390 h 334"/>
                      <a:gd name="T32" fmla="*/ 16 w 288"/>
                      <a:gd name="T33" fmla="*/ 384 h 334"/>
                      <a:gd name="T34" fmla="*/ 34 w 288"/>
                      <a:gd name="T35" fmla="*/ 376 h 334"/>
                      <a:gd name="T36" fmla="*/ 56 w 288"/>
                      <a:gd name="T37" fmla="*/ 362 h 334"/>
                      <a:gd name="T38" fmla="*/ 84 w 288"/>
                      <a:gd name="T39" fmla="*/ 346 h 334"/>
                      <a:gd name="T40" fmla="*/ 112 w 288"/>
                      <a:gd name="T41" fmla="*/ 324 h 334"/>
                      <a:gd name="T42" fmla="*/ 142 w 288"/>
                      <a:gd name="T43" fmla="*/ 291 h 334"/>
                      <a:gd name="T44" fmla="*/ 170 w 288"/>
                      <a:gd name="T45" fmla="*/ 241 h 334"/>
                      <a:gd name="T46" fmla="*/ 196 w 288"/>
                      <a:gd name="T47" fmla="*/ 209 h 334"/>
                      <a:gd name="T48" fmla="*/ 220 w 288"/>
                      <a:gd name="T49" fmla="*/ 171 h 334"/>
                      <a:gd name="T50" fmla="*/ 238 w 288"/>
                      <a:gd name="T51" fmla="*/ 129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47" name="Group 9"/>
                <p:cNvGrpSpPr/>
                <p:nvPr/>
              </p:nvGrpSpPr>
              <p:grpSpPr bwMode="auto">
                <a:xfrm flipV="1">
                  <a:off x="2288" y="2729"/>
                  <a:ext cx="1407" cy="312"/>
                  <a:chOff x="2288" y="3028"/>
                  <a:chExt cx="1833" cy="407"/>
                </a:xfrm>
              </p:grpSpPr>
              <p:sp>
                <p:nvSpPr>
                  <p:cNvPr id="48" name="Freeform 10"/>
                  <p:cNvSpPr/>
                  <p:nvPr/>
                </p:nvSpPr>
                <p:spPr bwMode="gray">
                  <a:xfrm>
                    <a:off x="2288" y="3028"/>
                    <a:ext cx="1833" cy="407"/>
                  </a:xfrm>
                  <a:custGeom>
                    <a:avLst/>
                    <a:gdLst>
                      <a:gd name="T0" fmla="*/ 1861 w 1832"/>
                      <a:gd name="T1" fmla="*/ 32 h 408"/>
                      <a:gd name="T2" fmla="*/ 1859 w 1832"/>
                      <a:gd name="T3" fmla="*/ 66 h 408"/>
                      <a:gd name="T4" fmla="*/ 1843 w 1832"/>
                      <a:gd name="T5" fmla="*/ 128 h 408"/>
                      <a:gd name="T6" fmla="*/ 1817 w 1832"/>
                      <a:gd name="T7" fmla="*/ 188 h 408"/>
                      <a:gd name="T8" fmla="*/ 1783 w 1832"/>
                      <a:gd name="T9" fmla="*/ 211 h 408"/>
                      <a:gd name="T10" fmla="*/ 1741 w 1832"/>
                      <a:gd name="T11" fmla="*/ 259 h 408"/>
                      <a:gd name="T12" fmla="*/ 1693 w 1832"/>
                      <a:gd name="T13" fmla="*/ 301 h 408"/>
                      <a:gd name="T14" fmla="*/ 1639 w 1832"/>
                      <a:gd name="T15" fmla="*/ 333 h 408"/>
                      <a:gd name="T16" fmla="*/ 1579 w 1832"/>
                      <a:gd name="T17" fmla="*/ 359 h 408"/>
                      <a:gd name="T18" fmla="*/ 1515 w 1832"/>
                      <a:gd name="T19" fmla="*/ 373 h 408"/>
                      <a:gd name="T20" fmla="*/ 1447 w 1832"/>
                      <a:gd name="T21" fmla="*/ 379 h 408"/>
                      <a:gd name="T22" fmla="*/ 0 w 1832"/>
                      <a:gd name="T23" fmla="*/ 379 h 408"/>
                      <a:gd name="T24" fmla="*/ 0 w 1832"/>
                      <a:gd name="T25" fmla="*/ 0 h 408"/>
                      <a:gd name="T26" fmla="*/ 1861 w 1832"/>
                      <a:gd name="T27" fmla="*/ 0 h 408"/>
                      <a:gd name="T28" fmla="*/ 1861 w 1832"/>
                      <a:gd name="T29" fmla="*/ 32 h 408"/>
                      <a:gd name="T30" fmla="*/ 1861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49" name="Freeform 11"/>
                  <p:cNvSpPr/>
                  <p:nvPr/>
                </p:nvSpPr>
                <p:spPr bwMode="gray">
                  <a:xfrm>
                    <a:off x="3808" y="3056"/>
                    <a:ext cx="289" cy="333"/>
                  </a:xfrm>
                  <a:custGeom>
                    <a:avLst/>
                    <a:gdLst>
                      <a:gd name="T0" fmla="*/ 317 w 288"/>
                      <a:gd name="T1" fmla="*/ 0 h 334"/>
                      <a:gd name="T2" fmla="*/ 313 w 288"/>
                      <a:gd name="T3" fmla="*/ 52 h 334"/>
                      <a:gd name="T4" fmla="*/ 301 w 288"/>
                      <a:gd name="T5" fmla="*/ 98 h 334"/>
                      <a:gd name="T6" fmla="*/ 283 w 288"/>
                      <a:gd name="T7" fmla="*/ 140 h 334"/>
                      <a:gd name="T8" fmla="*/ 259 w 288"/>
                      <a:gd name="T9" fmla="*/ 167 h 334"/>
                      <a:gd name="T10" fmla="*/ 233 w 288"/>
                      <a:gd name="T11" fmla="*/ 179 h 334"/>
                      <a:gd name="T12" fmla="*/ 203 w 288"/>
                      <a:gd name="T13" fmla="*/ 209 h 334"/>
                      <a:gd name="T14" fmla="*/ 173 w 288"/>
                      <a:gd name="T15" fmla="*/ 233 h 334"/>
                      <a:gd name="T16" fmla="*/ 112 w 288"/>
                      <a:gd name="T17" fmla="*/ 253 h 334"/>
                      <a:gd name="T18" fmla="*/ 84 w 288"/>
                      <a:gd name="T19" fmla="*/ 269 h 334"/>
                      <a:gd name="T20" fmla="*/ 56 w 288"/>
                      <a:gd name="T21" fmla="*/ 283 h 334"/>
                      <a:gd name="T22" fmla="*/ 34 w 288"/>
                      <a:gd name="T23" fmla="*/ 293 h 334"/>
                      <a:gd name="T24" fmla="*/ 16 w 288"/>
                      <a:gd name="T25" fmla="*/ 299 h 334"/>
                      <a:gd name="T26" fmla="*/ 4 w 288"/>
                      <a:gd name="T27" fmla="*/ 303 h 334"/>
                      <a:gd name="T28" fmla="*/ 0 w 288"/>
                      <a:gd name="T29" fmla="*/ 305 h 334"/>
                      <a:gd name="T30" fmla="*/ 4 w 288"/>
                      <a:gd name="T31" fmla="*/ 303 h 334"/>
                      <a:gd name="T32" fmla="*/ 16 w 288"/>
                      <a:gd name="T33" fmla="*/ 297 h 334"/>
                      <a:gd name="T34" fmla="*/ 34 w 288"/>
                      <a:gd name="T35" fmla="*/ 289 h 334"/>
                      <a:gd name="T36" fmla="*/ 56 w 288"/>
                      <a:gd name="T37" fmla="*/ 275 h 334"/>
                      <a:gd name="T38" fmla="*/ 84 w 288"/>
                      <a:gd name="T39" fmla="*/ 259 h 334"/>
                      <a:gd name="T40" fmla="*/ 112 w 288"/>
                      <a:gd name="T41" fmla="*/ 237 h 334"/>
                      <a:gd name="T42" fmla="*/ 142 w 288"/>
                      <a:gd name="T43" fmla="*/ 213 h 334"/>
                      <a:gd name="T44" fmla="*/ 199 w 288"/>
                      <a:gd name="T45" fmla="*/ 183 h 334"/>
                      <a:gd name="T46" fmla="*/ 225 w 288"/>
                      <a:gd name="T47" fmla="*/ 167 h 334"/>
                      <a:gd name="T48" fmla="*/ 249 w 288"/>
                      <a:gd name="T49" fmla="*/ 142 h 334"/>
                      <a:gd name="T50" fmla="*/ 267 w 288"/>
                      <a:gd name="T51" fmla="*/ 100 h 334"/>
                      <a:gd name="T52" fmla="*/ 279 w 288"/>
                      <a:gd name="T53" fmla="*/ 54 h 334"/>
                      <a:gd name="T54" fmla="*/ 283 w 288"/>
                      <a:gd name="T55" fmla="*/ 2 h 334"/>
                      <a:gd name="T56" fmla="*/ 317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35" name="Group 12"/>
              <p:cNvGrpSpPr/>
              <p:nvPr/>
            </p:nvGrpSpPr>
            <p:grpSpPr bwMode="auto">
              <a:xfrm>
                <a:off x="2848" y="1444"/>
                <a:ext cx="801" cy="808"/>
                <a:chOff x="2789" y="1625"/>
                <a:chExt cx="907" cy="907"/>
              </a:xfrm>
            </p:grpSpPr>
            <p:sp>
              <p:nvSpPr>
                <p:cNvPr id="36"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7"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8"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9"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0"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41" name="Group 18"/>
                <p:cNvGrpSpPr/>
                <p:nvPr/>
              </p:nvGrpSpPr>
              <p:grpSpPr bwMode="auto">
                <a:xfrm>
                  <a:off x="2902" y="1735"/>
                  <a:ext cx="689" cy="688"/>
                  <a:chOff x="4166" y="1706"/>
                  <a:chExt cx="1254" cy="1252"/>
                </a:xfrm>
              </p:grpSpPr>
              <p:sp>
                <p:nvSpPr>
                  <p:cNvPr id="42" name="Oval 19"/>
                  <p:cNvSpPr>
                    <a:spLocks noChangeArrowheads="1"/>
                  </p:cNvSpPr>
                  <p:nvPr/>
                </p:nvSpPr>
                <p:spPr bwMode="gray">
                  <a:xfrm>
                    <a:off x="4166" y="1706"/>
                    <a:ext cx="1253"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3" name="Oval 20"/>
                  <p:cNvSpPr>
                    <a:spLocks noChangeArrowheads="1"/>
                  </p:cNvSpPr>
                  <p:nvPr/>
                </p:nvSpPr>
                <p:spPr bwMode="gray">
                  <a:xfrm>
                    <a:off x="4183" y="1712"/>
                    <a:ext cx="1222"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4" name="Oval 21"/>
                  <p:cNvSpPr>
                    <a:spLocks noChangeArrowheads="1"/>
                  </p:cNvSpPr>
                  <p:nvPr/>
                </p:nvSpPr>
                <p:spPr bwMode="gray">
                  <a:xfrm>
                    <a:off x="4195" y="1724"/>
                    <a:ext cx="1160"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grpSp>
          <p:nvGrpSpPr>
            <p:cNvPr id="16" name="Group 96"/>
            <p:cNvGrpSpPr/>
            <p:nvPr/>
          </p:nvGrpSpPr>
          <p:grpSpPr bwMode="auto">
            <a:xfrm>
              <a:off x="3969" y="1355"/>
              <a:ext cx="1207" cy="2095"/>
              <a:chOff x="3969" y="1355"/>
              <a:chExt cx="1207" cy="2095"/>
            </a:xfrm>
          </p:grpSpPr>
          <p:grpSp>
            <p:nvGrpSpPr>
              <p:cNvPr id="17" name="Group 23"/>
              <p:cNvGrpSpPr/>
              <p:nvPr/>
            </p:nvGrpSpPr>
            <p:grpSpPr bwMode="auto">
              <a:xfrm rot="3877067">
                <a:off x="4204" y="2479"/>
                <a:ext cx="1405" cy="538"/>
                <a:chOff x="2288" y="2729"/>
                <a:chExt cx="1833" cy="709"/>
              </a:xfrm>
            </p:grpSpPr>
            <p:grpSp>
              <p:nvGrpSpPr>
                <p:cNvPr id="28" name="Group 24"/>
                <p:cNvGrpSpPr/>
                <p:nvPr/>
              </p:nvGrpSpPr>
              <p:grpSpPr bwMode="auto">
                <a:xfrm>
                  <a:off x="2289" y="3030"/>
                  <a:ext cx="1832" cy="408"/>
                  <a:chOff x="2289" y="3030"/>
                  <a:chExt cx="1832" cy="408"/>
                </a:xfrm>
              </p:grpSpPr>
              <p:sp>
                <p:nvSpPr>
                  <p:cNvPr id="32" name="Freeform 25"/>
                  <p:cNvSpPr/>
                  <p:nvPr/>
                </p:nvSpPr>
                <p:spPr bwMode="gray">
                  <a:xfrm>
                    <a:off x="2289"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3" name="Freeform 26"/>
                  <p:cNvSpPr/>
                  <p:nvPr/>
                </p:nvSpPr>
                <p:spPr bwMode="gray">
                  <a:xfrm>
                    <a:off x="3808" y="3059"/>
                    <a:ext cx="288" cy="336"/>
                  </a:xfrm>
                  <a:custGeom>
                    <a:avLst/>
                    <a:gdLst>
                      <a:gd name="T0" fmla="*/ 288 w 288"/>
                      <a:gd name="T1" fmla="*/ 0 h 334"/>
                      <a:gd name="T2" fmla="*/ 284 w 288"/>
                      <a:gd name="T3" fmla="*/ 52 h 334"/>
                      <a:gd name="T4" fmla="*/ 272 w 288"/>
                      <a:gd name="T5" fmla="*/ 127 h 334"/>
                      <a:gd name="T6" fmla="*/ 254 w 288"/>
                      <a:gd name="T7" fmla="*/ 169 h 334"/>
                      <a:gd name="T8" fmla="*/ 230 w 288"/>
                      <a:gd name="T9" fmla="*/ 205 h 334"/>
                      <a:gd name="T10" fmla="*/ 204 w 288"/>
                      <a:gd name="T11" fmla="*/ 237 h 334"/>
                      <a:gd name="T12" fmla="*/ 174 w 288"/>
                      <a:gd name="T13" fmla="*/ 283 h 334"/>
                      <a:gd name="T14" fmla="*/ 144 w 288"/>
                      <a:gd name="T15" fmla="*/ 320 h 334"/>
                      <a:gd name="T16" fmla="*/ 112 w 288"/>
                      <a:gd name="T17" fmla="*/ 340 h 334"/>
                      <a:gd name="T18" fmla="*/ 84 w 288"/>
                      <a:gd name="T19" fmla="*/ 356 h 334"/>
                      <a:gd name="T20" fmla="*/ 56 w 288"/>
                      <a:gd name="T21" fmla="*/ 370 h 334"/>
                      <a:gd name="T22" fmla="*/ 34 w 288"/>
                      <a:gd name="T23" fmla="*/ 380 h 334"/>
                      <a:gd name="T24" fmla="*/ 16 w 288"/>
                      <a:gd name="T25" fmla="*/ 386 h 334"/>
                      <a:gd name="T26" fmla="*/ 4 w 288"/>
                      <a:gd name="T27" fmla="*/ 390 h 334"/>
                      <a:gd name="T28" fmla="*/ 0 w 288"/>
                      <a:gd name="T29" fmla="*/ 392 h 334"/>
                      <a:gd name="T30" fmla="*/ 4 w 288"/>
                      <a:gd name="T31" fmla="*/ 390 h 334"/>
                      <a:gd name="T32" fmla="*/ 16 w 288"/>
                      <a:gd name="T33" fmla="*/ 384 h 334"/>
                      <a:gd name="T34" fmla="*/ 34 w 288"/>
                      <a:gd name="T35" fmla="*/ 376 h 334"/>
                      <a:gd name="T36" fmla="*/ 56 w 288"/>
                      <a:gd name="T37" fmla="*/ 362 h 334"/>
                      <a:gd name="T38" fmla="*/ 84 w 288"/>
                      <a:gd name="T39" fmla="*/ 346 h 334"/>
                      <a:gd name="T40" fmla="*/ 112 w 288"/>
                      <a:gd name="T41" fmla="*/ 324 h 334"/>
                      <a:gd name="T42" fmla="*/ 142 w 288"/>
                      <a:gd name="T43" fmla="*/ 291 h 334"/>
                      <a:gd name="T44" fmla="*/ 170 w 288"/>
                      <a:gd name="T45" fmla="*/ 241 h 334"/>
                      <a:gd name="T46" fmla="*/ 196 w 288"/>
                      <a:gd name="T47" fmla="*/ 209 h 334"/>
                      <a:gd name="T48" fmla="*/ 220 w 288"/>
                      <a:gd name="T49" fmla="*/ 171 h 334"/>
                      <a:gd name="T50" fmla="*/ 238 w 288"/>
                      <a:gd name="T51" fmla="*/ 129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29" name="Group 27"/>
                <p:cNvGrpSpPr/>
                <p:nvPr/>
              </p:nvGrpSpPr>
              <p:grpSpPr bwMode="auto">
                <a:xfrm flipV="1">
                  <a:off x="2288" y="2729"/>
                  <a:ext cx="1407" cy="312"/>
                  <a:chOff x="2288" y="3028"/>
                  <a:chExt cx="1833" cy="407"/>
                </a:xfrm>
              </p:grpSpPr>
              <p:sp>
                <p:nvSpPr>
                  <p:cNvPr id="30" name="Freeform 28"/>
                  <p:cNvSpPr/>
                  <p:nvPr/>
                </p:nvSpPr>
                <p:spPr bwMode="gray">
                  <a:xfrm>
                    <a:off x="2288" y="3028"/>
                    <a:ext cx="1833" cy="407"/>
                  </a:xfrm>
                  <a:custGeom>
                    <a:avLst/>
                    <a:gdLst>
                      <a:gd name="T0" fmla="*/ 1861 w 1832"/>
                      <a:gd name="T1" fmla="*/ 32 h 408"/>
                      <a:gd name="T2" fmla="*/ 1859 w 1832"/>
                      <a:gd name="T3" fmla="*/ 66 h 408"/>
                      <a:gd name="T4" fmla="*/ 1843 w 1832"/>
                      <a:gd name="T5" fmla="*/ 128 h 408"/>
                      <a:gd name="T6" fmla="*/ 1817 w 1832"/>
                      <a:gd name="T7" fmla="*/ 188 h 408"/>
                      <a:gd name="T8" fmla="*/ 1783 w 1832"/>
                      <a:gd name="T9" fmla="*/ 211 h 408"/>
                      <a:gd name="T10" fmla="*/ 1741 w 1832"/>
                      <a:gd name="T11" fmla="*/ 259 h 408"/>
                      <a:gd name="T12" fmla="*/ 1693 w 1832"/>
                      <a:gd name="T13" fmla="*/ 301 h 408"/>
                      <a:gd name="T14" fmla="*/ 1639 w 1832"/>
                      <a:gd name="T15" fmla="*/ 333 h 408"/>
                      <a:gd name="T16" fmla="*/ 1579 w 1832"/>
                      <a:gd name="T17" fmla="*/ 359 h 408"/>
                      <a:gd name="T18" fmla="*/ 1515 w 1832"/>
                      <a:gd name="T19" fmla="*/ 373 h 408"/>
                      <a:gd name="T20" fmla="*/ 1447 w 1832"/>
                      <a:gd name="T21" fmla="*/ 379 h 408"/>
                      <a:gd name="T22" fmla="*/ 0 w 1832"/>
                      <a:gd name="T23" fmla="*/ 379 h 408"/>
                      <a:gd name="T24" fmla="*/ 0 w 1832"/>
                      <a:gd name="T25" fmla="*/ 0 h 408"/>
                      <a:gd name="T26" fmla="*/ 1861 w 1832"/>
                      <a:gd name="T27" fmla="*/ 0 h 408"/>
                      <a:gd name="T28" fmla="*/ 1861 w 1832"/>
                      <a:gd name="T29" fmla="*/ 32 h 408"/>
                      <a:gd name="T30" fmla="*/ 1861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1" name="Freeform 29"/>
                  <p:cNvSpPr/>
                  <p:nvPr/>
                </p:nvSpPr>
                <p:spPr bwMode="gray">
                  <a:xfrm>
                    <a:off x="3808" y="3056"/>
                    <a:ext cx="289" cy="333"/>
                  </a:xfrm>
                  <a:custGeom>
                    <a:avLst/>
                    <a:gdLst>
                      <a:gd name="T0" fmla="*/ 317 w 288"/>
                      <a:gd name="T1" fmla="*/ 0 h 334"/>
                      <a:gd name="T2" fmla="*/ 313 w 288"/>
                      <a:gd name="T3" fmla="*/ 52 h 334"/>
                      <a:gd name="T4" fmla="*/ 301 w 288"/>
                      <a:gd name="T5" fmla="*/ 98 h 334"/>
                      <a:gd name="T6" fmla="*/ 283 w 288"/>
                      <a:gd name="T7" fmla="*/ 140 h 334"/>
                      <a:gd name="T8" fmla="*/ 259 w 288"/>
                      <a:gd name="T9" fmla="*/ 167 h 334"/>
                      <a:gd name="T10" fmla="*/ 233 w 288"/>
                      <a:gd name="T11" fmla="*/ 179 h 334"/>
                      <a:gd name="T12" fmla="*/ 203 w 288"/>
                      <a:gd name="T13" fmla="*/ 209 h 334"/>
                      <a:gd name="T14" fmla="*/ 173 w 288"/>
                      <a:gd name="T15" fmla="*/ 233 h 334"/>
                      <a:gd name="T16" fmla="*/ 112 w 288"/>
                      <a:gd name="T17" fmla="*/ 253 h 334"/>
                      <a:gd name="T18" fmla="*/ 84 w 288"/>
                      <a:gd name="T19" fmla="*/ 269 h 334"/>
                      <a:gd name="T20" fmla="*/ 56 w 288"/>
                      <a:gd name="T21" fmla="*/ 283 h 334"/>
                      <a:gd name="T22" fmla="*/ 34 w 288"/>
                      <a:gd name="T23" fmla="*/ 293 h 334"/>
                      <a:gd name="T24" fmla="*/ 16 w 288"/>
                      <a:gd name="T25" fmla="*/ 299 h 334"/>
                      <a:gd name="T26" fmla="*/ 4 w 288"/>
                      <a:gd name="T27" fmla="*/ 303 h 334"/>
                      <a:gd name="T28" fmla="*/ 0 w 288"/>
                      <a:gd name="T29" fmla="*/ 305 h 334"/>
                      <a:gd name="T30" fmla="*/ 4 w 288"/>
                      <a:gd name="T31" fmla="*/ 303 h 334"/>
                      <a:gd name="T32" fmla="*/ 16 w 288"/>
                      <a:gd name="T33" fmla="*/ 297 h 334"/>
                      <a:gd name="T34" fmla="*/ 34 w 288"/>
                      <a:gd name="T35" fmla="*/ 289 h 334"/>
                      <a:gd name="T36" fmla="*/ 56 w 288"/>
                      <a:gd name="T37" fmla="*/ 275 h 334"/>
                      <a:gd name="T38" fmla="*/ 84 w 288"/>
                      <a:gd name="T39" fmla="*/ 259 h 334"/>
                      <a:gd name="T40" fmla="*/ 112 w 288"/>
                      <a:gd name="T41" fmla="*/ 237 h 334"/>
                      <a:gd name="T42" fmla="*/ 142 w 288"/>
                      <a:gd name="T43" fmla="*/ 213 h 334"/>
                      <a:gd name="T44" fmla="*/ 199 w 288"/>
                      <a:gd name="T45" fmla="*/ 183 h 334"/>
                      <a:gd name="T46" fmla="*/ 225 w 288"/>
                      <a:gd name="T47" fmla="*/ 167 h 334"/>
                      <a:gd name="T48" fmla="*/ 249 w 288"/>
                      <a:gd name="T49" fmla="*/ 142 h 334"/>
                      <a:gd name="T50" fmla="*/ 267 w 288"/>
                      <a:gd name="T51" fmla="*/ 100 h 334"/>
                      <a:gd name="T52" fmla="*/ 279 w 288"/>
                      <a:gd name="T53" fmla="*/ 54 h 334"/>
                      <a:gd name="T54" fmla="*/ 283 w 288"/>
                      <a:gd name="T55" fmla="*/ 2 h 334"/>
                      <a:gd name="T56" fmla="*/ 317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18"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9"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0"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1"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2"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23" name="Group 35"/>
              <p:cNvGrpSpPr/>
              <p:nvPr/>
            </p:nvGrpSpPr>
            <p:grpSpPr bwMode="auto">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3" name="矩形 2"/>
          <p:cNvSpPr/>
          <p:nvPr/>
        </p:nvSpPr>
        <p:spPr>
          <a:xfrm>
            <a:off x="3032506" y="2758327"/>
            <a:ext cx="3993401" cy="1569660"/>
          </a:xfrm>
          <a:prstGeom prst="rect">
            <a:avLst/>
          </a:prstGeom>
          <a:noFill/>
        </p:spPr>
        <p:txBody>
          <a:bodyPr wrap="none">
            <a:spAutoFit/>
          </a:bodyPr>
          <a:lstStyle/>
          <a:p>
            <a:pPr algn="ctr">
              <a:spcBef>
                <a:spcPct val="50000"/>
              </a:spcBef>
              <a:defRPr/>
            </a:pPr>
            <a:r>
              <a:rPr lang="zh-CN" alt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anose="020B0503020204020204" pitchFamily="34" charset="-122"/>
                <a:ea typeface="微软雅黑" panose="020B0503020204020204" pitchFamily="34" charset="-122"/>
              </a:rPr>
              <a:t>谢谢！</a:t>
            </a:r>
            <a:endParaRPr lang="zh-CN" alt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anose="020B0503020204020204" pitchFamily="34" charset="-122"/>
              <a:ea typeface="微软雅黑" panose="020B0503020204020204" pitchFamily="34" charset="-122"/>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幻灯片首页">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showMasterSp="0">
  <p:cSld name="章节标题">
    <p:spTree>
      <p:nvGrpSpPr>
        <p:cNvPr id="1" name=""/>
        <p:cNvGrpSpPr/>
        <p:nvPr/>
      </p:nvGrpSpPr>
      <p:grpSpPr>
        <a:xfrm>
          <a:off x="0" y="0"/>
          <a:ext cx="0" cy="0"/>
          <a:chOff x="0" y="0"/>
          <a:chExt cx="0" cy="0"/>
        </a:xfrm>
      </p:grpSpPr>
      <p:sp>
        <p:nvSpPr>
          <p:cNvPr id="4" name="矩形 3"/>
          <p:cNvSpPr>
            <a:spLocks noChangeArrowheads="1"/>
          </p:cNvSpPr>
          <p:nvPr/>
        </p:nvSpPr>
        <p:spPr bwMode="auto">
          <a:xfrm>
            <a:off x="149225" y="6491288"/>
            <a:ext cx="392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591383AB-BB1A-4D73-AD4B-AE82F22C8E24}"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7972425" y="6491288"/>
            <a:ext cx="936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68A4ADC5-D39B-42B1-BB90-9782860250B9}"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6" name="TextBox 5"/>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112" charset="-128"/>
              </a:defRPr>
            </a:lvl1pPr>
            <a:lvl2pPr marL="742950" indent="-285750" eaLnBrk="0" hangingPunct="0">
              <a:defRPr>
                <a:solidFill>
                  <a:srgbClr val="4D4D4D"/>
                </a:solidFill>
                <a:latin typeface="Segoe"/>
                <a:ea typeface="MS PGothic" panose="020B0600070205080204" pitchFamily="-112" charset="-128"/>
              </a:defRPr>
            </a:lvl2pPr>
            <a:lvl3pPr marL="1143000" indent="-228600" eaLnBrk="0" hangingPunct="0">
              <a:defRPr>
                <a:solidFill>
                  <a:srgbClr val="4D4D4D"/>
                </a:solidFill>
                <a:latin typeface="Segoe"/>
                <a:ea typeface="MS PGothic" panose="020B0600070205080204" pitchFamily="-112" charset="-128"/>
              </a:defRPr>
            </a:lvl3pPr>
            <a:lvl4pPr marL="1600200" indent="-228600" eaLnBrk="0" hangingPunct="0">
              <a:defRPr>
                <a:solidFill>
                  <a:srgbClr val="4D4D4D"/>
                </a:solidFill>
                <a:latin typeface="Segoe"/>
                <a:ea typeface="MS PGothic" panose="020B0600070205080204" pitchFamily="-112" charset="-128"/>
              </a:defRPr>
            </a:lvl4pPr>
            <a:lvl5pPr marL="2057400" indent="-228600" eaLnBrk="0" hangingPunct="0">
              <a:defRPr>
                <a:solidFill>
                  <a:srgbClr val="4D4D4D"/>
                </a:solidFill>
                <a:latin typeface="Segoe"/>
                <a:ea typeface="MS PGothic" panose="020B0600070205080204" pitchFamily="-112"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112"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112"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112"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112" charset="-128"/>
              </a:defRPr>
            </a:lvl9pPr>
          </a:lstStyle>
          <a:p>
            <a:pPr>
              <a:defRPr/>
            </a:pPr>
            <a:r>
              <a:rPr lang="zh-CN" altLang="en-US" sz="2800">
                <a:solidFill>
                  <a:srgbClr val="FFFFFF"/>
                </a:solidFill>
                <a:latin typeface="微软雅黑" panose="020B0503020204020204" pitchFamily="34" charset="-122"/>
                <a:ea typeface="微软雅黑" panose="020B0503020204020204" pitchFamily="34" charset="-122"/>
              </a:rPr>
              <a:t>单击此处添加标题</a:t>
            </a:r>
            <a:endParaRPr lang="en-US" altLang="zh-CN" sz="2800">
              <a:solidFill>
                <a:srgbClr val="FFFFFF"/>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矩形 4"/>
          <p:cNvSpPr>
            <a:spLocks noChangeArrowheads="1"/>
          </p:cNvSpPr>
          <p:nvPr/>
        </p:nvSpPr>
        <p:spPr bwMode="auto">
          <a:xfrm>
            <a:off x="149225" y="6491288"/>
            <a:ext cx="392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137849B0-FA83-4A43-ABA5-0FFBA167AECF}"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6" name="矩形 5"/>
          <p:cNvSpPr>
            <a:spLocks noChangeArrowheads="1"/>
          </p:cNvSpPr>
          <p:nvPr/>
        </p:nvSpPr>
        <p:spPr bwMode="auto">
          <a:xfrm>
            <a:off x="7972425" y="6491288"/>
            <a:ext cx="936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830CAEB4-3B3C-4EDB-9C46-4A42E989BE76}"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7" name="TextBox 6"/>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112" charset="-128"/>
              </a:defRPr>
            </a:lvl1pPr>
            <a:lvl2pPr marL="742950" indent="-285750" eaLnBrk="0" hangingPunct="0">
              <a:defRPr>
                <a:solidFill>
                  <a:srgbClr val="4D4D4D"/>
                </a:solidFill>
                <a:latin typeface="Segoe"/>
                <a:ea typeface="MS PGothic" panose="020B0600070205080204" pitchFamily="-112" charset="-128"/>
              </a:defRPr>
            </a:lvl2pPr>
            <a:lvl3pPr marL="1143000" indent="-228600" eaLnBrk="0" hangingPunct="0">
              <a:defRPr>
                <a:solidFill>
                  <a:srgbClr val="4D4D4D"/>
                </a:solidFill>
                <a:latin typeface="Segoe"/>
                <a:ea typeface="MS PGothic" panose="020B0600070205080204" pitchFamily="-112" charset="-128"/>
              </a:defRPr>
            </a:lvl3pPr>
            <a:lvl4pPr marL="1600200" indent="-228600" eaLnBrk="0" hangingPunct="0">
              <a:defRPr>
                <a:solidFill>
                  <a:srgbClr val="4D4D4D"/>
                </a:solidFill>
                <a:latin typeface="Segoe"/>
                <a:ea typeface="MS PGothic" panose="020B0600070205080204" pitchFamily="-112" charset="-128"/>
              </a:defRPr>
            </a:lvl4pPr>
            <a:lvl5pPr marL="2057400" indent="-228600" eaLnBrk="0" hangingPunct="0">
              <a:defRPr>
                <a:solidFill>
                  <a:srgbClr val="4D4D4D"/>
                </a:solidFill>
                <a:latin typeface="Segoe"/>
                <a:ea typeface="MS PGothic" panose="020B0600070205080204" pitchFamily="-112"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112"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112"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112"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112" charset="-128"/>
              </a:defRPr>
            </a:lvl9pPr>
          </a:lstStyle>
          <a:p>
            <a:pPr>
              <a:defRPr/>
            </a:pPr>
            <a:r>
              <a:rPr lang="zh-CN" altLang="en-US" sz="2800">
                <a:solidFill>
                  <a:srgbClr val="FFFFFF"/>
                </a:solidFill>
                <a:latin typeface="微软雅黑" panose="020B0503020204020204" pitchFamily="34" charset="-122"/>
                <a:ea typeface="微软雅黑" panose="020B0503020204020204" pitchFamily="34" charset="-122"/>
              </a:rPr>
              <a:t>单击此处添加标题</a:t>
            </a:r>
            <a:endParaRPr lang="en-US" altLang="zh-CN" sz="2800">
              <a:solidFill>
                <a:srgbClr val="FFFFFF"/>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项目列表">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8DDEC05B-25BD-400E-88FE-A86CCEF45012}"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7972425" y="6491288"/>
            <a:ext cx="936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B7FDB0A7-E246-46BC-9DCC-17163D6F3899}"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0" name="Group 54"/>
          <p:cNvGrpSpPr/>
          <p:nvPr/>
        </p:nvGrpSpPr>
        <p:grpSpPr bwMode="auto">
          <a:xfrm>
            <a:off x="1828800" y="1752600"/>
            <a:ext cx="5329238" cy="665163"/>
            <a:chOff x="1152" y="1104"/>
            <a:chExt cx="3357" cy="419"/>
          </a:xfrm>
        </p:grpSpPr>
        <p:grpSp>
          <p:nvGrpSpPr>
            <p:cNvPr id="11" name="Group 3"/>
            <p:cNvGrpSpPr/>
            <p:nvPr/>
          </p:nvGrpSpPr>
          <p:grpSpPr bwMode="auto">
            <a:xfrm>
              <a:off x="1152" y="1104"/>
              <a:ext cx="480" cy="419"/>
              <a:chOff x="1110" y="2656"/>
              <a:chExt cx="1549" cy="1351"/>
            </a:xfrm>
          </p:grpSpPr>
          <p:sp>
            <p:nvSpPr>
              <p:cNvPr id="1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1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12" name="Line 11"/>
            <p:cNvSpPr>
              <a:spLocks noChangeShapeType="1"/>
            </p:cNvSpPr>
            <p:nvPr/>
          </p:nvSpPr>
          <p:spPr bwMode="auto">
            <a:xfrm>
              <a:off x="1536" y="1488"/>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3"/>
            <p:cNvSpPr txBox="1">
              <a:spLocks noChangeArrowheads="1"/>
            </p:cNvSpPr>
            <p:nvPr/>
          </p:nvSpPr>
          <p:spPr bwMode="gray">
            <a:xfrm>
              <a:off x="1270" y="1166"/>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112" charset="-128"/>
                </a:defRPr>
              </a:lvl1pPr>
              <a:lvl2pPr marL="742950" indent="-285750" eaLnBrk="0" hangingPunct="0">
                <a:defRPr>
                  <a:solidFill>
                    <a:srgbClr val="4D4D4D"/>
                  </a:solidFill>
                  <a:latin typeface="Segoe"/>
                  <a:ea typeface="MS PGothic" panose="020B0600070205080204" pitchFamily="-112" charset="-128"/>
                </a:defRPr>
              </a:lvl2pPr>
              <a:lvl3pPr marL="1143000" indent="-228600" eaLnBrk="0" hangingPunct="0">
                <a:defRPr>
                  <a:solidFill>
                    <a:srgbClr val="4D4D4D"/>
                  </a:solidFill>
                  <a:latin typeface="Segoe"/>
                  <a:ea typeface="MS PGothic" panose="020B0600070205080204" pitchFamily="-112" charset="-128"/>
                </a:defRPr>
              </a:lvl3pPr>
              <a:lvl4pPr marL="1600200" indent="-228600" eaLnBrk="0" hangingPunct="0">
                <a:defRPr>
                  <a:solidFill>
                    <a:srgbClr val="4D4D4D"/>
                  </a:solidFill>
                  <a:latin typeface="Segoe"/>
                  <a:ea typeface="MS PGothic" panose="020B0600070205080204" pitchFamily="-112" charset="-128"/>
                </a:defRPr>
              </a:lvl4pPr>
              <a:lvl5pPr marL="2057400" indent="-228600" eaLnBrk="0" hangingPunct="0">
                <a:defRPr>
                  <a:solidFill>
                    <a:srgbClr val="4D4D4D"/>
                  </a:solidFill>
                  <a:latin typeface="Segoe"/>
                  <a:ea typeface="MS PGothic" panose="020B0600070205080204" pitchFamily="-112"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112"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112"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112"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112" charset="-128"/>
                </a:defRPr>
              </a:lvl9pPr>
            </a:lstStyle>
            <a:p>
              <a:pPr algn="ctr">
                <a:spcBef>
                  <a:spcPct val="50000"/>
                </a:spcBef>
                <a:defRPr/>
              </a:pPr>
              <a:r>
                <a:rPr lang="en-US" altLang="zh-CN" sz="2400" b="1">
                  <a:solidFill>
                    <a:srgbClr val="FFFFFF"/>
                  </a:solidFill>
                  <a:latin typeface="微软雅黑" panose="020B0503020204020204" pitchFamily="34" charset="-122"/>
                  <a:ea typeface="微软雅黑" panose="020B0503020204020204" pitchFamily="34" charset="-122"/>
                </a:rPr>
                <a:t>1</a:t>
              </a:r>
              <a:endParaRPr lang="en-US" altLang="zh-CN" sz="2400" b="1">
                <a:solidFill>
                  <a:srgbClr val="FFFFFF"/>
                </a:solidFill>
                <a:latin typeface="微软雅黑" panose="020B0503020204020204" pitchFamily="34" charset="-122"/>
                <a:ea typeface="微软雅黑" panose="020B0503020204020204" pitchFamily="34" charset="-122"/>
              </a:endParaRPr>
            </a:p>
          </p:txBody>
        </p:sp>
      </p:grpSp>
      <p:grpSp>
        <p:nvGrpSpPr>
          <p:cNvPr id="17" name="Group 55"/>
          <p:cNvGrpSpPr/>
          <p:nvPr/>
        </p:nvGrpSpPr>
        <p:grpSpPr bwMode="auto">
          <a:xfrm>
            <a:off x="1828800" y="2667000"/>
            <a:ext cx="5329238" cy="665163"/>
            <a:chOff x="1152" y="1680"/>
            <a:chExt cx="3357" cy="419"/>
          </a:xfrm>
        </p:grpSpPr>
        <p:grpSp>
          <p:nvGrpSpPr>
            <p:cNvPr id="18" name="Group 7"/>
            <p:cNvGrpSpPr/>
            <p:nvPr/>
          </p:nvGrpSpPr>
          <p:grpSpPr bwMode="auto">
            <a:xfrm>
              <a:off x="1152" y="1680"/>
              <a:ext cx="480" cy="419"/>
              <a:chOff x="3174" y="2656"/>
              <a:chExt cx="1549" cy="1351"/>
            </a:xfrm>
          </p:grpSpPr>
          <p:sp>
            <p:nvSpPr>
              <p:cNvPr id="2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2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2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19" name="Line 14"/>
            <p:cNvSpPr>
              <a:spLocks noChangeShapeType="1"/>
            </p:cNvSpPr>
            <p:nvPr/>
          </p:nvSpPr>
          <p:spPr bwMode="auto">
            <a:xfrm>
              <a:off x="1536" y="2064"/>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16"/>
            <p:cNvSpPr txBox="1">
              <a:spLocks noChangeArrowheads="1"/>
            </p:cNvSpPr>
            <p:nvPr/>
          </p:nvSpPr>
          <p:spPr bwMode="gray">
            <a:xfrm>
              <a:off x="1270" y="1742"/>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112" charset="-128"/>
                </a:defRPr>
              </a:lvl1pPr>
              <a:lvl2pPr marL="742950" indent="-285750" eaLnBrk="0" hangingPunct="0">
                <a:defRPr>
                  <a:solidFill>
                    <a:srgbClr val="4D4D4D"/>
                  </a:solidFill>
                  <a:latin typeface="Segoe"/>
                  <a:ea typeface="MS PGothic" panose="020B0600070205080204" pitchFamily="-112" charset="-128"/>
                </a:defRPr>
              </a:lvl2pPr>
              <a:lvl3pPr marL="1143000" indent="-228600" eaLnBrk="0" hangingPunct="0">
                <a:defRPr>
                  <a:solidFill>
                    <a:srgbClr val="4D4D4D"/>
                  </a:solidFill>
                  <a:latin typeface="Segoe"/>
                  <a:ea typeface="MS PGothic" panose="020B0600070205080204" pitchFamily="-112" charset="-128"/>
                </a:defRPr>
              </a:lvl3pPr>
              <a:lvl4pPr marL="1600200" indent="-228600" eaLnBrk="0" hangingPunct="0">
                <a:defRPr>
                  <a:solidFill>
                    <a:srgbClr val="4D4D4D"/>
                  </a:solidFill>
                  <a:latin typeface="Segoe"/>
                  <a:ea typeface="MS PGothic" panose="020B0600070205080204" pitchFamily="-112" charset="-128"/>
                </a:defRPr>
              </a:lvl4pPr>
              <a:lvl5pPr marL="2057400" indent="-228600" eaLnBrk="0" hangingPunct="0">
                <a:defRPr>
                  <a:solidFill>
                    <a:srgbClr val="4D4D4D"/>
                  </a:solidFill>
                  <a:latin typeface="Segoe"/>
                  <a:ea typeface="MS PGothic" panose="020B0600070205080204" pitchFamily="-112"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112"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112"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112"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112" charset="-128"/>
                </a:defRPr>
              </a:lvl9pPr>
            </a:lstStyle>
            <a:p>
              <a:pPr algn="ctr">
                <a:spcBef>
                  <a:spcPct val="50000"/>
                </a:spcBef>
                <a:defRPr/>
              </a:pPr>
              <a:r>
                <a:rPr lang="en-US" altLang="zh-CN" sz="2400" b="1">
                  <a:solidFill>
                    <a:srgbClr val="FFFFFF"/>
                  </a:solidFill>
                  <a:latin typeface="微软雅黑" panose="020B0503020204020204" pitchFamily="34" charset="-122"/>
                  <a:ea typeface="微软雅黑" panose="020B0503020204020204" pitchFamily="34" charset="-122"/>
                </a:rPr>
                <a:t>2</a:t>
              </a:r>
              <a:endParaRPr lang="en-US" altLang="zh-CN" sz="2400" b="1">
                <a:solidFill>
                  <a:srgbClr val="FFFFFF"/>
                </a:solidFill>
                <a:latin typeface="微软雅黑" panose="020B0503020204020204" pitchFamily="34" charset="-122"/>
                <a:ea typeface="微软雅黑" panose="020B0503020204020204" pitchFamily="34" charset="-122"/>
              </a:endParaRPr>
            </a:p>
          </p:txBody>
        </p:sp>
      </p:grpSp>
      <p:grpSp>
        <p:nvGrpSpPr>
          <p:cNvPr id="24" name="Group 56"/>
          <p:cNvGrpSpPr/>
          <p:nvPr/>
        </p:nvGrpSpPr>
        <p:grpSpPr bwMode="auto">
          <a:xfrm>
            <a:off x="1828800" y="3559175"/>
            <a:ext cx="5329238" cy="665163"/>
            <a:chOff x="1152" y="2242"/>
            <a:chExt cx="3357" cy="419"/>
          </a:xfrm>
        </p:grpSpPr>
        <p:grpSp>
          <p:nvGrpSpPr>
            <p:cNvPr id="25" name="Group 17"/>
            <p:cNvGrpSpPr/>
            <p:nvPr/>
          </p:nvGrpSpPr>
          <p:grpSpPr bwMode="auto">
            <a:xfrm>
              <a:off x="1152" y="2242"/>
              <a:ext cx="480" cy="419"/>
              <a:chOff x="1110" y="2656"/>
              <a:chExt cx="1549" cy="1351"/>
            </a:xfrm>
          </p:grpSpPr>
          <p:sp>
            <p:nvSpPr>
              <p:cNvPr id="2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2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3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26" name="Line 25"/>
            <p:cNvSpPr>
              <a:spLocks noChangeShapeType="1"/>
            </p:cNvSpPr>
            <p:nvPr/>
          </p:nvSpPr>
          <p:spPr bwMode="auto">
            <a:xfrm>
              <a:off x="1536" y="2626"/>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27"/>
            <p:cNvSpPr txBox="1">
              <a:spLocks noChangeArrowheads="1"/>
            </p:cNvSpPr>
            <p:nvPr/>
          </p:nvSpPr>
          <p:spPr bwMode="gray">
            <a:xfrm>
              <a:off x="1270" y="2304"/>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112" charset="-128"/>
                </a:defRPr>
              </a:lvl1pPr>
              <a:lvl2pPr marL="742950" indent="-285750" eaLnBrk="0" hangingPunct="0">
                <a:defRPr>
                  <a:solidFill>
                    <a:srgbClr val="4D4D4D"/>
                  </a:solidFill>
                  <a:latin typeface="Segoe"/>
                  <a:ea typeface="MS PGothic" panose="020B0600070205080204" pitchFamily="-112" charset="-128"/>
                </a:defRPr>
              </a:lvl2pPr>
              <a:lvl3pPr marL="1143000" indent="-228600" eaLnBrk="0" hangingPunct="0">
                <a:defRPr>
                  <a:solidFill>
                    <a:srgbClr val="4D4D4D"/>
                  </a:solidFill>
                  <a:latin typeface="Segoe"/>
                  <a:ea typeface="MS PGothic" panose="020B0600070205080204" pitchFamily="-112" charset="-128"/>
                </a:defRPr>
              </a:lvl3pPr>
              <a:lvl4pPr marL="1600200" indent="-228600" eaLnBrk="0" hangingPunct="0">
                <a:defRPr>
                  <a:solidFill>
                    <a:srgbClr val="4D4D4D"/>
                  </a:solidFill>
                  <a:latin typeface="Segoe"/>
                  <a:ea typeface="MS PGothic" panose="020B0600070205080204" pitchFamily="-112" charset="-128"/>
                </a:defRPr>
              </a:lvl4pPr>
              <a:lvl5pPr marL="2057400" indent="-228600" eaLnBrk="0" hangingPunct="0">
                <a:defRPr>
                  <a:solidFill>
                    <a:srgbClr val="4D4D4D"/>
                  </a:solidFill>
                  <a:latin typeface="Segoe"/>
                  <a:ea typeface="MS PGothic" panose="020B0600070205080204" pitchFamily="-112"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112"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112"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112"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112" charset="-128"/>
                </a:defRPr>
              </a:lvl9pPr>
            </a:lstStyle>
            <a:p>
              <a:pPr algn="ctr">
                <a:spcBef>
                  <a:spcPct val="50000"/>
                </a:spcBef>
                <a:defRPr/>
              </a:pPr>
              <a:r>
                <a:rPr lang="en-US" altLang="zh-CN" sz="2400" b="1">
                  <a:solidFill>
                    <a:srgbClr val="FFFFFF"/>
                  </a:solidFill>
                  <a:latin typeface="微软雅黑" panose="020B0503020204020204" pitchFamily="34" charset="-122"/>
                  <a:ea typeface="微软雅黑" panose="020B0503020204020204" pitchFamily="34" charset="-122"/>
                </a:rPr>
                <a:t>3</a:t>
              </a:r>
              <a:endParaRPr lang="en-US" altLang="zh-CN" sz="2400" b="1">
                <a:solidFill>
                  <a:srgbClr val="FFFFFF"/>
                </a:solidFill>
                <a:latin typeface="微软雅黑" panose="020B0503020204020204" pitchFamily="34" charset="-122"/>
                <a:ea typeface="微软雅黑" panose="020B0503020204020204" pitchFamily="34" charset="-122"/>
              </a:endParaRPr>
            </a:p>
          </p:txBody>
        </p:sp>
      </p:grpSp>
      <p:grpSp>
        <p:nvGrpSpPr>
          <p:cNvPr id="31" name="Group 57"/>
          <p:cNvGrpSpPr/>
          <p:nvPr/>
        </p:nvGrpSpPr>
        <p:grpSpPr bwMode="auto">
          <a:xfrm>
            <a:off x="1828800" y="4473575"/>
            <a:ext cx="5329238" cy="665163"/>
            <a:chOff x="1152" y="2818"/>
            <a:chExt cx="3357" cy="419"/>
          </a:xfrm>
        </p:grpSpPr>
        <p:grpSp>
          <p:nvGrpSpPr>
            <p:cNvPr id="32" name="Group 21"/>
            <p:cNvGrpSpPr/>
            <p:nvPr/>
          </p:nvGrpSpPr>
          <p:grpSpPr bwMode="auto">
            <a:xfrm>
              <a:off x="1152" y="2818"/>
              <a:ext cx="480" cy="419"/>
              <a:chOff x="3174" y="2656"/>
              <a:chExt cx="1549" cy="1351"/>
            </a:xfrm>
          </p:grpSpPr>
          <p:sp>
            <p:nvSpPr>
              <p:cNvPr id="3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3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37"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grpSp>
        <p:sp>
          <p:nvSpPr>
            <p:cNvPr id="33" name="Line 28"/>
            <p:cNvSpPr>
              <a:spLocks noChangeShapeType="1"/>
            </p:cNvSpPr>
            <p:nvPr/>
          </p:nvSpPr>
          <p:spPr bwMode="auto">
            <a:xfrm>
              <a:off x="1536" y="3202"/>
              <a:ext cx="2973" cy="1"/>
            </a:xfrm>
            <a:prstGeom prst="line">
              <a:avLst/>
            </a:prstGeom>
            <a:noFill/>
            <a:ln w="25400">
              <a:solidFill>
                <a:srgbClr val="C0C0C0"/>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Text Box 30"/>
            <p:cNvSpPr txBox="1">
              <a:spLocks noChangeArrowheads="1"/>
            </p:cNvSpPr>
            <p:nvPr/>
          </p:nvSpPr>
          <p:spPr bwMode="gray">
            <a:xfrm>
              <a:off x="1270" y="2880"/>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112" charset="-128"/>
                </a:defRPr>
              </a:lvl1pPr>
              <a:lvl2pPr marL="742950" indent="-285750" eaLnBrk="0" hangingPunct="0">
                <a:defRPr>
                  <a:solidFill>
                    <a:srgbClr val="4D4D4D"/>
                  </a:solidFill>
                  <a:latin typeface="Segoe"/>
                  <a:ea typeface="MS PGothic" panose="020B0600070205080204" pitchFamily="-112" charset="-128"/>
                </a:defRPr>
              </a:lvl2pPr>
              <a:lvl3pPr marL="1143000" indent="-228600" eaLnBrk="0" hangingPunct="0">
                <a:defRPr>
                  <a:solidFill>
                    <a:srgbClr val="4D4D4D"/>
                  </a:solidFill>
                  <a:latin typeface="Segoe"/>
                  <a:ea typeface="MS PGothic" panose="020B0600070205080204" pitchFamily="-112" charset="-128"/>
                </a:defRPr>
              </a:lvl3pPr>
              <a:lvl4pPr marL="1600200" indent="-228600" eaLnBrk="0" hangingPunct="0">
                <a:defRPr>
                  <a:solidFill>
                    <a:srgbClr val="4D4D4D"/>
                  </a:solidFill>
                  <a:latin typeface="Segoe"/>
                  <a:ea typeface="MS PGothic" panose="020B0600070205080204" pitchFamily="-112" charset="-128"/>
                </a:defRPr>
              </a:lvl4pPr>
              <a:lvl5pPr marL="2057400" indent="-228600" eaLnBrk="0" hangingPunct="0">
                <a:defRPr>
                  <a:solidFill>
                    <a:srgbClr val="4D4D4D"/>
                  </a:solidFill>
                  <a:latin typeface="Segoe"/>
                  <a:ea typeface="MS PGothic" panose="020B0600070205080204" pitchFamily="-112"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112"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112"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112"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112" charset="-128"/>
                </a:defRPr>
              </a:lvl9pPr>
            </a:lstStyle>
            <a:p>
              <a:pPr algn="ctr">
                <a:spcBef>
                  <a:spcPct val="50000"/>
                </a:spcBef>
                <a:defRPr/>
              </a:pPr>
              <a:r>
                <a:rPr lang="en-US" altLang="zh-CN" sz="2400" b="1">
                  <a:solidFill>
                    <a:srgbClr val="FFFFFF"/>
                  </a:solidFill>
                  <a:latin typeface="微软雅黑" panose="020B0503020204020204" pitchFamily="34" charset="-122"/>
                  <a:ea typeface="微软雅黑" panose="020B0503020204020204" pitchFamily="34" charset="-122"/>
                </a:rPr>
                <a:t>4</a:t>
              </a:r>
              <a:endParaRPr lang="en-US" altLang="zh-CN" sz="2400" b="1">
                <a:solidFill>
                  <a:srgbClr val="FFFFFF"/>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循环过程">
    <p:spTree>
      <p:nvGrpSpPr>
        <p:cNvPr id="1" name=""/>
        <p:cNvGrpSpPr/>
        <p:nvPr/>
      </p:nvGrpSpPr>
      <p:grpSpPr>
        <a:xfrm>
          <a:off x="0" y="0"/>
          <a:ext cx="0" cy="0"/>
          <a:chOff x="0" y="0"/>
          <a:chExt cx="0" cy="0"/>
        </a:xfrm>
      </p:grpSpPr>
      <p:sp>
        <p:nvSpPr>
          <p:cNvPr id="10" name="矩形 9"/>
          <p:cNvSpPr>
            <a:spLocks noChangeArrowheads="1"/>
          </p:cNvSpPr>
          <p:nvPr/>
        </p:nvSpPr>
        <p:spPr bwMode="auto">
          <a:xfrm>
            <a:off x="149225" y="6491288"/>
            <a:ext cx="392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96D6E7EA-0BBF-4488-BF4C-D83D9E15913D}"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7972425" y="6491288"/>
            <a:ext cx="936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A70B41DB-FE7F-4EA9-8B9C-6A162FF16313}"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2" name="TextBox 11"/>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3" name="Group 3"/>
          <p:cNvGrpSpPr/>
          <p:nvPr/>
        </p:nvGrpSpPr>
        <p:grpSpPr bwMode="auto">
          <a:xfrm>
            <a:off x="595313" y="1577975"/>
            <a:ext cx="8139112" cy="4398963"/>
            <a:chOff x="559" y="1296"/>
            <a:chExt cx="4529" cy="2448"/>
          </a:xfrm>
        </p:grpSpPr>
        <p:sp>
          <p:nvSpPr>
            <p:cNvPr id="14" name="Freeform 4"/>
            <p:cNvSpPr>
              <a:spLocks noEditPoints="1"/>
            </p:cNvSpPr>
            <p:nvPr/>
          </p:nvSpPr>
          <p:spPr bwMode="gray">
            <a:xfrm rot="-1358056">
              <a:off x="877" y="1765"/>
              <a:ext cx="3839" cy="1527"/>
            </a:xfrm>
            <a:custGeom>
              <a:avLst/>
              <a:gdLst>
                <a:gd name="T0" fmla="*/ 871 w 4040"/>
                <a:gd name="T1" fmla="*/ 2 h 1888"/>
                <a:gd name="T2" fmla="*/ 636 w 4040"/>
                <a:gd name="T3" fmla="*/ 5 h 1888"/>
                <a:gd name="T4" fmla="*/ 427 w 4040"/>
                <a:gd name="T5" fmla="*/ 12 h 1888"/>
                <a:gd name="T6" fmla="*/ 250 w 4040"/>
                <a:gd name="T7" fmla="*/ 21 h 1888"/>
                <a:gd name="T8" fmla="*/ 117 w 4040"/>
                <a:gd name="T9" fmla="*/ 32 h 1888"/>
                <a:gd name="T10" fmla="*/ 29 w 4040"/>
                <a:gd name="T11" fmla="*/ 46 h 1888"/>
                <a:gd name="T12" fmla="*/ 0 w 4040"/>
                <a:gd name="T13" fmla="*/ 60 h 1888"/>
                <a:gd name="T14" fmla="*/ 29 w 4040"/>
                <a:gd name="T15" fmla="*/ 74 h 1888"/>
                <a:gd name="T16" fmla="*/ 117 w 4040"/>
                <a:gd name="T17" fmla="*/ 87 h 1888"/>
                <a:gd name="T18" fmla="*/ 250 w 4040"/>
                <a:gd name="T19" fmla="*/ 99 h 1888"/>
                <a:gd name="T20" fmla="*/ 427 w 4040"/>
                <a:gd name="T21" fmla="*/ 108 h 1888"/>
                <a:gd name="T22" fmla="*/ 636 w 4040"/>
                <a:gd name="T23" fmla="*/ 115 h 1888"/>
                <a:gd name="T24" fmla="*/ 871 w 4040"/>
                <a:gd name="T25" fmla="*/ 119 h 1888"/>
                <a:gd name="T26" fmla="*/ 1127 w 4040"/>
                <a:gd name="T27" fmla="*/ 120 h 1888"/>
                <a:gd name="T28" fmla="*/ 1370 w 4040"/>
                <a:gd name="T29" fmla="*/ 117 h 1888"/>
                <a:gd name="T30" fmla="*/ 1588 w 4040"/>
                <a:gd name="T31" fmla="*/ 111 h 1888"/>
                <a:gd name="T32" fmla="*/ 1776 w 4040"/>
                <a:gd name="T33" fmla="*/ 102 h 1888"/>
                <a:gd name="T34" fmla="*/ 1924 w 4040"/>
                <a:gd name="T35" fmla="*/ 91 h 1888"/>
                <a:gd name="T36" fmla="*/ 2028 w 4040"/>
                <a:gd name="T37" fmla="*/ 79 h 1888"/>
                <a:gd name="T38" fmla="*/ 2078 w 4040"/>
                <a:gd name="T39" fmla="*/ 65 h 1888"/>
                <a:gd name="T40" fmla="*/ 2067 w 4040"/>
                <a:gd name="T41" fmla="*/ 50 h 1888"/>
                <a:gd name="T42" fmla="*/ 2000 w 4040"/>
                <a:gd name="T43" fmla="*/ 37 h 1888"/>
                <a:gd name="T44" fmla="*/ 1879 w 4040"/>
                <a:gd name="T45" fmla="*/ 24 h 1888"/>
                <a:gd name="T46" fmla="*/ 1716 w 4040"/>
                <a:gd name="T47" fmla="*/ 15 h 1888"/>
                <a:gd name="T48" fmla="*/ 1518 w 4040"/>
                <a:gd name="T49" fmla="*/ 6 h 1888"/>
                <a:gd name="T50" fmla="*/ 1289 w 4040"/>
                <a:gd name="T51" fmla="*/ 2 h 1888"/>
                <a:gd name="T52" fmla="*/ 1041 w 4040"/>
                <a:gd name="T53" fmla="*/ 0 h 1888"/>
                <a:gd name="T54" fmla="*/ 827 w 4040"/>
                <a:gd name="T55" fmla="*/ 110 h 1888"/>
                <a:gd name="T56" fmla="*/ 599 w 4040"/>
                <a:gd name="T57" fmla="*/ 107 h 1888"/>
                <a:gd name="T58" fmla="*/ 400 w 4040"/>
                <a:gd name="T59" fmla="*/ 100 h 1888"/>
                <a:gd name="T60" fmla="*/ 234 w 4040"/>
                <a:gd name="T61" fmla="*/ 91 h 1888"/>
                <a:gd name="T62" fmla="*/ 115 w 4040"/>
                <a:gd name="T63" fmla="*/ 80 h 1888"/>
                <a:gd name="T64" fmla="*/ 46 w 4040"/>
                <a:gd name="T65" fmla="*/ 68 h 1888"/>
                <a:gd name="T66" fmla="*/ 36 w 4040"/>
                <a:gd name="T67" fmla="*/ 55 h 1888"/>
                <a:gd name="T68" fmla="*/ 86 w 4040"/>
                <a:gd name="T69" fmla="*/ 42 h 1888"/>
                <a:gd name="T70" fmla="*/ 190 w 4040"/>
                <a:gd name="T71" fmla="*/ 31 h 1888"/>
                <a:gd name="T72" fmla="*/ 340 w 4040"/>
                <a:gd name="T73" fmla="*/ 21 h 1888"/>
                <a:gd name="T74" fmla="*/ 528 w 4040"/>
                <a:gd name="T75" fmla="*/ 14 h 1888"/>
                <a:gd name="T76" fmla="*/ 750 w 4040"/>
                <a:gd name="T77" fmla="*/ 10 h 1888"/>
                <a:gd name="T78" fmla="*/ 990 w 4040"/>
                <a:gd name="T79" fmla="*/ 8 h 1888"/>
                <a:gd name="T80" fmla="*/ 1233 w 4040"/>
                <a:gd name="T81" fmla="*/ 10 h 1888"/>
                <a:gd name="T82" fmla="*/ 1452 w 4040"/>
                <a:gd name="T83" fmla="*/ 14 h 1888"/>
                <a:gd name="T84" fmla="*/ 1640 w 4040"/>
                <a:gd name="T85" fmla="*/ 21 h 1888"/>
                <a:gd name="T86" fmla="*/ 1791 w 4040"/>
                <a:gd name="T87" fmla="*/ 31 h 1888"/>
                <a:gd name="T88" fmla="*/ 1896 w 4040"/>
                <a:gd name="T89" fmla="*/ 42 h 1888"/>
                <a:gd name="T90" fmla="*/ 1946 w 4040"/>
                <a:gd name="T91" fmla="*/ 55 h 1888"/>
                <a:gd name="T92" fmla="*/ 1936 w 4040"/>
                <a:gd name="T93" fmla="*/ 68 h 1888"/>
                <a:gd name="T94" fmla="*/ 1864 w 4040"/>
                <a:gd name="T95" fmla="*/ 80 h 1888"/>
                <a:gd name="T96" fmla="*/ 1746 w 4040"/>
                <a:gd name="T97" fmla="*/ 91 h 1888"/>
                <a:gd name="T98" fmla="*/ 1581 w 4040"/>
                <a:gd name="T99" fmla="*/ 100 h 1888"/>
                <a:gd name="T100" fmla="*/ 1383 w 4040"/>
                <a:gd name="T101" fmla="*/ 107 h 1888"/>
                <a:gd name="T102" fmla="*/ 1154 w 4040"/>
                <a:gd name="T103" fmla="*/ 110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8"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9"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0"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1"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2"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3"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4"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eaLnBrk="1" hangingPunct="1">
                <a:defRPr/>
              </a:pPr>
              <a:endParaRPr lang="zh-CN" altLang="zh-CN" b="1">
                <a:solidFill>
                  <a:srgbClr val="000000"/>
                </a:solidFill>
                <a:latin typeface="微软雅黑" panose="020B0503020204020204" pitchFamily="34" charset="-122"/>
                <a:ea typeface="微软雅黑" panose="020B0503020204020204" pitchFamily="34" charset="-122"/>
              </a:endParaRPr>
            </a:p>
          </p:txBody>
        </p:sp>
        <p:sp>
          <p:nvSpPr>
            <p:cNvPr id="26" name="Line 21"/>
            <p:cNvSpPr>
              <a:spLocks noChangeShapeType="1"/>
            </p:cNvSpPr>
            <p:nvPr/>
          </p:nvSpPr>
          <p:spPr bwMode="gray">
            <a:xfrm>
              <a:off x="1639" y="1545"/>
              <a:ext cx="1025" cy="7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27" name="AutoShape 22"/>
            <p:cNvCxnSpPr>
              <a:cxnSpLocks noChangeShapeType="1"/>
            </p:cNvCxnSpPr>
            <p:nvPr/>
          </p:nvCxnSpPr>
          <p:spPr bwMode="gray">
            <a:xfrm flipH="1">
              <a:off x="559" y="1545"/>
              <a:ext cx="1087"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endParaRPr lang="zh-CN" altLang="en-US"/>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endParaRPr lang="zh-CN" altLang="en-US"/>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层次结构">
    <p:spTree>
      <p:nvGrpSpPr>
        <p:cNvPr id="1" name=""/>
        <p:cNvGrpSpPr/>
        <p:nvPr/>
      </p:nvGrpSpPr>
      <p:grpSpPr>
        <a:xfrm>
          <a:off x="0" y="0"/>
          <a:ext cx="0" cy="0"/>
          <a:chOff x="0" y="0"/>
          <a:chExt cx="0" cy="0"/>
        </a:xfrm>
      </p:grpSpPr>
      <p:sp>
        <p:nvSpPr>
          <p:cNvPr id="11" name="矩形 10"/>
          <p:cNvSpPr>
            <a:spLocks noChangeArrowheads="1"/>
          </p:cNvSpPr>
          <p:nvPr/>
        </p:nvSpPr>
        <p:spPr bwMode="auto">
          <a:xfrm>
            <a:off x="149225" y="6491288"/>
            <a:ext cx="392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AAA2C29D-CF0A-4E21-88A0-BDA87E41344B}"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7972425" y="6491288"/>
            <a:ext cx="936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F816C861-EE8E-40FE-BDC6-1AA41514DD91}"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3" name="TextBox 12"/>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 name="Group 3"/>
          <p:cNvGrpSpPr/>
          <p:nvPr/>
        </p:nvGrpSpPr>
        <p:grpSpPr bwMode="auto">
          <a:xfrm>
            <a:off x="914400" y="1741488"/>
            <a:ext cx="7239000" cy="3733800"/>
            <a:chOff x="168" y="960"/>
            <a:chExt cx="5367" cy="2792"/>
          </a:xfrm>
        </p:grpSpPr>
        <p:sp>
          <p:nvSpPr>
            <p:cNvPr id="15" name="Freeform 4"/>
            <p:cNvSpPr/>
            <p:nvPr/>
          </p:nvSpPr>
          <p:spPr bwMode="gray">
            <a:xfrm>
              <a:off x="5089" y="960"/>
              <a:ext cx="441" cy="705"/>
            </a:xfrm>
            <a:custGeom>
              <a:avLst/>
              <a:gdLst>
                <a:gd name="T0" fmla="*/ 32691 w 308"/>
                <a:gd name="T1" fmla="*/ 49015 h 444"/>
                <a:gd name="T2" fmla="*/ 0 w 308"/>
                <a:gd name="T3" fmla="*/ 181055 h 444"/>
                <a:gd name="T4" fmla="*/ 0 w 308"/>
                <a:gd name="T5" fmla="*/ 116657 h 444"/>
                <a:gd name="T6" fmla="*/ 32691 w 308"/>
                <a:gd name="T7" fmla="*/ 0 h 444"/>
                <a:gd name="T8" fmla="*/ 32691 w 308"/>
                <a:gd name="T9" fmla="*/ 49015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 name="Freeform 5"/>
            <p:cNvSpPr/>
            <p:nvPr/>
          </p:nvSpPr>
          <p:spPr bwMode="gray">
            <a:xfrm>
              <a:off x="2976" y="960"/>
              <a:ext cx="2559" cy="451"/>
            </a:xfrm>
            <a:custGeom>
              <a:avLst/>
              <a:gdLst>
                <a:gd name="T0" fmla="*/ 158588 w 1786"/>
                <a:gd name="T1" fmla="*/ 115994 h 284"/>
                <a:gd name="T2" fmla="*/ 0 w 1786"/>
                <a:gd name="T3" fmla="*/ 115994 h 284"/>
                <a:gd name="T4" fmla="*/ 47859 w 1786"/>
                <a:gd name="T5" fmla="*/ 0 h 284"/>
                <a:gd name="T6" fmla="*/ 191591 w 1786"/>
                <a:gd name="T7" fmla="*/ 0 h 284"/>
                <a:gd name="T8" fmla="*/ 158588 w 1786"/>
                <a:gd name="T9" fmla="*/ 11599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6" h="284">
                  <a:moveTo>
                    <a:pt x="1478" y="284"/>
                  </a:moveTo>
                  <a:lnTo>
                    <a:pt x="0" y="284"/>
                  </a:lnTo>
                  <a:lnTo>
                    <a:pt x="446" y="0"/>
                  </a:lnTo>
                  <a:lnTo>
                    <a:pt x="1786" y="0"/>
                  </a:lnTo>
                  <a:lnTo>
                    <a:pt x="1478" y="284"/>
                  </a:lnTo>
                  <a:close/>
                </a:path>
              </a:pathLst>
            </a:custGeom>
            <a:solidFill>
              <a:srgbClr val="00CC99"/>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7" name="Freeform 6"/>
            <p:cNvSpPr/>
            <p:nvPr/>
          </p:nvSpPr>
          <p:spPr bwMode="gray">
            <a:xfrm>
              <a:off x="4645" y="1660"/>
              <a:ext cx="441" cy="699"/>
            </a:xfrm>
            <a:custGeom>
              <a:avLst/>
              <a:gdLst>
                <a:gd name="T0" fmla="*/ 32691 w 308"/>
                <a:gd name="T1" fmla="*/ 46411 h 442"/>
                <a:gd name="T2" fmla="*/ 0 w 308"/>
                <a:gd name="T3" fmla="*/ 171029 h 442"/>
                <a:gd name="T4" fmla="*/ 0 w 308"/>
                <a:gd name="T5" fmla="*/ 110681 h 442"/>
                <a:gd name="T6" fmla="*/ 32691 w 308"/>
                <a:gd name="T7" fmla="*/ 0 h 442"/>
                <a:gd name="T8" fmla="*/ 32691 w 308"/>
                <a:gd name="T9" fmla="*/ 46411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8" name="Freeform 7"/>
            <p:cNvSpPr/>
            <p:nvPr/>
          </p:nvSpPr>
          <p:spPr bwMode="gray">
            <a:xfrm>
              <a:off x="2340" y="1660"/>
              <a:ext cx="2753" cy="450"/>
            </a:xfrm>
            <a:custGeom>
              <a:avLst/>
              <a:gdLst>
                <a:gd name="T0" fmla="*/ 174562 w 1920"/>
                <a:gd name="T1" fmla="*/ 112693 h 284"/>
                <a:gd name="T2" fmla="*/ 0 w 1920"/>
                <a:gd name="T3" fmla="*/ 112693 h 284"/>
                <a:gd name="T4" fmla="*/ 48235 w 1920"/>
                <a:gd name="T5" fmla="*/ 0 h 284"/>
                <a:gd name="T6" fmla="*/ 207852 w 1920"/>
                <a:gd name="T7" fmla="*/ 0 h 284"/>
                <a:gd name="T8" fmla="*/ 174562 w 1920"/>
                <a:gd name="T9" fmla="*/ 112693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284">
                  <a:moveTo>
                    <a:pt x="1612" y="284"/>
                  </a:moveTo>
                  <a:lnTo>
                    <a:pt x="0" y="284"/>
                  </a:lnTo>
                  <a:lnTo>
                    <a:pt x="446" y="0"/>
                  </a:lnTo>
                  <a:lnTo>
                    <a:pt x="1920" y="0"/>
                  </a:lnTo>
                  <a:lnTo>
                    <a:pt x="1612" y="284"/>
                  </a:lnTo>
                  <a:close/>
                </a:path>
              </a:pathLst>
            </a:custGeom>
            <a:solidFill>
              <a:srgbClr val="A77B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9" name="Freeform 8"/>
            <p:cNvSpPr/>
            <p:nvPr/>
          </p:nvSpPr>
          <p:spPr bwMode="gray">
            <a:xfrm>
              <a:off x="4200" y="2352"/>
              <a:ext cx="439" cy="705"/>
            </a:xfrm>
            <a:custGeom>
              <a:avLst/>
              <a:gdLst>
                <a:gd name="T0" fmla="*/ 33393 w 306"/>
                <a:gd name="T1" fmla="*/ 49777 h 444"/>
                <a:gd name="T2" fmla="*/ 0 w 306"/>
                <a:gd name="T3" fmla="*/ 181055 h 444"/>
                <a:gd name="T4" fmla="*/ 0 w 306"/>
                <a:gd name="T5" fmla="*/ 116657 h 444"/>
                <a:gd name="T6" fmla="*/ 33393 w 306"/>
                <a:gd name="T7" fmla="*/ 0 h 444"/>
                <a:gd name="T8" fmla="*/ 33393 w 306"/>
                <a:gd name="T9" fmla="*/ 49777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0" name="Freeform 9"/>
            <p:cNvSpPr/>
            <p:nvPr/>
          </p:nvSpPr>
          <p:spPr bwMode="gray">
            <a:xfrm>
              <a:off x="3758" y="3047"/>
              <a:ext cx="444" cy="705"/>
            </a:xfrm>
            <a:custGeom>
              <a:avLst/>
              <a:gdLst>
                <a:gd name="T0" fmla="*/ 35778 w 308"/>
                <a:gd name="T1" fmla="*/ 49777 h 444"/>
                <a:gd name="T2" fmla="*/ 0 w 308"/>
                <a:gd name="T3" fmla="*/ 181055 h 444"/>
                <a:gd name="T4" fmla="*/ 0 w 308"/>
                <a:gd name="T5" fmla="*/ 116657 h 444"/>
                <a:gd name="T6" fmla="*/ 35778 w 308"/>
                <a:gd name="T7" fmla="*/ 0 h 444"/>
                <a:gd name="T8" fmla="*/ 35778 w 308"/>
                <a:gd name="T9" fmla="*/ 49777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1" name="Freeform 10"/>
            <p:cNvSpPr/>
            <p:nvPr/>
          </p:nvSpPr>
          <p:spPr bwMode="gray">
            <a:xfrm>
              <a:off x="1075" y="3050"/>
              <a:ext cx="3125" cy="451"/>
            </a:xfrm>
            <a:custGeom>
              <a:avLst/>
              <a:gdLst>
                <a:gd name="T0" fmla="*/ 201997 w 2180"/>
                <a:gd name="T1" fmla="*/ 115994 h 284"/>
                <a:gd name="T2" fmla="*/ 0 w 2180"/>
                <a:gd name="T3" fmla="*/ 115994 h 284"/>
                <a:gd name="T4" fmla="*/ 48118 w 2180"/>
                <a:gd name="T5" fmla="*/ 0 h 284"/>
                <a:gd name="T6" fmla="*/ 235311 w 2180"/>
                <a:gd name="T7" fmla="*/ 0 h 284"/>
                <a:gd name="T8" fmla="*/ 201997 w 2180"/>
                <a:gd name="T9" fmla="*/ 115994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0" h="284">
                  <a:moveTo>
                    <a:pt x="1872" y="284"/>
                  </a:moveTo>
                  <a:lnTo>
                    <a:pt x="0" y="284"/>
                  </a:lnTo>
                  <a:lnTo>
                    <a:pt x="446" y="0"/>
                  </a:lnTo>
                  <a:lnTo>
                    <a:pt x="2180" y="0"/>
                  </a:lnTo>
                  <a:lnTo>
                    <a:pt x="1872" y="284"/>
                  </a:lnTo>
                  <a:close/>
                </a:path>
              </a:pathLst>
            </a:custGeom>
            <a:solidFill>
              <a:srgbClr val="F2E160"/>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2" name="Line 11"/>
            <p:cNvSpPr>
              <a:spLocks noChangeShapeType="1"/>
            </p:cNvSpPr>
            <p:nvPr/>
          </p:nvSpPr>
          <p:spPr bwMode="gray">
            <a:xfrm flipH="1">
              <a:off x="168" y="3747"/>
              <a:ext cx="90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2"/>
            <p:cNvSpPr>
              <a:spLocks noChangeShapeType="1"/>
            </p:cNvSpPr>
            <p:nvPr/>
          </p:nvSpPr>
          <p:spPr bwMode="gray">
            <a:xfrm flipH="1">
              <a:off x="168" y="3047"/>
              <a:ext cx="154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3"/>
            <p:cNvSpPr>
              <a:spLocks noChangeShapeType="1"/>
            </p:cNvSpPr>
            <p:nvPr/>
          </p:nvSpPr>
          <p:spPr bwMode="gray">
            <a:xfrm flipH="1">
              <a:off x="168" y="2356"/>
              <a:ext cx="217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4"/>
            <p:cNvSpPr>
              <a:spLocks noChangeShapeType="1"/>
            </p:cNvSpPr>
            <p:nvPr/>
          </p:nvSpPr>
          <p:spPr bwMode="gray">
            <a:xfrm flipH="1">
              <a:off x="168" y="1666"/>
              <a:ext cx="28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5"/>
            <p:cNvSpPr>
              <a:spLocks noChangeShapeType="1"/>
            </p:cNvSpPr>
            <p:nvPr/>
          </p:nvSpPr>
          <p:spPr bwMode="gray">
            <a:xfrm flipH="1">
              <a:off x="168" y="965"/>
              <a:ext cx="344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7"/>
            <p:cNvSpPr>
              <a:spLocks noChangeShapeType="1"/>
            </p:cNvSpPr>
            <p:nvPr/>
          </p:nvSpPr>
          <p:spPr bwMode="gray">
            <a:xfrm>
              <a:off x="305" y="1686"/>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8"/>
            <p:cNvSpPr>
              <a:spLocks noChangeShapeType="1"/>
            </p:cNvSpPr>
            <p:nvPr/>
          </p:nvSpPr>
          <p:spPr bwMode="gray">
            <a:xfrm>
              <a:off x="305" y="2365"/>
              <a:ext cx="0" cy="67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Freeform 20"/>
            <p:cNvSpPr/>
            <p:nvPr/>
          </p:nvSpPr>
          <p:spPr bwMode="gray">
            <a:xfrm>
              <a:off x="1529" y="1097"/>
              <a:ext cx="1409" cy="2267"/>
            </a:xfrm>
            <a:custGeom>
              <a:avLst/>
              <a:gdLst>
                <a:gd name="T0" fmla="*/ 2 w 1824"/>
                <a:gd name="T1" fmla="*/ 327 h 2648"/>
                <a:gd name="T2" fmla="*/ 2 w 1824"/>
                <a:gd name="T3" fmla="*/ 282 h 2648"/>
                <a:gd name="T4" fmla="*/ 4 w 1824"/>
                <a:gd name="T5" fmla="*/ 240 h 2648"/>
                <a:gd name="T6" fmla="*/ 8 w 1824"/>
                <a:gd name="T7" fmla="*/ 202 h 2648"/>
                <a:gd name="T8" fmla="*/ 12 w 1824"/>
                <a:gd name="T9" fmla="*/ 168 h 2648"/>
                <a:gd name="T10" fmla="*/ 15 w 1824"/>
                <a:gd name="T11" fmla="*/ 139 h 2648"/>
                <a:gd name="T12" fmla="*/ 19 w 1824"/>
                <a:gd name="T13" fmla="*/ 113 h 2648"/>
                <a:gd name="T14" fmla="*/ 23 w 1824"/>
                <a:gd name="T15" fmla="*/ 89 h 2648"/>
                <a:gd name="T16" fmla="*/ 28 w 1824"/>
                <a:gd name="T17" fmla="*/ 69 h 2648"/>
                <a:gd name="T18" fmla="*/ 32 w 1824"/>
                <a:gd name="T19" fmla="*/ 54 h 2648"/>
                <a:gd name="T20" fmla="*/ 36 w 1824"/>
                <a:gd name="T21" fmla="*/ 41 h 2648"/>
                <a:gd name="T22" fmla="*/ 38 w 1824"/>
                <a:gd name="T23" fmla="*/ 32 h 2648"/>
                <a:gd name="T24" fmla="*/ 41 w 1824"/>
                <a:gd name="T25" fmla="*/ 24 h 2648"/>
                <a:gd name="T26" fmla="*/ 42 w 1824"/>
                <a:gd name="T27" fmla="*/ 21 h 2648"/>
                <a:gd name="T28" fmla="*/ 43 w 1824"/>
                <a:gd name="T29" fmla="*/ 20 h 2648"/>
                <a:gd name="T30" fmla="*/ 60 w 1824"/>
                <a:gd name="T31" fmla="*/ 8 h 2648"/>
                <a:gd name="T32" fmla="*/ 55 w 1824"/>
                <a:gd name="T33" fmla="*/ 43 h 2648"/>
                <a:gd name="T34" fmla="*/ 54 w 1824"/>
                <a:gd name="T35" fmla="*/ 44 h 2648"/>
                <a:gd name="T36" fmla="*/ 53 w 1824"/>
                <a:gd name="T37" fmla="*/ 45 h 2648"/>
                <a:gd name="T38" fmla="*/ 51 w 1824"/>
                <a:gd name="T39" fmla="*/ 50 h 2648"/>
                <a:gd name="T40" fmla="*/ 48 w 1824"/>
                <a:gd name="T41" fmla="*/ 54 h 2648"/>
                <a:gd name="T42" fmla="*/ 44 w 1824"/>
                <a:gd name="T43" fmla="*/ 62 h 2648"/>
                <a:gd name="T44" fmla="*/ 41 w 1824"/>
                <a:gd name="T45" fmla="*/ 72 h 2648"/>
                <a:gd name="T46" fmla="*/ 36 w 1824"/>
                <a:gd name="T47" fmla="*/ 85 h 2648"/>
                <a:gd name="T48" fmla="*/ 32 w 1824"/>
                <a:gd name="T49" fmla="*/ 100 h 2648"/>
                <a:gd name="T50" fmla="*/ 28 w 1824"/>
                <a:gd name="T51" fmla="*/ 120 h 2648"/>
                <a:gd name="T52" fmla="*/ 22 w 1824"/>
                <a:gd name="T53" fmla="*/ 143 h 2648"/>
                <a:gd name="T54" fmla="*/ 17 w 1824"/>
                <a:gd name="T55" fmla="*/ 170 h 2648"/>
                <a:gd name="T56" fmla="*/ 13 w 1824"/>
                <a:gd name="T57" fmla="*/ 201 h 2648"/>
                <a:gd name="T58" fmla="*/ 9 w 1824"/>
                <a:gd name="T59" fmla="*/ 237 h 2648"/>
                <a:gd name="T60" fmla="*/ 5 w 1824"/>
                <a:gd name="T61" fmla="*/ 279 h 2648"/>
                <a:gd name="T62" fmla="*/ 2 w 1824"/>
                <a:gd name="T63" fmla="*/ 32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7"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rgbClr val="FFFFFF"/>
                </a:solidFill>
                <a:latin typeface="微软雅黑" panose="020B0503020204020204" pitchFamily="34" charset="-122"/>
                <a:ea typeface="微软雅黑" panose="020B0503020204020204" pitchFamily="34" charset="-122"/>
              </a:endParaRPr>
            </a:p>
          </p:txBody>
        </p:sp>
        <p:sp>
          <p:nvSpPr>
            <p:cNvPr id="38"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rgbClr val="FFFFFF"/>
                </a:solidFill>
                <a:latin typeface="微软雅黑" panose="020B0503020204020204" pitchFamily="34" charset="-122"/>
                <a:ea typeface="微软雅黑" panose="020B0503020204020204" pitchFamily="34" charset="-122"/>
              </a:endParaRPr>
            </a:p>
          </p:txBody>
        </p:sp>
        <p:sp>
          <p:nvSpPr>
            <p:cNvPr id="42" name="Freeform 23"/>
            <p:cNvSpPr/>
            <p:nvPr/>
          </p:nvSpPr>
          <p:spPr bwMode="gray">
            <a:xfrm>
              <a:off x="1709" y="2352"/>
              <a:ext cx="2935" cy="455"/>
            </a:xfrm>
            <a:custGeom>
              <a:avLst/>
              <a:gdLst>
                <a:gd name="T0" fmla="*/ 187320 w 2048"/>
                <a:gd name="T1" fmla="*/ 119657 h 286"/>
                <a:gd name="T2" fmla="*/ 0 w 2048"/>
                <a:gd name="T3" fmla="*/ 119657 h 286"/>
                <a:gd name="T4" fmla="*/ 47985 w 2048"/>
                <a:gd name="T5" fmla="*/ 0 h 286"/>
                <a:gd name="T6" fmla="*/ 220286 w 2048"/>
                <a:gd name="T7" fmla="*/ 0 h 286"/>
                <a:gd name="T8" fmla="*/ 187320 w 2048"/>
                <a:gd name="T9" fmla="*/ 119657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8" h="286">
                  <a:moveTo>
                    <a:pt x="1742" y="286"/>
                  </a:moveTo>
                  <a:lnTo>
                    <a:pt x="0" y="286"/>
                  </a:lnTo>
                  <a:lnTo>
                    <a:pt x="446" y="0"/>
                  </a:lnTo>
                  <a:lnTo>
                    <a:pt x="2048" y="0"/>
                  </a:lnTo>
                  <a:lnTo>
                    <a:pt x="1742" y="286"/>
                  </a:lnTo>
                  <a:close/>
                </a:path>
              </a:pathLst>
            </a:custGeom>
            <a:solidFill>
              <a:srgbClr val="FF996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43"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rgbClr val="FFFFFF"/>
                </a:solidFill>
                <a:latin typeface="微软雅黑" panose="020B0503020204020204" pitchFamily="34" charset="-122"/>
                <a:ea typeface="微软雅黑" panose="020B0503020204020204" pitchFamily="34" charset="-122"/>
              </a:endParaRPr>
            </a:p>
          </p:txBody>
        </p:sp>
        <p:sp>
          <p:nvSpPr>
            <p:cNvPr id="44"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rgbClr val="FFFFFF"/>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endParaRPr lang="zh-CN" altLang="en-US"/>
          </a:p>
          <a:p>
            <a:pPr lvl="1"/>
            <a:r>
              <a:rPr lang="zh-CN" altLang="en-US"/>
              <a:t>第二级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归纳总结">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C021A106-26F9-40D0-9DD3-D9927C6BEBCD}"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40746FF0-DF3A-4E85-A592-D1DE2182449A}"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3" name="TextBox 12"/>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a:spcBef>
                <a:spcPct val="50000"/>
              </a:spcBef>
              <a:buFontTx/>
              <a:buChar char="•"/>
              <a:defRPr/>
            </a:pPr>
            <a:endParaRPr lang="zh-CN" altLang="en-US">
              <a:latin typeface="微软雅黑" panose="020B0503020204020204" pitchFamily="34" charset="-122"/>
              <a:ea typeface="微软雅黑" panose="020B0503020204020204" pitchFamily="34" charset="-122"/>
            </a:endParaRPr>
          </a:p>
        </p:txBody>
      </p:sp>
      <p:sp>
        <p:nvSpPr>
          <p:cNvPr id="15" name="AutoShape 4"/>
          <p:cNvSpPr>
            <a:spLocks noChangeArrowheads="1"/>
          </p:cNvSpPr>
          <p:nvPr/>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16"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spcBef>
                <a:spcPct val="50000"/>
              </a:spcBef>
              <a:defRPr/>
            </a:pPr>
            <a:endParaRPr lang="en-US" altLang="zh-CN">
              <a:solidFill>
                <a:srgbClr val="FFFFFF"/>
              </a:solidFill>
              <a:latin typeface="微软雅黑" panose="020B0503020204020204" pitchFamily="34" charset="-122"/>
              <a:ea typeface="微软雅黑" panose="020B0503020204020204" pitchFamily="34" charset="-122"/>
            </a:endParaRPr>
          </a:p>
        </p:txBody>
      </p:sp>
      <p:sp>
        <p:nvSpPr>
          <p:cNvPr id="17"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algn="ctr" eaLnBrk="0" hangingPunct="0">
              <a:spcBef>
                <a:spcPct val="50000"/>
              </a:spcBef>
              <a:defRPr/>
            </a:pP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概念演变">
    <p:spTree>
      <p:nvGrpSpPr>
        <p:cNvPr id="1" name=""/>
        <p:cNvGrpSpPr/>
        <p:nvPr/>
      </p:nvGrpSpPr>
      <p:grpSpPr>
        <a:xfrm>
          <a:off x="0" y="0"/>
          <a:ext cx="0" cy="0"/>
          <a:chOff x="0" y="0"/>
          <a:chExt cx="0" cy="0"/>
        </a:xfrm>
      </p:grpSpPr>
      <p:sp>
        <p:nvSpPr>
          <p:cNvPr id="9" name="矩形 8"/>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F1C52B04-E3F0-4143-B2FE-E25C8F3F3C30}"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38E39F21-5181-4B79-9719-B8DC4330F47B}"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1" name="TextBox 10"/>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2" name="Group 41"/>
          <p:cNvGrpSpPr/>
          <p:nvPr/>
        </p:nvGrpSpPr>
        <p:grpSpPr bwMode="auto">
          <a:xfrm>
            <a:off x="914400" y="2209800"/>
            <a:ext cx="7162800" cy="2895600"/>
            <a:chOff x="476" y="1388"/>
            <a:chExt cx="4808" cy="1924"/>
          </a:xfrm>
        </p:grpSpPr>
        <p:sp>
          <p:nvSpPr>
            <p:cNvPr id="13"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14"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15"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ea typeface="MS PGothic" panose="020B0600070205080204" pitchFamily="-112" charset="-128"/>
              </a:endParaRPr>
            </a:p>
          </p:txBody>
        </p:sp>
        <p:sp>
          <p:nvSpPr>
            <p:cNvPr id="16"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ea typeface="MS PGothic" panose="020B0600070205080204" pitchFamily="-112" charset="-128"/>
              </a:endParaRPr>
            </a:p>
          </p:txBody>
        </p:sp>
        <p:sp>
          <p:nvSpPr>
            <p:cNvPr id="17"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ea typeface="MS PGothic" panose="020B0600070205080204" pitchFamily="-112" charset="-128"/>
              </a:endParaRPr>
            </a:p>
          </p:txBody>
        </p:sp>
        <p:sp>
          <p:nvSpPr>
            <p:cNvPr id="18"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ea typeface="MS PGothic" panose="020B0600070205080204" pitchFamily="-112" charset="-128"/>
              </a:endParaRPr>
            </a:p>
          </p:txBody>
        </p:sp>
        <p:sp>
          <p:nvSpPr>
            <p:cNvPr id="19" name="Oval 9"/>
            <p:cNvSpPr>
              <a:spLocks noChangeArrowheads="1"/>
            </p:cNvSpPr>
            <p:nvPr/>
          </p:nvSpPr>
          <p:spPr bwMode="gray">
            <a:xfrm>
              <a:off x="4076" y="1540"/>
              <a:ext cx="1070"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20"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ea typeface="MS PGothic" panose="020B0600070205080204" pitchFamily="-112" charset="-128"/>
              </a:endParaRPr>
            </a:p>
          </p:txBody>
        </p:sp>
        <p:sp>
          <p:nvSpPr>
            <p:cNvPr id="21"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ea typeface="MS PGothic" panose="020B0600070205080204" pitchFamily="-112" charset="-128"/>
              </a:endParaRPr>
            </a:p>
          </p:txBody>
        </p:sp>
        <p:sp>
          <p:nvSpPr>
            <p:cNvPr id="22" name="Oval 12"/>
            <p:cNvSpPr>
              <a:spLocks noChangeArrowheads="1"/>
            </p:cNvSpPr>
            <p:nvPr/>
          </p:nvSpPr>
          <p:spPr bwMode="gray">
            <a:xfrm>
              <a:off x="566" y="1477"/>
              <a:ext cx="1186" cy="119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ea typeface="MS PGothic" panose="020B0600070205080204" pitchFamily="-112" charset="-128"/>
              </a:endParaRPr>
            </a:p>
          </p:txBody>
        </p:sp>
        <p:sp>
          <p:nvSpPr>
            <p:cNvPr id="23" name="Oval 13"/>
            <p:cNvSpPr>
              <a:spLocks noChangeArrowheads="1"/>
            </p:cNvSpPr>
            <p:nvPr/>
          </p:nvSpPr>
          <p:spPr bwMode="gray">
            <a:xfrm>
              <a:off x="566" y="1479"/>
              <a:ext cx="1186" cy="118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ea typeface="MS PGothic" panose="020B0600070205080204" pitchFamily="-112" charset="-128"/>
              </a:endParaRPr>
            </a:p>
          </p:txBody>
        </p:sp>
        <p:sp>
          <p:nvSpPr>
            <p:cNvPr id="24"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nvGrpSpPr>
            <p:cNvPr id="25" name="Group 15"/>
            <p:cNvGrpSpPr/>
            <p:nvPr/>
          </p:nvGrpSpPr>
          <p:grpSpPr bwMode="auto">
            <a:xfrm>
              <a:off x="639" y="1551"/>
              <a:ext cx="1029" cy="1036"/>
              <a:chOff x="4166" y="1705"/>
              <a:chExt cx="1250" cy="1257"/>
            </a:xfrm>
          </p:grpSpPr>
          <p:sp>
            <p:nvSpPr>
              <p:cNvPr id="44" name="Oval 16"/>
              <p:cNvSpPr>
                <a:spLocks noChangeArrowheads="1"/>
              </p:cNvSpPr>
              <p:nvPr/>
            </p:nvSpPr>
            <p:spPr bwMode="gray">
              <a:xfrm>
                <a:off x="4166" y="1708"/>
                <a:ext cx="1250" cy="125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5" name="Oval 17"/>
              <p:cNvSpPr>
                <a:spLocks noChangeArrowheads="1"/>
              </p:cNvSpPr>
              <p:nvPr/>
            </p:nvSpPr>
            <p:spPr bwMode="gray">
              <a:xfrm>
                <a:off x="4182" y="1712"/>
                <a:ext cx="1223" cy="12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6" name="Oval 18"/>
              <p:cNvSpPr>
                <a:spLocks noChangeArrowheads="1"/>
              </p:cNvSpPr>
              <p:nvPr/>
            </p:nvSpPr>
            <p:spPr bwMode="gray">
              <a:xfrm>
                <a:off x="4195" y="1726"/>
                <a:ext cx="1162" cy="1143"/>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53" name="Oval 19"/>
              <p:cNvSpPr>
                <a:spLocks noChangeArrowheads="1"/>
              </p:cNvSpPr>
              <p:nvPr/>
            </p:nvSpPr>
            <p:spPr bwMode="gray">
              <a:xfrm>
                <a:off x="4263" y="1758"/>
                <a:ext cx="1033" cy="92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sp>
          <p:nvSpPr>
            <p:cNvPr id="26"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ea typeface="MS PGothic" panose="020B0600070205080204" pitchFamily="-112" charset="-128"/>
              </a:endParaRPr>
            </a:p>
          </p:txBody>
        </p:sp>
        <p:sp>
          <p:nvSpPr>
            <p:cNvPr id="27"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a:spcBef>
                  <a:spcPct val="50000"/>
                </a:spcBef>
                <a:buFontTx/>
                <a:buChar char="•"/>
                <a:defRPr/>
              </a:pPr>
              <a:endParaRPr lang="zh-CN" altLang="en-US">
                <a:ea typeface="MS PGothic" panose="020B0600070205080204" pitchFamily="-112" charset="-128"/>
              </a:endParaRPr>
            </a:p>
          </p:txBody>
        </p:sp>
        <p:sp>
          <p:nvSpPr>
            <p:cNvPr id="28"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a:spcBef>
                  <a:spcPct val="50000"/>
                </a:spcBef>
                <a:buFontTx/>
                <a:buChar char="•"/>
                <a:defRPr/>
              </a:pPr>
              <a:endParaRPr lang="zh-CN" altLang="en-US">
                <a:ea typeface="MS PGothic" panose="020B0600070205080204" pitchFamily="-112" charset="-128"/>
              </a:endParaRPr>
            </a:p>
          </p:txBody>
        </p:sp>
        <p:sp>
          <p:nvSpPr>
            <p:cNvPr id="29"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a:spcBef>
                  <a:spcPct val="50000"/>
                </a:spcBef>
                <a:buFontTx/>
                <a:buChar char="•"/>
                <a:defRPr/>
              </a:pPr>
              <a:endParaRPr lang="zh-CN" altLang="en-US">
                <a:ea typeface="MS PGothic" panose="020B0600070205080204" pitchFamily="-112" charset="-128"/>
              </a:endParaRPr>
            </a:p>
          </p:txBody>
        </p:sp>
        <p:sp>
          <p:nvSpPr>
            <p:cNvPr id="30"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nvGrpSpPr>
            <p:cNvPr id="31" name="Group 25"/>
            <p:cNvGrpSpPr/>
            <p:nvPr/>
          </p:nvGrpSpPr>
          <p:grpSpPr bwMode="auto">
            <a:xfrm>
              <a:off x="2362" y="1551"/>
              <a:ext cx="1028" cy="1036"/>
              <a:chOff x="4166" y="1705"/>
              <a:chExt cx="1249" cy="1257"/>
            </a:xfrm>
          </p:grpSpPr>
          <p:sp>
            <p:nvSpPr>
              <p:cNvPr id="40" name="Oval 26"/>
              <p:cNvSpPr>
                <a:spLocks noChangeArrowheads="1"/>
              </p:cNvSpPr>
              <p:nvPr/>
            </p:nvSpPr>
            <p:spPr bwMode="gray">
              <a:xfrm>
                <a:off x="4166" y="1708"/>
                <a:ext cx="1249" cy="125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1" name="Oval 27"/>
              <p:cNvSpPr>
                <a:spLocks noChangeArrowheads="1"/>
              </p:cNvSpPr>
              <p:nvPr/>
            </p:nvSpPr>
            <p:spPr bwMode="gray">
              <a:xfrm>
                <a:off x="4182" y="1712"/>
                <a:ext cx="1223" cy="12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2" name="Oval 28"/>
              <p:cNvSpPr>
                <a:spLocks noChangeArrowheads="1"/>
              </p:cNvSpPr>
              <p:nvPr/>
            </p:nvSpPr>
            <p:spPr bwMode="gray">
              <a:xfrm>
                <a:off x="4195" y="1726"/>
                <a:ext cx="1161" cy="1143"/>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43" name="Oval 29"/>
              <p:cNvSpPr>
                <a:spLocks noChangeArrowheads="1"/>
              </p:cNvSpPr>
              <p:nvPr/>
            </p:nvSpPr>
            <p:spPr bwMode="gray">
              <a:xfrm>
                <a:off x="4263" y="1758"/>
                <a:ext cx="1032" cy="92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grpSp>
          <p:nvGrpSpPr>
            <p:cNvPr id="32" name="Group 30"/>
            <p:cNvGrpSpPr/>
            <p:nvPr/>
          </p:nvGrpSpPr>
          <p:grpSpPr bwMode="auto">
            <a:xfrm>
              <a:off x="4096" y="1551"/>
              <a:ext cx="1032" cy="1036"/>
              <a:chOff x="4166" y="1705"/>
              <a:chExt cx="1253" cy="1257"/>
            </a:xfrm>
          </p:grpSpPr>
          <p:sp>
            <p:nvSpPr>
              <p:cNvPr id="36" name="Oval 31"/>
              <p:cNvSpPr>
                <a:spLocks noChangeArrowheads="1"/>
              </p:cNvSpPr>
              <p:nvPr/>
            </p:nvSpPr>
            <p:spPr bwMode="gray">
              <a:xfrm>
                <a:off x="4166" y="1708"/>
                <a:ext cx="1256" cy="125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7" name="Oval 32"/>
              <p:cNvSpPr>
                <a:spLocks noChangeArrowheads="1"/>
              </p:cNvSpPr>
              <p:nvPr/>
            </p:nvSpPr>
            <p:spPr bwMode="gray">
              <a:xfrm>
                <a:off x="4181" y="1712"/>
                <a:ext cx="1223" cy="12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8" name="Oval 33"/>
              <p:cNvSpPr>
                <a:spLocks noChangeArrowheads="1"/>
              </p:cNvSpPr>
              <p:nvPr/>
            </p:nvSpPr>
            <p:spPr bwMode="gray">
              <a:xfrm>
                <a:off x="4194" y="1726"/>
                <a:ext cx="1162" cy="1143"/>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sp>
            <p:nvSpPr>
              <p:cNvPr id="39" name="Oval 34"/>
              <p:cNvSpPr>
                <a:spLocks noChangeArrowheads="1"/>
              </p:cNvSpPr>
              <p:nvPr/>
            </p:nvSpPr>
            <p:spPr bwMode="gray">
              <a:xfrm>
                <a:off x="4263" y="1758"/>
                <a:ext cx="1035" cy="92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buFontTx/>
                  <a:buChar char="•"/>
                  <a:defRPr/>
                </a:pPr>
                <a:endParaRPr lang="zh-CN" altLang="en-US">
                  <a:ea typeface="MS PGothic" panose="020B0600070205080204" pitchFamily="-112" charset="-128"/>
                </a:endParaRPr>
              </a:p>
            </p:txBody>
          </p:sp>
        </p:grpSp>
        <p:sp>
          <p:nvSpPr>
            <p:cNvPr id="33"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4"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5"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algn="ctr" eaLnBrk="0" hangingPunct="0">
                <a:spcBef>
                  <a:spcPct val="50000"/>
                </a:spcBef>
                <a:defRPr/>
              </a:pP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概念递进">
    <p:spTree>
      <p:nvGrpSpPr>
        <p:cNvPr id="1" name=""/>
        <p:cNvGrpSpPr/>
        <p:nvPr/>
      </p:nvGrpSpPr>
      <p:grpSpPr>
        <a:xfrm>
          <a:off x="0" y="0"/>
          <a:ext cx="0" cy="0"/>
          <a:chOff x="0" y="0"/>
          <a:chExt cx="0" cy="0"/>
        </a:xfrm>
      </p:grpSpPr>
      <p:sp>
        <p:nvSpPr>
          <p:cNvPr id="8" name="矩形 7"/>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5A4683DD-202C-479C-8075-5CB2E54DBF5B}"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9" name="矩形 8"/>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0C7B2133-8BE7-4ECD-A731-C54AA7A0D047}"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1" name="Group 64"/>
          <p:cNvGrpSpPr/>
          <p:nvPr/>
        </p:nvGrpSpPr>
        <p:grpSpPr bwMode="auto">
          <a:xfrm>
            <a:off x="990600" y="1455738"/>
            <a:ext cx="5943600" cy="4495800"/>
            <a:chOff x="624" y="720"/>
            <a:chExt cx="3744" cy="2832"/>
          </a:xfrm>
        </p:grpSpPr>
        <p:sp>
          <p:nvSpPr>
            <p:cNvPr id="12" name="Freeform 4"/>
            <p:cNvSpPr>
              <a:spLocks noEditPoints="1"/>
            </p:cNvSpPr>
            <p:nvPr/>
          </p:nvSpPr>
          <p:spPr bwMode="gray">
            <a:xfrm>
              <a:off x="624" y="1008"/>
              <a:ext cx="3744" cy="2544"/>
            </a:xfrm>
            <a:custGeom>
              <a:avLst/>
              <a:gdLst>
                <a:gd name="T0" fmla="*/ 43494 w 2820"/>
                <a:gd name="T1" fmla="*/ 9 h 2912"/>
                <a:gd name="T2" fmla="*/ 32707 w 2820"/>
                <a:gd name="T3" fmla="*/ 30 h 2912"/>
                <a:gd name="T4" fmla="*/ 23670 w 2820"/>
                <a:gd name="T5" fmla="*/ 52 h 2912"/>
                <a:gd name="T6" fmla="*/ 16180 w 2820"/>
                <a:gd name="T7" fmla="*/ 76 h 2912"/>
                <a:gd name="T8" fmla="*/ 10082 w 2820"/>
                <a:gd name="T9" fmla="*/ 104 h 2912"/>
                <a:gd name="T10" fmla="*/ 5577 w 2820"/>
                <a:gd name="T11" fmla="*/ 134 h 2912"/>
                <a:gd name="T12" fmla="*/ 2392 w 2820"/>
                <a:gd name="T13" fmla="*/ 163 h 2912"/>
                <a:gd name="T14" fmla="*/ 558 w 2820"/>
                <a:gd name="T15" fmla="*/ 193 h 2912"/>
                <a:gd name="T16" fmla="*/ 0 w 2820"/>
                <a:gd name="T17" fmla="*/ 224 h 2912"/>
                <a:gd name="T18" fmla="*/ 714 w 2820"/>
                <a:gd name="T19" fmla="*/ 256 h 2912"/>
                <a:gd name="T20" fmla="*/ 2552 w 2820"/>
                <a:gd name="T21" fmla="*/ 285 h 2912"/>
                <a:gd name="T22" fmla="*/ 5502 w 2820"/>
                <a:gd name="T23" fmla="*/ 314 h 2912"/>
                <a:gd name="T24" fmla="*/ 9494 w 2820"/>
                <a:gd name="T25" fmla="*/ 342 h 2912"/>
                <a:gd name="T26" fmla="*/ 14477 w 2820"/>
                <a:gd name="T27" fmla="*/ 367 h 2912"/>
                <a:gd name="T28" fmla="*/ 20410 w 2820"/>
                <a:gd name="T29" fmla="*/ 391 h 2912"/>
                <a:gd name="T30" fmla="*/ 27253 w 2820"/>
                <a:gd name="T31" fmla="*/ 411 h 2912"/>
                <a:gd name="T32" fmla="*/ 34799 w 2820"/>
                <a:gd name="T33" fmla="*/ 429 h 2912"/>
                <a:gd name="T34" fmla="*/ 43252 w 2820"/>
                <a:gd name="T35" fmla="*/ 443 h 2912"/>
                <a:gd name="T36" fmla="*/ 52347 w 2820"/>
                <a:gd name="T37" fmla="*/ 453 h 2912"/>
                <a:gd name="T38" fmla="*/ 62044 w 2820"/>
                <a:gd name="T39" fmla="*/ 459 h 2912"/>
                <a:gd name="T40" fmla="*/ 72403 w 2820"/>
                <a:gd name="T41" fmla="*/ 459 h 2912"/>
                <a:gd name="T42" fmla="*/ 83238 w 2820"/>
                <a:gd name="T43" fmla="*/ 454 h 2912"/>
                <a:gd name="T44" fmla="*/ 94537 w 2820"/>
                <a:gd name="T45" fmla="*/ 445 h 2912"/>
                <a:gd name="T46" fmla="*/ 101323 w 2820"/>
                <a:gd name="T47" fmla="*/ 504 h 2912"/>
                <a:gd name="T48" fmla="*/ 74401 w 2820"/>
                <a:gd name="T49" fmla="*/ 268 h 2912"/>
                <a:gd name="T50" fmla="*/ 77907 w 2820"/>
                <a:gd name="T51" fmla="*/ 329 h 2912"/>
                <a:gd name="T52" fmla="*/ 71206 w 2820"/>
                <a:gd name="T53" fmla="*/ 335 h 2912"/>
                <a:gd name="T54" fmla="*/ 64340 w 2820"/>
                <a:gd name="T55" fmla="*/ 335 h 2912"/>
                <a:gd name="T56" fmla="*/ 57424 w 2820"/>
                <a:gd name="T57" fmla="*/ 329 h 2912"/>
                <a:gd name="T58" fmla="*/ 50648 w 2820"/>
                <a:gd name="T59" fmla="*/ 323 h 2912"/>
                <a:gd name="T60" fmla="*/ 44130 w 2820"/>
                <a:gd name="T61" fmla="*/ 312 h 2912"/>
                <a:gd name="T62" fmla="*/ 37910 w 2820"/>
                <a:gd name="T63" fmla="*/ 300 h 2912"/>
                <a:gd name="T64" fmla="*/ 32241 w 2820"/>
                <a:gd name="T65" fmla="*/ 283 h 2912"/>
                <a:gd name="T66" fmla="*/ 27253 w 2820"/>
                <a:gd name="T67" fmla="*/ 266 h 2912"/>
                <a:gd name="T68" fmla="*/ 23004 w 2820"/>
                <a:gd name="T69" fmla="*/ 246 h 2912"/>
                <a:gd name="T70" fmla="*/ 19677 w 2820"/>
                <a:gd name="T71" fmla="*/ 225 h 2912"/>
                <a:gd name="T72" fmla="*/ 17449 w 2820"/>
                <a:gd name="T73" fmla="*/ 203 h 2912"/>
                <a:gd name="T74" fmla="*/ 16316 w 2820"/>
                <a:gd name="T75" fmla="*/ 178 h 2912"/>
                <a:gd name="T76" fmla="*/ 16557 w 2820"/>
                <a:gd name="T77" fmla="*/ 154 h 2912"/>
                <a:gd name="T78" fmla="*/ 18332 w 2820"/>
                <a:gd name="T79" fmla="*/ 128 h 2912"/>
                <a:gd name="T80" fmla="*/ 21662 w 2820"/>
                <a:gd name="T81" fmla="*/ 103 h 2912"/>
                <a:gd name="T82" fmla="*/ 26699 w 2820"/>
                <a:gd name="T83" fmla="*/ 76 h 2912"/>
                <a:gd name="T84" fmla="*/ 33616 w 2820"/>
                <a:gd name="T85" fmla="*/ 51 h 2912"/>
                <a:gd name="T86" fmla="*/ 42632 w 2820"/>
                <a:gd name="T87" fmla="*/ 26 h 2912"/>
                <a:gd name="T88" fmla="*/ 53705 w 2820"/>
                <a:gd name="T89" fmla="*/ 3 h 2912"/>
                <a:gd name="T90" fmla="*/ 49554 w 2820"/>
                <a:gd name="T91" fmla="*/ 0 h 2912"/>
                <a:gd name="T92" fmla="*/ 112311 w 2820"/>
                <a:gd name="T93" fmla="*/ 335 h 2912"/>
                <a:gd name="T94" fmla="*/ 112311 w 2820"/>
                <a:gd name="T95" fmla="*/ 335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gs>
                <a:gs pos="100000">
                  <a:srgbClr val="4987E3"/>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nvGrpSpPr>
            <p:cNvPr id="13" name="Group 60"/>
            <p:cNvGrpSpPr/>
            <p:nvPr/>
          </p:nvGrpSpPr>
          <p:grpSpPr bwMode="auto">
            <a:xfrm>
              <a:off x="1950" y="2076"/>
              <a:ext cx="1074" cy="1188"/>
              <a:chOff x="1950" y="2076"/>
              <a:chExt cx="1074" cy="1188"/>
            </a:xfrm>
          </p:grpSpPr>
          <p:sp>
            <p:nvSpPr>
              <p:cNvPr id="33"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4"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5"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41"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42"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4" name="Group 61"/>
            <p:cNvGrpSpPr/>
            <p:nvPr/>
          </p:nvGrpSpPr>
          <p:grpSpPr bwMode="auto">
            <a:xfrm>
              <a:off x="784" y="1836"/>
              <a:ext cx="864" cy="1008"/>
              <a:chOff x="784" y="1836"/>
              <a:chExt cx="864" cy="1008"/>
            </a:xfrm>
          </p:grpSpPr>
          <p:sp>
            <p:nvSpPr>
              <p:cNvPr id="27"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8" name="Group 42"/>
              <p:cNvGrpSpPr/>
              <p:nvPr/>
            </p:nvGrpSpPr>
            <p:grpSpPr bwMode="auto">
              <a:xfrm>
                <a:off x="784" y="1836"/>
                <a:ext cx="864" cy="908"/>
                <a:chOff x="732" y="2112"/>
                <a:chExt cx="842" cy="860"/>
              </a:xfrm>
            </p:grpSpPr>
            <p:sp>
              <p:nvSpPr>
                <p:cNvPr id="29"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0"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1" name="Oval 45"/>
                <p:cNvSpPr>
                  <a:spLocks noChangeArrowheads="1"/>
                </p:cNvSpPr>
                <p:nvPr/>
              </p:nvSpPr>
              <p:spPr bwMode="gray">
                <a:xfrm>
                  <a:off x="751" y="2125"/>
                  <a:ext cx="785" cy="77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grpSp>
          <p:nvGrpSpPr>
            <p:cNvPr id="15" name="Group 62"/>
            <p:cNvGrpSpPr/>
            <p:nvPr/>
          </p:nvGrpSpPr>
          <p:grpSpPr bwMode="auto">
            <a:xfrm>
              <a:off x="720" y="972"/>
              <a:ext cx="693" cy="718"/>
              <a:chOff x="720" y="972"/>
              <a:chExt cx="693" cy="718"/>
            </a:xfrm>
          </p:grpSpPr>
          <p:sp>
            <p:nvSpPr>
              <p:cNvPr id="22"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3"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4"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5"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6"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nvGrpSpPr>
            <p:cNvPr id="16" name="Group 63"/>
            <p:cNvGrpSpPr/>
            <p:nvPr/>
          </p:nvGrpSpPr>
          <p:grpSpPr bwMode="auto">
            <a:xfrm>
              <a:off x="1518" y="720"/>
              <a:ext cx="507" cy="480"/>
              <a:chOff x="1518" y="720"/>
              <a:chExt cx="507" cy="480"/>
            </a:xfrm>
          </p:grpSpPr>
          <p:sp>
            <p:nvSpPr>
              <p:cNvPr id="17"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8"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9"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0"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1"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核心分支">
    <p:spTree>
      <p:nvGrpSpPr>
        <p:cNvPr id="1" name=""/>
        <p:cNvGrpSpPr/>
        <p:nvPr/>
      </p:nvGrpSpPr>
      <p:grpSpPr>
        <a:xfrm>
          <a:off x="0" y="0"/>
          <a:ext cx="0" cy="0"/>
          <a:chOff x="0" y="0"/>
          <a:chExt cx="0" cy="0"/>
        </a:xfrm>
      </p:grpSpPr>
      <p:sp>
        <p:nvSpPr>
          <p:cNvPr id="10" name="矩形 9"/>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98EDEDC5-F2F6-4173-95CB-4EF3560065D8}"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78383A3D-26AA-43E3-9AE5-35D1BA877B20}"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2" name="TextBox 11"/>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3" name="Group 33"/>
          <p:cNvGrpSpPr/>
          <p:nvPr/>
        </p:nvGrpSpPr>
        <p:grpSpPr bwMode="auto">
          <a:xfrm>
            <a:off x="2552700" y="1744663"/>
            <a:ext cx="4038600" cy="3744912"/>
            <a:chOff x="1608" y="976"/>
            <a:chExt cx="2544" cy="2359"/>
          </a:xfrm>
        </p:grpSpPr>
        <p:sp>
          <p:nvSpPr>
            <p:cNvPr id="14" name="AutoShape 3"/>
            <p:cNvSpPr>
              <a:spLocks noChangeArrowheads="1"/>
            </p:cNvSpPr>
            <p:nvPr/>
          </p:nvSpPr>
          <p:spPr bwMode="gray">
            <a:xfrm rot="-3626814">
              <a:off x="3007" y="1395"/>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5" name="AutoShape 4"/>
            <p:cNvSpPr>
              <a:spLocks noChangeArrowheads="1"/>
            </p:cNvSpPr>
            <p:nvPr/>
          </p:nvSpPr>
          <p:spPr bwMode="gray">
            <a:xfrm rot="3465783">
              <a:off x="3027"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6" name="AutoShape 5"/>
            <p:cNvSpPr>
              <a:spLocks noChangeArrowheads="1"/>
            </p:cNvSpPr>
            <p:nvPr/>
          </p:nvSpPr>
          <p:spPr bwMode="gray">
            <a:xfrm rot="-7230978">
              <a:off x="2271" y="1409"/>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7" name="AutoShape 6"/>
            <p:cNvSpPr>
              <a:spLocks noChangeArrowheads="1"/>
            </p:cNvSpPr>
            <p:nvPr/>
          </p:nvSpPr>
          <p:spPr bwMode="gray">
            <a:xfrm rot="7535209">
              <a:off x="2237"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8"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9"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0" name="Oval 9"/>
            <p:cNvSpPr>
              <a:spLocks noChangeArrowheads="1"/>
            </p:cNvSpPr>
            <p:nvPr/>
          </p:nvSpPr>
          <p:spPr bwMode="auto">
            <a:xfrm>
              <a:off x="1698" y="976"/>
              <a:ext cx="2358" cy="2359"/>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1"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2"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3"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4"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5"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6"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7"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8"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9"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0"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1"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32" name="Group 27"/>
            <p:cNvGrpSpPr/>
            <p:nvPr/>
          </p:nvGrpSpPr>
          <p:grpSpPr bwMode="auto">
            <a:xfrm>
              <a:off x="2483" y="1753"/>
              <a:ext cx="813" cy="805"/>
              <a:chOff x="4166" y="1706"/>
              <a:chExt cx="1252" cy="1252"/>
            </a:xfrm>
          </p:grpSpPr>
          <p:sp>
            <p:nvSpPr>
              <p:cNvPr id="33"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4"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5"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3"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并列关系">
    <p:spTree>
      <p:nvGrpSpPr>
        <p:cNvPr id="1" name=""/>
        <p:cNvGrpSpPr/>
        <p:nvPr/>
      </p:nvGrpSpPr>
      <p:grpSpPr>
        <a:xfrm>
          <a:off x="0" y="0"/>
          <a:ext cx="0" cy="0"/>
          <a:chOff x="0" y="0"/>
          <a:chExt cx="0" cy="0"/>
        </a:xfrm>
      </p:grpSpPr>
      <p:sp>
        <p:nvSpPr>
          <p:cNvPr id="11" name="矩形 10"/>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31F68424-9CFD-49C2-BA6F-921A1E7E8DA4}"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C008D4EF-640D-4FDB-8889-C7E963B420A0}"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3" name="TextBox 12"/>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18" name="Group 7"/>
          <p:cNvGrpSpPr/>
          <p:nvPr/>
        </p:nvGrpSpPr>
        <p:grpSpPr bwMode="auto">
          <a:xfrm>
            <a:off x="1282700" y="1600200"/>
            <a:ext cx="6096000" cy="990600"/>
            <a:chOff x="624" y="1152"/>
            <a:chExt cx="4080" cy="720"/>
          </a:xfrm>
        </p:grpSpPr>
        <p:sp>
          <p:nvSpPr>
            <p:cNvPr id="19"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0" name="Group 9"/>
            <p:cNvGrpSpPr/>
            <p:nvPr/>
          </p:nvGrpSpPr>
          <p:grpSpPr bwMode="auto">
            <a:xfrm>
              <a:off x="1292" y="1256"/>
              <a:ext cx="623" cy="91"/>
              <a:chOff x="2003" y="3442"/>
              <a:chExt cx="468" cy="239"/>
            </a:xfrm>
          </p:grpSpPr>
          <p:sp>
            <p:nvSpPr>
              <p:cNvPr id="34" name="Oval 10"/>
              <p:cNvSpPr>
                <a:spLocks noChangeArrowheads="1"/>
              </p:cNvSpPr>
              <p:nvPr/>
            </p:nvSpPr>
            <p:spPr bwMode="gray">
              <a:xfrm>
                <a:off x="2003" y="3442"/>
                <a:ext cx="79" cy="236"/>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5" name="Rectangle 11"/>
              <p:cNvSpPr>
                <a:spLocks noChangeArrowheads="1"/>
              </p:cNvSpPr>
              <p:nvPr/>
            </p:nvSpPr>
            <p:spPr bwMode="gray">
              <a:xfrm>
                <a:off x="2048" y="3445"/>
                <a:ext cx="388" cy="23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6" name="Oval 12"/>
              <p:cNvSpPr>
                <a:spLocks noChangeArrowheads="1"/>
              </p:cNvSpPr>
              <p:nvPr/>
            </p:nvSpPr>
            <p:spPr bwMode="gray">
              <a:xfrm>
                <a:off x="2400" y="3445"/>
                <a:ext cx="71" cy="230"/>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45" name="Oval 13"/>
              <p:cNvSpPr>
                <a:spLocks noChangeArrowheads="1"/>
              </p:cNvSpPr>
              <p:nvPr/>
            </p:nvSpPr>
            <p:spPr bwMode="gray">
              <a:xfrm>
                <a:off x="2438" y="3523"/>
                <a:ext cx="20" cy="67"/>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1" name="Rectangle 14"/>
            <p:cNvSpPr>
              <a:spLocks noChangeArrowheads="1"/>
            </p:cNvSpPr>
            <p:nvPr/>
          </p:nvSpPr>
          <p:spPr bwMode="gray">
            <a:xfrm rot="3419336">
              <a:off x="1776" y="1148"/>
              <a:ext cx="672" cy="680"/>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2" name="Group 15"/>
            <p:cNvGrpSpPr/>
            <p:nvPr/>
          </p:nvGrpSpPr>
          <p:grpSpPr bwMode="auto">
            <a:xfrm>
              <a:off x="2444" y="1256"/>
              <a:ext cx="623" cy="91"/>
              <a:chOff x="2003" y="3442"/>
              <a:chExt cx="468" cy="239"/>
            </a:xfrm>
          </p:grpSpPr>
          <p:sp>
            <p:nvSpPr>
              <p:cNvPr id="30" name="Oval 16"/>
              <p:cNvSpPr>
                <a:spLocks noChangeArrowheads="1"/>
              </p:cNvSpPr>
              <p:nvPr/>
            </p:nvSpPr>
            <p:spPr bwMode="gray">
              <a:xfrm>
                <a:off x="2003" y="3442"/>
                <a:ext cx="79" cy="236"/>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1" name="Rectangle 17"/>
              <p:cNvSpPr>
                <a:spLocks noChangeArrowheads="1"/>
              </p:cNvSpPr>
              <p:nvPr/>
            </p:nvSpPr>
            <p:spPr bwMode="gray">
              <a:xfrm>
                <a:off x="2048" y="3445"/>
                <a:ext cx="388" cy="23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2" name="Oval 18"/>
              <p:cNvSpPr>
                <a:spLocks noChangeArrowheads="1"/>
              </p:cNvSpPr>
              <p:nvPr/>
            </p:nvSpPr>
            <p:spPr bwMode="gray">
              <a:xfrm>
                <a:off x="2400" y="3445"/>
                <a:ext cx="71" cy="230"/>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33" name="Oval 19"/>
              <p:cNvSpPr>
                <a:spLocks noChangeArrowheads="1"/>
              </p:cNvSpPr>
              <p:nvPr/>
            </p:nvSpPr>
            <p:spPr bwMode="gray">
              <a:xfrm>
                <a:off x="2438" y="3523"/>
                <a:ext cx="20" cy="67"/>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3" name="Rectangle 20"/>
            <p:cNvSpPr>
              <a:spLocks noChangeArrowheads="1"/>
            </p:cNvSpPr>
            <p:nvPr/>
          </p:nvSpPr>
          <p:spPr bwMode="gray">
            <a:xfrm rot="3419336">
              <a:off x="2880" y="1148"/>
              <a:ext cx="672" cy="679"/>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nvGrpSpPr>
            <p:cNvPr id="24" name="Group 21"/>
            <p:cNvGrpSpPr/>
            <p:nvPr/>
          </p:nvGrpSpPr>
          <p:grpSpPr bwMode="auto">
            <a:xfrm>
              <a:off x="3605" y="1256"/>
              <a:ext cx="817" cy="91"/>
              <a:chOff x="2003" y="3442"/>
              <a:chExt cx="468" cy="239"/>
            </a:xfrm>
          </p:grpSpPr>
          <p:sp>
            <p:nvSpPr>
              <p:cNvPr id="26" name="Oval 22"/>
              <p:cNvSpPr>
                <a:spLocks noChangeArrowheads="1"/>
              </p:cNvSpPr>
              <p:nvPr/>
            </p:nvSpPr>
            <p:spPr bwMode="gray">
              <a:xfrm>
                <a:off x="2003" y="3442"/>
                <a:ext cx="79" cy="236"/>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7" name="Rectangle 23"/>
              <p:cNvSpPr>
                <a:spLocks noChangeArrowheads="1"/>
              </p:cNvSpPr>
              <p:nvPr/>
            </p:nvSpPr>
            <p:spPr bwMode="gray">
              <a:xfrm>
                <a:off x="2048" y="3445"/>
                <a:ext cx="388" cy="23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8" name="Oval 24"/>
              <p:cNvSpPr>
                <a:spLocks noChangeArrowheads="1"/>
              </p:cNvSpPr>
              <p:nvPr/>
            </p:nvSpPr>
            <p:spPr bwMode="gray">
              <a:xfrm>
                <a:off x="2400" y="3445"/>
                <a:ext cx="71" cy="230"/>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9" name="Oval 25"/>
              <p:cNvSpPr>
                <a:spLocks noChangeArrowheads="1"/>
              </p:cNvSpPr>
              <p:nvPr/>
            </p:nvSpPr>
            <p:spPr bwMode="gray">
              <a:xfrm>
                <a:off x="2438" y="3523"/>
                <a:ext cx="20" cy="67"/>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5"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比例分析">
    <p:spTree>
      <p:nvGrpSpPr>
        <p:cNvPr id="1" name=""/>
        <p:cNvGrpSpPr/>
        <p:nvPr/>
      </p:nvGrpSpPr>
      <p:grpSpPr>
        <a:xfrm>
          <a:off x="0" y="0"/>
          <a:ext cx="0" cy="0"/>
          <a:chOff x="0" y="0"/>
          <a:chExt cx="0" cy="0"/>
        </a:xfrm>
      </p:grpSpPr>
      <p:sp>
        <p:nvSpPr>
          <p:cNvPr id="9" name="矩形 8"/>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D13EE6E1-11E2-4C73-A776-3E70FD7B92F4}"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BD51D63B-E962-49F8-8B81-5BEF07A2DA84}"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1" name="TextBox 10"/>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2" name="Group 2"/>
          <p:cNvGrpSpPr/>
          <p:nvPr/>
        </p:nvGrpSpPr>
        <p:grpSpPr bwMode="auto">
          <a:xfrm>
            <a:off x="1397000" y="1868488"/>
            <a:ext cx="6329363" cy="3711575"/>
            <a:chOff x="864" y="1310"/>
            <a:chExt cx="3987" cy="2338"/>
          </a:xfrm>
        </p:grpSpPr>
        <p:sp>
          <p:nvSpPr>
            <p:cNvPr id="13"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4"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5"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16" name="Arc 6"/>
            <p:cNvSpPr/>
            <p:nvPr/>
          </p:nvSpPr>
          <p:spPr bwMode="gray">
            <a:xfrm rot="-998297">
              <a:off x="2599" y="1310"/>
              <a:ext cx="1795" cy="1239"/>
            </a:xfrm>
            <a:custGeom>
              <a:avLst/>
              <a:gdLst>
                <a:gd name="T0" fmla="*/ 0 w 21600"/>
                <a:gd name="T1" fmla="*/ 0 h 29046"/>
                <a:gd name="T2" fmla="*/ 0 w 21600"/>
                <a:gd name="T3" fmla="*/ 0 h 29046"/>
                <a:gd name="T4" fmla="*/ 0 w 21600"/>
                <a:gd name="T5" fmla="*/ 0 h 29046"/>
                <a:gd name="T6" fmla="*/ 0 60000 65536"/>
                <a:gd name="T7" fmla="*/ 0 60000 65536"/>
                <a:gd name="T8" fmla="*/ 0 60000 65536"/>
              </a:gdLst>
              <a:ahLst/>
              <a:cxnLst>
                <a:cxn ang="T6">
                  <a:pos x="T0" y="T1"/>
                </a:cxn>
                <a:cxn ang="T7">
                  <a:pos x="T2" y="T3"/>
                </a:cxn>
                <a:cxn ang="T8">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gs>
                <a:gs pos="100000">
                  <a:srgbClr val="7FC3D1"/>
                </a:gs>
              </a:gsLst>
              <a:lin ang="54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7" name="Arc 7"/>
            <p:cNvSpPr/>
            <p:nvPr/>
          </p:nvSpPr>
          <p:spPr bwMode="gray">
            <a:xfrm rot="20601703" flipH="1">
              <a:off x="1080" y="2491"/>
              <a:ext cx="2067" cy="930"/>
            </a:xfrm>
            <a:custGeom>
              <a:avLst/>
              <a:gdLst>
                <a:gd name="T0" fmla="*/ 0 w 25114"/>
                <a:gd name="T1" fmla="*/ 0 h 21600"/>
                <a:gd name="T2" fmla="*/ 0 w 25114"/>
                <a:gd name="T3" fmla="*/ 0 h 21600"/>
                <a:gd name="T4" fmla="*/ 0 w 25114"/>
                <a:gd name="T5" fmla="*/ 0 h 21600"/>
                <a:gd name="T6" fmla="*/ 0 60000 65536"/>
                <a:gd name="T7" fmla="*/ 0 60000 65536"/>
                <a:gd name="T8" fmla="*/ 0 60000 65536"/>
              </a:gdLst>
              <a:ahLst/>
              <a:cxnLst>
                <a:cxn ang="T6">
                  <a:pos x="T0" y="T1"/>
                </a:cxn>
                <a:cxn ang="T7">
                  <a:pos x="T2" y="T3"/>
                </a:cxn>
                <a:cxn ang="T8">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gs>
                <a:gs pos="100000">
                  <a:srgbClr val="4987E3"/>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8" name="Arc 8"/>
            <p:cNvSpPr/>
            <p:nvPr/>
          </p:nvSpPr>
          <p:spPr bwMode="gray">
            <a:xfrm rot="-998297">
              <a:off x="1715" y="1339"/>
              <a:ext cx="2034" cy="893"/>
            </a:xfrm>
            <a:custGeom>
              <a:avLst/>
              <a:gdLst>
                <a:gd name="T0" fmla="*/ 0 w 24549"/>
                <a:gd name="T1" fmla="*/ 0 h 21600"/>
                <a:gd name="T2" fmla="*/ 0 w 24549"/>
                <a:gd name="T3" fmla="*/ 0 h 21600"/>
                <a:gd name="T4" fmla="*/ 0 w 24549"/>
                <a:gd name="T5" fmla="*/ 0 h 21600"/>
                <a:gd name="T6" fmla="*/ 0 60000 65536"/>
                <a:gd name="T7" fmla="*/ 0 60000 65536"/>
                <a:gd name="T8" fmla="*/ 0 60000 65536"/>
              </a:gdLst>
              <a:ahLst/>
              <a:cxnLst>
                <a:cxn ang="T6">
                  <a:pos x="T0" y="T1"/>
                </a:cxn>
                <a:cxn ang="T7">
                  <a:pos x="T2" y="T3"/>
                </a:cxn>
                <a:cxn ang="T8">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gs>
                <a:gs pos="100000">
                  <a:srgbClr val="277584"/>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19" name="Arc 9"/>
            <p:cNvSpPr/>
            <p:nvPr/>
          </p:nvSpPr>
          <p:spPr bwMode="gray">
            <a:xfrm rot="20601703" flipH="1">
              <a:off x="864" y="1713"/>
              <a:ext cx="1796" cy="1302"/>
            </a:xfrm>
            <a:custGeom>
              <a:avLst/>
              <a:gdLst>
                <a:gd name="T0" fmla="*/ 0 w 21600"/>
                <a:gd name="T1" fmla="*/ 0 h 30468"/>
                <a:gd name="T2" fmla="*/ 0 w 21600"/>
                <a:gd name="T3" fmla="*/ 0 h 30468"/>
                <a:gd name="T4" fmla="*/ 0 w 21600"/>
                <a:gd name="T5" fmla="*/ 0 h 30468"/>
                <a:gd name="T6" fmla="*/ 0 60000 65536"/>
                <a:gd name="T7" fmla="*/ 0 60000 65536"/>
                <a:gd name="T8" fmla="*/ 0 60000 65536"/>
              </a:gdLst>
              <a:ahLst/>
              <a:cxnLst>
                <a:cxn ang="T6">
                  <a:pos x="T0" y="T1"/>
                </a:cxn>
                <a:cxn ang="T7">
                  <a:pos x="T2" y="T3"/>
                </a:cxn>
                <a:cxn ang="T8">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gs>
                <a:gs pos="100000">
                  <a:srgbClr val="642607"/>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20" name="Freeform 10"/>
            <p:cNvSpPr/>
            <p:nvPr/>
          </p:nvSpPr>
          <p:spPr bwMode="gray">
            <a:xfrm>
              <a:off x="3442" y="2282"/>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gs>
                <a:gs pos="100000">
                  <a:srgbClr val="9CC769"/>
                </a:gs>
              </a:gsLst>
              <a:lin ang="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21" name="Arc 11"/>
            <p:cNvSpPr/>
            <p:nvPr/>
          </p:nvSpPr>
          <p:spPr bwMode="gray">
            <a:xfrm rot="-1060795">
              <a:off x="2840" y="1897"/>
              <a:ext cx="1719" cy="1171"/>
            </a:xfrm>
            <a:custGeom>
              <a:avLst/>
              <a:gdLst>
                <a:gd name="T0" fmla="*/ 0 w 18016"/>
                <a:gd name="T1" fmla="*/ 0 h 21282"/>
                <a:gd name="T2" fmla="*/ 0 w 18016"/>
                <a:gd name="T3" fmla="*/ 0 h 21282"/>
                <a:gd name="T4" fmla="*/ 0 w 18016"/>
                <a:gd name="T5" fmla="*/ 0 h 21282"/>
                <a:gd name="T6" fmla="*/ 0 60000 65536"/>
                <a:gd name="T7" fmla="*/ 0 60000 65536"/>
                <a:gd name="T8" fmla="*/ 0 60000 65536"/>
              </a:gdLst>
              <a:ahLst/>
              <a:cxnLst>
                <a:cxn ang="T6">
                  <a:pos x="T0" y="T1"/>
                </a:cxn>
                <a:cxn ang="T7">
                  <a:pos x="T2" y="T3"/>
                </a:cxn>
                <a:cxn ang="T8">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lnTo>
                    <a:pt x="18016" y="11915"/>
                  </a:lnTo>
                  <a:close/>
                </a:path>
              </a:pathLst>
            </a:custGeom>
            <a:gradFill rotWithShape="1">
              <a:gsLst>
                <a:gs pos="0">
                  <a:srgbClr val="485C31"/>
                </a:gs>
                <a:gs pos="100000">
                  <a:srgbClr val="9CC769"/>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zh-CN" altLang="en-US"/>
            </a:p>
          </p:txBody>
        </p:sp>
        <p:sp>
          <p:nvSpPr>
            <p:cNvPr id="22" name="Freeform 12"/>
            <p:cNvSpPr/>
            <p:nvPr/>
          </p:nvSpPr>
          <p:spPr bwMode="gray">
            <a:xfrm>
              <a:off x="2819" y="2496"/>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928">
                  <a:moveTo>
                    <a:pt x="648" y="632"/>
                  </a:moveTo>
                  <a:lnTo>
                    <a:pt x="648" y="928"/>
                  </a:lnTo>
                  <a:lnTo>
                    <a:pt x="0" y="64"/>
                  </a:lnTo>
                  <a:lnTo>
                    <a:pt x="96" y="0"/>
                  </a:lnTo>
                  <a:lnTo>
                    <a:pt x="648" y="632"/>
                  </a:lnTo>
                  <a:close/>
                </a:path>
              </a:pathLst>
            </a:custGeom>
            <a:gradFill rotWithShape="1">
              <a:gsLst>
                <a:gs pos="0">
                  <a:srgbClr val="D2E6BB"/>
                </a:gs>
                <a:gs pos="100000">
                  <a:srgbClr val="9CC769"/>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a:spAutoFit/>
            </a:bodyPr>
            <a:lstStyle/>
            <a:p>
              <a:endParaRPr lang="zh-CN" altLang="en-US"/>
            </a:p>
          </p:txBody>
        </p:sp>
        <p:sp>
          <p:nvSpPr>
            <p:cNvPr id="29"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0" name="Freeform 19"/>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gs>
              </a:gsLst>
              <a:lin ang="54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31"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观点总结">
    <p:spTree>
      <p:nvGrpSpPr>
        <p:cNvPr id="1" name=""/>
        <p:cNvGrpSpPr/>
        <p:nvPr/>
      </p:nvGrpSpPr>
      <p:grpSpPr>
        <a:xfrm>
          <a:off x="0" y="0"/>
          <a:ext cx="0" cy="0"/>
          <a:chOff x="0" y="0"/>
          <a:chExt cx="0" cy="0"/>
        </a:xfrm>
      </p:grpSpPr>
      <p:sp>
        <p:nvSpPr>
          <p:cNvPr id="9" name="矩形 8"/>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78547659-6404-48DE-9786-0892FBE37FB1}"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8BF708E7-8BD1-454F-B9A5-5D94351D3769}"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1" name="TextBox 10"/>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2" name="Group 29"/>
          <p:cNvGrpSpPr/>
          <p:nvPr/>
        </p:nvGrpSpPr>
        <p:grpSpPr bwMode="auto">
          <a:xfrm>
            <a:off x="876300" y="1624013"/>
            <a:ext cx="7391400" cy="4156075"/>
            <a:chOff x="576" y="768"/>
            <a:chExt cx="4656" cy="2618"/>
          </a:xfrm>
        </p:grpSpPr>
        <p:sp>
          <p:nvSpPr>
            <p:cNvPr id="13"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algn="ctr" eaLnBrk="0" fontAlgn="auto" hangingPunct="0">
                <a:spcBef>
                  <a:spcPts val="0"/>
                </a:spcBef>
                <a:spcAft>
                  <a:spcPts val="0"/>
                </a:spcAft>
                <a:defRPr/>
              </a:pPr>
              <a:endParaRPr lang="en-US" altLang="zh-CN" sz="20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15" name="Group 7"/>
            <p:cNvGrpSpPr/>
            <p:nvPr/>
          </p:nvGrpSpPr>
          <p:grpSpPr bwMode="auto">
            <a:xfrm>
              <a:off x="576" y="2428"/>
              <a:ext cx="936" cy="954"/>
              <a:chOff x="2016" y="1920"/>
              <a:chExt cx="1680" cy="1680"/>
            </a:xfrm>
          </p:grpSpPr>
          <p:sp>
            <p:nvSpPr>
              <p:cNvPr id="25"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6" name="Freeform 9"/>
              <p:cNvSpPr/>
              <p:nvPr/>
            </p:nvSpPr>
            <p:spPr bwMode="gray">
              <a:xfrm>
                <a:off x="2208" y="1948"/>
                <a:ext cx="1296" cy="634"/>
              </a:xfrm>
              <a:custGeom>
                <a:avLst/>
                <a:gdLst>
                  <a:gd name="T0" fmla="*/ 1014 w 1321"/>
                  <a:gd name="T1" fmla="*/ 89 h 712"/>
                  <a:gd name="T2" fmla="*/ 1027 w 1321"/>
                  <a:gd name="T3" fmla="*/ 98 h 712"/>
                  <a:gd name="T4" fmla="*/ 1030 w 1321"/>
                  <a:gd name="T5" fmla="*/ 106 h 712"/>
                  <a:gd name="T6" fmla="*/ 1025 w 1321"/>
                  <a:gd name="T7" fmla="*/ 114 h 712"/>
                  <a:gd name="T8" fmla="*/ 1012 w 1321"/>
                  <a:gd name="T9" fmla="*/ 120 h 712"/>
                  <a:gd name="T10" fmla="*/ 992 w 1321"/>
                  <a:gd name="T11" fmla="*/ 128 h 712"/>
                  <a:gd name="T12" fmla="*/ 966 w 1321"/>
                  <a:gd name="T13" fmla="*/ 134 h 712"/>
                  <a:gd name="T14" fmla="*/ 933 w 1321"/>
                  <a:gd name="T15" fmla="*/ 139 h 712"/>
                  <a:gd name="T16" fmla="*/ 895 w 1321"/>
                  <a:gd name="T17" fmla="*/ 144 h 712"/>
                  <a:gd name="T18" fmla="*/ 852 w 1321"/>
                  <a:gd name="T19" fmla="*/ 148 h 712"/>
                  <a:gd name="T20" fmla="*/ 804 w 1321"/>
                  <a:gd name="T21" fmla="*/ 151 h 712"/>
                  <a:gd name="T22" fmla="*/ 754 w 1321"/>
                  <a:gd name="T23" fmla="*/ 152 h 712"/>
                  <a:gd name="T24" fmla="*/ 699 w 1321"/>
                  <a:gd name="T25" fmla="*/ 156 h 712"/>
                  <a:gd name="T26" fmla="*/ 643 w 1321"/>
                  <a:gd name="T27" fmla="*/ 157 h 712"/>
                  <a:gd name="T28" fmla="*/ 621 w 1321"/>
                  <a:gd name="T29" fmla="*/ 158 h 712"/>
                  <a:gd name="T30" fmla="*/ 372 w 1321"/>
                  <a:gd name="T31" fmla="*/ 158 h 712"/>
                  <a:gd name="T32" fmla="*/ 368 w 1321"/>
                  <a:gd name="T33" fmla="*/ 158 h 712"/>
                  <a:gd name="T34" fmla="*/ 319 w 1321"/>
                  <a:gd name="T35" fmla="*/ 157 h 712"/>
                  <a:gd name="T36" fmla="*/ 272 w 1321"/>
                  <a:gd name="T37" fmla="*/ 156 h 712"/>
                  <a:gd name="T38" fmla="*/ 227 w 1321"/>
                  <a:gd name="T39" fmla="*/ 154 h 712"/>
                  <a:gd name="T40" fmla="*/ 183 w 1321"/>
                  <a:gd name="T41" fmla="*/ 151 h 712"/>
                  <a:gd name="T42" fmla="*/ 146 w 1321"/>
                  <a:gd name="T43" fmla="*/ 150 h 712"/>
                  <a:gd name="T44" fmla="*/ 112 w 1321"/>
                  <a:gd name="T45" fmla="*/ 146 h 712"/>
                  <a:gd name="T46" fmla="*/ 77 w 1321"/>
                  <a:gd name="T47" fmla="*/ 143 h 712"/>
                  <a:gd name="T48" fmla="*/ 54 w 1321"/>
                  <a:gd name="T49" fmla="*/ 140 h 712"/>
                  <a:gd name="T50" fmla="*/ 26 w 1321"/>
                  <a:gd name="T51" fmla="*/ 134 h 712"/>
                  <a:gd name="T52" fmla="*/ 18 w 1321"/>
                  <a:gd name="T53" fmla="*/ 129 h 712"/>
                  <a:gd name="T54" fmla="*/ 6 w 1321"/>
                  <a:gd name="T55" fmla="*/ 123 h 712"/>
                  <a:gd name="T56" fmla="*/ 0 w 1321"/>
                  <a:gd name="T57" fmla="*/ 116 h 712"/>
                  <a:gd name="T58" fmla="*/ 0 w 1321"/>
                  <a:gd name="T59" fmla="*/ 115 h 712"/>
                  <a:gd name="T60" fmla="*/ 4 w 1321"/>
                  <a:gd name="T61" fmla="*/ 106 h 712"/>
                  <a:gd name="T62" fmla="*/ 16 w 1321"/>
                  <a:gd name="T63" fmla="*/ 99 h 712"/>
                  <a:gd name="T64" fmla="*/ 38 w 1321"/>
                  <a:gd name="T65" fmla="*/ 82 h 712"/>
                  <a:gd name="T66" fmla="*/ 73 w 1321"/>
                  <a:gd name="T67" fmla="*/ 66 h 712"/>
                  <a:gd name="T68" fmla="*/ 116 w 1321"/>
                  <a:gd name="T69" fmla="*/ 53 h 712"/>
                  <a:gd name="T70" fmla="*/ 160 w 1321"/>
                  <a:gd name="T71" fmla="*/ 38 h 712"/>
                  <a:gd name="T72" fmla="*/ 211 w 1321"/>
                  <a:gd name="T73" fmla="*/ 27 h 712"/>
                  <a:gd name="T74" fmla="*/ 267 w 1321"/>
                  <a:gd name="T75" fmla="*/ 18 h 712"/>
                  <a:gd name="T76" fmla="*/ 324 w 1321"/>
                  <a:gd name="T77" fmla="*/ 10 h 712"/>
                  <a:gd name="T78" fmla="*/ 388 w 1321"/>
                  <a:gd name="T79" fmla="*/ 4 h 712"/>
                  <a:gd name="T80" fmla="*/ 453 w 1321"/>
                  <a:gd name="T81" fmla="*/ 4 h 712"/>
                  <a:gd name="T82" fmla="*/ 521 w 1321"/>
                  <a:gd name="T83" fmla="*/ 0 h 712"/>
                  <a:gd name="T84" fmla="*/ 521 w 1321"/>
                  <a:gd name="T85" fmla="*/ 0 h 712"/>
                  <a:gd name="T86" fmla="*/ 592 w 1321"/>
                  <a:gd name="T87" fmla="*/ 4 h 712"/>
                  <a:gd name="T88" fmla="*/ 661 w 1321"/>
                  <a:gd name="T89" fmla="*/ 4 h 712"/>
                  <a:gd name="T90" fmla="*/ 727 w 1321"/>
                  <a:gd name="T91" fmla="*/ 11 h 712"/>
                  <a:gd name="T92" fmla="*/ 789 w 1321"/>
                  <a:gd name="T93" fmla="*/ 20 h 712"/>
                  <a:gd name="T94" fmla="*/ 844 w 1321"/>
                  <a:gd name="T95" fmla="*/ 30 h 712"/>
                  <a:gd name="T96" fmla="*/ 896 w 1321"/>
                  <a:gd name="T97" fmla="*/ 43 h 712"/>
                  <a:gd name="T98" fmla="*/ 942 w 1321"/>
                  <a:gd name="T99" fmla="*/ 56 h 712"/>
                  <a:gd name="T100" fmla="*/ 982 w 1321"/>
                  <a:gd name="T101" fmla="*/ 72 h 712"/>
                  <a:gd name="T102" fmla="*/ 1014 w 1321"/>
                  <a:gd name="T103" fmla="*/ 89 h 712"/>
                  <a:gd name="T104" fmla="*/ 1014 w 1321"/>
                  <a:gd name="T105" fmla="*/ 8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9520F"/>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6" name="Group 13"/>
            <p:cNvGrpSpPr/>
            <p:nvPr/>
          </p:nvGrpSpPr>
          <p:grpSpPr bwMode="auto">
            <a:xfrm>
              <a:off x="4272" y="2400"/>
              <a:ext cx="960" cy="965"/>
              <a:chOff x="2016" y="1920"/>
              <a:chExt cx="1680" cy="1680"/>
            </a:xfrm>
          </p:grpSpPr>
          <p:sp>
            <p:nvSpPr>
              <p:cNvPr id="23"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4" name="Freeform 15"/>
              <p:cNvSpPr/>
              <p:nvPr/>
            </p:nvSpPr>
            <p:spPr bwMode="gray">
              <a:xfrm>
                <a:off x="2209" y="1948"/>
                <a:ext cx="1295" cy="634"/>
              </a:xfrm>
              <a:custGeom>
                <a:avLst/>
                <a:gdLst>
                  <a:gd name="T0" fmla="*/ 1004 w 1321"/>
                  <a:gd name="T1" fmla="*/ 89 h 712"/>
                  <a:gd name="T2" fmla="*/ 1018 w 1321"/>
                  <a:gd name="T3" fmla="*/ 98 h 712"/>
                  <a:gd name="T4" fmla="*/ 1020 w 1321"/>
                  <a:gd name="T5" fmla="*/ 106 h 712"/>
                  <a:gd name="T6" fmla="*/ 1016 w 1321"/>
                  <a:gd name="T7" fmla="*/ 114 h 712"/>
                  <a:gd name="T8" fmla="*/ 1001 w 1321"/>
                  <a:gd name="T9" fmla="*/ 120 h 712"/>
                  <a:gd name="T10" fmla="*/ 981 w 1321"/>
                  <a:gd name="T11" fmla="*/ 128 h 712"/>
                  <a:gd name="T12" fmla="*/ 957 w 1321"/>
                  <a:gd name="T13" fmla="*/ 134 h 712"/>
                  <a:gd name="T14" fmla="*/ 923 w 1321"/>
                  <a:gd name="T15" fmla="*/ 139 h 712"/>
                  <a:gd name="T16" fmla="*/ 885 w 1321"/>
                  <a:gd name="T17" fmla="*/ 144 h 712"/>
                  <a:gd name="T18" fmla="*/ 844 w 1321"/>
                  <a:gd name="T19" fmla="*/ 148 h 712"/>
                  <a:gd name="T20" fmla="*/ 796 w 1321"/>
                  <a:gd name="T21" fmla="*/ 151 h 712"/>
                  <a:gd name="T22" fmla="*/ 746 w 1321"/>
                  <a:gd name="T23" fmla="*/ 152 h 712"/>
                  <a:gd name="T24" fmla="*/ 692 w 1321"/>
                  <a:gd name="T25" fmla="*/ 156 h 712"/>
                  <a:gd name="T26" fmla="*/ 636 w 1321"/>
                  <a:gd name="T27" fmla="*/ 157 h 712"/>
                  <a:gd name="T28" fmla="*/ 614 w 1321"/>
                  <a:gd name="T29" fmla="*/ 158 h 712"/>
                  <a:gd name="T30" fmla="*/ 368 w 1321"/>
                  <a:gd name="T31" fmla="*/ 158 h 712"/>
                  <a:gd name="T32" fmla="*/ 365 w 1321"/>
                  <a:gd name="T33" fmla="*/ 158 h 712"/>
                  <a:gd name="T34" fmla="*/ 316 w 1321"/>
                  <a:gd name="T35" fmla="*/ 157 h 712"/>
                  <a:gd name="T36" fmla="*/ 269 w 1321"/>
                  <a:gd name="T37" fmla="*/ 156 h 712"/>
                  <a:gd name="T38" fmla="*/ 224 w 1321"/>
                  <a:gd name="T39" fmla="*/ 154 h 712"/>
                  <a:gd name="T40" fmla="*/ 181 w 1321"/>
                  <a:gd name="T41" fmla="*/ 151 h 712"/>
                  <a:gd name="T42" fmla="*/ 144 w 1321"/>
                  <a:gd name="T43" fmla="*/ 150 h 712"/>
                  <a:gd name="T44" fmla="*/ 110 w 1321"/>
                  <a:gd name="T45" fmla="*/ 146 h 712"/>
                  <a:gd name="T46" fmla="*/ 76 w 1321"/>
                  <a:gd name="T47" fmla="*/ 143 h 712"/>
                  <a:gd name="T48" fmla="*/ 54 w 1321"/>
                  <a:gd name="T49" fmla="*/ 140 h 712"/>
                  <a:gd name="T50" fmla="*/ 26 w 1321"/>
                  <a:gd name="T51" fmla="*/ 134 h 712"/>
                  <a:gd name="T52" fmla="*/ 18 w 1321"/>
                  <a:gd name="T53" fmla="*/ 129 h 712"/>
                  <a:gd name="T54" fmla="*/ 6 w 1321"/>
                  <a:gd name="T55" fmla="*/ 123 h 712"/>
                  <a:gd name="T56" fmla="*/ 0 w 1321"/>
                  <a:gd name="T57" fmla="*/ 116 h 712"/>
                  <a:gd name="T58" fmla="*/ 0 w 1321"/>
                  <a:gd name="T59" fmla="*/ 115 h 712"/>
                  <a:gd name="T60" fmla="*/ 4 w 1321"/>
                  <a:gd name="T61" fmla="*/ 106 h 712"/>
                  <a:gd name="T62" fmla="*/ 16 w 1321"/>
                  <a:gd name="T63" fmla="*/ 99 h 712"/>
                  <a:gd name="T64" fmla="*/ 38 w 1321"/>
                  <a:gd name="T65" fmla="*/ 82 h 712"/>
                  <a:gd name="T66" fmla="*/ 72 w 1321"/>
                  <a:gd name="T67" fmla="*/ 66 h 712"/>
                  <a:gd name="T68" fmla="*/ 114 w 1321"/>
                  <a:gd name="T69" fmla="*/ 53 h 712"/>
                  <a:gd name="T70" fmla="*/ 158 w 1321"/>
                  <a:gd name="T71" fmla="*/ 38 h 712"/>
                  <a:gd name="T72" fmla="*/ 209 w 1321"/>
                  <a:gd name="T73" fmla="*/ 27 h 712"/>
                  <a:gd name="T74" fmla="*/ 264 w 1321"/>
                  <a:gd name="T75" fmla="*/ 18 h 712"/>
                  <a:gd name="T76" fmla="*/ 320 w 1321"/>
                  <a:gd name="T77" fmla="*/ 10 h 712"/>
                  <a:gd name="T78" fmla="*/ 383 w 1321"/>
                  <a:gd name="T79" fmla="*/ 4 h 712"/>
                  <a:gd name="T80" fmla="*/ 449 w 1321"/>
                  <a:gd name="T81" fmla="*/ 4 h 712"/>
                  <a:gd name="T82" fmla="*/ 515 w 1321"/>
                  <a:gd name="T83" fmla="*/ 0 h 712"/>
                  <a:gd name="T84" fmla="*/ 515 w 1321"/>
                  <a:gd name="T85" fmla="*/ 0 h 712"/>
                  <a:gd name="T86" fmla="*/ 586 w 1321"/>
                  <a:gd name="T87" fmla="*/ 4 h 712"/>
                  <a:gd name="T88" fmla="*/ 654 w 1321"/>
                  <a:gd name="T89" fmla="*/ 4 h 712"/>
                  <a:gd name="T90" fmla="*/ 720 w 1321"/>
                  <a:gd name="T91" fmla="*/ 11 h 712"/>
                  <a:gd name="T92" fmla="*/ 780 w 1321"/>
                  <a:gd name="T93" fmla="*/ 20 h 712"/>
                  <a:gd name="T94" fmla="*/ 836 w 1321"/>
                  <a:gd name="T95" fmla="*/ 30 h 712"/>
                  <a:gd name="T96" fmla="*/ 887 w 1321"/>
                  <a:gd name="T97" fmla="*/ 43 h 712"/>
                  <a:gd name="T98" fmla="*/ 933 w 1321"/>
                  <a:gd name="T99" fmla="*/ 56 h 712"/>
                  <a:gd name="T100" fmla="*/ 971 w 1321"/>
                  <a:gd name="T101" fmla="*/ 72 h 712"/>
                  <a:gd name="T102" fmla="*/ 1004 w 1321"/>
                  <a:gd name="T103" fmla="*/ 89 h 712"/>
                  <a:gd name="T104" fmla="*/ 1004 w 1321"/>
                  <a:gd name="T105" fmla="*/ 8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CC769"/>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7" name="Group 18"/>
            <p:cNvGrpSpPr/>
            <p:nvPr/>
          </p:nvGrpSpPr>
          <p:grpSpPr bwMode="auto">
            <a:xfrm>
              <a:off x="1776" y="2428"/>
              <a:ext cx="960" cy="958"/>
              <a:chOff x="2016" y="1920"/>
              <a:chExt cx="1680" cy="1680"/>
            </a:xfrm>
          </p:grpSpPr>
          <p:sp>
            <p:nvSpPr>
              <p:cNvPr id="21"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2" name="Freeform 20"/>
              <p:cNvSpPr/>
              <p:nvPr/>
            </p:nvSpPr>
            <p:spPr bwMode="gray">
              <a:xfrm>
                <a:off x="2209" y="1948"/>
                <a:ext cx="1295" cy="633"/>
              </a:xfrm>
              <a:custGeom>
                <a:avLst/>
                <a:gdLst>
                  <a:gd name="T0" fmla="*/ 1004 w 1321"/>
                  <a:gd name="T1" fmla="*/ 87 h 712"/>
                  <a:gd name="T2" fmla="*/ 1018 w 1321"/>
                  <a:gd name="T3" fmla="*/ 96 h 712"/>
                  <a:gd name="T4" fmla="*/ 1020 w 1321"/>
                  <a:gd name="T5" fmla="*/ 104 h 712"/>
                  <a:gd name="T6" fmla="*/ 1016 w 1321"/>
                  <a:gd name="T7" fmla="*/ 112 h 712"/>
                  <a:gd name="T8" fmla="*/ 1001 w 1321"/>
                  <a:gd name="T9" fmla="*/ 119 h 712"/>
                  <a:gd name="T10" fmla="*/ 981 w 1321"/>
                  <a:gd name="T11" fmla="*/ 125 h 712"/>
                  <a:gd name="T12" fmla="*/ 957 w 1321"/>
                  <a:gd name="T13" fmla="*/ 132 h 712"/>
                  <a:gd name="T14" fmla="*/ 923 w 1321"/>
                  <a:gd name="T15" fmla="*/ 136 h 712"/>
                  <a:gd name="T16" fmla="*/ 885 w 1321"/>
                  <a:gd name="T17" fmla="*/ 140 h 712"/>
                  <a:gd name="T18" fmla="*/ 844 w 1321"/>
                  <a:gd name="T19" fmla="*/ 144 h 712"/>
                  <a:gd name="T20" fmla="*/ 796 w 1321"/>
                  <a:gd name="T21" fmla="*/ 148 h 712"/>
                  <a:gd name="T22" fmla="*/ 746 w 1321"/>
                  <a:gd name="T23" fmla="*/ 150 h 712"/>
                  <a:gd name="T24" fmla="*/ 692 w 1321"/>
                  <a:gd name="T25" fmla="*/ 153 h 712"/>
                  <a:gd name="T26" fmla="*/ 636 w 1321"/>
                  <a:gd name="T27" fmla="*/ 154 h 712"/>
                  <a:gd name="T28" fmla="*/ 614 w 1321"/>
                  <a:gd name="T29" fmla="*/ 155 h 712"/>
                  <a:gd name="T30" fmla="*/ 368 w 1321"/>
                  <a:gd name="T31" fmla="*/ 155 h 712"/>
                  <a:gd name="T32" fmla="*/ 365 w 1321"/>
                  <a:gd name="T33" fmla="*/ 155 h 712"/>
                  <a:gd name="T34" fmla="*/ 316 w 1321"/>
                  <a:gd name="T35" fmla="*/ 153 h 712"/>
                  <a:gd name="T36" fmla="*/ 269 w 1321"/>
                  <a:gd name="T37" fmla="*/ 153 h 712"/>
                  <a:gd name="T38" fmla="*/ 224 w 1321"/>
                  <a:gd name="T39" fmla="*/ 151 h 712"/>
                  <a:gd name="T40" fmla="*/ 181 w 1321"/>
                  <a:gd name="T41" fmla="*/ 148 h 712"/>
                  <a:gd name="T42" fmla="*/ 144 w 1321"/>
                  <a:gd name="T43" fmla="*/ 147 h 712"/>
                  <a:gd name="T44" fmla="*/ 110 w 1321"/>
                  <a:gd name="T45" fmla="*/ 143 h 712"/>
                  <a:gd name="T46" fmla="*/ 76 w 1321"/>
                  <a:gd name="T47" fmla="*/ 140 h 712"/>
                  <a:gd name="T48" fmla="*/ 54 w 1321"/>
                  <a:gd name="T49" fmla="*/ 136 h 712"/>
                  <a:gd name="T50" fmla="*/ 26 w 1321"/>
                  <a:gd name="T51" fmla="*/ 132 h 712"/>
                  <a:gd name="T52" fmla="*/ 18 w 1321"/>
                  <a:gd name="T53" fmla="*/ 126 h 712"/>
                  <a:gd name="T54" fmla="*/ 6 w 1321"/>
                  <a:gd name="T55" fmla="*/ 121 h 712"/>
                  <a:gd name="T56" fmla="*/ 0 w 1321"/>
                  <a:gd name="T57" fmla="*/ 113 h 712"/>
                  <a:gd name="T58" fmla="*/ 0 w 1321"/>
                  <a:gd name="T59" fmla="*/ 112 h 712"/>
                  <a:gd name="T60" fmla="*/ 4 w 1321"/>
                  <a:gd name="T61" fmla="*/ 104 h 712"/>
                  <a:gd name="T62" fmla="*/ 16 w 1321"/>
                  <a:gd name="T63" fmla="*/ 97 h 712"/>
                  <a:gd name="T64" fmla="*/ 38 w 1321"/>
                  <a:gd name="T65" fmla="*/ 80 h 712"/>
                  <a:gd name="T66" fmla="*/ 72 w 1321"/>
                  <a:gd name="T67" fmla="*/ 65 h 712"/>
                  <a:gd name="T68" fmla="*/ 114 w 1321"/>
                  <a:gd name="T69" fmla="*/ 52 h 712"/>
                  <a:gd name="T70" fmla="*/ 158 w 1321"/>
                  <a:gd name="T71" fmla="*/ 37 h 712"/>
                  <a:gd name="T72" fmla="*/ 209 w 1321"/>
                  <a:gd name="T73" fmla="*/ 27 h 712"/>
                  <a:gd name="T74" fmla="*/ 264 w 1321"/>
                  <a:gd name="T75" fmla="*/ 18 h 712"/>
                  <a:gd name="T76" fmla="*/ 320 w 1321"/>
                  <a:gd name="T77" fmla="*/ 10 h 712"/>
                  <a:gd name="T78" fmla="*/ 383 w 1321"/>
                  <a:gd name="T79" fmla="*/ 4 h 712"/>
                  <a:gd name="T80" fmla="*/ 449 w 1321"/>
                  <a:gd name="T81" fmla="*/ 4 h 712"/>
                  <a:gd name="T82" fmla="*/ 515 w 1321"/>
                  <a:gd name="T83" fmla="*/ 0 h 712"/>
                  <a:gd name="T84" fmla="*/ 515 w 1321"/>
                  <a:gd name="T85" fmla="*/ 0 h 712"/>
                  <a:gd name="T86" fmla="*/ 586 w 1321"/>
                  <a:gd name="T87" fmla="*/ 4 h 712"/>
                  <a:gd name="T88" fmla="*/ 654 w 1321"/>
                  <a:gd name="T89" fmla="*/ 4 h 712"/>
                  <a:gd name="T90" fmla="*/ 720 w 1321"/>
                  <a:gd name="T91" fmla="*/ 11 h 712"/>
                  <a:gd name="T92" fmla="*/ 780 w 1321"/>
                  <a:gd name="T93" fmla="*/ 20 h 712"/>
                  <a:gd name="T94" fmla="*/ 836 w 1321"/>
                  <a:gd name="T95" fmla="*/ 29 h 712"/>
                  <a:gd name="T96" fmla="*/ 887 w 1321"/>
                  <a:gd name="T97" fmla="*/ 42 h 712"/>
                  <a:gd name="T98" fmla="*/ 933 w 1321"/>
                  <a:gd name="T99" fmla="*/ 55 h 712"/>
                  <a:gd name="T100" fmla="*/ 971 w 1321"/>
                  <a:gd name="T101" fmla="*/ 70 h 712"/>
                  <a:gd name="T102" fmla="*/ 1004 w 1321"/>
                  <a:gd name="T103" fmla="*/ 87 h 712"/>
                  <a:gd name="T104" fmla="*/ 1004 w 1321"/>
                  <a:gd name="T105" fmla="*/ 8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6A1B6"/>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18" name="Group 24"/>
            <p:cNvGrpSpPr/>
            <p:nvPr/>
          </p:nvGrpSpPr>
          <p:grpSpPr bwMode="auto">
            <a:xfrm>
              <a:off x="3072" y="2400"/>
              <a:ext cx="960" cy="958"/>
              <a:chOff x="2016" y="1920"/>
              <a:chExt cx="1680" cy="1680"/>
            </a:xfrm>
          </p:grpSpPr>
          <p:sp>
            <p:nvSpPr>
              <p:cNvPr id="19"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20" name="Freeform 26"/>
              <p:cNvSpPr/>
              <p:nvPr/>
            </p:nvSpPr>
            <p:spPr bwMode="gray">
              <a:xfrm>
                <a:off x="2209" y="1948"/>
                <a:ext cx="1295" cy="633"/>
              </a:xfrm>
              <a:custGeom>
                <a:avLst/>
                <a:gdLst>
                  <a:gd name="T0" fmla="*/ 1004 w 1321"/>
                  <a:gd name="T1" fmla="*/ 87 h 712"/>
                  <a:gd name="T2" fmla="*/ 1018 w 1321"/>
                  <a:gd name="T3" fmla="*/ 96 h 712"/>
                  <a:gd name="T4" fmla="*/ 1020 w 1321"/>
                  <a:gd name="T5" fmla="*/ 104 h 712"/>
                  <a:gd name="T6" fmla="*/ 1016 w 1321"/>
                  <a:gd name="T7" fmla="*/ 112 h 712"/>
                  <a:gd name="T8" fmla="*/ 1001 w 1321"/>
                  <a:gd name="T9" fmla="*/ 119 h 712"/>
                  <a:gd name="T10" fmla="*/ 981 w 1321"/>
                  <a:gd name="T11" fmla="*/ 125 h 712"/>
                  <a:gd name="T12" fmla="*/ 957 w 1321"/>
                  <a:gd name="T13" fmla="*/ 132 h 712"/>
                  <a:gd name="T14" fmla="*/ 923 w 1321"/>
                  <a:gd name="T15" fmla="*/ 136 h 712"/>
                  <a:gd name="T16" fmla="*/ 885 w 1321"/>
                  <a:gd name="T17" fmla="*/ 140 h 712"/>
                  <a:gd name="T18" fmla="*/ 844 w 1321"/>
                  <a:gd name="T19" fmla="*/ 144 h 712"/>
                  <a:gd name="T20" fmla="*/ 796 w 1321"/>
                  <a:gd name="T21" fmla="*/ 148 h 712"/>
                  <a:gd name="T22" fmla="*/ 746 w 1321"/>
                  <a:gd name="T23" fmla="*/ 150 h 712"/>
                  <a:gd name="T24" fmla="*/ 692 w 1321"/>
                  <a:gd name="T25" fmla="*/ 153 h 712"/>
                  <a:gd name="T26" fmla="*/ 636 w 1321"/>
                  <a:gd name="T27" fmla="*/ 154 h 712"/>
                  <a:gd name="T28" fmla="*/ 614 w 1321"/>
                  <a:gd name="T29" fmla="*/ 155 h 712"/>
                  <a:gd name="T30" fmla="*/ 368 w 1321"/>
                  <a:gd name="T31" fmla="*/ 155 h 712"/>
                  <a:gd name="T32" fmla="*/ 365 w 1321"/>
                  <a:gd name="T33" fmla="*/ 155 h 712"/>
                  <a:gd name="T34" fmla="*/ 316 w 1321"/>
                  <a:gd name="T35" fmla="*/ 153 h 712"/>
                  <a:gd name="T36" fmla="*/ 269 w 1321"/>
                  <a:gd name="T37" fmla="*/ 153 h 712"/>
                  <a:gd name="T38" fmla="*/ 224 w 1321"/>
                  <a:gd name="T39" fmla="*/ 151 h 712"/>
                  <a:gd name="T40" fmla="*/ 181 w 1321"/>
                  <a:gd name="T41" fmla="*/ 148 h 712"/>
                  <a:gd name="T42" fmla="*/ 144 w 1321"/>
                  <a:gd name="T43" fmla="*/ 147 h 712"/>
                  <a:gd name="T44" fmla="*/ 110 w 1321"/>
                  <a:gd name="T45" fmla="*/ 143 h 712"/>
                  <a:gd name="T46" fmla="*/ 76 w 1321"/>
                  <a:gd name="T47" fmla="*/ 140 h 712"/>
                  <a:gd name="T48" fmla="*/ 54 w 1321"/>
                  <a:gd name="T49" fmla="*/ 136 h 712"/>
                  <a:gd name="T50" fmla="*/ 26 w 1321"/>
                  <a:gd name="T51" fmla="*/ 132 h 712"/>
                  <a:gd name="T52" fmla="*/ 18 w 1321"/>
                  <a:gd name="T53" fmla="*/ 126 h 712"/>
                  <a:gd name="T54" fmla="*/ 6 w 1321"/>
                  <a:gd name="T55" fmla="*/ 121 h 712"/>
                  <a:gd name="T56" fmla="*/ 0 w 1321"/>
                  <a:gd name="T57" fmla="*/ 113 h 712"/>
                  <a:gd name="T58" fmla="*/ 0 w 1321"/>
                  <a:gd name="T59" fmla="*/ 112 h 712"/>
                  <a:gd name="T60" fmla="*/ 4 w 1321"/>
                  <a:gd name="T61" fmla="*/ 104 h 712"/>
                  <a:gd name="T62" fmla="*/ 16 w 1321"/>
                  <a:gd name="T63" fmla="*/ 97 h 712"/>
                  <a:gd name="T64" fmla="*/ 38 w 1321"/>
                  <a:gd name="T65" fmla="*/ 80 h 712"/>
                  <a:gd name="T66" fmla="*/ 72 w 1321"/>
                  <a:gd name="T67" fmla="*/ 65 h 712"/>
                  <a:gd name="T68" fmla="*/ 114 w 1321"/>
                  <a:gd name="T69" fmla="*/ 52 h 712"/>
                  <a:gd name="T70" fmla="*/ 158 w 1321"/>
                  <a:gd name="T71" fmla="*/ 37 h 712"/>
                  <a:gd name="T72" fmla="*/ 209 w 1321"/>
                  <a:gd name="T73" fmla="*/ 27 h 712"/>
                  <a:gd name="T74" fmla="*/ 264 w 1321"/>
                  <a:gd name="T75" fmla="*/ 18 h 712"/>
                  <a:gd name="T76" fmla="*/ 320 w 1321"/>
                  <a:gd name="T77" fmla="*/ 10 h 712"/>
                  <a:gd name="T78" fmla="*/ 383 w 1321"/>
                  <a:gd name="T79" fmla="*/ 4 h 712"/>
                  <a:gd name="T80" fmla="*/ 449 w 1321"/>
                  <a:gd name="T81" fmla="*/ 4 h 712"/>
                  <a:gd name="T82" fmla="*/ 515 w 1321"/>
                  <a:gd name="T83" fmla="*/ 0 h 712"/>
                  <a:gd name="T84" fmla="*/ 515 w 1321"/>
                  <a:gd name="T85" fmla="*/ 0 h 712"/>
                  <a:gd name="T86" fmla="*/ 586 w 1321"/>
                  <a:gd name="T87" fmla="*/ 4 h 712"/>
                  <a:gd name="T88" fmla="*/ 654 w 1321"/>
                  <a:gd name="T89" fmla="*/ 4 h 712"/>
                  <a:gd name="T90" fmla="*/ 720 w 1321"/>
                  <a:gd name="T91" fmla="*/ 11 h 712"/>
                  <a:gd name="T92" fmla="*/ 780 w 1321"/>
                  <a:gd name="T93" fmla="*/ 20 h 712"/>
                  <a:gd name="T94" fmla="*/ 836 w 1321"/>
                  <a:gd name="T95" fmla="*/ 29 h 712"/>
                  <a:gd name="T96" fmla="*/ 887 w 1321"/>
                  <a:gd name="T97" fmla="*/ 42 h 712"/>
                  <a:gd name="T98" fmla="*/ 933 w 1321"/>
                  <a:gd name="T99" fmla="*/ 55 h 712"/>
                  <a:gd name="T100" fmla="*/ 971 w 1321"/>
                  <a:gd name="T101" fmla="*/ 70 h 712"/>
                  <a:gd name="T102" fmla="*/ 1004 w 1321"/>
                  <a:gd name="T103" fmla="*/ 87 h 712"/>
                  <a:gd name="T104" fmla="*/ 1004 w 1321"/>
                  <a:gd name="T105" fmla="*/ 8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987E3"/>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endParaRPr lang="zh-CN" altLang="en-US"/>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详细列表">
    <p:spTree>
      <p:nvGrpSpPr>
        <p:cNvPr id="1" name=""/>
        <p:cNvGrpSpPr/>
        <p:nvPr/>
      </p:nvGrpSpPr>
      <p:grpSpPr>
        <a:xfrm>
          <a:off x="0" y="0"/>
          <a:ext cx="0" cy="0"/>
          <a:chOff x="0" y="0"/>
          <a:chExt cx="0" cy="0"/>
        </a:xfrm>
      </p:grpSpPr>
      <p:sp>
        <p:nvSpPr>
          <p:cNvPr id="6" name="矩形 5"/>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2C58B677-844C-4DC0-87C7-AF6EBF703A05}"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7" name="矩形 6"/>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B9324DB8-F7E1-4CDD-82F6-A39E30056B5A}"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8" name="TextBox 7"/>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9" name="Group 91"/>
          <p:cNvGrpSpPr/>
          <p:nvPr/>
        </p:nvGrpSpPr>
        <p:grpSpPr bwMode="auto">
          <a:xfrm>
            <a:off x="1182688" y="2173288"/>
            <a:ext cx="2163762" cy="3160712"/>
            <a:chOff x="745" y="1369"/>
            <a:chExt cx="1363" cy="1991"/>
          </a:xfrm>
        </p:grpSpPr>
        <p:sp>
          <p:nvSpPr>
            <p:cNvPr id="10"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2"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3"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14" name="Group 96"/>
            <p:cNvGrpSpPr/>
            <p:nvPr/>
          </p:nvGrpSpPr>
          <p:grpSpPr bwMode="auto">
            <a:xfrm>
              <a:off x="1214" y="1369"/>
              <a:ext cx="405" cy="392"/>
              <a:chOff x="1289" y="587"/>
              <a:chExt cx="668" cy="647"/>
            </a:xfrm>
          </p:grpSpPr>
          <p:sp>
            <p:nvSpPr>
              <p:cNvPr id="16"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7"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8"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9"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0"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15" name="Text Box 102"/>
            <p:cNvSpPr txBox="1">
              <a:spLocks noChangeArrowheads="1"/>
            </p:cNvSpPr>
            <p:nvPr/>
          </p:nvSpPr>
          <p:spPr bwMode="gray">
            <a:xfrm>
              <a:off x="1304" y="1424"/>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112" charset="-128"/>
                </a:defRPr>
              </a:lvl1pPr>
              <a:lvl2pPr marL="742950" indent="-285750" eaLnBrk="0" hangingPunct="0">
                <a:defRPr>
                  <a:solidFill>
                    <a:srgbClr val="4D4D4D"/>
                  </a:solidFill>
                  <a:latin typeface="Segoe"/>
                  <a:ea typeface="MS PGothic" panose="020B0600070205080204" pitchFamily="-112" charset="-128"/>
                </a:defRPr>
              </a:lvl2pPr>
              <a:lvl3pPr marL="1143000" indent="-228600" eaLnBrk="0" hangingPunct="0">
                <a:defRPr>
                  <a:solidFill>
                    <a:srgbClr val="4D4D4D"/>
                  </a:solidFill>
                  <a:latin typeface="Segoe"/>
                  <a:ea typeface="MS PGothic" panose="020B0600070205080204" pitchFamily="-112" charset="-128"/>
                </a:defRPr>
              </a:lvl3pPr>
              <a:lvl4pPr marL="1600200" indent="-228600" eaLnBrk="0" hangingPunct="0">
                <a:defRPr>
                  <a:solidFill>
                    <a:srgbClr val="4D4D4D"/>
                  </a:solidFill>
                  <a:latin typeface="Segoe"/>
                  <a:ea typeface="MS PGothic" panose="020B0600070205080204" pitchFamily="-112" charset="-128"/>
                </a:defRPr>
              </a:lvl4pPr>
              <a:lvl5pPr marL="2057400" indent="-228600" eaLnBrk="0" hangingPunct="0">
                <a:defRPr>
                  <a:solidFill>
                    <a:srgbClr val="4D4D4D"/>
                  </a:solidFill>
                  <a:latin typeface="Segoe"/>
                  <a:ea typeface="MS PGothic" panose="020B0600070205080204" pitchFamily="-112"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112"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112"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112"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112" charset="-128"/>
                </a:defRPr>
              </a:lvl9pPr>
            </a:lstStyle>
            <a:p>
              <a:pPr algn="ctr" eaLnBrk="1" hangingPunct="1">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endPar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21" name="Group 104"/>
          <p:cNvGrpSpPr/>
          <p:nvPr/>
        </p:nvGrpSpPr>
        <p:grpSpPr bwMode="auto">
          <a:xfrm>
            <a:off x="5913438" y="2170113"/>
            <a:ext cx="2163762" cy="3160712"/>
            <a:chOff x="3725" y="1367"/>
            <a:chExt cx="1363" cy="1991"/>
          </a:xfrm>
        </p:grpSpPr>
        <p:sp>
          <p:nvSpPr>
            <p:cNvPr id="22"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3"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4"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5"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nvGrpSpPr>
            <p:cNvPr id="26" name="Group 109"/>
            <p:cNvGrpSpPr/>
            <p:nvPr/>
          </p:nvGrpSpPr>
          <p:grpSpPr bwMode="auto">
            <a:xfrm>
              <a:off x="4194" y="1367"/>
              <a:ext cx="405" cy="392"/>
              <a:chOff x="1289" y="587"/>
              <a:chExt cx="668" cy="647"/>
            </a:xfrm>
          </p:grpSpPr>
          <p:sp>
            <p:nvSpPr>
              <p:cNvPr id="28"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29"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0"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1"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2"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grpSp>
        <p:sp>
          <p:nvSpPr>
            <p:cNvPr id="27" name="Text Box 115"/>
            <p:cNvSpPr txBox="1">
              <a:spLocks noChangeArrowheads="1"/>
            </p:cNvSpPr>
            <p:nvPr/>
          </p:nvSpPr>
          <p:spPr bwMode="gray">
            <a:xfrm>
              <a:off x="4284" y="142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112" charset="-128"/>
                </a:defRPr>
              </a:lvl1pPr>
              <a:lvl2pPr marL="742950" indent="-285750" eaLnBrk="0" hangingPunct="0">
                <a:defRPr>
                  <a:solidFill>
                    <a:srgbClr val="4D4D4D"/>
                  </a:solidFill>
                  <a:latin typeface="Segoe"/>
                  <a:ea typeface="MS PGothic" panose="020B0600070205080204" pitchFamily="-112" charset="-128"/>
                </a:defRPr>
              </a:lvl2pPr>
              <a:lvl3pPr marL="1143000" indent="-228600" eaLnBrk="0" hangingPunct="0">
                <a:defRPr>
                  <a:solidFill>
                    <a:srgbClr val="4D4D4D"/>
                  </a:solidFill>
                  <a:latin typeface="Segoe"/>
                  <a:ea typeface="MS PGothic" panose="020B0600070205080204" pitchFamily="-112" charset="-128"/>
                </a:defRPr>
              </a:lvl3pPr>
              <a:lvl4pPr marL="1600200" indent="-228600" eaLnBrk="0" hangingPunct="0">
                <a:defRPr>
                  <a:solidFill>
                    <a:srgbClr val="4D4D4D"/>
                  </a:solidFill>
                  <a:latin typeface="Segoe"/>
                  <a:ea typeface="MS PGothic" panose="020B0600070205080204" pitchFamily="-112" charset="-128"/>
                </a:defRPr>
              </a:lvl4pPr>
              <a:lvl5pPr marL="2057400" indent="-228600" eaLnBrk="0" hangingPunct="0">
                <a:defRPr>
                  <a:solidFill>
                    <a:srgbClr val="4D4D4D"/>
                  </a:solidFill>
                  <a:latin typeface="Segoe"/>
                  <a:ea typeface="MS PGothic" panose="020B0600070205080204" pitchFamily="-112"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112"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112"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112"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112" charset="-128"/>
                </a:defRPr>
              </a:lvl9pPr>
            </a:lstStyle>
            <a:p>
              <a:pPr algn="ctr" eaLnBrk="1" hangingPunct="1">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endPar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33" name="Group 117"/>
          <p:cNvGrpSpPr/>
          <p:nvPr/>
        </p:nvGrpSpPr>
        <p:grpSpPr bwMode="auto">
          <a:xfrm>
            <a:off x="3544888" y="2173288"/>
            <a:ext cx="2163762" cy="3160712"/>
            <a:chOff x="2256" y="1157"/>
            <a:chExt cx="1363" cy="1991"/>
          </a:xfrm>
        </p:grpSpPr>
        <p:sp>
          <p:nvSpPr>
            <p:cNvPr id="34"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5"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6"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7"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8"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39"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0"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1"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5"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6" name="Text Box 127"/>
            <p:cNvSpPr txBox="1">
              <a:spLocks noChangeArrowheads="1"/>
            </p:cNvSpPr>
            <p:nvPr/>
          </p:nvSpPr>
          <p:spPr bwMode="gray">
            <a:xfrm>
              <a:off x="2815" y="121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112" charset="-128"/>
                </a:defRPr>
              </a:lvl1pPr>
              <a:lvl2pPr marL="742950" indent="-285750" eaLnBrk="0" hangingPunct="0">
                <a:defRPr>
                  <a:solidFill>
                    <a:srgbClr val="4D4D4D"/>
                  </a:solidFill>
                  <a:latin typeface="Segoe"/>
                  <a:ea typeface="MS PGothic" panose="020B0600070205080204" pitchFamily="-112" charset="-128"/>
                </a:defRPr>
              </a:lvl2pPr>
              <a:lvl3pPr marL="1143000" indent="-228600" eaLnBrk="0" hangingPunct="0">
                <a:defRPr>
                  <a:solidFill>
                    <a:srgbClr val="4D4D4D"/>
                  </a:solidFill>
                  <a:latin typeface="Segoe"/>
                  <a:ea typeface="MS PGothic" panose="020B0600070205080204" pitchFamily="-112" charset="-128"/>
                </a:defRPr>
              </a:lvl3pPr>
              <a:lvl4pPr marL="1600200" indent="-228600" eaLnBrk="0" hangingPunct="0">
                <a:defRPr>
                  <a:solidFill>
                    <a:srgbClr val="4D4D4D"/>
                  </a:solidFill>
                  <a:latin typeface="Segoe"/>
                  <a:ea typeface="MS PGothic" panose="020B0600070205080204" pitchFamily="-112" charset="-128"/>
                </a:defRPr>
              </a:lvl4pPr>
              <a:lvl5pPr marL="2057400" indent="-228600" eaLnBrk="0" hangingPunct="0">
                <a:defRPr>
                  <a:solidFill>
                    <a:srgbClr val="4D4D4D"/>
                  </a:solidFill>
                  <a:latin typeface="Segoe"/>
                  <a:ea typeface="MS PGothic" panose="020B0600070205080204" pitchFamily="-112"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112"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112"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112"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112" charset="-128"/>
                </a:defRPr>
              </a:lvl9pPr>
            </a:lstStyle>
            <a:p>
              <a:pPr algn="ctr" eaLnBrk="1" hangingPunct="1">
                <a:defRPr/>
              </a:pPr>
              <a:r>
                <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endParaRPr lang="en-US" altLang="zh-CN" sz="20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概念分支">
    <p:spTree>
      <p:nvGrpSpPr>
        <p:cNvPr id="1" name=""/>
        <p:cNvGrpSpPr/>
        <p:nvPr/>
      </p:nvGrpSpPr>
      <p:grpSpPr>
        <a:xfrm>
          <a:off x="0" y="0"/>
          <a:ext cx="0" cy="0"/>
          <a:chOff x="0" y="0"/>
          <a:chExt cx="0" cy="0"/>
        </a:xfrm>
      </p:grpSpPr>
      <p:sp>
        <p:nvSpPr>
          <p:cNvPr id="6" name="矩形 5"/>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638A28FE-02B0-47E9-864A-2F5000C558F8}"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7" name="矩形 6"/>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3F32BC9E-88EC-40C1-8AFF-B475E3176785}"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8" name="TextBox 7"/>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10" name="Freeform 8"/>
          <p:cNvSpPr/>
          <p:nvPr/>
        </p:nvSpPr>
        <p:spPr bwMode="gray">
          <a:xfrm>
            <a:off x="3181350" y="3135313"/>
            <a:ext cx="850900" cy="1185862"/>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gs>
              <a:gs pos="100000">
                <a:srgbClr val="F3C8B3"/>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1" name="AutoShape 9"/>
          <p:cNvSpPr>
            <a:spLocks noChangeAspect="1" noChangeArrowheads="1" noTextEdit="1"/>
          </p:cNvSpPr>
          <p:nvPr/>
        </p:nvSpPr>
        <p:spPr bwMode="gray">
          <a:xfrm flipH="1">
            <a:off x="4733925" y="3132138"/>
            <a:ext cx="8572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2" name="Group 11"/>
          <p:cNvGrpSpPr/>
          <p:nvPr/>
        </p:nvGrpSpPr>
        <p:grpSpPr bwMode="auto">
          <a:xfrm>
            <a:off x="3016250" y="1582738"/>
            <a:ext cx="2827338" cy="1528762"/>
            <a:chOff x="1997" y="1314"/>
            <a:chExt cx="1889" cy="1009"/>
          </a:xfrm>
        </p:grpSpPr>
        <p:grpSp>
          <p:nvGrpSpPr>
            <p:cNvPr id="13" name="Group 12"/>
            <p:cNvGrpSpPr/>
            <p:nvPr/>
          </p:nvGrpSpPr>
          <p:grpSpPr bwMode="auto">
            <a:xfrm>
              <a:off x="1997" y="1404"/>
              <a:ext cx="1889" cy="919"/>
              <a:chOff x="1973" y="1027"/>
              <a:chExt cx="1926" cy="937"/>
            </a:xfrm>
          </p:grpSpPr>
          <p:sp>
            <p:nvSpPr>
              <p:cNvPr id="18"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9"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14"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5"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6"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17" name="Oval 18"/>
            <p:cNvSpPr>
              <a:spLocks noChangeArrowheads="1"/>
            </p:cNvSpPr>
            <p:nvPr/>
          </p:nvSpPr>
          <p:spPr bwMode="gray">
            <a:xfrm>
              <a:off x="2208" y="1344"/>
              <a:ext cx="1382" cy="617"/>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latin typeface="微软雅黑" panose="020B0503020204020204" pitchFamily="34" charset="-122"/>
                <a:ea typeface="微软雅黑" panose="020B0503020204020204" pitchFamily="34" charset="-122"/>
              </a:endParaRPr>
            </a:p>
          </p:txBody>
        </p:sp>
      </p:grpSp>
      <p:sp>
        <p:nvSpPr>
          <p:cNvPr id="20"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algn="ctr">
              <a:defRPr/>
            </a:pPr>
            <a:endParaRPr lang="zh-CN" altLang="zh-CN">
              <a:solidFill>
                <a:srgbClr val="000000"/>
              </a:solidFill>
              <a:latin typeface="微软雅黑" panose="020B0503020204020204" pitchFamily="34" charset="-122"/>
              <a:ea typeface="微软雅黑" panose="020B0503020204020204" pitchFamily="34" charset="-122"/>
            </a:endParaRPr>
          </a:p>
        </p:txBody>
      </p:sp>
      <p:sp>
        <p:nvSpPr>
          <p:cNvPr id="21" name="Freeform 10"/>
          <p:cNvSpPr/>
          <p:nvPr/>
        </p:nvSpPr>
        <p:spPr bwMode="gray">
          <a:xfrm flipH="1">
            <a:off x="4738688" y="3135313"/>
            <a:ext cx="852487" cy="1185862"/>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gs>
              <a:gs pos="100000">
                <a:srgbClr val="C5D9F6"/>
              </a:gs>
            </a:gsLst>
            <a:lin ang="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概念进化">
    <p:spTree>
      <p:nvGrpSpPr>
        <p:cNvPr id="1" name=""/>
        <p:cNvGrpSpPr/>
        <p:nvPr/>
      </p:nvGrpSpPr>
      <p:grpSpPr>
        <a:xfrm>
          <a:off x="0" y="0"/>
          <a:ext cx="0" cy="0"/>
          <a:chOff x="0" y="0"/>
          <a:chExt cx="0" cy="0"/>
        </a:xfrm>
      </p:grpSpPr>
      <p:sp>
        <p:nvSpPr>
          <p:cNvPr id="11" name="矩形 10"/>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F30A4DAA-F0A3-41B1-9922-34A627A4A501}"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636938FA-9257-4684-9360-19D4F24AED9E}"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3" name="TextBox 12"/>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 name="Group 97"/>
          <p:cNvGrpSpPr/>
          <p:nvPr/>
        </p:nvGrpSpPr>
        <p:grpSpPr bwMode="auto">
          <a:xfrm>
            <a:off x="0" y="2320925"/>
            <a:ext cx="9144000" cy="3325813"/>
            <a:chOff x="0" y="1355"/>
            <a:chExt cx="5760" cy="2095"/>
          </a:xfrm>
        </p:grpSpPr>
        <p:grpSp>
          <p:nvGrpSpPr>
            <p:cNvPr id="15" name="Group 92"/>
            <p:cNvGrpSpPr/>
            <p:nvPr/>
          </p:nvGrpSpPr>
          <p:grpSpPr bwMode="auto">
            <a:xfrm>
              <a:off x="0" y="1761"/>
              <a:ext cx="5760" cy="92"/>
              <a:chOff x="384" y="2019"/>
              <a:chExt cx="5088" cy="110"/>
            </a:xfrm>
          </p:grpSpPr>
          <p:sp>
            <p:nvSpPr>
              <p:cNvPr id="91"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92"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nvGrpSpPr>
            <p:cNvPr id="16" name="Group 93"/>
            <p:cNvGrpSpPr/>
            <p:nvPr/>
          </p:nvGrpSpPr>
          <p:grpSpPr bwMode="auto">
            <a:xfrm>
              <a:off x="605" y="1444"/>
              <a:ext cx="1083" cy="1962"/>
              <a:chOff x="605" y="1444"/>
              <a:chExt cx="1083" cy="1962"/>
            </a:xfrm>
          </p:grpSpPr>
          <p:grpSp>
            <p:nvGrpSpPr>
              <p:cNvPr id="73" name="Group 58"/>
              <p:cNvGrpSpPr/>
              <p:nvPr/>
            </p:nvGrpSpPr>
            <p:grpSpPr bwMode="auto">
              <a:xfrm rot="3877067">
                <a:off x="713" y="2432"/>
                <a:ext cx="1405" cy="544"/>
                <a:chOff x="2282" y="2724"/>
                <a:chExt cx="1833" cy="716"/>
              </a:xfrm>
            </p:grpSpPr>
            <p:grpSp>
              <p:nvGrpSpPr>
                <p:cNvPr id="85" name="Group 59"/>
                <p:cNvGrpSpPr/>
                <p:nvPr/>
              </p:nvGrpSpPr>
              <p:grpSpPr bwMode="auto">
                <a:xfrm>
                  <a:off x="2283" y="3032"/>
                  <a:ext cx="1832" cy="408"/>
                  <a:chOff x="2283" y="3032"/>
                  <a:chExt cx="1832" cy="408"/>
                </a:xfrm>
              </p:grpSpPr>
              <p:sp>
                <p:nvSpPr>
                  <p:cNvPr id="89" name="Freeform 60"/>
                  <p:cNvSpPr/>
                  <p:nvPr/>
                </p:nvSpPr>
                <p:spPr bwMode="gray">
                  <a:xfrm>
                    <a:off x="2283" y="3032"/>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90" name="Freeform 61"/>
                  <p:cNvSpPr/>
                  <p:nvPr/>
                </p:nvSpPr>
                <p:spPr bwMode="gray">
                  <a:xfrm>
                    <a:off x="3795" y="3065"/>
                    <a:ext cx="286" cy="333"/>
                  </a:xfrm>
                  <a:custGeom>
                    <a:avLst/>
                    <a:gdLst>
                      <a:gd name="T0" fmla="*/ 262 w 288"/>
                      <a:gd name="T1" fmla="*/ 0 h 334"/>
                      <a:gd name="T2" fmla="*/ 258 w 288"/>
                      <a:gd name="T3" fmla="*/ 52 h 334"/>
                      <a:gd name="T4" fmla="*/ 246 w 288"/>
                      <a:gd name="T5" fmla="*/ 98 h 334"/>
                      <a:gd name="T6" fmla="*/ 228 w 288"/>
                      <a:gd name="T7" fmla="*/ 140 h 334"/>
                      <a:gd name="T8" fmla="*/ 210 w 288"/>
                      <a:gd name="T9" fmla="*/ 167 h 334"/>
                      <a:gd name="T10" fmla="*/ 191 w 288"/>
                      <a:gd name="T11" fmla="*/ 195 h 334"/>
                      <a:gd name="T12" fmla="*/ 161 w 288"/>
                      <a:gd name="T13" fmla="*/ 225 h 334"/>
                      <a:gd name="T14" fmla="*/ 131 w 288"/>
                      <a:gd name="T15" fmla="*/ 249 h 334"/>
                      <a:gd name="T16" fmla="*/ 99 w 288"/>
                      <a:gd name="T17" fmla="*/ 269 h 334"/>
                      <a:gd name="T18" fmla="*/ 72 w 288"/>
                      <a:gd name="T19" fmla="*/ 285 h 334"/>
                      <a:gd name="T20" fmla="*/ 56 w 288"/>
                      <a:gd name="T21" fmla="*/ 299 h 334"/>
                      <a:gd name="T22" fmla="*/ 34 w 288"/>
                      <a:gd name="T23" fmla="*/ 309 h 334"/>
                      <a:gd name="T24" fmla="*/ 16 w 288"/>
                      <a:gd name="T25" fmla="*/ 315 h 334"/>
                      <a:gd name="T26" fmla="*/ 4 w 288"/>
                      <a:gd name="T27" fmla="*/ 319 h 334"/>
                      <a:gd name="T28" fmla="*/ 0 w 288"/>
                      <a:gd name="T29" fmla="*/ 321 h 334"/>
                      <a:gd name="T30" fmla="*/ 4 w 288"/>
                      <a:gd name="T31" fmla="*/ 319 h 334"/>
                      <a:gd name="T32" fmla="*/ 16 w 288"/>
                      <a:gd name="T33" fmla="*/ 313 h 334"/>
                      <a:gd name="T34" fmla="*/ 34 w 288"/>
                      <a:gd name="T35" fmla="*/ 305 h 334"/>
                      <a:gd name="T36" fmla="*/ 56 w 288"/>
                      <a:gd name="T37" fmla="*/ 291 h 334"/>
                      <a:gd name="T38" fmla="*/ 72 w 288"/>
                      <a:gd name="T39" fmla="*/ 275 h 334"/>
                      <a:gd name="T40" fmla="*/ 99 w 288"/>
                      <a:gd name="T41" fmla="*/ 253 h 334"/>
                      <a:gd name="T42" fmla="*/ 129 w 288"/>
                      <a:gd name="T43" fmla="*/ 229 h 334"/>
                      <a:gd name="T44" fmla="*/ 157 w 288"/>
                      <a:gd name="T45" fmla="*/ 199 h 334"/>
                      <a:gd name="T46" fmla="*/ 183 w 288"/>
                      <a:gd name="T47" fmla="*/ 167 h 334"/>
                      <a:gd name="T48" fmla="*/ 205 w 288"/>
                      <a:gd name="T49" fmla="*/ 142 h 334"/>
                      <a:gd name="T50" fmla="*/ 214 w 288"/>
                      <a:gd name="T51" fmla="*/ 100 h 334"/>
                      <a:gd name="T52" fmla="*/ 224 w 288"/>
                      <a:gd name="T53" fmla="*/ 54 h 334"/>
                      <a:gd name="T54" fmla="*/ 228 w 288"/>
                      <a:gd name="T55" fmla="*/ 2 h 334"/>
                      <a:gd name="T56" fmla="*/ 262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86" name="Group 62"/>
                <p:cNvGrpSpPr/>
                <p:nvPr/>
              </p:nvGrpSpPr>
              <p:grpSpPr bwMode="auto">
                <a:xfrm flipV="1">
                  <a:off x="2282" y="2724"/>
                  <a:ext cx="1407" cy="317"/>
                  <a:chOff x="2280" y="3019"/>
                  <a:chExt cx="1833" cy="412"/>
                </a:xfrm>
              </p:grpSpPr>
              <p:sp>
                <p:nvSpPr>
                  <p:cNvPr id="87" name="Freeform 63"/>
                  <p:cNvSpPr/>
                  <p:nvPr/>
                </p:nvSpPr>
                <p:spPr bwMode="gray">
                  <a:xfrm>
                    <a:off x="2279" y="3018"/>
                    <a:ext cx="1832" cy="412"/>
                  </a:xfrm>
                  <a:custGeom>
                    <a:avLst/>
                    <a:gdLst>
                      <a:gd name="T0" fmla="*/ 1832 w 1832"/>
                      <a:gd name="T1" fmla="*/ 32 h 408"/>
                      <a:gd name="T2" fmla="*/ 1830 w 1832"/>
                      <a:gd name="T3" fmla="*/ 79 h 408"/>
                      <a:gd name="T4" fmla="*/ 1814 w 1832"/>
                      <a:gd name="T5" fmla="*/ 141 h 408"/>
                      <a:gd name="T6" fmla="*/ 1788 w 1832"/>
                      <a:gd name="T7" fmla="*/ 214 h 408"/>
                      <a:gd name="T8" fmla="*/ 1754 w 1832"/>
                      <a:gd name="T9" fmla="*/ 271 h 408"/>
                      <a:gd name="T10" fmla="*/ 1712 w 1832"/>
                      <a:gd name="T11" fmla="*/ 327 h 408"/>
                      <a:gd name="T12" fmla="*/ 1664 w 1832"/>
                      <a:gd name="T13" fmla="*/ 373 h 408"/>
                      <a:gd name="T14" fmla="*/ 1610 w 1832"/>
                      <a:gd name="T15" fmla="*/ 414 h 408"/>
                      <a:gd name="T16" fmla="*/ 1550 w 1832"/>
                      <a:gd name="T17" fmla="*/ 440 h 408"/>
                      <a:gd name="T18" fmla="*/ 1486 w 1832"/>
                      <a:gd name="T19" fmla="*/ 454 h 408"/>
                      <a:gd name="T20" fmla="*/ 1418 w 1832"/>
                      <a:gd name="T21" fmla="*/ 460 h 408"/>
                      <a:gd name="T22" fmla="*/ 0 w 1832"/>
                      <a:gd name="T23" fmla="*/ 460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8" name="Freeform 64"/>
                  <p:cNvSpPr/>
                  <p:nvPr/>
                </p:nvSpPr>
                <p:spPr bwMode="gray">
                  <a:xfrm>
                    <a:off x="3786" y="3041"/>
                    <a:ext cx="289" cy="335"/>
                  </a:xfrm>
                  <a:custGeom>
                    <a:avLst/>
                    <a:gdLst>
                      <a:gd name="T0" fmla="*/ 301 w 288"/>
                      <a:gd name="T1" fmla="*/ 0 h 334"/>
                      <a:gd name="T2" fmla="*/ 297 w 288"/>
                      <a:gd name="T3" fmla="*/ 52 h 334"/>
                      <a:gd name="T4" fmla="*/ 285 w 288"/>
                      <a:gd name="T5" fmla="*/ 98 h 334"/>
                      <a:gd name="T6" fmla="*/ 267 w 288"/>
                      <a:gd name="T7" fmla="*/ 140 h 334"/>
                      <a:gd name="T8" fmla="*/ 243 w 288"/>
                      <a:gd name="T9" fmla="*/ 189 h 334"/>
                      <a:gd name="T10" fmla="*/ 217 w 288"/>
                      <a:gd name="T11" fmla="*/ 221 h 334"/>
                      <a:gd name="T12" fmla="*/ 187 w 288"/>
                      <a:gd name="T13" fmla="*/ 251 h 334"/>
                      <a:gd name="T14" fmla="*/ 157 w 288"/>
                      <a:gd name="T15" fmla="*/ 275 h 334"/>
                      <a:gd name="T16" fmla="*/ 112 w 288"/>
                      <a:gd name="T17" fmla="*/ 295 h 334"/>
                      <a:gd name="T18" fmla="*/ 84 w 288"/>
                      <a:gd name="T19" fmla="*/ 311 h 334"/>
                      <a:gd name="T20" fmla="*/ 56 w 288"/>
                      <a:gd name="T21" fmla="*/ 325 h 334"/>
                      <a:gd name="T22" fmla="*/ 34 w 288"/>
                      <a:gd name="T23" fmla="*/ 335 h 334"/>
                      <a:gd name="T24" fmla="*/ 16 w 288"/>
                      <a:gd name="T25" fmla="*/ 341 h 334"/>
                      <a:gd name="T26" fmla="*/ 4 w 288"/>
                      <a:gd name="T27" fmla="*/ 345 h 334"/>
                      <a:gd name="T28" fmla="*/ 0 w 288"/>
                      <a:gd name="T29" fmla="*/ 347 h 334"/>
                      <a:gd name="T30" fmla="*/ 4 w 288"/>
                      <a:gd name="T31" fmla="*/ 345 h 334"/>
                      <a:gd name="T32" fmla="*/ 16 w 288"/>
                      <a:gd name="T33" fmla="*/ 339 h 334"/>
                      <a:gd name="T34" fmla="*/ 34 w 288"/>
                      <a:gd name="T35" fmla="*/ 331 h 334"/>
                      <a:gd name="T36" fmla="*/ 56 w 288"/>
                      <a:gd name="T37" fmla="*/ 317 h 334"/>
                      <a:gd name="T38" fmla="*/ 84 w 288"/>
                      <a:gd name="T39" fmla="*/ 301 h 334"/>
                      <a:gd name="T40" fmla="*/ 112 w 288"/>
                      <a:gd name="T41" fmla="*/ 279 h 334"/>
                      <a:gd name="T42" fmla="*/ 142 w 288"/>
                      <a:gd name="T43" fmla="*/ 255 h 334"/>
                      <a:gd name="T44" fmla="*/ 183 w 288"/>
                      <a:gd name="T45" fmla="*/ 225 h 334"/>
                      <a:gd name="T46" fmla="*/ 209 w 288"/>
                      <a:gd name="T47" fmla="*/ 193 h 334"/>
                      <a:gd name="T48" fmla="*/ 233 w 288"/>
                      <a:gd name="T49" fmla="*/ 142 h 334"/>
                      <a:gd name="T50" fmla="*/ 251 w 288"/>
                      <a:gd name="T51" fmla="*/ 100 h 334"/>
                      <a:gd name="T52" fmla="*/ 263 w 288"/>
                      <a:gd name="T53" fmla="*/ 54 h 334"/>
                      <a:gd name="T54" fmla="*/ 267 w 288"/>
                      <a:gd name="T55" fmla="*/ 2 h 334"/>
                      <a:gd name="T56" fmla="*/ 301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74" name="Group 65"/>
              <p:cNvGrpSpPr/>
              <p:nvPr/>
            </p:nvGrpSpPr>
            <p:grpSpPr bwMode="auto">
              <a:xfrm>
                <a:off x="605" y="1444"/>
                <a:ext cx="801" cy="808"/>
                <a:chOff x="2789" y="1625"/>
                <a:chExt cx="907" cy="907"/>
              </a:xfrm>
            </p:grpSpPr>
            <p:sp>
              <p:nvSpPr>
                <p:cNvPr id="75"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6"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7"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8"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79"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80" name="Group 71"/>
                <p:cNvGrpSpPr/>
                <p:nvPr/>
              </p:nvGrpSpPr>
              <p:grpSpPr bwMode="auto">
                <a:xfrm>
                  <a:off x="2901" y="1735"/>
                  <a:ext cx="688" cy="688"/>
                  <a:chOff x="4166" y="1706"/>
                  <a:chExt cx="1253" cy="1252"/>
                </a:xfrm>
              </p:grpSpPr>
              <p:sp>
                <p:nvSpPr>
                  <p:cNvPr id="81" name="Oval 72"/>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82" name="Oval 73"/>
                  <p:cNvSpPr>
                    <a:spLocks noChangeArrowheads="1"/>
                  </p:cNvSpPr>
                  <p:nvPr/>
                </p:nvSpPr>
                <p:spPr bwMode="gray">
                  <a:xfrm>
                    <a:off x="4183" y="1712"/>
                    <a:ext cx="122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83" name="Oval 74"/>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84"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grpSp>
          <p:nvGrpSpPr>
            <p:cNvPr id="17" name="Group 94"/>
            <p:cNvGrpSpPr/>
            <p:nvPr/>
          </p:nvGrpSpPr>
          <p:grpSpPr bwMode="auto">
            <a:xfrm>
              <a:off x="1708" y="1444"/>
              <a:ext cx="1083" cy="1962"/>
              <a:chOff x="1708" y="1444"/>
              <a:chExt cx="1083" cy="1962"/>
            </a:xfrm>
          </p:grpSpPr>
          <p:grpSp>
            <p:nvGrpSpPr>
              <p:cNvPr id="55" name="Group 40"/>
              <p:cNvGrpSpPr/>
              <p:nvPr/>
            </p:nvGrpSpPr>
            <p:grpSpPr bwMode="auto">
              <a:xfrm rot="3877067">
                <a:off x="1816" y="2432"/>
                <a:ext cx="1405" cy="544"/>
                <a:chOff x="2282" y="2724"/>
                <a:chExt cx="1833" cy="716"/>
              </a:xfrm>
            </p:grpSpPr>
            <p:grpSp>
              <p:nvGrpSpPr>
                <p:cNvPr id="67" name="Group 41"/>
                <p:cNvGrpSpPr/>
                <p:nvPr/>
              </p:nvGrpSpPr>
              <p:grpSpPr bwMode="auto">
                <a:xfrm>
                  <a:off x="2283" y="3032"/>
                  <a:ext cx="1832" cy="408"/>
                  <a:chOff x="2283" y="3032"/>
                  <a:chExt cx="1832" cy="408"/>
                </a:xfrm>
              </p:grpSpPr>
              <p:sp>
                <p:nvSpPr>
                  <p:cNvPr id="71" name="Freeform 42"/>
                  <p:cNvSpPr/>
                  <p:nvPr/>
                </p:nvSpPr>
                <p:spPr bwMode="gray">
                  <a:xfrm>
                    <a:off x="2283" y="3032"/>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2" name="Freeform 43"/>
                  <p:cNvSpPr/>
                  <p:nvPr/>
                </p:nvSpPr>
                <p:spPr bwMode="gray">
                  <a:xfrm>
                    <a:off x="3795" y="3065"/>
                    <a:ext cx="286" cy="333"/>
                  </a:xfrm>
                  <a:custGeom>
                    <a:avLst/>
                    <a:gdLst>
                      <a:gd name="T0" fmla="*/ 262 w 288"/>
                      <a:gd name="T1" fmla="*/ 0 h 334"/>
                      <a:gd name="T2" fmla="*/ 258 w 288"/>
                      <a:gd name="T3" fmla="*/ 52 h 334"/>
                      <a:gd name="T4" fmla="*/ 246 w 288"/>
                      <a:gd name="T5" fmla="*/ 98 h 334"/>
                      <a:gd name="T6" fmla="*/ 228 w 288"/>
                      <a:gd name="T7" fmla="*/ 140 h 334"/>
                      <a:gd name="T8" fmla="*/ 210 w 288"/>
                      <a:gd name="T9" fmla="*/ 167 h 334"/>
                      <a:gd name="T10" fmla="*/ 191 w 288"/>
                      <a:gd name="T11" fmla="*/ 195 h 334"/>
                      <a:gd name="T12" fmla="*/ 161 w 288"/>
                      <a:gd name="T13" fmla="*/ 225 h 334"/>
                      <a:gd name="T14" fmla="*/ 131 w 288"/>
                      <a:gd name="T15" fmla="*/ 249 h 334"/>
                      <a:gd name="T16" fmla="*/ 99 w 288"/>
                      <a:gd name="T17" fmla="*/ 269 h 334"/>
                      <a:gd name="T18" fmla="*/ 72 w 288"/>
                      <a:gd name="T19" fmla="*/ 285 h 334"/>
                      <a:gd name="T20" fmla="*/ 56 w 288"/>
                      <a:gd name="T21" fmla="*/ 299 h 334"/>
                      <a:gd name="T22" fmla="*/ 34 w 288"/>
                      <a:gd name="T23" fmla="*/ 309 h 334"/>
                      <a:gd name="T24" fmla="*/ 16 w 288"/>
                      <a:gd name="T25" fmla="*/ 315 h 334"/>
                      <a:gd name="T26" fmla="*/ 4 w 288"/>
                      <a:gd name="T27" fmla="*/ 319 h 334"/>
                      <a:gd name="T28" fmla="*/ 0 w 288"/>
                      <a:gd name="T29" fmla="*/ 321 h 334"/>
                      <a:gd name="T30" fmla="*/ 4 w 288"/>
                      <a:gd name="T31" fmla="*/ 319 h 334"/>
                      <a:gd name="T32" fmla="*/ 16 w 288"/>
                      <a:gd name="T33" fmla="*/ 313 h 334"/>
                      <a:gd name="T34" fmla="*/ 34 w 288"/>
                      <a:gd name="T35" fmla="*/ 305 h 334"/>
                      <a:gd name="T36" fmla="*/ 56 w 288"/>
                      <a:gd name="T37" fmla="*/ 291 h 334"/>
                      <a:gd name="T38" fmla="*/ 72 w 288"/>
                      <a:gd name="T39" fmla="*/ 275 h 334"/>
                      <a:gd name="T40" fmla="*/ 99 w 288"/>
                      <a:gd name="T41" fmla="*/ 253 h 334"/>
                      <a:gd name="T42" fmla="*/ 129 w 288"/>
                      <a:gd name="T43" fmla="*/ 229 h 334"/>
                      <a:gd name="T44" fmla="*/ 157 w 288"/>
                      <a:gd name="T45" fmla="*/ 199 h 334"/>
                      <a:gd name="T46" fmla="*/ 183 w 288"/>
                      <a:gd name="T47" fmla="*/ 167 h 334"/>
                      <a:gd name="T48" fmla="*/ 205 w 288"/>
                      <a:gd name="T49" fmla="*/ 142 h 334"/>
                      <a:gd name="T50" fmla="*/ 214 w 288"/>
                      <a:gd name="T51" fmla="*/ 100 h 334"/>
                      <a:gd name="T52" fmla="*/ 224 w 288"/>
                      <a:gd name="T53" fmla="*/ 54 h 334"/>
                      <a:gd name="T54" fmla="*/ 228 w 288"/>
                      <a:gd name="T55" fmla="*/ 2 h 334"/>
                      <a:gd name="T56" fmla="*/ 262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68" name="Group 44"/>
                <p:cNvGrpSpPr/>
                <p:nvPr/>
              </p:nvGrpSpPr>
              <p:grpSpPr bwMode="auto">
                <a:xfrm flipV="1">
                  <a:off x="2282" y="2724"/>
                  <a:ext cx="1407" cy="317"/>
                  <a:chOff x="2280" y="3019"/>
                  <a:chExt cx="1833" cy="412"/>
                </a:xfrm>
              </p:grpSpPr>
              <p:sp>
                <p:nvSpPr>
                  <p:cNvPr id="69" name="Freeform 45"/>
                  <p:cNvSpPr/>
                  <p:nvPr/>
                </p:nvSpPr>
                <p:spPr bwMode="gray">
                  <a:xfrm>
                    <a:off x="2279" y="3018"/>
                    <a:ext cx="1832" cy="412"/>
                  </a:xfrm>
                  <a:custGeom>
                    <a:avLst/>
                    <a:gdLst>
                      <a:gd name="T0" fmla="*/ 1832 w 1832"/>
                      <a:gd name="T1" fmla="*/ 32 h 408"/>
                      <a:gd name="T2" fmla="*/ 1830 w 1832"/>
                      <a:gd name="T3" fmla="*/ 79 h 408"/>
                      <a:gd name="T4" fmla="*/ 1814 w 1832"/>
                      <a:gd name="T5" fmla="*/ 141 h 408"/>
                      <a:gd name="T6" fmla="*/ 1788 w 1832"/>
                      <a:gd name="T7" fmla="*/ 214 h 408"/>
                      <a:gd name="T8" fmla="*/ 1754 w 1832"/>
                      <a:gd name="T9" fmla="*/ 271 h 408"/>
                      <a:gd name="T10" fmla="*/ 1712 w 1832"/>
                      <a:gd name="T11" fmla="*/ 327 h 408"/>
                      <a:gd name="T12" fmla="*/ 1664 w 1832"/>
                      <a:gd name="T13" fmla="*/ 373 h 408"/>
                      <a:gd name="T14" fmla="*/ 1610 w 1832"/>
                      <a:gd name="T15" fmla="*/ 414 h 408"/>
                      <a:gd name="T16" fmla="*/ 1550 w 1832"/>
                      <a:gd name="T17" fmla="*/ 440 h 408"/>
                      <a:gd name="T18" fmla="*/ 1486 w 1832"/>
                      <a:gd name="T19" fmla="*/ 454 h 408"/>
                      <a:gd name="T20" fmla="*/ 1418 w 1832"/>
                      <a:gd name="T21" fmla="*/ 460 h 408"/>
                      <a:gd name="T22" fmla="*/ 0 w 1832"/>
                      <a:gd name="T23" fmla="*/ 460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0" name="Freeform 46"/>
                  <p:cNvSpPr/>
                  <p:nvPr/>
                </p:nvSpPr>
                <p:spPr bwMode="gray">
                  <a:xfrm>
                    <a:off x="3786" y="3041"/>
                    <a:ext cx="289" cy="335"/>
                  </a:xfrm>
                  <a:custGeom>
                    <a:avLst/>
                    <a:gdLst>
                      <a:gd name="T0" fmla="*/ 301 w 288"/>
                      <a:gd name="T1" fmla="*/ 0 h 334"/>
                      <a:gd name="T2" fmla="*/ 297 w 288"/>
                      <a:gd name="T3" fmla="*/ 52 h 334"/>
                      <a:gd name="T4" fmla="*/ 285 w 288"/>
                      <a:gd name="T5" fmla="*/ 98 h 334"/>
                      <a:gd name="T6" fmla="*/ 267 w 288"/>
                      <a:gd name="T7" fmla="*/ 140 h 334"/>
                      <a:gd name="T8" fmla="*/ 243 w 288"/>
                      <a:gd name="T9" fmla="*/ 189 h 334"/>
                      <a:gd name="T10" fmla="*/ 217 w 288"/>
                      <a:gd name="T11" fmla="*/ 221 h 334"/>
                      <a:gd name="T12" fmla="*/ 187 w 288"/>
                      <a:gd name="T13" fmla="*/ 251 h 334"/>
                      <a:gd name="T14" fmla="*/ 157 w 288"/>
                      <a:gd name="T15" fmla="*/ 275 h 334"/>
                      <a:gd name="T16" fmla="*/ 112 w 288"/>
                      <a:gd name="T17" fmla="*/ 295 h 334"/>
                      <a:gd name="T18" fmla="*/ 84 w 288"/>
                      <a:gd name="T19" fmla="*/ 311 h 334"/>
                      <a:gd name="T20" fmla="*/ 56 w 288"/>
                      <a:gd name="T21" fmla="*/ 325 h 334"/>
                      <a:gd name="T22" fmla="*/ 34 w 288"/>
                      <a:gd name="T23" fmla="*/ 335 h 334"/>
                      <a:gd name="T24" fmla="*/ 16 w 288"/>
                      <a:gd name="T25" fmla="*/ 341 h 334"/>
                      <a:gd name="T26" fmla="*/ 4 w 288"/>
                      <a:gd name="T27" fmla="*/ 345 h 334"/>
                      <a:gd name="T28" fmla="*/ 0 w 288"/>
                      <a:gd name="T29" fmla="*/ 347 h 334"/>
                      <a:gd name="T30" fmla="*/ 4 w 288"/>
                      <a:gd name="T31" fmla="*/ 345 h 334"/>
                      <a:gd name="T32" fmla="*/ 16 w 288"/>
                      <a:gd name="T33" fmla="*/ 339 h 334"/>
                      <a:gd name="T34" fmla="*/ 34 w 288"/>
                      <a:gd name="T35" fmla="*/ 331 h 334"/>
                      <a:gd name="T36" fmla="*/ 56 w 288"/>
                      <a:gd name="T37" fmla="*/ 317 h 334"/>
                      <a:gd name="T38" fmla="*/ 84 w 288"/>
                      <a:gd name="T39" fmla="*/ 301 h 334"/>
                      <a:gd name="T40" fmla="*/ 112 w 288"/>
                      <a:gd name="T41" fmla="*/ 279 h 334"/>
                      <a:gd name="T42" fmla="*/ 142 w 288"/>
                      <a:gd name="T43" fmla="*/ 255 h 334"/>
                      <a:gd name="T44" fmla="*/ 183 w 288"/>
                      <a:gd name="T45" fmla="*/ 225 h 334"/>
                      <a:gd name="T46" fmla="*/ 209 w 288"/>
                      <a:gd name="T47" fmla="*/ 193 h 334"/>
                      <a:gd name="T48" fmla="*/ 233 w 288"/>
                      <a:gd name="T49" fmla="*/ 142 h 334"/>
                      <a:gd name="T50" fmla="*/ 251 w 288"/>
                      <a:gd name="T51" fmla="*/ 100 h 334"/>
                      <a:gd name="T52" fmla="*/ 263 w 288"/>
                      <a:gd name="T53" fmla="*/ 54 h 334"/>
                      <a:gd name="T54" fmla="*/ 267 w 288"/>
                      <a:gd name="T55" fmla="*/ 2 h 334"/>
                      <a:gd name="T56" fmla="*/ 301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56" name="Group 47"/>
              <p:cNvGrpSpPr/>
              <p:nvPr/>
            </p:nvGrpSpPr>
            <p:grpSpPr bwMode="auto">
              <a:xfrm>
                <a:off x="1708" y="1444"/>
                <a:ext cx="801" cy="808"/>
                <a:chOff x="2789" y="1625"/>
                <a:chExt cx="907" cy="907"/>
              </a:xfrm>
            </p:grpSpPr>
            <p:sp>
              <p:nvSpPr>
                <p:cNvPr id="57"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8"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59"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0"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1"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62" name="Group 53"/>
                <p:cNvGrpSpPr/>
                <p:nvPr/>
              </p:nvGrpSpPr>
              <p:grpSpPr bwMode="auto">
                <a:xfrm>
                  <a:off x="2901" y="1735"/>
                  <a:ext cx="688" cy="688"/>
                  <a:chOff x="4166" y="1706"/>
                  <a:chExt cx="1253" cy="1252"/>
                </a:xfrm>
              </p:grpSpPr>
              <p:sp>
                <p:nvSpPr>
                  <p:cNvPr id="63" name="Oval 54"/>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4" name="Oval 55"/>
                  <p:cNvSpPr>
                    <a:spLocks noChangeArrowheads="1"/>
                  </p:cNvSpPr>
                  <p:nvPr/>
                </p:nvSpPr>
                <p:spPr bwMode="gray">
                  <a:xfrm>
                    <a:off x="4183" y="1712"/>
                    <a:ext cx="122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5" name="Oval 56"/>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66"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grpSp>
          <p:nvGrpSpPr>
            <p:cNvPr id="18" name="Group 95"/>
            <p:cNvGrpSpPr/>
            <p:nvPr/>
          </p:nvGrpSpPr>
          <p:grpSpPr bwMode="auto">
            <a:xfrm>
              <a:off x="2848" y="1444"/>
              <a:ext cx="1080" cy="1953"/>
              <a:chOff x="2848" y="1444"/>
              <a:chExt cx="1080" cy="1953"/>
            </a:xfrm>
          </p:grpSpPr>
          <p:grpSp>
            <p:nvGrpSpPr>
              <p:cNvPr id="37" name="Group 5"/>
              <p:cNvGrpSpPr/>
              <p:nvPr/>
            </p:nvGrpSpPr>
            <p:grpSpPr bwMode="auto">
              <a:xfrm rot="3877067">
                <a:off x="2959" y="2429"/>
                <a:ext cx="1407" cy="530"/>
                <a:chOff x="2278" y="2736"/>
                <a:chExt cx="1836" cy="700"/>
              </a:xfrm>
            </p:grpSpPr>
            <p:grpSp>
              <p:nvGrpSpPr>
                <p:cNvPr id="49" name="Group 6"/>
                <p:cNvGrpSpPr/>
                <p:nvPr/>
              </p:nvGrpSpPr>
              <p:grpSpPr bwMode="auto">
                <a:xfrm>
                  <a:off x="2282" y="3028"/>
                  <a:ext cx="1832" cy="408"/>
                  <a:chOff x="2282" y="3028"/>
                  <a:chExt cx="1832" cy="408"/>
                </a:xfrm>
              </p:grpSpPr>
              <p:sp>
                <p:nvSpPr>
                  <p:cNvPr id="53" name="Freeform 7"/>
                  <p:cNvSpPr/>
                  <p:nvPr/>
                </p:nvSpPr>
                <p:spPr bwMode="gray">
                  <a:xfrm>
                    <a:off x="2281" y="3028"/>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4" name="Freeform 8"/>
                  <p:cNvSpPr/>
                  <p:nvPr/>
                </p:nvSpPr>
                <p:spPr bwMode="gray">
                  <a:xfrm>
                    <a:off x="3794" y="3060"/>
                    <a:ext cx="286" cy="333"/>
                  </a:xfrm>
                  <a:custGeom>
                    <a:avLst/>
                    <a:gdLst>
                      <a:gd name="T0" fmla="*/ 262 w 288"/>
                      <a:gd name="T1" fmla="*/ 0 h 334"/>
                      <a:gd name="T2" fmla="*/ 258 w 288"/>
                      <a:gd name="T3" fmla="*/ 52 h 334"/>
                      <a:gd name="T4" fmla="*/ 246 w 288"/>
                      <a:gd name="T5" fmla="*/ 98 h 334"/>
                      <a:gd name="T6" fmla="*/ 228 w 288"/>
                      <a:gd name="T7" fmla="*/ 140 h 334"/>
                      <a:gd name="T8" fmla="*/ 210 w 288"/>
                      <a:gd name="T9" fmla="*/ 167 h 334"/>
                      <a:gd name="T10" fmla="*/ 191 w 288"/>
                      <a:gd name="T11" fmla="*/ 195 h 334"/>
                      <a:gd name="T12" fmla="*/ 161 w 288"/>
                      <a:gd name="T13" fmla="*/ 225 h 334"/>
                      <a:gd name="T14" fmla="*/ 131 w 288"/>
                      <a:gd name="T15" fmla="*/ 249 h 334"/>
                      <a:gd name="T16" fmla="*/ 99 w 288"/>
                      <a:gd name="T17" fmla="*/ 269 h 334"/>
                      <a:gd name="T18" fmla="*/ 72 w 288"/>
                      <a:gd name="T19" fmla="*/ 285 h 334"/>
                      <a:gd name="T20" fmla="*/ 56 w 288"/>
                      <a:gd name="T21" fmla="*/ 299 h 334"/>
                      <a:gd name="T22" fmla="*/ 34 w 288"/>
                      <a:gd name="T23" fmla="*/ 309 h 334"/>
                      <a:gd name="T24" fmla="*/ 16 w 288"/>
                      <a:gd name="T25" fmla="*/ 315 h 334"/>
                      <a:gd name="T26" fmla="*/ 4 w 288"/>
                      <a:gd name="T27" fmla="*/ 319 h 334"/>
                      <a:gd name="T28" fmla="*/ 0 w 288"/>
                      <a:gd name="T29" fmla="*/ 321 h 334"/>
                      <a:gd name="T30" fmla="*/ 4 w 288"/>
                      <a:gd name="T31" fmla="*/ 319 h 334"/>
                      <a:gd name="T32" fmla="*/ 16 w 288"/>
                      <a:gd name="T33" fmla="*/ 313 h 334"/>
                      <a:gd name="T34" fmla="*/ 34 w 288"/>
                      <a:gd name="T35" fmla="*/ 305 h 334"/>
                      <a:gd name="T36" fmla="*/ 56 w 288"/>
                      <a:gd name="T37" fmla="*/ 291 h 334"/>
                      <a:gd name="T38" fmla="*/ 72 w 288"/>
                      <a:gd name="T39" fmla="*/ 275 h 334"/>
                      <a:gd name="T40" fmla="*/ 99 w 288"/>
                      <a:gd name="T41" fmla="*/ 253 h 334"/>
                      <a:gd name="T42" fmla="*/ 129 w 288"/>
                      <a:gd name="T43" fmla="*/ 229 h 334"/>
                      <a:gd name="T44" fmla="*/ 157 w 288"/>
                      <a:gd name="T45" fmla="*/ 199 h 334"/>
                      <a:gd name="T46" fmla="*/ 183 w 288"/>
                      <a:gd name="T47" fmla="*/ 167 h 334"/>
                      <a:gd name="T48" fmla="*/ 205 w 288"/>
                      <a:gd name="T49" fmla="*/ 142 h 334"/>
                      <a:gd name="T50" fmla="*/ 214 w 288"/>
                      <a:gd name="T51" fmla="*/ 100 h 334"/>
                      <a:gd name="T52" fmla="*/ 224 w 288"/>
                      <a:gd name="T53" fmla="*/ 54 h 334"/>
                      <a:gd name="T54" fmla="*/ 228 w 288"/>
                      <a:gd name="T55" fmla="*/ 2 h 334"/>
                      <a:gd name="T56" fmla="*/ 262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50" name="Group 9"/>
                <p:cNvGrpSpPr/>
                <p:nvPr/>
              </p:nvGrpSpPr>
              <p:grpSpPr bwMode="auto">
                <a:xfrm flipV="1">
                  <a:off x="2278" y="2736"/>
                  <a:ext cx="1405" cy="312"/>
                  <a:chOff x="2277" y="3021"/>
                  <a:chExt cx="1831" cy="407"/>
                </a:xfrm>
              </p:grpSpPr>
              <p:sp>
                <p:nvSpPr>
                  <p:cNvPr id="51" name="Freeform 10"/>
                  <p:cNvSpPr/>
                  <p:nvPr/>
                </p:nvSpPr>
                <p:spPr bwMode="gray">
                  <a:xfrm>
                    <a:off x="2275" y="3023"/>
                    <a:ext cx="1831" cy="407"/>
                  </a:xfrm>
                  <a:custGeom>
                    <a:avLst/>
                    <a:gdLst>
                      <a:gd name="T0" fmla="*/ 1819 w 1832"/>
                      <a:gd name="T1" fmla="*/ 32 h 408"/>
                      <a:gd name="T2" fmla="*/ 1817 w 1832"/>
                      <a:gd name="T3" fmla="*/ 66 h 408"/>
                      <a:gd name="T4" fmla="*/ 1801 w 1832"/>
                      <a:gd name="T5" fmla="*/ 128 h 408"/>
                      <a:gd name="T6" fmla="*/ 1775 w 1832"/>
                      <a:gd name="T7" fmla="*/ 188 h 408"/>
                      <a:gd name="T8" fmla="*/ 1741 w 1832"/>
                      <a:gd name="T9" fmla="*/ 227 h 408"/>
                      <a:gd name="T10" fmla="*/ 1699 w 1832"/>
                      <a:gd name="T11" fmla="*/ 275 h 408"/>
                      <a:gd name="T12" fmla="*/ 1651 w 1832"/>
                      <a:gd name="T13" fmla="*/ 317 h 408"/>
                      <a:gd name="T14" fmla="*/ 1597 w 1832"/>
                      <a:gd name="T15" fmla="*/ 349 h 408"/>
                      <a:gd name="T16" fmla="*/ 1537 w 1832"/>
                      <a:gd name="T17" fmla="*/ 375 h 408"/>
                      <a:gd name="T18" fmla="*/ 1473 w 1832"/>
                      <a:gd name="T19" fmla="*/ 389 h 408"/>
                      <a:gd name="T20" fmla="*/ 1405 w 1832"/>
                      <a:gd name="T21" fmla="*/ 395 h 408"/>
                      <a:gd name="T22" fmla="*/ 0 w 1832"/>
                      <a:gd name="T23" fmla="*/ 395 h 408"/>
                      <a:gd name="T24" fmla="*/ 0 w 1832"/>
                      <a:gd name="T25" fmla="*/ 0 h 408"/>
                      <a:gd name="T26" fmla="*/ 1819 w 1832"/>
                      <a:gd name="T27" fmla="*/ 0 h 408"/>
                      <a:gd name="T28" fmla="*/ 1819 w 1832"/>
                      <a:gd name="T29" fmla="*/ 32 h 408"/>
                      <a:gd name="T30" fmla="*/ 1819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2" name="Freeform 11"/>
                  <p:cNvSpPr/>
                  <p:nvPr/>
                </p:nvSpPr>
                <p:spPr bwMode="gray">
                  <a:xfrm>
                    <a:off x="3789" y="3053"/>
                    <a:ext cx="289" cy="333"/>
                  </a:xfrm>
                  <a:custGeom>
                    <a:avLst/>
                    <a:gdLst>
                      <a:gd name="T0" fmla="*/ 301 w 288"/>
                      <a:gd name="T1" fmla="*/ 0 h 334"/>
                      <a:gd name="T2" fmla="*/ 297 w 288"/>
                      <a:gd name="T3" fmla="*/ 52 h 334"/>
                      <a:gd name="T4" fmla="*/ 285 w 288"/>
                      <a:gd name="T5" fmla="*/ 98 h 334"/>
                      <a:gd name="T6" fmla="*/ 267 w 288"/>
                      <a:gd name="T7" fmla="*/ 140 h 334"/>
                      <a:gd name="T8" fmla="*/ 243 w 288"/>
                      <a:gd name="T9" fmla="*/ 167 h 334"/>
                      <a:gd name="T10" fmla="*/ 217 w 288"/>
                      <a:gd name="T11" fmla="*/ 195 h 334"/>
                      <a:gd name="T12" fmla="*/ 187 w 288"/>
                      <a:gd name="T13" fmla="*/ 225 h 334"/>
                      <a:gd name="T14" fmla="*/ 157 w 288"/>
                      <a:gd name="T15" fmla="*/ 249 h 334"/>
                      <a:gd name="T16" fmla="*/ 112 w 288"/>
                      <a:gd name="T17" fmla="*/ 269 h 334"/>
                      <a:gd name="T18" fmla="*/ 84 w 288"/>
                      <a:gd name="T19" fmla="*/ 285 h 334"/>
                      <a:gd name="T20" fmla="*/ 56 w 288"/>
                      <a:gd name="T21" fmla="*/ 299 h 334"/>
                      <a:gd name="T22" fmla="*/ 34 w 288"/>
                      <a:gd name="T23" fmla="*/ 309 h 334"/>
                      <a:gd name="T24" fmla="*/ 16 w 288"/>
                      <a:gd name="T25" fmla="*/ 315 h 334"/>
                      <a:gd name="T26" fmla="*/ 4 w 288"/>
                      <a:gd name="T27" fmla="*/ 319 h 334"/>
                      <a:gd name="T28" fmla="*/ 0 w 288"/>
                      <a:gd name="T29" fmla="*/ 321 h 334"/>
                      <a:gd name="T30" fmla="*/ 4 w 288"/>
                      <a:gd name="T31" fmla="*/ 319 h 334"/>
                      <a:gd name="T32" fmla="*/ 16 w 288"/>
                      <a:gd name="T33" fmla="*/ 313 h 334"/>
                      <a:gd name="T34" fmla="*/ 34 w 288"/>
                      <a:gd name="T35" fmla="*/ 305 h 334"/>
                      <a:gd name="T36" fmla="*/ 56 w 288"/>
                      <a:gd name="T37" fmla="*/ 291 h 334"/>
                      <a:gd name="T38" fmla="*/ 84 w 288"/>
                      <a:gd name="T39" fmla="*/ 275 h 334"/>
                      <a:gd name="T40" fmla="*/ 112 w 288"/>
                      <a:gd name="T41" fmla="*/ 253 h 334"/>
                      <a:gd name="T42" fmla="*/ 142 w 288"/>
                      <a:gd name="T43" fmla="*/ 229 h 334"/>
                      <a:gd name="T44" fmla="*/ 183 w 288"/>
                      <a:gd name="T45" fmla="*/ 199 h 334"/>
                      <a:gd name="T46" fmla="*/ 209 w 288"/>
                      <a:gd name="T47" fmla="*/ 167 h 334"/>
                      <a:gd name="T48" fmla="*/ 233 w 288"/>
                      <a:gd name="T49" fmla="*/ 142 h 334"/>
                      <a:gd name="T50" fmla="*/ 251 w 288"/>
                      <a:gd name="T51" fmla="*/ 100 h 334"/>
                      <a:gd name="T52" fmla="*/ 263 w 288"/>
                      <a:gd name="T53" fmla="*/ 54 h 334"/>
                      <a:gd name="T54" fmla="*/ 267 w 288"/>
                      <a:gd name="T55" fmla="*/ 2 h 334"/>
                      <a:gd name="T56" fmla="*/ 301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grpSp>
            <p:nvGrpSpPr>
              <p:cNvPr id="38" name="Group 12"/>
              <p:cNvGrpSpPr/>
              <p:nvPr/>
            </p:nvGrpSpPr>
            <p:grpSpPr bwMode="auto">
              <a:xfrm>
                <a:off x="2848" y="1444"/>
                <a:ext cx="801" cy="808"/>
                <a:chOff x="2789" y="1625"/>
                <a:chExt cx="907" cy="907"/>
              </a:xfrm>
            </p:grpSpPr>
            <p:sp>
              <p:nvSpPr>
                <p:cNvPr id="39"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0"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1"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2"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3"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44" name="Group 18"/>
                <p:cNvGrpSpPr/>
                <p:nvPr/>
              </p:nvGrpSpPr>
              <p:grpSpPr bwMode="auto">
                <a:xfrm>
                  <a:off x="2901" y="1735"/>
                  <a:ext cx="688" cy="688"/>
                  <a:chOff x="4166" y="1706"/>
                  <a:chExt cx="1253" cy="1252"/>
                </a:xfrm>
              </p:grpSpPr>
              <p:sp>
                <p:nvSpPr>
                  <p:cNvPr id="45" name="Oval 19"/>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6" name="Oval 20"/>
                  <p:cNvSpPr>
                    <a:spLocks noChangeArrowheads="1"/>
                  </p:cNvSpPr>
                  <p:nvPr/>
                </p:nvSpPr>
                <p:spPr bwMode="gray">
                  <a:xfrm>
                    <a:off x="4183" y="1712"/>
                    <a:ext cx="122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7" name="Oval 21"/>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48"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grpSp>
          <p:nvGrpSpPr>
            <p:cNvPr id="19" name="Group 96"/>
            <p:cNvGrpSpPr/>
            <p:nvPr/>
          </p:nvGrpSpPr>
          <p:grpSpPr bwMode="auto">
            <a:xfrm>
              <a:off x="3969" y="1355"/>
              <a:ext cx="1201" cy="2083"/>
              <a:chOff x="3969" y="1355"/>
              <a:chExt cx="1201" cy="2083"/>
            </a:xfrm>
          </p:grpSpPr>
          <p:grpSp>
            <p:nvGrpSpPr>
              <p:cNvPr id="20" name="Group 23"/>
              <p:cNvGrpSpPr/>
              <p:nvPr/>
            </p:nvGrpSpPr>
            <p:grpSpPr bwMode="auto">
              <a:xfrm rot="3877067">
                <a:off x="4201" y="2470"/>
                <a:ext cx="1407" cy="530"/>
                <a:chOff x="2278" y="2736"/>
                <a:chExt cx="1836" cy="700"/>
              </a:xfrm>
            </p:grpSpPr>
            <p:grpSp>
              <p:nvGrpSpPr>
                <p:cNvPr id="31" name="Group 24"/>
                <p:cNvGrpSpPr/>
                <p:nvPr/>
              </p:nvGrpSpPr>
              <p:grpSpPr bwMode="auto">
                <a:xfrm>
                  <a:off x="2282" y="3028"/>
                  <a:ext cx="1832" cy="408"/>
                  <a:chOff x="2282" y="3028"/>
                  <a:chExt cx="1832" cy="408"/>
                </a:xfrm>
              </p:grpSpPr>
              <p:sp>
                <p:nvSpPr>
                  <p:cNvPr id="35" name="Freeform 25"/>
                  <p:cNvSpPr/>
                  <p:nvPr/>
                </p:nvSpPr>
                <p:spPr bwMode="gray">
                  <a:xfrm>
                    <a:off x="2281" y="3028"/>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6" name="Freeform 26"/>
                  <p:cNvSpPr/>
                  <p:nvPr/>
                </p:nvSpPr>
                <p:spPr bwMode="gray">
                  <a:xfrm>
                    <a:off x="3794" y="3060"/>
                    <a:ext cx="286" cy="333"/>
                  </a:xfrm>
                  <a:custGeom>
                    <a:avLst/>
                    <a:gdLst>
                      <a:gd name="T0" fmla="*/ 262 w 288"/>
                      <a:gd name="T1" fmla="*/ 0 h 334"/>
                      <a:gd name="T2" fmla="*/ 258 w 288"/>
                      <a:gd name="T3" fmla="*/ 52 h 334"/>
                      <a:gd name="T4" fmla="*/ 246 w 288"/>
                      <a:gd name="T5" fmla="*/ 98 h 334"/>
                      <a:gd name="T6" fmla="*/ 228 w 288"/>
                      <a:gd name="T7" fmla="*/ 140 h 334"/>
                      <a:gd name="T8" fmla="*/ 210 w 288"/>
                      <a:gd name="T9" fmla="*/ 167 h 334"/>
                      <a:gd name="T10" fmla="*/ 191 w 288"/>
                      <a:gd name="T11" fmla="*/ 195 h 334"/>
                      <a:gd name="T12" fmla="*/ 161 w 288"/>
                      <a:gd name="T13" fmla="*/ 225 h 334"/>
                      <a:gd name="T14" fmla="*/ 131 w 288"/>
                      <a:gd name="T15" fmla="*/ 249 h 334"/>
                      <a:gd name="T16" fmla="*/ 99 w 288"/>
                      <a:gd name="T17" fmla="*/ 269 h 334"/>
                      <a:gd name="T18" fmla="*/ 72 w 288"/>
                      <a:gd name="T19" fmla="*/ 285 h 334"/>
                      <a:gd name="T20" fmla="*/ 56 w 288"/>
                      <a:gd name="T21" fmla="*/ 299 h 334"/>
                      <a:gd name="T22" fmla="*/ 34 w 288"/>
                      <a:gd name="T23" fmla="*/ 309 h 334"/>
                      <a:gd name="T24" fmla="*/ 16 w 288"/>
                      <a:gd name="T25" fmla="*/ 315 h 334"/>
                      <a:gd name="T26" fmla="*/ 4 w 288"/>
                      <a:gd name="T27" fmla="*/ 319 h 334"/>
                      <a:gd name="T28" fmla="*/ 0 w 288"/>
                      <a:gd name="T29" fmla="*/ 321 h 334"/>
                      <a:gd name="T30" fmla="*/ 4 w 288"/>
                      <a:gd name="T31" fmla="*/ 319 h 334"/>
                      <a:gd name="T32" fmla="*/ 16 w 288"/>
                      <a:gd name="T33" fmla="*/ 313 h 334"/>
                      <a:gd name="T34" fmla="*/ 34 w 288"/>
                      <a:gd name="T35" fmla="*/ 305 h 334"/>
                      <a:gd name="T36" fmla="*/ 56 w 288"/>
                      <a:gd name="T37" fmla="*/ 291 h 334"/>
                      <a:gd name="T38" fmla="*/ 72 w 288"/>
                      <a:gd name="T39" fmla="*/ 275 h 334"/>
                      <a:gd name="T40" fmla="*/ 99 w 288"/>
                      <a:gd name="T41" fmla="*/ 253 h 334"/>
                      <a:gd name="T42" fmla="*/ 129 w 288"/>
                      <a:gd name="T43" fmla="*/ 229 h 334"/>
                      <a:gd name="T44" fmla="*/ 157 w 288"/>
                      <a:gd name="T45" fmla="*/ 199 h 334"/>
                      <a:gd name="T46" fmla="*/ 183 w 288"/>
                      <a:gd name="T47" fmla="*/ 167 h 334"/>
                      <a:gd name="T48" fmla="*/ 205 w 288"/>
                      <a:gd name="T49" fmla="*/ 142 h 334"/>
                      <a:gd name="T50" fmla="*/ 214 w 288"/>
                      <a:gd name="T51" fmla="*/ 100 h 334"/>
                      <a:gd name="T52" fmla="*/ 224 w 288"/>
                      <a:gd name="T53" fmla="*/ 54 h 334"/>
                      <a:gd name="T54" fmla="*/ 228 w 288"/>
                      <a:gd name="T55" fmla="*/ 2 h 334"/>
                      <a:gd name="T56" fmla="*/ 262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nvGrpSpPr>
                <p:cNvPr id="32" name="Group 27"/>
                <p:cNvGrpSpPr/>
                <p:nvPr/>
              </p:nvGrpSpPr>
              <p:grpSpPr bwMode="auto">
                <a:xfrm flipV="1">
                  <a:off x="2278" y="2736"/>
                  <a:ext cx="1405" cy="312"/>
                  <a:chOff x="2277" y="3021"/>
                  <a:chExt cx="1831" cy="407"/>
                </a:xfrm>
              </p:grpSpPr>
              <p:sp>
                <p:nvSpPr>
                  <p:cNvPr id="33" name="Freeform 28"/>
                  <p:cNvSpPr/>
                  <p:nvPr/>
                </p:nvSpPr>
                <p:spPr bwMode="gray">
                  <a:xfrm>
                    <a:off x="2275" y="3023"/>
                    <a:ext cx="1831" cy="407"/>
                  </a:xfrm>
                  <a:custGeom>
                    <a:avLst/>
                    <a:gdLst>
                      <a:gd name="T0" fmla="*/ 1819 w 1832"/>
                      <a:gd name="T1" fmla="*/ 32 h 408"/>
                      <a:gd name="T2" fmla="*/ 1817 w 1832"/>
                      <a:gd name="T3" fmla="*/ 66 h 408"/>
                      <a:gd name="T4" fmla="*/ 1801 w 1832"/>
                      <a:gd name="T5" fmla="*/ 128 h 408"/>
                      <a:gd name="T6" fmla="*/ 1775 w 1832"/>
                      <a:gd name="T7" fmla="*/ 188 h 408"/>
                      <a:gd name="T8" fmla="*/ 1741 w 1832"/>
                      <a:gd name="T9" fmla="*/ 227 h 408"/>
                      <a:gd name="T10" fmla="*/ 1699 w 1832"/>
                      <a:gd name="T11" fmla="*/ 275 h 408"/>
                      <a:gd name="T12" fmla="*/ 1651 w 1832"/>
                      <a:gd name="T13" fmla="*/ 317 h 408"/>
                      <a:gd name="T14" fmla="*/ 1597 w 1832"/>
                      <a:gd name="T15" fmla="*/ 349 h 408"/>
                      <a:gd name="T16" fmla="*/ 1537 w 1832"/>
                      <a:gd name="T17" fmla="*/ 375 h 408"/>
                      <a:gd name="T18" fmla="*/ 1473 w 1832"/>
                      <a:gd name="T19" fmla="*/ 389 h 408"/>
                      <a:gd name="T20" fmla="*/ 1405 w 1832"/>
                      <a:gd name="T21" fmla="*/ 395 h 408"/>
                      <a:gd name="T22" fmla="*/ 0 w 1832"/>
                      <a:gd name="T23" fmla="*/ 395 h 408"/>
                      <a:gd name="T24" fmla="*/ 0 w 1832"/>
                      <a:gd name="T25" fmla="*/ 0 h 408"/>
                      <a:gd name="T26" fmla="*/ 1819 w 1832"/>
                      <a:gd name="T27" fmla="*/ 0 h 408"/>
                      <a:gd name="T28" fmla="*/ 1819 w 1832"/>
                      <a:gd name="T29" fmla="*/ 32 h 408"/>
                      <a:gd name="T30" fmla="*/ 1819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34" name="Freeform 29"/>
                  <p:cNvSpPr/>
                  <p:nvPr/>
                </p:nvSpPr>
                <p:spPr bwMode="gray">
                  <a:xfrm>
                    <a:off x="3789" y="3053"/>
                    <a:ext cx="289" cy="333"/>
                  </a:xfrm>
                  <a:custGeom>
                    <a:avLst/>
                    <a:gdLst>
                      <a:gd name="T0" fmla="*/ 301 w 288"/>
                      <a:gd name="T1" fmla="*/ 0 h 334"/>
                      <a:gd name="T2" fmla="*/ 297 w 288"/>
                      <a:gd name="T3" fmla="*/ 52 h 334"/>
                      <a:gd name="T4" fmla="*/ 285 w 288"/>
                      <a:gd name="T5" fmla="*/ 98 h 334"/>
                      <a:gd name="T6" fmla="*/ 267 w 288"/>
                      <a:gd name="T7" fmla="*/ 140 h 334"/>
                      <a:gd name="T8" fmla="*/ 243 w 288"/>
                      <a:gd name="T9" fmla="*/ 167 h 334"/>
                      <a:gd name="T10" fmla="*/ 217 w 288"/>
                      <a:gd name="T11" fmla="*/ 195 h 334"/>
                      <a:gd name="T12" fmla="*/ 187 w 288"/>
                      <a:gd name="T13" fmla="*/ 225 h 334"/>
                      <a:gd name="T14" fmla="*/ 157 w 288"/>
                      <a:gd name="T15" fmla="*/ 249 h 334"/>
                      <a:gd name="T16" fmla="*/ 112 w 288"/>
                      <a:gd name="T17" fmla="*/ 269 h 334"/>
                      <a:gd name="T18" fmla="*/ 84 w 288"/>
                      <a:gd name="T19" fmla="*/ 285 h 334"/>
                      <a:gd name="T20" fmla="*/ 56 w 288"/>
                      <a:gd name="T21" fmla="*/ 299 h 334"/>
                      <a:gd name="T22" fmla="*/ 34 w 288"/>
                      <a:gd name="T23" fmla="*/ 309 h 334"/>
                      <a:gd name="T24" fmla="*/ 16 w 288"/>
                      <a:gd name="T25" fmla="*/ 315 h 334"/>
                      <a:gd name="T26" fmla="*/ 4 w 288"/>
                      <a:gd name="T27" fmla="*/ 319 h 334"/>
                      <a:gd name="T28" fmla="*/ 0 w 288"/>
                      <a:gd name="T29" fmla="*/ 321 h 334"/>
                      <a:gd name="T30" fmla="*/ 4 w 288"/>
                      <a:gd name="T31" fmla="*/ 319 h 334"/>
                      <a:gd name="T32" fmla="*/ 16 w 288"/>
                      <a:gd name="T33" fmla="*/ 313 h 334"/>
                      <a:gd name="T34" fmla="*/ 34 w 288"/>
                      <a:gd name="T35" fmla="*/ 305 h 334"/>
                      <a:gd name="T36" fmla="*/ 56 w 288"/>
                      <a:gd name="T37" fmla="*/ 291 h 334"/>
                      <a:gd name="T38" fmla="*/ 84 w 288"/>
                      <a:gd name="T39" fmla="*/ 275 h 334"/>
                      <a:gd name="T40" fmla="*/ 112 w 288"/>
                      <a:gd name="T41" fmla="*/ 253 h 334"/>
                      <a:gd name="T42" fmla="*/ 142 w 288"/>
                      <a:gd name="T43" fmla="*/ 229 h 334"/>
                      <a:gd name="T44" fmla="*/ 183 w 288"/>
                      <a:gd name="T45" fmla="*/ 199 h 334"/>
                      <a:gd name="T46" fmla="*/ 209 w 288"/>
                      <a:gd name="T47" fmla="*/ 167 h 334"/>
                      <a:gd name="T48" fmla="*/ 233 w 288"/>
                      <a:gd name="T49" fmla="*/ 142 h 334"/>
                      <a:gd name="T50" fmla="*/ 251 w 288"/>
                      <a:gd name="T51" fmla="*/ 100 h 334"/>
                      <a:gd name="T52" fmla="*/ 263 w 288"/>
                      <a:gd name="T53" fmla="*/ 54 h 334"/>
                      <a:gd name="T54" fmla="*/ 267 w 288"/>
                      <a:gd name="T55" fmla="*/ 2 h 334"/>
                      <a:gd name="T56" fmla="*/ 301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grpSp>
          </p:grpSp>
          <p:sp>
            <p:nvSpPr>
              <p:cNvPr id="21"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2"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3"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4"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5"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nvGrpSpPr>
              <p:cNvPr id="26" name="Group 35"/>
              <p:cNvGrpSpPr/>
              <p:nvPr/>
            </p:nvGrpSpPr>
            <p:grpSpPr bwMode="auto">
              <a:xfrm>
                <a:off x="4086" y="1473"/>
                <a:ext cx="730" cy="734"/>
                <a:chOff x="4166" y="1706"/>
                <a:chExt cx="1252" cy="1252"/>
              </a:xfrm>
            </p:grpSpPr>
            <p:sp>
              <p:nvSpPr>
                <p:cNvPr id="27"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8"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29"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sp>
              <p:nvSpPr>
                <p:cNvPr id="30"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endParaRPr lang="zh-CN" altLang="en-US">
                    <a:solidFill>
                      <a:srgbClr val="000000"/>
                    </a:solidFill>
                    <a:ea typeface="MS PGothic" panose="020B0600070205080204" pitchFamily="-112" charset="-128"/>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3" name="矩形 2"/>
          <p:cNvSpPr/>
          <p:nvPr/>
        </p:nvSpPr>
        <p:spPr>
          <a:xfrm>
            <a:off x="3032506" y="2758327"/>
            <a:ext cx="3993401" cy="1569660"/>
          </a:xfrm>
          <a:prstGeom prst="rect">
            <a:avLst/>
          </a:prstGeom>
          <a:noFill/>
        </p:spPr>
        <p:txBody>
          <a:bodyPr wrap="none">
            <a:spAutoFit/>
          </a:bodyPr>
          <a:lstStyle/>
          <a:p>
            <a:pPr algn="ctr">
              <a:spcBef>
                <a:spcPct val="50000"/>
              </a:spcBef>
              <a:defRPr/>
            </a:pPr>
            <a:r>
              <a:rPr lang="zh-CN" altLang="en-US" sz="9600" b="1" spc="300" dirty="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anose="020B0503020204020204" pitchFamily="34" charset="-122"/>
                <a:ea typeface="微软雅黑" panose="020B0503020204020204" pitchFamily="34" charset="-122"/>
              </a:rPr>
              <a:t>谢谢！</a:t>
            </a:r>
            <a:endParaRPr lang="zh-CN" altLang="en-US" sz="9600" b="1" spc="300" dirty="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anose="020B0503020204020204" pitchFamily="34" charset="-122"/>
              <a:ea typeface="微软雅黑" panose="020B0503020204020204" pitchFamily="34" charset="-122"/>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228600" y="1333500"/>
            <a:ext cx="8661400" cy="4902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228600" y="1333500"/>
            <a:ext cx="8661400" cy="4902200"/>
          </a:xfrm>
        </p:spPr>
        <p:txBody>
          <a:bodyPr/>
          <a:lstStyle/>
          <a:p>
            <a:pPr lvl="0"/>
            <a:endParaRPr lang="zh-CN" altLang="en-US" noProof="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image" Target="../media/image2.png"/><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8" Type="http://schemas.openxmlformats.org/officeDocument/2006/relationships/theme" Target="../theme/theme2.xml"/><Relationship Id="rId27" Type="http://schemas.openxmlformats.org/officeDocument/2006/relationships/image" Target="../media/image2.png"/><Relationship Id="rId26" Type="http://schemas.openxmlformats.org/officeDocument/2006/relationships/slideLayout" Target="../slideLayouts/slideLayout49.xml"/><Relationship Id="rId25" Type="http://schemas.openxmlformats.org/officeDocument/2006/relationships/slideLayout" Target="../slideLayouts/slideLayout48.xml"/><Relationship Id="rId24" Type="http://schemas.openxmlformats.org/officeDocument/2006/relationships/slideLayout" Target="../slideLayouts/slideLayout47.xml"/><Relationship Id="rId23" Type="http://schemas.openxmlformats.org/officeDocument/2006/relationships/slideLayout" Target="../slideLayouts/slideLayout46.xml"/><Relationship Id="rId22" Type="http://schemas.openxmlformats.org/officeDocument/2006/relationships/slideLayout" Target="../slideLayouts/slideLayout45.xml"/><Relationship Id="rId21" Type="http://schemas.openxmlformats.org/officeDocument/2006/relationships/slideLayout" Target="../slideLayouts/slideLayout44.xml"/><Relationship Id="rId20" Type="http://schemas.openxmlformats.org/officeDocument/2006/relationships/slideLayout" Target="../slideLayouts/slideLayout43.xml"/><Relationship Id="rId2" Type="http://schemas.openxmlformats.org/officeDocument/2006/relationships/slideLayout" Target="../slideLayouts/slideLayout25.xml"/><Relationship Id="rId19" Type="http://schemas.openxmlformats.org/officeDocument/2006/relationships/slideLayout" Target="../slideLayouts/slideLayout42.xml"/><Relationship Id="rId18" Type="http://schemas.openxmlformats.org/officeDocument/2006/relationships/slideLayout" Target="../slideLayouts/slideLayout41.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zh-CN" altLang="en-US"/>
              <a:t>单击此处添加标题</a:t>
            </a:r>
            <a:endParaRPr lang="en-US" altLang="zh-CN"/>
          </a:p>
        </p:txBody>
      </p:sp>
      <p:sp>
        <p:nvSpPr>
          <p:cNvPr id="1027" name="Rectangle 8"/>
          <p:cNvSpPr>
            <a:spLocks noGrp="1" noChangeArrowheads="1"/>
          </p:cNvSpPr>
          <p:nvPr>
            <p:ph type="body" idx="1"/>
          </p:nvPr>
        </p:nvSpPr>
        <p:spPr bwMode="auto">
          <a:xfrm>
            <a:off x="228600" y="1333500"/>
            <a:ext cx="8661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第一层</a:t>
            </a:r>
            <a:endParaRPr lang="en-US" altLang="zh-CN"/>
          </a:p>
          <a:p>
            <a:pPr lvl="1"/>
            <a:r>
              <a:rPr lang="zh-CN" altLang="en-US"/>
              <a:t>第二层</a:t>
            </a:r>
            <a:r>
              <a:rPr lang="en-US" altLang="zh-CN"/>
              <a:t> </a:t>
            </a:r>
            <a:endParaRPr lang="en-US" altLang="zh-CN"/>
          </a:p>
          <a:p>
            <a:pPr lvl="2"/>
            <a:r>
              <a:rPr lang="zh-CN" altLang="en-US"/>
              <a:t>第三层</a:t>
            </a:r>
            <a:r>
              <a:rPr lang="en-US" altLang="zh-CN"/>
              <a:t> </a:t>
            </a:r>
            <a:endParaRPr lang="en-US" altLang="zh-CN"/>
          </a:p>
          <a:p>
            <a:pPr lvl="3"/>
            <a:r>
              <a:rPr lang="zh-CN" altLang="en-US"/>
              <a:t>第四层</a:t>
            </a:r>
            <a:endParaRPr lang="en-US" altLang="zh-CN"/>
          </a:p>
          <a:p>
            <a:pPr lvl="4"/>
            <a:r>
              <a:rPr lang="zh-CN" altLang="en-US"/>
              <a:t>第五层</a:t>
            </a:r>
            <a:endParaRPr lang="en-US" altLang="zh-CN"/>
          </a:p>
          <a:p>
            <a:pPr lvl="0"/>
            <a:endParaRPr lang="en-US" altLang="zh-CN"/>
          </a:p>
        </p:txBody>
      </p:sp>
      <p:sp>
        <p:nvSpPr>
          <p:cNvPr id="1028" name="矩形 17"/>
          <p:cNvSpPr>
            <a:spLocks noChangeArrowheads="1"/>
          </p:cNvSpPr>
          <p:nvPr/>
        </p:nvSpPr>
        <p:spPr bwMode="auto">
          <a:xfrm>
            <a:off x="149225" y="6491288"/>
            <a:ext cx="393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D29B4ECF-4B3B-46F2-A924-14E434792981}" type="slidenum">
              <a:rPr lang="en-US" altLang="zh-CN" sz="1200" b="1" smtClean="0">
                <a:solidFill>
                  <a:schemeClr val="bg1"/>
                </a:solidFill>
                <a:latin typeface="微软雅黑" panose="020B0503020204020204" pitchFamily="34" charset="-122"/>
                <a:ea typeface="微软雅黑" panose="020B0503020204020204" pitchFamily="34" charset="-122"/>
              </a:rPr>
            </a:fld>
            <a:endParaRPr lang="en-US" altLang="zh-CN" sz="1200" b="1">
              <a:solidFill>
                <a:schemeClr val="bg1"/>
              </a:solidFill>
              <a:latin typeface="微软雅黑" panose="020B0503020204020204" pitchFamily="34" charset="-122"/>
              <a:ea typeface="微软雅黑" panose="020B0503020204020204" pitchFamily="34" charset="-122"/>
            </a:endParaRPr>
          </a:p>
        </p:txBody>
      </p:sp>
      <p:sp>
        <p:nvSpPr>
          <p:cNvPr id="1029" name="矩形 19"/>
          <p:cNvSpPr>
            <a:spLocks noChangeArrowheads="1"/>
          </p:cNvSpPr>
          <p:nvPr/>
        </p:nvSpPr>
        <p:spPr bwMode="auto">
          <a:xfrm>
            <a:off x="7972425" y="6491288"/>
            <a:ext cx="1036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80B89207-03BF-470C-9E46-4EE0DC5AA015}" type="datetime1">
              <a:rPr lang="zh-CN" altLang="en-US" sz="1200" smtClean="0">
                <a:solidFill>
                  <a:schemeClr val="bg1"/>
                </a:solidFill>
                <a:latin typeface="微软雅黑" panose="020B0503020204020204" pitchFamily="34" charset="-122"/>
                <a:ea typeface="微软雅黑" panose="020B0503020204020204" pitchFamily="34" charset="-122"/>
              </a:rPr>
            </a:fld>
            <a:endParaRPr lang="en-US" altLang="zh-CN" sz="120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2pPr>
      <a:lvl3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3pPr>
      <a:lvl4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4pPr>
      <a:lvl5pPr algn="l"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7"/>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358775" y="192088"/>
            <a:ext cx="5389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zh-CN" altLang="en-US"/>
              <a:t>单击此处添加标题</a:t>
            </a:r>
            <a:endParaRPr lang="en-US" altLang="zh-CN"/>
          </a:p>
        </p:txBody>
      </p:sp>
      <p:sp>
        <p:nvSpPr>
          <p:cNvPr id="2051" name="Rectangle 8"/>
          <p:cNvSpPr>
            <a:spLocks noGrp="1" noChangeArrowheads="1"/>
          </p:cNvSpPr>
          <p:nvPr>
            <p:ph type="body" idx="1"/>
          </p:nvPr>
        </p:nvSpPr>
        <p:spPr bwMode="auto">
          <a:xfrm>
            <a:off x="228600" y="1333500"/>
            <a:ext cx="8661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第一层</a:t>
            </a:r>
            <a:endParaRPr lang="en-US" altLang="zh-CN"/>
          </a:p>
          <a:p>
            <a:pPr lvl="1"/>
            <a:r>
              <a:rPr lang="zh-CN" altLang="en-US"/>
              <a:t>第二层</a:t>
            </a:r>
            <a:r>
              <a:rPr lang="en-US" altLang="zh-CN"/>
              <a:t> </a:t>
            </a:r>
            <a:endParaRPr lang="en-US" altLang="zh-CN"/>
          </a:p>
          <a:p>
            <a:pPr lvl="2"/>
            <a:r>
              <a:rPr lang="zh-CN" altLang="en-US"/>
              <a:t>第三层</a:t>
            </a:r>
            <a:r>
              <a:rPr lang="en-US" altLang="zh-CN"/>
              <a:t> </a:t>
            </a:r>
            <a:endParaRPr lang="en-US" altLang="zh-CN"/>
          </a:p>
          <a:p>
            <a:pPr lvl="3"/>
            <a:r>
              <a:rPr lang="zh-CN" altLang="en-US"/>
              <a:t>第四层</a:t>
            </a:r>
            <a:endParaRPr lang="en-US" altLang="zh-CN"/>
          </a:p>
          <a:p>
            <a:pPr lvl="4"/>
            <a:r>
              <a:rPr lang="zh-CN" altLang="en-US"/>
              <a:t>第五层</a:t>
            </a:r>
            <a:endParaRPr lang="en-US" altLang="zh-CN"/>
          </a:p>
          <a:p>
            <a:pPr lvl="0"/>
            <a:endParaRPr lang="en-US" altLang="zh-CN"/>
          </a:p>
        </p:txBody>
      </p:sp>
      <p:sp>
        <p:nvSpPr>
          <p:cNvPr id="2052" name="矩形 17"/>
          <p:cNvSpPr>
            <a:spLocks noChangeArrowheads="1"/>
          </p:cNvSpPr>
          <p:nvPr/>
        </p:nvSpPr>
        <p:spPr bwMode="auto">
          <a:xfrm>
            <a:off x="149225" y="6491288"/>
            <a:ext cx="392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defRPr/>
            </a:pPr>
            <a:fld id="{B3B6BCB5-4C26-40B2-B2E5-F6105D6DA681}" type="slidenum">
              <a:rPr lang="en-US" altLang="zh-CN" sz="1200" b="1" smtClean="0">
                <a:solidFill>
                  <a:srgbClr val="FFFFFF"/>
                </a:solidFill>
                <a:latin typeface="微软雅黑" panose="020B0503020204020204" pitchFamily="34" charset="-122"/>
                <a:ea typeface="微软雅黑" panose="020B0503020204020204" pitchFamily="34" charset="-122"/>
              </a:rPr>
            </a:fld>
            <a:endParaRPr lang="en-US" altLang="zh-CN" sz="1200" b="1">
              <a:solidFill>
                <a:srgbClr val="FFFFFF"/>
              </a:solidFill>
              <a:latin typeface="微软雅黑" panose="020B0503020204020204" pitchFamily="34" charset="-122"/>
              <a:ea typeface="微软雅黑" panose="020B0503020204020204" pitchFamily="34" charset="-122"/>
            </a:endParaRPr>
          </a:p>
        </p:txBody>
      </p:sp>
      <p:sp>
        <p:nvSpPr>
          <p:cNvPr id="2053" name="矩形 19"/>
          <p:cNvSpPr>
            <a:spLocks noChangeArrowheads="1"/>
          </p:cNvSpPr>
          <p:nvPr/>
        </p:nvSpPr>
        <p:spPr bwMode="auto">
          <a:xfrm>
            <a:off x="7972425" y="6491288"/>
            <a:ext cx="1028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宋体" panose="02010600030101010101" pitchFamily="2" charset="-122"/>
              </a:defRPr>
            </a:lvl1pPr>
            <a:lvl2pPr marL="742950" indent="-285750" eaLnBrk="0" hangingPunct="0">
              <a:defRPr>
                <a:solidFill>
                  <a:srgbClr val="4D4D4D"/>
                </a:solidFill>
                <a:latin typeface="Segoe"/>
                <a:ea typeface="宋体" panose="02010600030101010101" pitchFamily="2" charset="-122"/>
              </a:defRPr>
            </a:lvl2pPr>
            <a:lvl3pPr marL="1143000" indent="-228600" eaLnBrk="0" hangingPunct="0">
              <a:defRPr>
                <a:solidFill>
                  <a:srgbClr val="4D4D4D"/>
                </a:solidFill>
                <a:latin typeface="Segoe"/>
                <a:ea typeface="宋体" panose="02010600030101010101" pitchFamily="2" charset="-122"/>
              </a:defRPr>
            </a:lvl3pPr>
            <a:lvl4pPr marL="1600200" indent="-228600" eaLnBrk="0" hangingPunct="0">
              <a:defRPr>
                <a:solidFill>
                  <a:srgbClr val="4D4D4D"/>
                </a:solidFill>
                <a:latin typeface="Segoe"/>
                <a:ea typeface="宋体" panose="02010600030101010101" pitchFamily="2" charset="-122"/>
              </a:defRPr>
            </a:lvl4pPr>
            <a:lvl5pPr marL="2057400" indent="-228600" eaLnBrk="0" hangingPunct="0">
              <a:defRPr>
                <a:solidFill>
                  <a:srgbClr val="4D4D4D"/>
                </a:solidFill>
                <a:latin typeface="Segoe"/>
                <a:ea typeface="宋体" panose="02010600030101010101" pitchFamily="2" charset="-122"/>
              </a:defRPr>
            </a:lvl5pPr>
            <a:lvl6pPr marL="2514600" indent="-228600" eaLnBrk="0" fontAlgn="base" hangingPunct="0">
              <a:spcBef>
                <a:spcPct val="0"/>
              </a:spcBef>
              <a:spcAft>
                <a:spcPct val="0"/>
              </a:spcAft>
              <a:defRPr>
                <a:solidFill>
                  <a:srgbClr val="4D4D4D"/>
                </a:solidFill>
                <a:latin typeface="Segoe"/>
                <a:ea typeface="宋体" panose="02010600030101010101" pitchFamily="2" charset="-122"/>
              </a:defRPr>
            </a:lvl6pPr>
            <a:lvl7pPr marL="2971800" indent="-228600" eaLnBrk="0" fontAlgn="base" hangingPunct="0">
              <a:spcBef>
                <a:spcPct val="0"/>
              </a:spcBef>
              <a:spcAft>
                <a:spcPct val="0"/>
              </a:spcAft>
              <a:defRPr>
                <a:solidFill>
                  <a:srgbClr val="4D4D4D"/>
                </a:solidFill>
                <a:latin typeface="Segoe"/>
                <a:ea typeface="宋体" panose="02010600030101010101" pitchFamily="2" charset="-122"/>
              </a:defRPr>
            </a:lvl7pPr>
            <a:lvl8pPr marL="3429000" indent="-228600" eaLnBrk="0" fontAlgn="base" hangingPunct="0">
              <a:spcBef>
                <a:spcPct val="0"/>
              </a:spcBef>
              <a:spcAft>
                <a:spcPct val="0"/>
              </a:spcAft>
              <a:defRPr>
                <a:solidFill>
                  <a:srgbClr val="4D4D4D"/>
                </a:solidFill>
                <a:latin typeface="Segoe"/>
                <a:ea typeface="宋体" panose="02010600030101010101" pitchFamily="2" charset="-122"/>
              </a:defRPr>
            </a:lvl8pPr>
            <a:lvl9pPr marL="3886200" indent="-228600" eaLnBrk="0" fontAlgn="base" hangingPunct="0">
              <a:spcBef>
                <a:spcPct val="0"/>
              </a:spcBef>
              <a:spcAft>
                <a:spcPct val="0"/>
              </a:spcAft>
              <a:defRPr>
                <a:solidFill>
                  <a:srgbClr val="4D4D4D"/>
                </a:solidFill>
                <a:latin typeface="Segoe"/>
                <a:ea typeface="宋体" panose="02010600030101010101" pitchFamily="2" charset="-122"/>
              </a:defRPr>
            </a:lvl9pPr>
          </a:lstStyle>
          <a:p>
            <a:pPr eaLnBrk="1" hangingPunct="1">
              <a:spcBef>
                <a:spcPct val="50000"/>
              </a:spcBef>
              <a:defRPr/>
            </a:pPr>
            <a:fld id="{5E0C9686-5F21-452A-9417-68D01E50C04B}" type="datetime1">
              <a:rPr lang="zh-CN" altLang="en-US" sz="1200" smtClean="0">
                <a:solidFill>
                  <a:srgbClr val="FFFFFF"/>
                </a:solidFill>
                <a:latin typeface="微软雅黑" panose="020B0503020204020204" pitchFamily="34" charset="-122"/>
                <a:ea typeface="微软雅黑" panose="020B0503020204020204" pitchFamily="34" charset="-122"/>
              </a:rPr>
            </a:fld>
            <a:endParaRPr lang="en-US" altLang="zh-CN" sz="1200">
              <a:solidFill>
                <a:srgbClr val="FFFFFF"/>
              </a:solidFill>
              <a:latin typeface="微软雅黑" panose="020B0503020204020204" pitchFamily="34" charset="-122"/>
              <a:ea typeface="微软雅黑" panose="020B0503020204020204" pitchFamily="34" charset="-122"/>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algn="ctr" eaLnBrk="0" hangingPunct="0">
              <a:spcBef>
                <a:spcPct val="50000"/>
              </a:spcBef>
              <a:defRPr/>
            </a:pPr>
            <a:r>
              <a:rPr lang="en-US" altLang="zh-CN"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ir.dlut.edu.cn</a:t>
            </a:r>
            <a:endParaRPr lang="zh-CN" altLang="en-US" sz="1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Lst>
  <p:hf hdr="0" ftr="0" dt="0"/>
  <p:txStyles>
    <p:title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112"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sz="2800">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24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3.xml"/><Relationship Id="rId4" Type="http://schemas.openxmlformats.org/officeDocument/2006/relationships/oleObject" Target="../embeddings/oleObject3.bin"/><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5.png"/><Relationship Id="rId7" Type="http://schemas.openxmlformats.org/officeDocument/2006/relationships/image" Target="../media/image14.wmf"/><Relationship Id="rId6" Type="http://schemas.openxmlformats.org/officeDocument/2006/relationships/oleObject" Target="../embeddings/oleObject4.bin"/><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vmlDrawing" Target="../drawings/vmlDrawing3.v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3.xml"/><Relationship Id="rId5" Type="http://schemas.openxmlformats.org/officeDocument/2006/relationships/image" Target="../media/image18.wmf"/><Relationship Id="rId4" Type="http://schemas.openxmlformats.org/officeDocument/2006/relationships/oleObject" Target="../embeddings/oleObject6.bin"/><Relationship Id="rId3" Type="http://schemas.openxmlformats.org/officeDocument/2006/relationships/image" Target="../media/image17.wmf"/><Relationship Id="rId2" Type="http://schemas.openxmlformats.org/officeDocument/2006/relationships/oleObject" Target="../embeddings/oleObject5.bin"/><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2.wmf"/><Relationship Id="rId7" Type="http://schemas.openxmlformats.org/officeDocument/2006/relationships/oleObject" Target="../embeddings/oleObject9.bin"/><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wmf"/><Relationship Id="rId3" Type="http://schemas.openxmlformats.org/officeDocument/2006/relationships/oleObject" Target="../embeddings/oleObject8.bin"/><Relationship Id="rId2" Type="http://schemas.openxmlformats.org/officeDocument/2006/relationships/image" Target="../media/image19.wmf"/><Relationship Id="rId10" Type="http://schemas.openxmlformats.org/officeDocument/2006/relationships/vmlDrawing" Target="../drawings/vmlDrawing5.vml"/><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hyperlink" Target="%20http://cail.cipsc.org.cn/index.html" TargetMode="External"/><Relationship Id="rId3" Type="http://schemas.openxmlformats.org/officeDocument/2006/relationships/hyperlink" Target="http://www.pkulaw.com/" TargetMode="External"/><Relationship Id="rId2" Type="http://schemas.openxmlformats.org/officeDocument/2006/relationships/hyperlink" Target="%20http://wenshu.court.gov.cn/" TargetMode="Externa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hyperlink" Target="%20https://github.com/&#13;&#10;glnmario/cwr4lsc%20"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wmf"/><Relationship Id="rId4" Type="http://schemas.openxmlformats.org/officeDocument/2006/relationships/oleObject" Target="../embeddings/oleObject10.bin"/><Relationship Id="rId3" Type="http://schemas.openxmlformats.org/officeDocument/2006/relationships/image" Target="../media/image12.png"/><Relationship Id="rId2" Type="http://schemas.openxmlformats.org/officeDocument/2006/relationships/image" Target="../media/image34.png"/><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1.wmf"/><Relationship Id="rId2" Type="http://schemas.openxmlformats.org/officeDocument/2006/relationships/oleObject" Target="../embeddings/oleObject11.bin"/><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12.bin"/><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173" y="3209733"/>
            <a:ext cx="8064849" cy="1938020"/>
          </a:xfrm>
        </p:spPr>
        <p:txBody>
          <a:bodyPr wrap="square"/>
          <a:lstStyle/>
          <a:p>
            <a:pPr algn="ctr" eaLnBrk="1" hangingPunct="1">
              <a:defRPr/>
            </a:pPr>
            <a:r>
              <a:rPr lang="en-US" altLang="zh-CN" sz="4000" dirty="0">
                <a:effectLst>
                  <a:outerShdw blurRad="38100" dist="38100" dir="2700000" algn="tl">
                    <a:srgbClr val="C0C0C0"/>
                  </a:outerShdw>
                </a:effectLst>
                <a:cs typeface="Times New Roman" panose="02020603050405020304" charset="0"/>
                <a:sym typeface="+mn-ea"/>
              </a:rPr>
              <a:t>Analysing Lexical Semantic Change with Contextualised Word Representations</a:t>
            </a:r>
            <a:endParaRPr lang="en-US" altLang="zh-CN" sz="4000" dirty="0">
              <a:effectLst/>
            </a:endParaRPr>
          </a:p>
        </p:txBody>
      </p:sp>
      <p:sp>
        <p:nvSpPr>
          <p:cNvPr id="35843" name="副标题 2"/>
          <p:cNvSpPr>
            <a:spLocks noGrp="1"/>
          </p:cNvSpPr>
          <p:nvPr>
            <p:ph type="subTitle" idx="1"/>
          </p:nvPr>
        </p:nvSpPr>
        <p:spPr>
          <a:xfrm>
            <a:off x="5403147" y="5618746"/>
            <a:ext cx="3405187" cy="517525"/>
          </a:xfrm>
        </p:spPr>
        <p:txBody>
          <a:bodyPr/>
          <a:lstStyle/>
          <a:p>
            <a:pPr algn="ctr" eaLnBrk="1" hangingPunct="1"/>
            <a:r>
              <a:rPr lang="zh-CN" altLang="en-US" dirty="0"/>
              <a:t>王博林</a:t>
            </a:r>
            <a:endParaRPr lang="en-US" altLang="zh-CN" dirty="0"/>
          </a:p>
          <a:p>
            <a:pPr algn="ctr" eaLnBrk="1" hangingPunct="1"/>
            <a:r>
              <a:rPr lang="en-US" altLang="zh-CN" dirty="0"/>
              <a:t>2020-07-08</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28930" y="2426970"/>
            <a:ext cx="8172450" cy="3386455"/>
          </a:xfrm>
          <a:prstGeom prst="rect">
            <a:avLst/>
          </a:prstGeom>
        </p:spPr>
      </p:pic>
      <p:sp>
        <p:nvSpPr>
          <p:cNvPr id="5" name="文本框 4"/>
          <p:cNvSpPr txBox="1"/>
          <p:nvPr/>
        </p:nvSpPr>
        <p:spPr>
          <a:xfrm>
            <a:off x="172720" y="1264920"/>
            <a:ext cx="8707755" cy="460375"/>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若每个子任务不存在依赖，即</a:t>
            </a:r>
            <a:r>
              <a:rPr lang="zh-CN" altLang="en-US" sz="2000" dirty="0">
                <a:latin typeface="Times New Roman" panose="02020603050405020304" charset="0"/>
                <a:ea typeface="微软雅黑" panose="020B0503020204020204" pitchFamily="34" charset="-122"/>
                <a:cs typeface="Times New Roman" panose="02020603050405020304" charset="0"/>
              </a:rPr>
              <a:t> D</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dirty="0">
                <a:latin typeface="Times New Roman" panose="02020603050405020304" charset="0"/>
                <a:ea typeface="微软雅黑" panose="020B0503020204020204" pitchFamily="34" charset="-122"/>
                <a:cs typeface="Times New Roman" panose="02020603050405020304" charset="0"/>
              </a:rPr>
              <a:t>= </a:t>
            </a:r>
            <a:r>
              <a:rPr lang="en-US" altLang="zh-CN" sz="2400" dirty="0">
                <a:latin typeface="Times New Roman" panose="02020603050405020304" charset="0"/>
                <a:ea typeface="微软雅黑" panose="020B0503020204020204" pitchFamily="34" charset="-122"/>
                <a:cs typeface="Times New Roman" panose="02020603050405020304" charset="0"/>
              </a:rPr>
              <a:t>∅</a:t>
            </a:r>
            <a:r>
              <a:rPr lang="zh-CN" altLang="en-US" sz="2000" dirty="0">
                <a:latin typeface="微软雅黑" panose="020B0503020204020204" pitchFamily="34" charset="-122"/>
                <a:ea typeface="微软雅黑" panose="020B0503020204020204" pitchFamily="34" charset="-122"/>
              </a:rPr>
              <a:t>，如图</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同时对所有子任务进行预测。</a:t>
            </a:r>
            <a:endParaRPr lang="zh-CN" altLang="en-US" sz="2000" dirty="0">
              <a:latin typeface="微软雅黑" panose="020B0503020204020204" pitchFamily="34" charset="-122"/>
              <a:ea typeface="微软雅黑" panose="020B0503020204020204" pitchFamily="34" charset="-122"/>
            </a:endParaRPr>
          </a:p>
        </p:txBody>
      </p:sp>
      <p:graphicFrame>
        <p:nvGraphicFramePr>
          <p:cNvPr id="6" name="对象 5">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2" imgW="914400" imgH="215900" progId="Equation.KSEE3">
                  <p:embed/>
                </p:oleObj>
              </mc:Choice>
              <mc:Fallback>
                <p:oleObj name="" r:id="rId2" imgW="914400" imgH="215900" progId="Equation.KSEE3">
                  <p:embed/>
                  <p:pic>
                    <p:nvPicPr>
                      <p:cNvPr id="0" name="图片 2048"/>
                      <p:cNvPicPr/>
                      <p:nvPr/>
                    </p:nvPicPr>
                    <p:blipFill>
                      <a:blip r:embed="rId3"/>
                      <a:stretch>
                        <a:fillRect/>
                      </a:stretch>
                    </p:blipFill>
                    <p:spPr>
                      <a:xfrm>
                        <a:off x="4114800" y="3321050"/>
                        <a:ext cx="914400" cy="2159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50" name="" r:id="rId4" imgW="914400" imgH="215900" progId="Equation.KSEE3">
                  <p:embed/>
                </p:oleObj>
              </mc:Choice>
              <mc:Fallback>
                <p:oleObj name="" r:id="rId4" imgW="914400" imgH="215900" progId="Equation.KSEE3">
                  <p:embed/>
                  <p:pic>
                    <p:nvPicPr>
                      <p:cNvPr id="0" name="图片 2049"/>
                      <p:cNvPicPr/>
                      <p:nvPr/>
                    </p:nvPicPr>
                    <p:blipFill>
                      <a:blip r:embed="rId3"/>
                      <a:stretch>
                        <a:fillRect/>
                      </a:stretch>
                    </p:blipFill>
                    <p:spPr>
                      <a:xfrm>
                        <a:off x="4114800" y="3321050"/>
                        <a:ext cx="914400" cy="215900"/>
                      </a:xfrm>
                      <a:prstGeom prst="rect">
                        <a:avLst/>
                      </a:prstGeom>
                    </p:spPr>
                  </p:pic>
                </p:oleObj>
              </mc:Fallback>
            </mc:AlternateContent>
          </a:graphicData>
        </a:graphic>
      </p:graphicFrame>
      <p:sp>
        <p:nvSpPr>
          <p:cNvPr id="8" name="文本框 7"/>
          <p:cNvSpPr txBox="1"/>
          <p:nvPr/>
        </p:nvSpPr>
        <p:spPr>
          <a:xfrm>
            <a:off x="2261870" y="5813425"/>
            <a:ext cx="5435600" cy="39878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图3：DAG依赖关系的三种典型形式</a:t>
            </a:r>
            <a:endParaRPr lang="zh-CN" altLang="en-US"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61290" y="1738630"/>
            <a:ext cx="8653780" cy="101473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若每个子任务仅依赖于前一个的任务，即 </a:t>
            </a:r>
            <a:r>
              <a:rPr lang="zh-CN" altLang="en-US" sz="2000" dirty="0">
                <a:latin typeface="Times New Roman" panose="02020603050405020304" charset="0"/>
                <a:ea typeface="微软雅黑" panose="020B0503020204020204" pitchFamily="34" charset="-122"/>
                <a:cs typeface="Times New Roman" panose="02020603050405020304" charset="0"/>
              </a:rPr>
              <a:t>D</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dirty="0">
                <a:latin typeface="Times New Roman" panose="02020603050405020304" charset="0"/>
                <a:ea typeface="微软雅黑" panose="020B0503020204020204" pitchFamily="34" charset="-122"/>
                <a:cs typeface="Times New Roman" panose="02020603050405020304" charset="0"/>
              </a:rPr>
              <a:t>={t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dirty="0">
                <a:latin typeface="Times New Roman" panose="02020603050405020304" charset="0"/>
                <a:ea typeface="微软雅黑" panose="020B0503020204020204" pitchFamily="34" charset="-122"/>
                <a:cs typeface="Times New Roman" panose="02020603050405020304" charset="0"/>
              </a:rPr>
              <a:t>−1}</a:t>
            </a:r>
            <a:r>
              <a:rPr lang="zh-CN" altLang="en-US" sz="2000" dirty="0">
                <a:latin typeface="微软雅黑" panose="020B0503020204020204" pitchFamily="34" charset="-122"/>
                <a:ea typeface="微软雅黑" panose="020B0503020204020204" pitchFamily="34" charset="-122"/>
              </a:rPr>
              <a:t>，如图</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形成了一个顺序的学习过程。</a:t>
            </a:r>
            <a:endParaRPr lang="zh-CN" altLang="en-US" sz="2000" dirty="0">
              <a:latin typeface="微软雅黑" panose="020B0503020204020204" pitchFamily="34" charset="-122"/>
              <a:ea typeface="微软雅黑" panose="020B0503020204020204" pitchFamily="34" charset="-122"/>
            </a:endParaRPr>
          </a:p>
          <a:p>
            <a:pPr eaLnBrk="0" hangingPunct="0">
              <a:buFontTx/>
              <a:buNone/>
            </a:pP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68910" y="312420"/>
            <a:ext cx="1805305" cy="583565"/>
          </a:xfrm>
          <a:prstGeom prst="rect">
            <a:avLst/>
          </a:prstGeom>
          <a:noFill/>
          <a:ln w="9525">
            <a:noFill/>
            <a:miter lim="800000"/>
          </a:ln>
        </p:spPr>
        <p:txBody>
          <a:bodyPr wrap="none">
            <a:spAutoFit/>
          </a:bodyPr>
          <a:p>
            <a:pPr algn="l"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Method</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050" y="1254760"/>
            <a:ext cx="7681595" cy="521970"/>
          </a:xfrm>
          <a:prstGeom prst="rect">
            <a:avLst/>
          </a:prstGeom>
          <a:noFill/>
          <a:ln w="9525">
            <a:noFill/>
            <a:miter lim="800000"/>
          </a:ln>
        </p:spPr>
        <p:txBody>
          <a:bodyPr wrap="square" anchor="t">
            <a:spAutoFit/>
          </a:bodyPr>
          <a:p>
            <a:pPr marL="457200" indent="-4572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Neural Encoder for Fact Descriptions：</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85420" y="2029460"/>
            <a:ext cx="8338820" cy="706755"/>
          </a:xfrm>
          <a:prstGeom prst="rect">
            <a:avLst/>
          </a:prstGeom>
          <a:noFill/>
          <a:ln w="9525">
            <a:noFill/>
            <a:miter lim="800000"/>
          </a:ln>
        </p:spPr>
        <p:txBody>
          <a:bodyPr wrap="square" anchor="t">
            <a:spAutoFit/>
          </a:bodyPr>
          <a:p>
            <a:pPr marL="285750" indent="-285750" eaLnBrk="0" hangingPunct="0">
              <a:buClr>
                <a:srgbClr val="FBB030"/>
              </a:buClr>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Lookup：</a:t>
            </a:r>
            <a:r>
              <a:rPr lang="zh-CN" altLang="en-US" sz="2000" dirty="0">
                <a:latin typeface="微软雅黑" panose="020B0503020204020204" pitchFamily="34" charset="-122"/>
                <a:ea typeface="微软雅黑" panose="020B0503020204020204" pitchFamily="34" charset="-122"/>
              </a:rPr>
              <a:t>将 </a:t>
            </a:r>
            <a:r>
              <a:rPr lang="zh-CN" altLang="en-US" sz="2000" i="1" dirty="0">
                <a:latin typeface="Times New Roman" panose="02020603050405020304" charset="0"/>
                <a:ea typeface="微软雅黑" panose="020B0503020204020204" pitchFamily="34" charset="-122"/>
                <a:cs typeface="Times New Roman" panose="02020603050405020304" charset="0"/>
              </a:rPr>
              <a:t>x</a:t>
            </a:r>
            <a:r>
              <a:rPr lang="zh-CN" altLang="en-US" sz="2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中的每个单词 </a:t>
            </a:r>
            <a:r>
              <a:rPr lang="zh-CN" altLang="en-US" sz="2000" i="1" dirty="0">
                <a:latin typeface="Times New Roman" panose="02020603050405020304" charset="0"/>
                <a:ea typeface="微软雅黑" panose="020B0503020204020204" pitchFamily="34" charset="-122"/>
                <a:cs typeface="Times New Roman" panose="02020603050405020304" charset="0"/>
              </a:rPr>
              <a:t>x</a:t>
            </a:r>
            <a:r>
              <a:rPr lang="zh-CN" altLang="en-US" sz="2000" baseline="-25000" dirty="0">
                <a:latin typeface="Times New Roman" panose="02020603050405020304" charset="0"/>
                <a:ea typeface="微软雅黑" panose="020B0503020204020204" pitchFamily="34" charset="-122"/>
                <a:cs typeface="Times New Roman" panose="02020603050405020304" charset="0"/>
              </a:rPr>
              <a:t>i </a:t>
            </a:r>
            <a:r>
              <a:rPr lang="zh-CN" altLang="en-US" sz="2000" dirty="0">
                <a:latin typeface="微软雅黑" panose="020B0503020204020204" pitchFamily="34" charset="-122"/>
                <a:ea typeface="微软雅黑" panose="020B0503020204020204" pitchFamily="34" charset="-122"/>
              </a:rPr>
              <a:t>转换为 word embedding </a:t>
            </a:r>
            <a:r>
              <a:rPr lang="zh-CN" altLang="en-US" sz="2000" i="1" dirty="0">
                <a:latin typeface="Times New Roman" panose="02020603050405020304" charset="0"/>
                <a:ea typeface="微软雅黑" panose="020B0503020204020204" pitchFamily="34" charset="-122"/>
                <a:cs typeface="Times New Roman" panose="02020603050405020304" charset="0"/>
              </a:rPr>
              <a:t>x</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dirty="0">
                <a:latin typeface="Times New Roman" panose="02020603050405020304" charset="0"/>
                <a:ea typeface="微软雅黑" panose="020B0503020204020204" pitchFamily="34" charset="-122"/>
                <a:cs typeface="Times New Roman" panose="02020603050405020304" charset="0"/>
              </a:rPr>
              <a:t>∈R</a:t>
            </a:r>
            <a:r>
              <a:rPr lang="zh-CN" altLang="en-US" sz="2000" baseline="30000" dirty="0">
                <a:latin typeface="Times New Roman" panose="02020603050405020304" charset="0"/>
                <a:ea typeface="微软雅黑" panose="020B0503020204020204" pitchFamily="34" charset="-122"/>
                <a:cs typeface="Times New Roman" panose="02020603050405020304" charset="0"/>
              </a:rPr>
              <a:t>k</a:t>
            </a:r>
            <a:r>
              <a:rPr lang="zh-CN" altLang="en-US" sz="2000" dirty="0">
                <a:latin typeface="微软雅黑" panose="020B0503020204020204" pitchFamily="34" charset="-122"/>
                <a:ea typeface="微软雅黑" panose="020B0503020204020204" pitchFamily="34" charset="-122"/>
              </a:rPr>
              <a:t> ，其中 </a:t>
            </a:r>
            <a:r>
              <a:rPr lang="zh-CN" altLang="en-US" sz="2000" i="1" dirty="0">
                <a:latin typeface="Times New Roman" panose="02020603050405020304" charset="0"/>
                <a:ea typeface="微软雅黑" panose="020B0503020204020204" pitchFamily="34" charset="-122"/>
                <a:cs typeface="Times New Roman" panose="02020603050405020304" charset="0"/>
              </a:rPr>
              <a:t>k </a:t>
            </a:r>
            <a:r>
              <a:rPr lang="zh-CN" altLang="en-US" sz="2000" dirty="0">
                <a:latin typeface="微软雅黑" panose="020B0503020204020204" pitchFamily="34" charset="-122"/>
                <a:ea typeface="微软雅黑" panose="020B0503020204020204" pitchFamily="34" charset="-122"/>
              </a:rPr>
              <a:t>表示嵌入的维度，则词嵌入序列表示为</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5414645" y="2385060"/>
            <a:ext cx="2189480" cy="400050"/>
          </a:xfrm>
          <a:prstGeom prst="rect">
            <a:avLst/>
          </a:prstGeom>
        </p:spPr>
      </p:pic>
      <p:sp>
        <p:nvSpPr>
          <p:cNvPr id="8" name="文本框 7"/>
          <p:cNvSpPr txBox="1"/>
          <p:nvPr/>
        </p:nvSpPr>
        <p:spPr>
          <a:xfrm>
            <a:off x="191135" y="3126740"/>
            <a:ext cx="8552180" cy="1014730"/>
          </a:xfrm>
          <a:prstGeom prst="rect">
            <a:avLst/>
          </a:prstGeom>
          <a:noFill/>
          <a:ln w="9525">
            <a:noFill/>
            <a:miter lim="800000"/>
          </a:ln>
        </p:spPr>
        <p:txBody>
          <a:bodyPr wrap="square" anchor="t">
            <a:spAutoFit/>
          </a:bodyPr>
          <a:p>
            <a:pPr marL="285750" indent="-285750" eaLnBrk="0" hangingPunct="0">
              <a:buClr>
                <a:srgbClr val="FBB030"/>
              </a:buClr>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Convolution：</a:t>
            </a:r>
            <a:r>
              <a:rPr lang="zh-CN" altLang="en-US" sz="2000" dirty="0">
                <a:latin typeface="微软雅黑" panose="020B0503020204020204" pitchFamily="34" charset="-122"/>
                <a:ea typeface="微软雅黑" panose="020B0503020204020204" pitchFamily="34" charset="-122"/>
              </a:rPr>
              <a:t>卷积矩阵                        应用 </a:t>
            </a:r>
            <a:r>
              <a:rPr lang="zh-CN" altLang="en-US" sz="2000" i="1" dirty="0">
                <a:latin typeface="Times New Roman" panose="02020603050405020304" charset="0"/>
                <a:ea typeface="微软雅黑" panose="020B0503020204020204" pitchFamily="34" charset="-122"/>
                <a:cs typeface="Times New Roman" panose="02020603050405020304" charset="0"/>
              </a:rPr>
              <a:t>m</a:t>
            </a:r>
            <a:r>
              <a:rPr lang="zh-CN" altLang="en-US" sz="2000" dirty="0">
                <a:latin typeface="微软雅黑" panose="020B0503020204020204" pitchFamily="34" charset="-122"/>
                <a:ea typeface="微软雅黑" panose="020B0503020204020204" pitchFamily="34" charset="-122"/>
              </a:rPr>
              <a:t> 个</a:t>
            </a:r>
            <a:r>
              <a:rPr lang="zh-CN" altLang="en-US" sz="2000" dirty="0">
                <a:latin typeface="微软雅黑" panose="020B0503020204020204" pitchFamily="34" charset="-122"/>
                <a:ea typeface="微软雅黑" panose="020B0503020204020204" pitchFamily="34" charset="-122"/>
                <a:sym typeface="+mn-ea"/>
              </a:rPr>
              <a:t>长度为 </a:t>
            </a:r>
            <a:r>
              <a:rPr lang="zh-CN" altLang="en-US" sz="2000" i="1" dirty="0">
                <a:latin typeface="Times New Roman" panose="02020603050405020304" charset="0"/>
                <a:ea typeface="微软雅黑" panose="020B0503020204020204" pitchFamily="34" charset="-122"/>
                <a:cs typeface="Times New Roman" panose="02020603050405020304" charset="0"/>
                <a:sym typeface="+mn-ea"/>
              </a:rPr>
              <a:t>h</a:t>
            </a:r>
            <a:r>
              <a:rPr lang="zh-CN" altLang="en-US" sz="2000" dirty="0">
                <a:latin typeface="微软雅黑" panose="020B0503020204020204" pitchFamily="34" charset="-122"/>
                <a:ea typeface="微软雅黑" panose="020B0503020204020204" pitchFamily="34" charset="-122"/>
                <a:sym typeface="+mn-ea"/>
              </a:rPr>
              <a:t> 的</a:t>
            </a:r>
            <a:r>
              <a:rPr lang="zh-CN" altLang="en-US" sz="2000" dirty="0">
                <a:latin typeface="微软雅黑" panose="020B0503020204020204" pitchFamily="34" charset="-122"/>
                <a:ea typeface="微软雅黑" panose="020B0503020204020204" pitchFamily="34" charset="-122"/>
              </a:rPr>
              <a:t>filter</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，生成特征映射                                   其中             是第</a:t>
            </a:r>
            <a:r>
              <a:rPr lang="zh-CN" altLang="en-US" sz="2000" i="1" dirty="0">
                <a:latin typeface="微软雅黑" panose="020B0503020204020204" pitchFamily="34" charset="-122"/>
                <a:ea typeface="微软雅黑" panose="020B0503020204020204" pitchFamily="34" charset="-122"/>
              </a:rPr>
              <a:t> </a:t>
            </a:r>
            <a:r>
              <a:rPr lang="en-US" altLang="zh-CN" sz="2000" i="1" dirty="0">
                <a:latin typeface="Times New Roman" panose="02020603050405020304" charset="0"/>
                <a:ea typeface="微软雅黑" panose="020B0503020204020204" pitchFamily="34" charset="-122"/>
                <a:cs typeface="Times New Roman" panose="02020603050405020304" charset="0"/>
              </a:rPr>
              <a:t>i </a:t>
            </a:r>
            <a:r>
              <a:rPr lang="zh-CN" altLang="en-US" sz="2000" dirty="0">
                <a:latin typeface="微软雅黑" panose="020B0503020204020204" pitchFamily="34" charset="-122"/>
                <a:ea typeface="微软雅黑" panose="020B0503020204020204" pitchFamily="34" charset="-122"/>
              </a:rPr>
              <a:t>个窗口中词嵌入的串联</a:t>
            </a:r>
            <a:r>
              <a:rPr lang="en-US" altLang="zh-CN" sz="2000" dirty="0">
                <a:latin typeface="微软雅黑" panose="020B0503020204020204" pitchFamily="34" charset="-122"/>
                <a:ea typeface="微软雅黑" panose="020B0503020204020204" pitchFamily="34" charset="-122"/>
              </a:rPr>
              <a:t>, </a:t>
            </a:r>
            <a:r>
              <a:rPr lang="zh-CN" altLang="en-US" sz="2000" dirty="0">
                <a:latin typeface="Times New Roman" panose="02020603050405020304" charset="0"/>
                <a:ea typeface="微软雅黑" panose="020B0503020204020204" pitchFamily="34" charset="-122"/>
                <a:cs typeface="Times New Roman" panose="02020603050405020304" charset="0"/>
              </a:rPr>
              <a:t>b∈R</a:t>
            </a:r>
            <a:r>
              <a:rPr lang="en-US" altLang="zh-CN" sz="2000" i="1" baseline="30000" dirty="0">
                <a:latin typeface="Times New Roman" panose="02020603050405020304" charset="0"/>
                <a:ea typeface="微软雅黑" panose="020B0503020204020204" pitchFamily="34" charset="-122"/>
                <a:cs typeface="Times New Roman" panose="02020603050405020304" charset="0"/>
              </a:rPr>
              <a:t>m</a:t>
            </a:r>
            <a:r>
              <a:rPr lang="en-US" altLang="zh-CN" sz="2000" baseline="30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是偏置向量。通过在每个窗口上进行卷积操作，得到 </a:t>
            </a:r>
            <a:endParaRPr lang="zh-CN" alt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3467735" y="3202940"/>
            <a:ext cx="1643380" cy="292100"/>
          </a:xfrm>
          <a:prstGeom prst="rect">
            <a:avLst/>
          </a:prstGeom>
        </p:spPr>
      </p:pic>
      <p:pic>
        <p:nvPicPr>
          <p:cNvPr id="10" name="图片 9"/>
          <p:cNvPicPr>
            <a:picLocks noChangeAspect="1"/>
          </p:cNvPicPr>
          <p:nvPr/>
        </p:nvPicPr>
        <p:blipFill>
          <a:blip r:embed="rId3"/>
          <a:stretch>
            <a:fillRect/>
          </a:stretch>
        </p:blipFill>
        <p:spPr>
          <a:xfrm>
            <a:off x="2112645" y="3483610"/>
            <a:ext cx="2441575" cy="300990"/>
          </a:xfrm>
          <a:prstGeom prst="rect">
            <a:avLst/>
          </a:prstGeom>
        </p:spPr>
      </p:pic>
      <p:pic>
        <p:nvPicPr>
          <p:cNvPr id="11" name="图片 10"/>
          <p:cNvPicPr>
            <a:picLocks noChangeAspect="1"/>
          </p:cNvPicPr>
          <p:nvPr/>
        </p:nvPicPr>
        <p:blipFill>
          <a:blip r:embed="rId4"/>
          <a:stretch>
            <a:fillRect/>
          </a:stretch>
        </p:blipFill>
        <p:spPr>
          <a:xfrm>
            <a:off x="5309870" y="3500755"/>
            <a:ext cx="859790" cy="252095"/>
          </a:xfrm>
          <a:prstGeom prst="rect">
            <a:avLst/>
          </a:prstGeom>
        </p:spPr>
      </p:pic>
      <p:pic>
        <p:nvPicPr>
          <p:cNvPr id="12" name="图片 11"/>
          <p:cNvPicPr>
            <a:picLocks noChangeAspect="1"/>
          </p:cNvPicPr>
          <p:nvPr/>
        </p:nvPicPr>
        <p:blipFill>
          <a:blip r:embed="rId5"/>
          <a:stretch>
            <a:fillRect/>
          </a:stretch>
        </p:blipFill>
        <p:spPr>
          <a:xfrm>
            <a:off x="571500" y="4141470"/>
            <a:ext cx="2200910" cy="281305"/>
          </a:xfrm>
          <a:prstGeom prst="rect">
            <a:avLst/>
          </a:prstGeom>
        </p:spPr>
      </p:pic>
      <p:sp>
        <p:nvSpPr>
          <p:cNvPr id="13" name="文本框 12"/>
          <p:cNvSpPr txBox="1"/>
          <p:nvPr/>
        </p:nvSpPr>
        <p:spPr>
          <a:xfrm>
            <a:off x="208280" y="4784725"/>
            <a:ext cx="8552815" cy="1014730"/>
          </a:xfrm>
          <a:prstGeom prst="rect">
            <a:avLst/>
          </a:prstGeom>
          <a:noFill/>
          <a:ln w="9525">
            <a:noFill/>
            <a:miter lim="800000"/>
          </a:ln>
        </p:spPr>
        <p:txBody>
          <a:bodyPr wrap="square" anchor="t">
            <a:spAutoFit/>
          </a:bodyPr>
          <a:p>
            <a:pPr marL="285750" indent="-285750" eaLnBrk="0" hangingPunct="0">
              <a:buClr>
                <a:srgbClr val="FBB030"/>
              </a:buClr>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Pooling：</a:t>
            </a:r>
            <a:r>
              <a:rPr lang="zh-CN" altLang="en-US" sz="2000" dirty="0">
                <a:latin typeface="微软雅黑" panose="020B0503020204020204" pitchFamily="34" charset="-122"/>
                <a:ea typeface="微软雅黑" panose="020B0503020204020204" pitchFamily="34" charset="-122"/>
              </a:rPr>
              <a:t>在 </a:t>
            </a:r>
            <a:r>
              <a:rPr lang="zh-CN" altLang="en-US" sz="2000" dirty="0">
                <a:latin typeface="Times New Roman" panose="02020603050405020304" charset="0"/>
                <a:ea typeface="微软雅黑" panose="020B0503020204020204" pitchFamily="34" charset="-122"/>
                <a:cs typeface="Times New Roman" panose="02020603050405020304" charset="0"/>
              </a:rPr>
              <a:t>c</a:t>
            </a:r>
            <a:r>
              <a:rPr lang="zh-CN" altLang="en-US" sz="2000" dirty="0">
                <a:latin typeface="微软雅黑" panose="020B0503020204020204" pitchFamily="34" charset="-122"/>
                <a:ea typeface="微软雅黑" panose="020B0503020204020204" pitchFamily="34" charset="-122"/>
              </a:rPr>
              <a:t> 的每个维度上应用 max pooling，并获得最终的事实表示                       </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285750" indent="-285750" eaLnBrk="0" hangingPunct="0">
              <a:buFontTx/>
              <a:buNone/>
            </a:pPr>
            <a:endParaRPr lang="zh-CN" altLang="en-US" sz="2000" dirty="0">
              <a:latin typeface="微软雅黑" panose="020B0503020204020204" pitchFamily="34" charset="-122"/>
              <a:ea typeface="微软雅黑" panose="020B0503020204020204" pitchFamily="34" charset="-122"/>
            </a:endParaRPr>
          </a:p>
        </p:txBody>
      </p:sp>
      <p:graphicFrame>
        <p:nvGraphicFramePr>
          <p:cNvPr id="14" name="对象 13">
            <a:hlinkClick r:id="" action="ppaction://ole?verb="/>
          </p:cNvPr>
          <p:cNvGraphicFramePr>
            <a:graphicFrameLocks noChangeAspect="1"/>
          </p:cNvGraphicFramePr>
          <p:nvPr/>
        </p:nvGraphicFramePr>
        <p:xfrm>
          <a:off x="893445" y="5161280"/>
          <a:ext cx="1588770" cy="321945"/>
        </p:xfrm>
        <a:graphic>
          <a:graphicData uri="http://schemas.openxmlformats.org/presentationml/2006/ole">
            <mc:AlternateContent xmlns:mc="http://schemas.openxmlformats.org/markup-compatibility/2006">
              <mc:Choice xmlns:v="urn:schemas-microsoft-com:vml" Requires="v">
                <p:oleObj spid="_x0000_s3073" name="" r:id="rId6" imgW="1130300" imgH="228600" progId="Equation.KSEE3">
                  <p:embed/>
                </p:oleObj>
              </mc:Choice>
              <mc:Fallback>
                <p:oleObj name="" r:id="rId6" imgW="1130300" imgH="228600" progId="Equation.KSEE3">
                  <p:embed/>
                  <p:pic>
                    <p:nvPicPr>
                      <p:cNvPr id="0" name="图片 3072"/>
                      <p:cNvPicPr/>
                      <p:nvPr/>
                    </p:nvPicPr>
                    <p:blipFill>
                      <a:blip r:embed="rId7"/>
                      <a:stretch>
                        <a:fillRect/>
                      </a:stretch>
                    </p:blipFill>
                    <p:spPr>
                      <a:xfrm>
                        <a:off x="893445" y="5161280"/>
                        <a:ext cx="1588770" cy="321945"/>
                      </a:xfrm>
                      <a:prstGeom prst="rect">
                        <a:avLst/>
                      </a:prstGeom>
                    </p:spPr>
                  </p:pic>
                </p:oleObj>
              </mc:Fallback>
            </mc:AlternateContent>
          </a:graphicData>
        </a:graphic>
      </p:graphicFrame>
      <p:pic>
        <p:nvPicPr>
          <p:cNvPr id="15" name="图片 14"/>
          <p:cNvPicPr>
            <a:picLocks noChangeAspect="1"/>
          </p:cNvPicPr>
          <p:nvPr/>
        </p:nvPicPr>
        <p:blipFill>
          <a:blip r:embed="rId8"/>
          <a:stretch>
            <a:fillRect/>
          </a:stretch>
        </p:blipFill>
        <p:spPr>
          <a:xfrm>
            <a:off x="2073910" y="5590540"/>
            <a:ext cx="4523740" cy="436880"/>
          </a:xfrm>
          <a:prstGeom prst="rect">
            <a:avLst/>
          </a:prstGeom>
        </p:spPr>
      </p:pic>
      <p:sp>
        <p:nvSpPr>
          <p:cNvPr id="16" name="文本框 15"/>
          <p:cNvSpPr txBox="1"/>
          <p:nvPr/>
        </p:nvSpPr>
        <p:spPr>
          <a:xfrm>
            <a:off x="168910" y="312420"/>
            <a:ext cx="1805305" cy="583565"/>
          </a:xfrm>
          <a:prstGeom prst="rect">
            <a:avLst/>
          </a:prstGeom>
          <a:noFill/>
          <a:ln w="9525">
            <a:noFill/>
            <a:miter lim="800000"/>
          </a:ln>
        </p:spPr>
        <p:txBody>
          <a:bodyPr wrap="none">
            <a:spAutoFit/>
          </a:bodyPr>
          <a:p>
            <a:pPr algn="l"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Method</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620" y="1275715"/>
            <a:ext cx="7381875" cy="521970"/>
          </a:xfrm>
          <a:prstGeom prst="rect">
            <a:avLst/>
          </a:prstGeom>
          <a:noFill/>
          <a:ln w="9525">
            <a:noFill/>
            <a:miter lim="800000"/>
          </a:ln>
        </p:spPr>
        <p:txBody>
          <a:bodyPr wrap="square" anchor="t">
            <a:spAutoFit/>
          </a:bodyPr>
          <a:p>
            <a:pPr marL="457200" indent="-4572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Judgment Predictor over DAG</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98780" y="1867535"/>
            <a:ext cx="8347075" cy="553085"/>
          </a:xfrm>
          <a:prstGeom prst="rect">
            <a:avLst/>
          </a:prstGeom>
          <a:noFill/>
          <a:ln w="9525">
            <a:noFill/>
            <a:miter lim="800000"/>
          </a:ln>
        </p:spPr>
        <p:txBody>
          <a:bodyPr wrap="square" anchor="t">
            <a:spAutoFit/>
          </a:bodyPr>
          <a:p>
            <a:pPr eaLnBrk="0" latinLnBrk="0" hangingPunct="0">
              <a:lnSpc>
                <a:spcPct val="125000"/>
              </a:lnSpc>
              <a:buFontTx/>
              <a:buNone/>
            </a:pPr>
            <a:r>
              <a:rPr lang="zh-CN" altLang="en-US" sz="2400" b="1" dirty="0">
                <a:solidFill>
                  <a:schemeClr val="tx1"/>
                </a:solidFill>
                <a:latin typeface="微软雅黑" panose="020B0503020204020204" pitchFamily="34" charset="-122"/>
                <a:ea typeface="微软雅黑" panose="020B0503020204020204" pitchFamily="34" charset="-122"/>
              </a:rPr>
              <a:t>对于每个任务 </a:t>
            </a:r>
            <a:r>
              <a:rPr lang="zh-CN" altLang="en-US" sz="2400" b="1" dirty="0">
                <a:solidFill>
                  <a:schemeClr val="tx1"/>
                </a:solidFill>
                <a:latin typeface="Times New Roman" panose="02020603050405020304" charset="0"/>
                <a:ea typeface="微软雅黑" panose="020B0503020204020204" pitchFamily="34" charset="-122"/>
                <a:cs typeface="Times New Roman" panose="02020603050405020304" charset="0"/>
              </a:rPr>
              <a:t>t</a:t>
            </a:r>
            <a:r>
              <a:rPr lang="zh-CN" altLang="en-US" sz="2400" b="1" i="1" baseline="-25000" dirty="0">
                <a:solidFill>
                  <a:schemeClr val="tx1"/>
                </a:solidFill>
                <a:latin typeface="Times New Roman" panose="02020603050405020304" charset="0"/>
                <a:ea typeface="微软雅黑" panose="020B0503020204020204" pitchFamily="34" charset="-122"/>
                <a:cs typeface="Times New Roman" panose="02020603050405020304" charset="0"/>
              </a:rPr>
              <a:t>j</a:t>
            </a:r>
            <a:r>
              <a:rPr lang="zh-CN" altLang="en-US" sz="2400" b="1" dirty="0">
                <a:solidFill>
                  <a:schemeClr val="tx1"/>
                </a:solidFill>
                <a:latin typeface="Times New Roman" panose="02020603050405020304" charset="0"/>
                <a:ea typeface="微软雅黑" panose="020B0503020204020204" pitchFamily="34" charset="-122"/>
                <a:cs typeface="Times New Roman" panose="02020603050405020304" charset="0"/>
              </a:rPr>
              <a:t>∈T</a:t>
            </a:r>
            <a:r>
              <a:rPr lang="zh-CN" altLang="en-US" sz="2400" b="1" baseline="-25000" dirty="0">
                <a:solidFill>
                  <a:schemeClr val="tx1"/>
                </a:solidFill>
                <a:latin typeface="Times New Roman" panose="02020603050405020304" charset="0"/>
                <a:ea typeface="微软雅黑" panose="020B0503020204020204" pitchFamily="34" charset="-122"/>
                <a:cs typeface="Times New Roman" panose="02020603050405020304" charset="0"/>
              </a:rPr>
              <a:t>t</a:t>
            </a:r>
            <a:r>
              <a:rPr lang="zh-CN" altLang="en-US" sz="2400" b="1" baseline="-25000" dirty="0">
                <a:solidFill>
                  <a:schemeClr val="tx1"/>
                </a:solidFill>
                <a:latin typeface="微软雅黑" panose="020B0503020204020204" pitchFamily="34" charset="-122"/>
                <a:ea typeface="微软雅黑" panose="020B0503020204020204" pitchFamily="34" charset="-122"/>
              </a:rPr>
              <a:t> </a:t>
            </a:r>
            <a:r>
              <a:rPr lang="en-US" altLang="zh-CN" sz="2400" b="1" dirty="0">
                <a:solidFill>
                  <a:schemeClr val="tx1"/>
                </a:solidFill>
                <a:latin typeface="微软雅黑" panose="020B0503020204020204" pitchFamily="34" charset="-122"/>
                <a:ea typeface="微软雅黑" panose="020B0503020204020204" pitchFamily="34" charset="-122"/>
              </a:rPr>
              <a:t>, </a:t>
            </a:r>
            <a:r>
              <a:rPr lang="zh-CN" altLang="en-US" sz="2400" b="1" dirty="0">
                <a:solidFill>
                  <a:schemeClr val="tx1"/>
                </a:solidFill>
                <a:latin typeface="微软雅黑" panose="020B0503020204020204" pitchFamily="34" charset="-122"/>
                <a:ea typeface="微软雅黑" panose="020B0503020204020204" pitchFamily="34" charset="-122"/>
              </a:rPr>
              <a:t>使用</a:t>
            </a:r>
            <a:r>
              <a:rPr lang="en-US" altLang="zh-CN" sz="2400" b="1" dirty="0">
                <a:solidFill>
                  <a:schemeClr val="tx1"/>
                </a:solidFill>
                <a:latin typeface="微软雅黑" panose="020B0503020204020204" pitchFamily="34" charset="-122"/>
                <a:ea typeface="微软雅黑" panose="020B0503020204020204" pitchFamily="34" charset="-122"/>
              </a:rPr>
              <a:t>LSTM</a:t>
            </a:r>
            <a:r>
              <a:rPr lang="zh-CN" altLang="en-US" sz="2400" b="1" dirty="0">
                <a:solidFill>
                  <a:schemeClr val="tx1"/>
                </a:solidFill>
                <a:latin typeface="微软雅黑" panose="020B0503020204020204" pitchFamily="34" charset="-122"/>
                <a:ea typeface="微软雅黑" panose="020B0503020204020204" pitchFamily="34" charset="-122"/>
              </a:rPr>
              <a:t>网络获取最终的预测结果。</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05740" y="2755265"/>
            <a:ext cx="8491220" cy="1168400"/>
          </a:xfrm>
          <a:prstGeom prst="rect">
            <a:avLst/>
          </a:prstGeom>
          <a:noFill/>
          <a:ln w="9525">
            <a:noFill/>
            <a:miter lim="800000"/>
          </a:ln>
        </p:spPr>
        <p:txBody>
          <a:bodyPr wrap="square" anchor="t">
            <a:spAutoFit/>
          </a:bodyPr>
          <a:p>
            <a:pPr marL="285750" indent="-285750" eaLnBrk="0" latinLnBrk="0" hangingPunct="0">
              <a:lnSpc>
                <a:spcPct val="125000"/>
              </a:lnSpc>
              <a:buClr>
                <a:srgbClr val="FBB030"/>
              </a:buClr>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Cell Initialization：</a:t>
            </a:r>
            <a:r>
              <a:rPr lang="zh-CN" altLang="en-US" sz="2000" dirty="0">
                <a:latin typeface="Times New Roman" panose="02020603050405020304" charset="0"/>
                <a:ea typeface="微软雅黑" panose="020B0503020204020204" pitchFamily="34" charset="-122"/>
                <a:cs typeface="Times New Roman" panose="02020603050405020304" charset="0"/>
              </a:rPr>
              <a:t>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 </a:t>
            </a:r>
            <a:r>
              <a:rPr lang="zh-CN" altLang="en-US" sz="2000" dirty="0">
                <a:latin typeface="微软雅黑" panose="020B0503020204020204" pitchFamily="34" charset="-122"/>
                <a:ea typeface="微软雅黑" panose="020B0503020204020204" pitchFamily="34" charset="-122"/>
              </a:rPr>
              <a:t>的预测结果将以事实表示 </a:t>
            </a:r>
            <a:r>
              <a:rPr lang="zh-CN" altLang="en-US" sz="2000" i="1" dirty="0">
                <a:latin typeface="Times New Roman" panose="02020603050405020304" charset="0"/>
                <a:ea typeface="微软雅黑" panose="020B0503020204020204" pitchFamily="34" charset="-122"/>
                <a:cs typeface="Times New Roman" panose="02020603050405020304" charset="0"/>
              </a:rPr>
              <a:t>d</a:t>
            </a:r>
            <a:r>
              <a:rPr lang="zh-CN" altLang="en-US" sz="2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和所有依赖任务 </a:t>
            </a:r>
            <a:r>
              <a:rPr lang="en-US" altLang="zh-CN" sz="2000" dirty="0">
                <a:latin typeface="Times New Roman" panose="02020603050405020304" charset="0"/>
                <a:ea typeface="微软雅黑" panose="020B0503020204020204" pitchFamily="34" charset="-122"/>
                <a:cs typeface="Times New Roman" panose="02020603050405020304" charset="0"/>
              </a:rPr>
              <a:t>y</a:t>
            </a:r>
            <a:r>
              <a:rPr lang="en-US" altLang="zh-CN" sz="2000" i="1" baseline="-25000" dirty="0">
                <a:latin typeface="Times New Roman" panose="02020603050405020304" charset="0"/>
                <a:ea typeface="微软雅黑" panose="020B0503020204020204" pitchFamily="34" charset="-122"/>
                <a:cs typeface="Times New Roman" panose="02020603050405020304" charset="0"/>
              </a:rPr>
              <a:t>k</a:t>
            </a:r>
            <a:r>
              <a:rPr lang="zh-CN" altLang="en-US" sz="2000" dirty="0">
                <a:latin typeface="Times New Roman" panose="02020603050405020304" charset="0"/>
                <a:ea typeface="微软雅黑" panose="020B0503020204020204" pitchFamily="34" charset="-122"/>
                <a:cs typeface="Times New Roman" panose="02020603050405020304" charset="0"/>
              </a:rPr>
              <a:t>，∀t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k</a:t>
            </a:r>
            <a:r>
              <a:rPr lang="zh-CN" altLang="en-US" sz="2000" dirty="0">
                <a:latin typeface="Times New Roman" panose="02020603050405020304" charset="0"/>
                <a:ea typeface="微软雅黑" panose="020B0503020204020204" pitchFamily="34" charset="-122"/>
                <a:cs typeface="Times New Roman" panose="02020603050405020304" charset="0"/>
              </a:rPr>
              <a:t>∈D</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的输出为条件</a:t>
            </a:r>
            <a:endParaRPr lang="zh-CN" altLang="en-US" sz="2000" dirty="0">
              <a:latin typeface="微软雅黑" panose="020B0503020204020204" pitchFamily="34" charset="-122"/>
              <a:ea typeface="微软雅黑" panose="020B0503020204020204" pitchFamily="34" charset="-122"/>
            </a:endParaRPr>
          </a:p>
          <a:p>
            <a:pPr marL="285750" indent="-285750" eaLnBrk="0" hangingPunct="0">
              <a:buFontTx/>
              <a:buNone/>
            </a:pP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2978785" y="3733165"/>
            <a:ext cx="2945130" cy="788035"/>
          </a:xfrm>
          <a:prstGeom prst="rect">
            <a:avLst/>
          </a:prstGeom>
        </p:spPr>
      </p:pic>
      <p:sp>
        <p:nvSpPr>
          <p:cNvPr id="8" name="文本框 7"/>
          <p:cNvSpPr txBox="1"/>
          <p:nvPr/>
        </p:nvSpPr>
        <p:spPr>
          <a:xfrm>
            <a:off x="521335" y="4783455"/>
            <a:ext cx="8121015" cy="1168400"/>
          </a:xfrm>
          <a:prstGeom prst="rect">
            <a:avLst/>
          </a:prstGeom>
          <a:noFill/>
          <a:ln w="9525">
            <a:noFill/>
            <a:miter lim="800000"/>
          </a:ln>
        </p:spPr>
        <p:txBody>
          <a:bodyPr wrap="square" anchor="t">
            <a:spAutoFit/>
          </a:bodyPr>
          <a:p>
            <a:pPr eaLnBrk="0" latinLnBrk="0" hangingPunct="0">
              <a:lnSpc>
                <a:spcPct val="125000"/>
              </a:lnSpc>
              <a:buFontTx/>
              <a:buNone/>
            </a:pPr>
            <a:r>
              <a:rPr lang="zh-CN" altLang="en-US" sz="2000" dirty="0">
                <a:latin typeface="Times New Roman" panose="02020603050405020304" charset="0"/>
                <a:ea typeface="微软雅黑" panose="020B0503020204020204" pitchFamily="34" charset="-122"/>
                <a:cs typeface="Times New Roman" panose="02020603050405020304" charset="0"/>
              </a:rPr>
              <a:t>h</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i="1"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和 </a:t>
            </a:r>
            <a:r>
              <a:rPr lang="zh-CN" altLang="en-US" sz="2000" dirty="0">
                <a:latin typeface="Times New Roman" panose="02020603050405020304" charset="0"/>
                <a:ea typeface="微软雅黑" panose="020B0503020204020204" pitchFamily="34" charset="-122"/>
                <a:cs typeface="Times New Roman" panose="02020603050405020304" charset="0"/>
              </a:rPr>
              <a:t>c</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dirty="0">
                <a:latin typeface="微软雅黑" panose="020B0503020204020204" pitchFamily="34" charset="-122"/>
                <a:ea typeface="微软雅黑" panose="020B0503020204020204" pitchFamily="34" charset="-122"/>
              </a:rPr>
              <a:t> 是 cell </a:t>
            </a:r>
            <a:r>
              <a:rPr lang="zh-CN" altLang="en-US" sz="2000" dirty="0">
                <a:latin typeface="Times New Roman" panose="02020603050405020304" charset="0"/>
                <a:ea typeface="微软雅黑" panose="020B0503020204020204" pitchFamily="34" charset="-122"/>
                <a:cs typeface="Times New Roman" panose="02020603050405020304" charset="0"/>
              </a:rPr>
              <a:t>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dirty="0">
                <a:latin typeface="微软雅黑" panose="020B0503020204020204" pitchFamily="34" charset="-122"/>
                <a:ea typeface="微软雅黑" panose="020B0503020204020204" pitchFamily="34" charset="-122"/>
              </a:rPr>
              <a:t> 的隐藏状态和内存单元。    和     是 cell </a:t>
            </a:r>
            <a:r>
              <a:rPr lang="zh-CN" altLang="en-US" sz="2000" dirty="0">
                <a:latin typeface="Times New Roman" panose="02020603050405020304" charset="0"/>
                <a:ea typeface="微软雅黑" panose="020B0503020204020204" pitchFamily="34" charset="-122"/>
                <a:cs typeface="Times New Roman" panose="02020603050405020304" charset="0"/>
              </a:rPr>
              <a:t>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的初始隐藏状态和内存单元。</a:t>
            </a:r>
            <a:r>
              <a:rPr lang="zh-CN" altLang="en-US" sz="2000" dirty="0">
                <a:latin typeface="Times New Roman" panose="02020603050405020304" charset="0"/>
                <a:ea typeface="微软雅黑" panose="020B0503020204020204" pitchFamily="34" charset="-122"/>
                <a:cs typeface="Times New Roman" panose="02020603050405020304" charset="0"/>
              </a:rPr>
              <a:t>W</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baseline="-25000" dirty="0">
                <a:latin typeface="Times New Roman" panose="02020603050405020304" charset="0"/>
                <a:ea typeface="微软雅黑" panose="020B0503020204020204" pitchFamily="34" charset="-122"/>
                <a:cs typeface="Times New Roman" panose="02020603050405020304" charset="0"/>
              </a:rPr>
              <a: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 </a:t>
            </a:r>
            <a:r>
              <a:rPr lang="zh-CN" altLang="en-US" sz="2000" dirty="0">
                <a:latin typeface="微软雅黑" panose="020B0503020204020204" pitchFamily="34" charset="-122"/>
                <a:ea typeface="微软雅黑" panose="020B0503020204020204" pitchFamily="34" charset="-122"/>
              </a:rPr>
              <a:t>和</a:t>
            </a:r>
            <a:r>
              <a:rPr lang="zh-CN" altLang="en-US" sz="2000" dirty="0">
                <a:latin typeface="Times New Roman" panose="02020603050405020304" charset="0"/>
                <a:ea typeface="微软雅黑" panose="020B0503020204020204" pitchFamily="34" charset="-122"/>
                <a:cs typeface="Times New Roman" panose="02020603050405020304" charset="0"/>
              </a:rPr>
              <a:t>b</a:t>
            </a:r>
            <a:r>
              <a:rPr lang="en-US" altLang="zh-CN" sz="2000" i="1" baseline="-25000" dirty="0">
                <a:latin typeface="Times New Roman" panose="02020603050405020304" charset="0"/>
                <a:ea typeface="微软雅黑" panose="020B0503020204020204" pitchFamily="34" charset="-122"/>
                <a:cs typeface="Times New Roman" panose="02020603050405020304" charset="0"/>
              </a:rPr>
              <a:t>j</a:t>
            </a:r>
            <a:r>
              <a:rPr lang="en-US" altLang="zh-CN" sz="2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是特定于</a:t>
            </a:r>
            <a:r>
              <a:rPr lang="zh-CN" altLang="en-US" sz="2000" dirty="0">
                <a:latin typeface="Times New Roman" panose="02020603050405020304" charset="0"/>
                <a:ea typeface="微软雅黑" panose="020B0503020204020204" pitchFamily="34" charset="-122"/>
                <a:cs typeface="Times New Roman" panose="02020603050405020304" charset="0"/>
              </a:rPr>
              <a:t> 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baseline="-25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a:t>
            </a:r>
            <a:r>
              <a:rPr lang="zh-CN" altLang="en-US" sz="2000" dirty="0">
                <a:latin typeface="Times New Roman" panose="02020603050405020304" charset="0"/>
                <a:ea typeface="微软雅黑" panose="020B0503020204020204" pitchFamily="34" charset="-122"/>
                <a:cs typeface="Times New Roman" panose="02020603050405020304" charset="0"/>
              </a:rPr>
              <a:t> 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的变换矩阵和偏置矢量。</a:t>
            </a:r>
            <a:endParaRPr lang="zh-CN" altLang="en-US" sz="2000" dirty="0">
              <a:latin typeface="微软雅黑" panose="020B0503020204020204" pitchFamily="34" charset="-122"/>
              <a:ea typeface="微软雅黑" panose="020B0503020204020204" pitchFamily="34" charset="-122"/>
            </a:endParaRPr>
          </a:p>
          <a:p>
            <a:pPr eaLnBrk="0" hangingPunct="0">
              <a:buFontTx/>
              <a:buNone/>
            </a:pPr>
            <a:endParaRPr lang="zh-CN" altLang="en-US" sz="2000" dirty="0">
              <a:latin typeface="微软雅黑" panose="020B0503020204020204" pitchFamily="34" charset="-122"/>
              <a:ea typeface="微软雅黑" panose="020B0503020204020204" pitchFamily="34" charset="-122"/>
            </a:endParaRPr>
          </a:p>
        </p:txBody>
      </p:sp>
      <p:graphicFrame>
        <p:nvGraphicFramePr>
          <p:cNvPr id="9" name="对象 8">
            <a:hlinkClick r:id="" action="ppaction://ole?verb="/>
          </p:cNvPr>
          <p:cNvGraphicFramePr>
            <a:graphicFrameLocks noChangeAspect="1"/>
          </p:cNvGraphicFramePr>
          <p:nvPr/>
        </p:nvGraphicFramePr>
        <p:xfrm>
          <a:off x="5235575" y="4881245"/>
          <a:ext cx="259080" cy="398780"/>
        </p:xfrm>
        <a:graphic>
          <a:graphicData uri="http://schemas.openxmlformats.org/presentationml/2006/ole">
            <mc:AlternateContent xmlns:mc="http://schemas.openxmlformats.org/markup-compatibility/2006">
              <mc:Choice xmlns:v="urn:schemas-microsoft-com:vml" Requires="v">
                <p:oleObj spid="_x0000_s4097" name="" r:id="rId2" imgW="165100" imgH="254000" progId="Equation.KSEE3">
                  <p:embed/>
                </p:oleObj>
              </mc:Choice>
              <mc:Fallback>
                <p:oleObj name="" r:id="rId2" imgW="165100" imgH="254000" progId="Equation.KSEE3">
                  <p:embed/>
                  <p:pic>
                    <p:nvPicPr>
                      <p:cNvPr id="0" name="图片 4096"/>
                      <p:cNvPicPr/>
                      <p:nvPr/>
                    </p:nvPicPr>
                    <p:blipFill>
                      <a:blip r:embed="rId3"/>
                      <a:stretch>
                        <a:fillRect/>
                      </a:stretch>
                    </p:blipFill>
                    <p:spPr>
                      <a:xfrm>
                        <a:off x="5235575" y="4881245"/>
                        <a:ext cx="259080" cy="39878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821045" y="4818380"/>
          <a:ext cx="314960" cy="460375"/>
        </p:xfrm>
        <a:graphic>
          <a:graphicData uri="http://schemas.openxmlformats.org/presentationml/2006/ole">
            <mc:AlternateContent xmlns:mc="http://schemas.openxmlformats.org/markup-compatibility/2006">
              <mc:Choice xmlns:v="urn:schemas-microsoft-com:vml" Requires="v">
                <p:oleObj spid="_x0000_s4098" name="" r:id="rId4" imgW="165100" imgH="241300" progId="Equation.KSEE3">
                  <p:embed/>
                </p:oleObj>
              </mc:Choice>
              <mc:Fallback>
                <p:oleObj name="" r:id="rId4" imgW="165100" imgH="241300" progId="Equation.KSEE3">
                  <p:embed/>
                  <p:pic>
                    <p:nvPicPr>
                      <p:cNvPr id="0" name="图片 4097"/>
                      <p:cNvPicPr/>
                      <p:nvPr/>
                    </p:nvPicPr>
                    <p:blipFill>
                      <a:blip r:embed="rId5"/>
                      <a:stretch>
                        <a:fillRect/>
                      </a:stretch>
                    </p:blipFill>
                    <p:spPr>
                      <a:xfrm>
                        <a:off x="5821045" y="4818380"/>
                        <a:ext cx="314960" cy="460375"/>
                      </a:xfrm>
                      <a:prstGeom prst="rect">
                        <a:avLst/>
                      </a:prstGeom>
                    </p:spPr>
                  </p:pic>
                </p:oleObj>
              </mc:Fallback>
            </mc:AlternateContent>
          </a:graphicData>
        </a:graphic>
      </p:graphicFrame>
      <p:sp>
        <p:nvSpPr>
          <p:cNvPr id="12" name="文本框 11"/>
          <p:cNvSpPr txBox="1"/>
          <p:nvPr/>
        </p:nvSpPr>
        <p:spPr>
          <a:xfrm>
            <a:off x="168910" y="312420"/>
            <a:ext cx="1805305" cy="583565"/>
          </a:xfrm>
          <a:prstGeom prst="rect">
            <a:avLst/>
          </a:prstGeom>
          <a:noFill/>
          <a:ln w="9525">
            <a:noFill/>
            <a:miter lim="800000"/>
          </a:ln>
        </p:spPr>
        <p:txBody>
          <a:bodyPr wrap="none">
            <a:spAutoFit/>
          </a:bodyPr>
          <a:p>
            <a:pPr algn="l"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Method</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3670" y="1386205"/>
            <a:ext cx="7275830" cy="39878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Task-Specific Representation：</a:t>
            </a:r>
            <a:endParaRPr lang="zh-CN" altLang="en-US"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44855" y="1860550"/>
            <a:ext cx="7350760" cy="398780"/>
          </a:xfrm>
          <a:prstGeom prst="rect">
            <a:avLst/>
          </a:prstGeom>
          <a:noFill/>
          <a:ln w="9525">
            <a:noFill/>
            <a:miter lim="800000"/>
          </a:ln>
        </p:spPr>
        <p:txBody>
          <a:bodyPr wrap="square" anchor="t">
            <a:spAutoFit/>
          </a:bodyPr>
          <a:p>
            <a:pPr marL="342900" indent="-342900" eaLnBrk="0" hangingPunct="0">
              <a:buClr>
                <a:srgbClr val="FBB03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输入：事实表示 </a:t>
            </a:r>
            <a:r>
              <a:rPr lang="zh-CN" altLang="en-US" sz="2000" i="1" dirty="0">
                <a:latin typeface="Times New Roman" panose="02020603050405020304" charset="0"/>
                <a:ea typeface="微软雅黑" panose="020B0503020204020204" pitchFamily="34" charset="-122"/>
                <a:cs typeface="Times New Roman" panose="02020603050405020304" charset="0"/>
              </a:rPr>
              <a:t>d</a:t>
            </a:r>
            <a:r>
              <a:rPr lang="zh-CN" altLang="en-US" sz="2000" dirty="0">
                <a:latin typeface="微软雅黑" panose="020B0503020204020204" pitchFamily="34" charset="-122"/>
                <a:ea typeface="微软雅黑" panose="020B0503020204020204" pitchFamily="34" charset="-122"/>
              </a:rPr>
              <a:t>, 初始隐藏状态     和 初始记忆单元     。</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graphicFrame>
        <p:nvGraphicFramePr>
          <p:cNvPr id="9" name="对象 8">
            <a:hlinkClick r:id="" action="ppaction://ole?verb="/>
          </p:cNvPr>
          <p:cNvGraphicFramePr>
            <a:graphicFrameLocks noChangeAspect="1"/>
          </p:cNvGraphicFramePr>
          <p:nvPr/>
        </p:nvGraphicFramePr>
        <p:xfrm>
          <a:off x="4875530" y="1853565"/>
          <a:ext cx="259080" cy="398780"/>
        </p:xfrm>
        <a:graphic>
          <a:graphicData uri="http://schemas.openxmlformats.org/presentationml/2006/ole">
            <mc:AlternateContent xmlns:mc="http://schemas.openxmlformats.org/markup-compatibility/2006">
              <mc:Choice xmlns:v="urn:schemas-microsoft-com:vml" Requires="v">
                <p:oleObj spid="_x0000_s4097" name="" r:id="rId1" imgW="165100" imgH="254000" progId="Equation.KSEE3">
                  <p:embed/>
                </p:oleObj>
              </mc:Choice>
              <mc:Fallback>
                <p:oleObj name="" r:id="rId1" imgW="165100" imgH="254000" progId="Equation.KSEE3">
                  <p:embed/>
                  <p:pic>
                    <p:nvPicPr>
                      <p:cNvPr id="0" name="图片 4096"/>
                      <p:cNvPicPr/>
                      <p:nvPr/>
                    </p:nvPicPr>
                    <p:blipFill>
                      <a:blip r:embed="rId2"/>
                      <a:stretch>
                        <a:fillRect/>
                      </a:stretch>
                    </p:blipFill>
                    <p:spPr>
                      <a:xfrm>
                        <a:off x="4875530" y="1853565"/>
                        <a:ext cx="259080" cy="39878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7034530" y="1847850"/>
          <a:ext cx="314960" cy="460375"/>
        </p:xfrm>
        <a:graphic>
          <a:graphicData uri="http://schemas.openxmlformats.org/presentationml/2006/ole">
            <mc:AlternateContent xmlns:mc="http://schemas.openxmlformats.org/markup-compatibility/2006">
              <mc:Choice xmlns:v="urn:schemas-microsoft-com:vml" Requires="v">
                <p:oleObj spid="_x0000_s4098" name="" r:id="rId3" imgW="165100" imgH="241300" progId="Equation.KSEE3">
                  <p:embed/>
                </p:oleObj>
              </mc:Choice>
              <mc:Fallback>
                <p:oleObj name="" r:id="rId3" imgW="165100" imgH="241300" progId="Equation.KSEE3">
                  <p:embed/>
                  <p:pic>
                    <p:nvPicPr>
                      <p:cNvPr id="0" name="图片 4097"/>
                      <p:cNvPicPr/>
                      <p:nvPr/>
                    </p:nvPicPr>
                    <p:blipFill>
                      <a:blip r:embed="rId4"/>
                      <a:stretch>
                        <a:fillRect/>
                      </a:stretch>
                    </p:blipFill>
                    <p:spPr>
                      <a:xfrm>
                        <a:off x="7034530" y="1847850"/>
                        <a:ext cx="314960" cy="460375"/>
                      </a:xfrm>
                      <a:prstGeom prst="rect">
                        <a:avLst/>
                      </a:prstGeom>
                    </p:spPr>
                  </p:pic>
                </p:oleObj>
              </mc:Fallback>
            </mc:AlternateContent>
          </a:graphicData>
        </a:graphic>
      </p:graphicFrame>
      <p:sp>
        <p:nvSpPr>
          <p:cNvPr id="8" name="文本框 7"/>
          <p:cNvSpPr txBox="1"/>
          <p:nvPr/>
        </p:nvSpPr>
        <p:spPr>
          <a:xfrm>
            <a:off x="712470" y="2348230"/>
            <a:ext cx="7569835" cy="1014730"/>
          </a:xfrm>
          <a:prstGeom prst="rect">
            <a:avLst/>
          </a:prstGeom>
          <a:noFill/>
          <a:ln w="9525">
            <a:noFill/>
            <a:miter lim="800000"/>
          </a:ln>
        </p:spPr>
        <p:txBody>
          <a:bodyPr wrap="square" anchor="t">
            <a:spAutoFit/>
          </a:bodyPr>
          <a:p>
            <a:pPr marL="342900" indent="-342900" eaLnBrk="0" hangingPunct="0">
              <a:buClr>
                <a:srgbClr val="FBB03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使用LSTM cell 处理输入：我们将最后隐藏状态 </a:t>
            </a:r>
            <a:r>
              <a:rPr lang="zh-CN" altLang="en-US" sz="2000" dirty="0">
                <a:latin typeface="Times New Roman" panose="02020603050405020304" charset="0"/>
                <a:ea typeface="微软雅黑" panose="020B0503020204020204" pitchFamily="34" charset="-122"/>
                <a:cs typeface="Times New Roman" panose="02020603050405020304" charset="0"/>
              </a:rPr>
              <a:t>h</a:t>
            </a:r>
            <a:r>
              <a:rPr lang="en-US" altLang="zh-CN" sz="2000" i="1" baseline="-25000" dirty="0">
                <a:latin typeface="Times New Roman" panose="02020603050405020304" charset="0"/>
                <a:ea typeface="微软雅黑" panose="020B0503020204020204" pitchFamily="34" charset="-122"/>
                <a:cs typeface="Times New Roman" panose="02020603050405020304" charset="0"/>
              </a:rPr>
              <a:t>j</a:t>
            </a:r>
            <a:r>
              <a:rPr lang="en-US" altLang="zh-CN" sz="2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作为任务</a:t>
            </a:r>
            <a:r>
              <a:rPr lang="zh-CN" altLang="en-US" sz="2000" dirty="0">
                <a:latin typeface="Times New Roman" panose="02020603050405020304" charset="0"/>
                <a:ea typeface="微软雅黑" panose="020B0503020204020204" pitchFamily="34" charset="-122"/>
                <a:cs typeface="Times New Roman" panose="02020603050405020304" charset="0"/>
              </a:rPr>
              <a:t> 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i="1"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的特定任务的表示。最后记忆单元</a:t>
            </a:r>
            <a:r>
              <a:rPr lang="zh-CN" altLang="en-US" sz="2000" dirty="0">
                <a:latin typeface="Times New Roman" panose="02020603050405020304" charset="0"/>
                <a:ea typeface="微软雅黑" panose="020B0503020204020204" pitchFamily="34" charset="-122"/>
                <a:cs typeface="Times New Roman" panose="02020603050405020304" charset="0"/>
              </a:rPr>
              <a:t> c</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i="1"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用于构建接下来的任务的初始隐含状态。</a:t>
            </a: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86690" y="3807460"/>
            <a:ext cx="8432165" cy="398780"/>
          </a:xfrm>
          <a:prstGeom prst="rect">
            <a:avLst/>
          </a:prstGeom>
          <a:noFill/>
          <a:ln w="9525">
            <a:noFill/>
            <a:miter lim="800000"/>
          </a:ln>
        </p:spPr>
        <p:txBody>
          <a:bodyPr wrap="square" anchor="t">
            <a:spAutoFit/>
          </a:bodyPr>
          <a:p>
            <a:pPr marL="285750" indent="-285750" eaLnBrk="0" hangingPunct="0">
              <a:buClr>
                <a:srgbClr val="FBB030"/>
              </a:buClr>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Prediction：</a:t>
            </a:r>
            <a:r>
              <a:rPr lang="zh-CN" altLang="en-US" sz="2000" dirty="0">
                <a:latin typeface="微软雅黑" panose="020B0503020204020204" pitchFamily="34" charset="-122"/>
                <a:ea typeface="微软雅黑" panose="020B0503020204020204" pitchFamily="34" charset="-122"/>
              </a:rPr>
              <a:t>在 </a:t>
            </a:r>
            <a:r>
              <a:rPr lang="zh-CN" altLang="en-US" sz="2000" dirty="0">
                <a:latin typeface="Times New Roman" panose="02020603050405020304" charset="0"/>
                <a:ea typeface="微软雅黑" panose="020B0503020204020204" pitchFamily="34" charset="-122"/>
                <a:cs typeface="Times New Roman" panose="02020603050405020304" charset="0"/>
              </a:rPr>
              <a:t>h</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i="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上放射变换，然后进行 softmax，得到预测结果：</a:t>
            </a:r>
            <a:endParaRPr lang="zh-CN" altLang="en-US" sz="20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5"/>
          <a:stretch>
            <a:fillRect/>
          </a:stretch>
        </p:blipFill>
        <p:spPr>
          <a:xfrm>
            <a:off x="2807335" y="4227195"/>
            <a:ext cx="3602990" cy="588010"/>
          </a:xfrm>
          <a:prstGeom prst="rect">
            <a:avLst/>
          </a:prstGeom>
        </p:spPr>
      </p:pic>
      <p:pic>
        <p:nvPicPr>
          <p:cNvPr id="13" name="图片 12"/>
          <p:cNvPicPr>
            <a:picLocks noChangeAspect="1"/>
          </p:cNvPicPr>
          <p:nvPr/>
        </p:nvPicPr>
        <p:blipFill>
          <a:blip r:embed="rId6"/>
          <a:stretch>
            <a:fillRect/>
          </a:stretch>
        </p:blipFill>
        <p:spPr>
          <a:xfrm>
            <a:off x="2708910" y="5408295"/>
            <a:ext cx="3576955" cy="895985"/>
          </a:xfrm>
          <a:prstGeom prst="rect">
            <a:avLst/>
          </a:prstGeom>
        </p:spPr>
      </p:pic>
      <p:sp>
        <p:nvSpPr>
          <p:cNvPr id="14" name="文本框 13"/>
          <p:cNvSpPr txBox="1"/>
          <p:nvPr/>
        </p:nvSpPr>
        <p:spPr>
          <a:xfrm>
            <a:off x="812165" y="5009515"/>
            <a:ext cx="7370445" cy="398780"/>
          </a:xfrm>
          <a:prstGeom prst="rect">
            <a:avLst/>
          </a:prstGeom>
          <a:noFill/>
          <a:ln w="9525">
            <a:noFill/>
            <a:miter lim="800000"/>
          </a:ln>
        </p:spPr>
        <p:txBody>
          <a:bodyPr wrap="square" anchor="t">
            <a:spAutoFit/>
          </a:bodyPr>
          <a:p>
            <a:pPr marL="342900" indent="-342900" eaLnBrk="0" hangingPunct="0">
              <a:buClr>
                <a:srgbClr val="FBB03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优化：最小化    和 </a:t>
            </a:r>
            <a:r>
              <a:rPr lang="zh-CN" altLang="en-US" sz="2000" dirty="0">
                <a:latin typeface="Times New Roman" panose="02020603050405020304" charset="0"/>
                <a:ea typeface="微软雅黑" panose="020B0503020204020204" pitchFamily="34" charset="-122"/>
                <a:cs typeface="Times New Roman" panose="02020603050405020304" charset="0"/>
              </a:rPr>
              <a:t>y</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之间的交叉熵</a:t>
            </a:r>
            <a:endParaRPr lang="zh-CN" altLang="en-US" sz="2000" dirty="0">
              <a:latin typeface="微软雅黑" panose="020B0503020204020204" pitchFamily="34" charset="-122"/>
              <a:ea typeface="微软雅黑" panose="020B0503020204020204" pitchFamily="34" charset="-122"/>
            </a:endParaRPr>
          </a:p>
        </p:txBody>
      </p:sp>
      <p:graphicFrame>
        <p:nvGraphicFramePr>
          <p:cNvPr id="15" name="对象 14">
            <a:hlinkClick r:id="" action="ppaction://ole?verb="/>
          </p:cNvPr>
          <p:cNvGraphicFramePr>
            <a:graphicFrameLocks noChangeAspect="1"/>
          </p:cNvGraphicFramePr>
          <p:nvPr/>
        </p:nvGraphicFramePr>
        <p:xfrm>
          <a:off x="2771775" y="5026660"/>
          <a:ext cx="295275" cy="401955"/>
        </p:xfrm>
        <a:graphic>
          <a:graphicData uri="http://schemas.openxmlformats.org/presentationml/2006/ole">
            <mc:AlternateContent xmlns:mc="http://schemas.openxmlformats.org/markup-compatibility/2006">
              <mc:Choice xmlns:v="urn:schemas-microsoft-com:vml" Requires="v">
                <p:oleObj spid="_x0000_s5121" name="" r:id="rId7" imgW="177165" imgH="241300" progId="Equation.KSEE3">
                  <p:embed/>
                </p:oleObj>
              </mc:Choice>
              <mc:Fallback>
                <p:oleObj name="" r:id="rId7" imgW="177165" imgH="241300" progId="Equation.KSEE3">
                  <p:embed/>
                  <p:pic>
                    <p:nvPicPr>
                      <p:cNvPr id="0" name="图片 5120"/>
                      <p:cNvPicPr/>
                      <p:nvPr/>
                    </p:nvPicPr>
                    <p:blipFill>
                      <a:blip r:embed="rId8"/>
                      <a:stretch>
                        <a:fillRect/>
                      </a:stretch>
                    </p:blipFill>
                    <p:spPr>
                      <a:xfrm>
                        <a:off x="2771775" y="5026660"/>
                        <a:ext cx="295275" cy="401955"/>
                      </a:xfrm>
                      <a:prstGeom prst="rect">
                        <a:avLst/>
                      </a:prstGeom>
                    </p:spPr>
                  </p:pic>
                </p:oleObj>
              </mc:Fallback>
            </mc:AlternateContent>
          </a:graphicData>
        </a:graphic>
      </p:graphicFrame>
      <p:sp>
        <p:nvSpPr>
          <p:cNvPr id="16" name="文本框 15"/>
          <p:cNvSpPr txBox="1"/>
          <p:nvPr/>
        </p:nvSpPr>
        <p:spPr>
          <a:xfrm>
            <a:off x="168910" y="312420"/>
            <a:ext cx="1805305" cy="583565"/>
          </a:xfrm>
          <a:prstGeom prst="rect">
            <a:avLst/>
          </a:prstGeom>
          <a:noFill/>
          <a:ln w="9525">
            <a:noFill/>
            <a:miter lim="800000"/>
          </a:ln>
        </p:spPr>
        <p:txBody>
          <a:bodyPr wrap="none">
            <a:spAutoFit/>
          </a:bodyPr>
          <a:p>
            <a:pPr algn="l"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Method</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68655" y="2103120"/>
            <a:ext cx="7901305" cy="860425"/>
          </a:xfrm>
          <a:prstGeom prst="rect">
            <a:avLst/>
          </a:prstGeom>
          <a:noFill/>
          <a:ln w="9525">
            <a:noFill/>
            <a:miter lim="800000"/>
          </a:ln>
        </p:spPr>
        <p:txBody>
          <a:bodyPr wrap="square" anchor="t">
            <a:spAutoFit/>
          </a:bodyPr>
          <a:p>
            <a:pPr eaLnBrk="0" latinLnBrk="0" hangingPunct="0">
              <a:lnSpc>
                <a:spcPct val="125000"/>
              </a:lnSpc>
              <a:buFontTx/>
              <a:buNone/>
            </a:pPr>
            <a:r>
              <a:rPr lang="zh-CN" altLang="en-US" sz="2000" dirty="0">
                <a:latin typeface="微软雅黑" panose="020B0503020204020204" pitchFamily="34" charset="-122"/>
                <a:ea typeface="微软雅黑" panose="020B0503020204020204" pitchFamily="34" charset="-122"/>
              </a:rPr>
              <a:t>对每一个子任务使用交叉熵损失，并对所有任务的损失进行加权求和所有的损失来训练TOPJUDGE：</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98450" y="1429385"/>
            <a:ext cx="2540000" cy="521970"/>
          </a:xfrm>
          <a:prstGeom prst="rect">
            <a:avLst/>
          </a:prstGeom>
          <a:noFill/>
          <a:ln w="9525">
            <a:noFill/>
            <a:miter lim="800000"/>
          </a:ln>
        </p:spPr>
        <p:txBody>
          <a:bodyPr wrap="square" anchor="t">
            <a:spAutoFit/>
          </a:bodyPr>
          <a:p>
            <a:pPr marL="457200" indent="-4572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Training</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3051810" y="3174365"/>
            <a:ext cx="2945130" cy="1035685"/>
          </a:xfrm>
          <a:prstGeom prst="rect">
            <a:avLst/>
          </a:prstGeom>
        </p:spPr>
      </p:pic>
      <p:sp>
        <p:nvSpPr>
          <p:cNvPr id="7" name="文本框 6"/>
          <p:cNvSpPr txBox="1"/>
          <p:nvPr/>
        </p:nvSpPr>
        <p:spPr>
          <a:xfrm>
            <a:off x="647065" y="4533900"/>
            <a:ext cx="7850505" cy="1168400"/>
          </a:xfrm>
          <a:prstGeom prst="rect">
            <a:avLst/>
          </a:prstGeom>
          <a:noFill/>
          <a:ln w="9525">
            <a:noFill/>
            <a:miter lim="800000"/>
          </a:ln>
        </p:spPr>
        <p:txBody>
          <a:bodyPr wrap="square" anchor="t">
            <a:spAutoFit/>
          </a:bodyPr>
          <a:p>
            <a:pPr eaLnBrk="0" latinLnBrk="0" hangingPunct="0">
              <a:lnSpc>
                <a:spcPct val="125000"/>
              </a:lnSpc>
              <a:buFontTx/>
              <a:buNone/>
            </a:pPr>
            <a:r>
              <a:rPr lang="zh-CN" altLang="en-US" sz="2000" dirty="0">
                <a:latin typeface="微软雅黑" panose="020B0503020204020204" pitchFamily="34" charset="-122"/>
                <a:ea typeface="微软雅黑" panose="020B0503020204020204" pitchFamily="34" charset="-122"/>
              </a:rPr>
              <a:t>λ</a:t>
            </a:r>
            <a:r>
              <a:rPr lang="zh-CN" altLang="en-US" sz="2000" i="1" baseline="-25000" dirty="0">
                <a:latin typeface="微软雅黑" panose="020B0503020204020204" pitchFamily="34" charset="-122"/>
                <a:ea typeface="微软雅黑" panose="020B0503020204020204" pitchFamily="34" charset="-122"/>
              </a:rPr>
              <a:t>j </a:t>
            </a:r>
            <a:r>
              <a:rPr lang="zh-CN" altLang="en-US" sz="2000" baseline="-25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是子任务 </a:t>
            </a:r>
            <a:r>
              <a:rPr lang="zh-CN" altLang="en-US" sz="2000" dirty="0">
                <a:latin typeface="Times New Roman" panose="02020603050405020304" charset="0"/>
                <a:ea typeface="微软雅黑" panose="020B0503020204020204" pitchFamily="34" charset="-122"/>
                <a:cs typeface="Times New Roman" panose="02020603050405020304" charset="0"/>
              </a:rPr>
              <a:t>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的权重因子。</a:t>
            </a:r>
            <a:r>
              <a:rPr lang="zh-CN" altLang="en-US" sz="2000" dirty="0">
                <a:latin typeface="微软雅黑" panose="020B0503020204020204" pitchFamily="34" charset="-122"/>
                <a:ea typeface="微软雅黑" panose="020B0503020204020204" pitchFamily="34" charset="-122"/>
                <a:sym typeface="+mn-ea"/>
              </a:rPr>
              <a:t>设置所有的 </a:t>
            </a:r>
            <a:r>
              <a:rPr lang="zh-CN" altLang="en-US" sz="2000" dirty="0">
                <a:latin typeface="Times New Roman" panose="02020603050405020304" charset="0"/>
                <a:ea typeface="微软雅黑" panose="020B0503020204020204" pitchFamily="34" charset="-122"/>
                <a:cs typeface="Times New Roman" panose="02020603050405020304" charset="0"/>
                <a:sym typeface="+mn-ea"/>
              </a:rPr>
              <a:t>λ</a:t>
            </a:r>
            <a:r>
              <a:rPr lang="zh-CN" altLang="en-US" sz="2000" i="1" baseline="-25000" dirty="0">
                <a:latin typeface="Times New Roman" panose="02020603050405020304" charset="0"/>
                <a:ea typeface="微软雅黑" panose="020B0503020204020204" pitchFamily="34" charset="-122"/>
                <a:cs typeface="Times New Roman" panose="02020603050405020304" charset="0"/>
                <a:sym typeface="+mn-ea"/>
              </a:rPr>
              <a:t>j</a:t>
            </a:r>
            <a:r>
              <a:rPr lang="zh-CN" altLang="en-US" sz="2000" dirty="0">
                <a:latin typeface="Times New Roman" panose="02020603050405020304" charset="0"/>
                <a:ea typeface="微软雅黑" panose="020B0503020204020204" pitchFamily="34" charset="-122"/>
                <a:cs typeface="Times New Roman" panose="02020603050405020304" charset="0"/>
                <a:sym typeface="+mn-ea"/>
              </a:rPr>
              <a:t>=1</a:t>
            </a:r>
            <a:r>
              <a:rPr lang="zh-CN" altLang="en-US" sz="2000" dirty="0">
                <a:latin typeface="微软雅黑" panose="020B0503020204020204" pitchFamily="34" charset="-122"/>
                <a:ea typeface="微软雅黑" panose="020B0503020204020204" pitchFamily="34" charset="-122"/>
                <a:sym typeface="+mn-ea"/>
              </a:rPr>
              <a:t>，使用 </a:t>
            </a:r>
            <a:r>
              <a:rPr lang="zh-CN" altLang="en-US" sz="2000" i="1" dirty="0">
                <a:latin typeface="Times New Roman" panose="02020603050405020304" charset="0"/>
                <a:ea typeface="微软雅黑" panose="020B0503020204020204" pitchFamily="34" charset="-122"/>
                <a:cs typeface="Times New Roman" panose="02020603050405020304" charset="0"/>
                <a:sym typeface="+mn-ea"/>
              </a:rPr>
              <a:t>Adam</a:t>
            </a:r>
            <a:r>
              <a:rPr lang="zh-CN" altLang="en-US" sz="2000" dirty="0">
                <a:latin typeface="微软雅黑" panose="020B0503020204020204" pitchFamily="34" charset="-122"/>
                <a:ea typeface="微软雅黑" panose="020B0503020204020204" pitchFamily="34" charset="-122"/>
                <a:sym typeface="+mn-ea"/>
              </a:rPr>
              <a:t> 进行优化。为了防止过拟合，在事实表示上使用</a:t>
            </a:r>
            <a:r>
              <a:rPr lang="zh-CN" altLang="en-US" sz="2000" i="1" dirty="0">
                <a:latin typeface="Times New Roman" panose="02020603050405020304" charset="0"/>
                <a:ea typeface="微软雅黑" panose="020B0503020204020204" pitchFamily="34" charset="-122"/>
                <a:cs typeface="Times New Roman" panose="02020603050405020304" charset="0"/>
                <a:sym typeface="+mn-ea"/>
              </a:rPr>
              <a:t>dropout</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endParaRPr>
          </a:p>
          <a:p>
            <a:pPr eaLnBrk="0" hangingPunct="0">
              <a:buFontTx/>
              <a:buNone/>
            </a:pPr>
            <a:endParaRPr lang="zh-CN" altLang="en-US"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68910" y="312420"/>
            <a:ext cx="1805305" cy="583565"/>
          </a:xfrm>
          <a:prstGeom prst="rect">
            <a:avLst/>
          </a:prstGeom>
          <a:noFill/>
          <a:ln w="9525">
            <a:noFill/>
            <a:miter lim="800000"/>
          </a:ln>
        </p:spPr>
        <p:txBody>
          <a:bodyPr wrap="none">
            <a:spAutoFit/>
          </a:bodyPr>
          <a:p>
            <a:pPr algn="l"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Method</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58775" y="251144"/>
            <a:ext cx="5609539" cy="583565"/>
          </a:xfrm>
        </p:spPr>
        <p:txBody>
          <a:bodyPr/>
          <a:lstStyle/>
          <a:p>
            <a:r>
              <a:rPr lang="zh-CN" altLang="en-US" sz="3200" b="1" dirty="0"/>
              <a:t>Dataset</a:t>
            </a:r>
            <a:r>
              <a:rPr lang="en-US" altLang="zh-CN" sz="3200" b="1" dirty="0"/>
              <a:t>s</a:t>
            </a:r>
            <a:r>
              <a:rPr lang="zh-CN" altLang="en-US" sz="3200" b="1" dirty="0"/>
              <a:t> </a:t>
            </a:r>
            <a:endParaRPr lang="zh-CN" altLang="en-US" sz="3200" b="1" dirty="0"/>
          </a:p>
        </p:txBody>
      </p:sp>
      <p:pic>
        <p:nvPicPr>
          <p:cNvPr id="2" name="图片 1"/>
          <p:cNvPicPr>
            <a:picLocks noChangeAspect="1"/>
          </p:cNvPicPr>
          <p:nvPr/>
        </p:nvPicPr>
        <p:blipFill>
          <a:blip r:embed="rId1"/>
          <a:stretch>
            <a:fillRect/>
          </a:stretch>
        </p:blipFill>
        <p:spPr>
          <a:xfrm>
            <a:off x="1896110" y="3166745"/>
            <a:ext cx="5521960" cy="2440305"/>
          </a:xfrm>
          <a:prstGeom prst="rect">
            <a:avLst/>
          </a:prstGeom>
        </p:spPr>
      </p:pic>
      <p:sp>
        <p:nvSpPr>
          <p:cNvPr id="3" name="文本框 2"/>
          <p:cNvSpPr txBox="1"/>
          <p:nvPr/>
        </p:nvSpPr>
        <p:spPr>
          <a:xfrm>
            <a:off x="499110" y="1416050"/>
            <a:ext cx="8145145" cy="1245235"/>
          </a:xfrm>
          <a:prstGeom prst="rect">
            <a:avLst/>
          </a:prstGeom>
          <a:noFill/>
          <a:ln w="9525">
            <a:noFill/>
            <a:miter lim="800000"/>
          </a:ln>
        </p:spPr>
        <p:txBody>
          <a:bodyPr wrap="square" anchor="t">
            <a:spAutoFit/>
          </a:bodyPr>
          <a:p>
            <a:pPr eaLnBrk="0" latinLnBrk="0" hangingPunct="0">
              <a:lnSpc>
                <a:spcPct val="125000"/>
              </a:lnSpc>
              <a:buFontTx/>
              <a:buNone/>
            </a:pPr>
            <a:r>
              <a:rPr lang="zh-CN" altLang="en-US" sz="2000" dirty="0">
                <a:latin typeface="微软雅黑" panose="020B0503020204020204" pitchFamily="34" charset="-122"/>
                <a:ea typeface="微软雅黑" panose="020B0503020204020204" pitchFamily="34" charset="-122"/>
              </a:rPr>
              <a:t>CJO：数据来源 </a:t>
            </a:r>
            <a:r>
              <a:rPr lang="zh-CN" altLang="en-US" sz="2000" dirty="0">
                <a:latin typeface="微软雅黑" panose="020B0503020204020204" pitchFamily="34" charset="-122"/>
                <a:ea typeface="微软雅黑" panose="020B0503020204020204" pitchFamily="34" charset="-122"/>
                <a:hlinkClick r:id="rId2" action="ppaction://hlinkfile"/>
              </a:rPr>
              <a:t> http://wenshu.court.gov.cn/</a:t>
            </a:r>
            <a:endParaRPr lang="zh-CN" altLang="en-US" sz="2000" dirty="0">
              <a:latin typeface="微软雅黑" panose="020B0503020204020204" pitchFamily="34" charset="-122"/>
              <a:ea typeface="微软雅黑" panose="020B0503020204020204" pitchFamily="34" charset="-122"/>
            </a:endParaRPr>
          </a:p>
          <a:p>
            <a:pPr eaLnBrk="0" latinLnBrk="0" hangingPunct="0">
              <a:lnSpc>
                <a:spcPct val="125000"/>
              </a:lnSpc>
              <a:buFontTx/>
              <a:buNone/>
            </a:pPr>
            <a:r>
              <a:rPr lang="zh-CN" altLang="en-US" sz="2000" dirty="0">
                <a:latin typeface="微软雅黑" panose="020B0503020204020204" pitchFamily="34" charset="-122"/>
                <a:ea typeface="微软雅黑" panose="020B0503020204020204" pitchFamily="34" charset="-122"/>
              </a:rPr>
              <a:t>PKU：数据来源 </a:t>
            </a:r>
            <a:r>
              <a:rPr lang="zh-CN" altLang="en-US" sz="2000" dirty="0">
                <a:latin typeface="微软雅黑" panose="020B0503020204020204" pitchFamily="34" charset="-122"/>
                <a:ea typeface="微软雅黑" panose="020B0503020204020204" pitchFamily="34" charset="-122"/>
                <a:hlinkClick r:id="rId3"/>
              </a:rPr>
              <a:t>http://www.pkulaw.com/</a:t>
            </a:r>
            <a:endParaRPr lang="zh-CN" altLang="en-US" sz="2000" dirty="0">
              <a:latin typeface="微软雅黑" panose="020B0503020204020204" pitchFamily="34" charset="-122"/>
              <a:ea typeface="微软雅黑" panose="020B0503020204020204" pitchFamily="34" charset="-122"/>
            </a:endParaRPr>
          </a:p>
          <a:p>
            <a:pPr eaLnBrk="0" latinLnBrk="0" hangingPunct="0">
              <a:lnSpc>
                <a:spcPct val="125000"/>
              </a:lnSpc>
              <a:buFontTx/>
              <a:buNone/>
            </a:pPr>
            <a:r>
              <a:rPr lang="zh-CN" altLang="en-US" sz="2000" dirty="0">
                <a:latin typeface="微软雅黑" panose="020B0503020204020204" pitchFamily="34" charset="-122"/>
                <a:ea typeface="微软雅黑" panose="020B0503020204020204" pitchFamily="34" charset="-122"/>
              </a:rPr>
              <a:t>CAIL</a:t>
            </a:r>
            <a:r>
              <a:rPr lang="en-US" altLang="zh-CN" sz="2000" dirty="0">
                <a:latin typeface="微软雅黑" panose="020B0503020204020204" pitchFamily="34" charset="-122"/>
                <a:ea typeface="微软雅黑" panose="020B0503020204020204" pitchFamily="34" charset="-122"/>
              </a:rPr>
              <a:t>2018</a:t>
            </a:r>
            <a:r>
              <a:rPr lang="zh-CN" altLang="en-US" sz="2000" dirty="0">
                <a:latin typeface="微软雅黑" panose="020B0503020204020204" pitchFamily="34" charset="-122"/>
                <a:ea typeface="微软雅黑" panose="020B0503020204020204" pitchFamily="34" charset="-122"/>
              </a:rPr>
              <a:t>：数据来源 </a:t>
            </a:r>
            <a:r>
              <a:rPr lang="zh-CN" altLang="en-US" sz="2000" dirty="0">
                <a:latin typeface="微软雅黑" panose="020B0503020204020204" pitchFamily="34" charset="-122"/>
                <a:ea typeface="微软雅黑" panose="020B0503020204020204" pitchFamily="34" charset="-122"/>
                <a:hlinkClick r:id="rId4" action="ppaction://hlinkfile"/>
              </a:rPr>
              <a:t> http://cail.cipsc.org.cn/index.html</a:t>
            </a:r>
            <a:endParaRPr lang="zh-CN" altLang="en-US" sz="2000" dirty="0">
              <a:latin typeface="微软雅黑" panose="020B0503020204020204" pitchFamily="34" charset="-122"/>
              <a:ea typeface="微软雅黑" panose="020B0503020204020204" pitchFamily="34" charset="-122"/>
              <a:hlinkClick r:id="rId4" action="ppaction://hlinkfi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81872"/>
            <a:ext cx="5388427" cy="521970"/>
          </a:xfrm>
        </p:spPr>
        <p:txBody>
          <a:bodyPr/>
          <a:p>
            <a:r>
              <a:rPr lang="zh-CN" altLang="en-US" b="1"/>
              <a:t>Experiments</a:t>
            </a:r>
            <a:endParaRPr lang="zh-CN" altLang="en-US" b="1"/>
          </a:p>
        </p:txBody>
      </p:sp>
      <p:sp>
        <p:nvSpPr>
          <p:cNvPr id="3" name="文本框 2"/>
          <p:cNvSpPr txBox="1"/>
          <p:nvPr/>
        </p:nvSpPr>
        <p:spPr>
          <a:xfrm>
            <a:off x="285115" y="1295400"/>
            <a:ext cx="8573770" cy="1553210"/>
          </a:xfrm>
          <a:prstGeom prst="rect">
            <a:avLst/>
          </a:prstGeom>
          <a:noFill/>
          <a:ln w="9525">
            <a:noFill/>
            <a:miter lim="800000"/>
          </a:ln>
        </p:spPr>
        <p:txBody>
          <a:bodyPr wrap="square" anchor="t">
            <a:spAutoFit/>
          </a:bodyPr>
          <a:p>
            <a:pPr eaLnBrk="0" latinLnBrk="0" hangingPunct="0">
              <a:lnSpc>
                <a:spcPct val="125000"/>
              </a:lnSpc>
              <a:spcAft>
                <a:spcPts val="600"/>
              </a:spcAft>
              <a:buFontTx/>
              <a:buNone/>
            </a:pPr>
            <a:r>
              <a:rPr lang="zh-CN" altLang="en-US" sz="2400" dirty="0">
                <a:latin typeface="微软雅黑" panose="020B0503020204020204" pitchFamily="34" charset="-122"/>
                <a:ea typeface="微软雅黑" panose="020B0503020204020204" pitchFamily="34" charset="-122"/>
              </a:rPr>
              <a:t>子任务：法条：t</a:t>
            </a:r>
            <a:r>
              <a:rPr lang="zh-CN" altLang="en-US" sz="2400" baseline="-250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 罪名：t</a:t>
            </a:r>
            <a:r>
              <a:rPr lang="zh-CN" altLang="en-US" sz="2400" baseline="-250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 刑期：t</a:t>
            </a:r>
            <a:r>
              <a:rPr lang="zh-CN" altLang="en-US" sz="2400" baseline="-25000" dirty="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a:p>
            <a:pPr eaLnBrk="0" latinLnBrk="0" hangingPunct="0">
              <a:lnSpc>
                <a:spcPct val="125000"/>
              </a:lnSpc>
              <a:buFontTx/>
              <a:buNone/>
            </a:pPr>
            <a:r>
              <a:rPr lang="zh-CN" altLang="en-US" sz="2400" dirty="0">
                <a:latin typeface="微软雅黑" panose="020B0503020204020204" pitchFamily="34" charset="-122"/>
                <a:ea typeface="微软雅黑" panose="020B0503020204020204" pitchFamily="34" charset="-122"/>
              </a:rPr>
              <a:t>依赖设置：</a:t>
            </a:r>
            <a:r>
              <a:rPr lang="en-US" altLang="zh-CN" sz="2400" dirty="0">
                <a:latin typeface="微软雅黑" panose="020B0503020204020204" pitchFamily="34" charset="-122"/>
                <a:ea typeface="微软雅黑" panose="020B0503020204020204" pitchFamily="34" charset="-122"/>
              </a:rPr>
              <a:t>D</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=∅,D</a:t>
            </a:r>
            <a:r>
              <a:rPr lang="en-US" altLang="zh-CN" sz="2400" baseline="-25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={t</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D</a:t>
            </a:r>
            <a:r>
              <a:rPr lang="en-US" altLang="zh-CN" sz="2400" baseline="-25000" dirty="0">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={t</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t</a:t>
            </a:r>
            <a:r>
              <a:rPr lang="en-US" altLang="zh-CN" sz="2400" baseline="-25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即</a:t>
            </a:r>
            <a:r>
              <a:rPr lang="zh-CN" altLang="en-US" sz="2400" dirty="0">
                <a:latin typeface="微软雅黑" panose="020B0503020204020204" pitchFamily="34" charset="-122"/>
                <a:ea typeface="微软雅黑" panose="020B0503020204020204" pitchFamily="34" charset="-122"/>
              </a:rPr>
              <a:t>罪名</a:t>
            </a:r>
            <a:r>
              <a:rPr lang="en-US" altLang="zh-CN" sz="2400" dirty="0">
                <a:latin typeface="微软雅黑" panose="020B0503020204020204" pitchFamily="34" charset="-122"/>
                <a:ea typeface="微软雅黑" panose="020B0503020204020204" pitchFamily="34" charset="-122"/>
              </a:rPr>
              <a:t>依赖于</a:t>
            </a:r>
            <a:r>
              <a:rPr lang="zh-CN" altLang="en-US" sz="2400" dirty="0">
                <a:latin typeface="微软雅黑" panose="020B0503020204020204" pitchFamily="34" charset="-122"/>
                <a:ea typeface="微软雅黑" panose="020B0503020204020204" pitchFamily="34" charset="-122"/>
              </a:rPr>
              <a:t>法条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刑期</a:t>
            </a:r>
            <a:r>
              <a:rPr lang="en-US" altLang="zh-CN" sz="2400" dirty="0">
                <a:latin typeface="微软雅黑" panose="020B0503020204020204" pitchFamily="34" charset="-122"/>
                <a:ea typeface="微软雅黑" panose="020B0503020204020204" pitchFamily="34" charset="-122"/>
              </a:rPr>
              <a:t>依赖于</a:t>
            </a:r>
            <a:r>
              <a:rPr lang="zh-CN" altLang="en-US" sz="2400" dirty="0">
                <a:latin typeface="微软雅黑" panose="020B0503020204020204" pitchFamily="34" charset="-122"/>
                <a:ea typeface="微软雅黑" panose="020B0503020204020204" pitchFamily="34" charset="-122"/>
              </a:rPr>
              <a:t>法条</a:t>
            </a:r>
            <a:r>
              <a:rPr lang="en-US" altLang="zh-CN" sz="2400" dirty="0">
                <a:latin typeface="微软雅黑" panose="020B0503020204020204" pitchFamily="34" charset="-122"/>
                <a:ea typeface="微软雅黑" panose="020B0503020204020204" pitchFamily="34" charset="-122"/>
              </a:rPr>
              <a:t>和</a:t>
            </a:r>
            <a:r>
              <a:rPr lang="zh-CN" altLang="en-US" sz="2400" dirty="0">
                <a:latin typeface="微软雅黑" panose="020B0503020204020204" pitchFamily="34" charset="-122"/>
                <a:ea typeface="微软雅黑" panose="020B0503020204020204" pitchFamily="34" charset="-122"/>
              </a:rPr>
              <a:t>罪名</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618230" y="2687955"/>
            <a:ext cx="2538095" cy="34277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en-US" altLang="zh-CN" sz="3200" b="1"/>
              <a:t>Results</a:t>
            </a:r>
            <a:endParaRPr lang="en-US" altLang="zh-CN" sz="3200" b="1"/>
          </a:p>
        </p:txBody>
      </p:sp>
      <p:pic>
        <p:nvPicPr>
          <p:cNvPr id="3" name="图片 2"/>
          <p:cNvPicPr>
            <a:picLocks noChangeAspect="1"/>
          </p:cNvPicPr>
          <p:nvPr/>
        </p:nvPicPr>
        <p:blipFill>
          <a:blip r:embed="rId1"/>
          <a:stretch>
            <a:fillRect/>
          </a:stretch>
        </p:blipFill>
        <p:spPr>
          <a:xfrm>
            <a:off x="115570" y="1806575"/>
            <a:ext cx="8913495" cy="3244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459105" y="1864360"/>
            <a:ext cx="8226425" cy="2970530"/>
          </a:xfrm>
          <a:prstGeom prst="rect">
            <a:avLst/>
          </a:prstGeom>
        </p:spPr>
      </p:pic>
      <p:sp>
        <p:nvSpPr>
          <p:cNvPr id="4" name="标题 3"/>
          <p:cNvSpPr>
            <a:spLocks noGrp="1" noChangeArrowheads="1"/>
          </p:cNvSpPr>
          <p:nvPr>
            <p:ph type="title"/>
          </p:nvPr>
        </p:nvSpPr>
        <p:spPr>
          <a:xfrm>
            <a:off x="359230" y="251075"/>
            <a:ext cx="5388427" cy="583565"/>
          </a:xfrm>
        </p:spPr>
        <p:txBody>
          <a:bodyPr/>
          <a:p>
            <a:r>
              <a:rPr lang="en-US" altLang="zh-CN" sz="3200" b="1"/>
              <a:t>Results</a:t>
            </a:r>
            <a:endParaRPr lang="en-US" altLang="zh-CN" sz="32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16205" y="1878330"/>
            <a:ext cx="8910955" cy="3100705"/>
          </a:xfrm>
          <a:prstGeom prst="rect">
            <a:avLst/>
          </a:prstGeom>
        </p:spPr>
      </p:pic>
      <p:sp>
        <p:nvSpPr>
          <p:cNvPr id="4" name="标题 3"/>
          <p:cNvSpPr>
            <a:spLocks noGrp="1" noChangeArrowheads="1"/>
          </p:cNvSpPr>
          <p:nvPr>
            <p:ph type="title"/>
          </p:nvPr>
        </p:nvSpPr>
        <p:spPr>
          <a:xfrm>
            <a:off x="359230" y="251075"/>
            <a:ext cx="5388427" cy="583565"/>
          </a:xfrm>
        </p:spPr>
        <p:txBody>
          <a:bodyPr/>
          <a:p>
            <a:r>
              <a:rPr lang="en-US" altLang="zh-CN" sz="3200" b="1"/>
              <a:t>Results</a:t>
            </a:r>
            <a:endParaRPr lang="en-US" altLang="zh-CN"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4880" y="4761230"/>
            <a:ext cx="6871335" cy="829945"/>
          </a:xfrm>
          <a:prstGeom prst="rect">
            <a:avLst/>
          </a:prstGeom>
          <a:noFill/>
          <a:ln w="9525">
            <a:noFill/>
            <a:miter lim="800000"/>
          </a:ln>
        </p:spPr>
        <p:txBody>
          <a:bodyPr wrap="square">
            <a:spAutoFit/>
          </a:bodyPr>
          <a:p>
            <a:pPr eaLnBrk="0" hangingPunct="0">
              <a:buFontTx/>
              <a:buNone/>
            </a:pPr>
            <a:r>
              <a:rPr lang="en-US" altLang="zh-CN" sz="2400" dirty="0">
                <a:latin typeface="微软雅黑" panose="020B0503020204020204" pitchFamily="34" charset="-122"/>
                <a:ea typeface="微软雅黑" panose="020B0503020204020204" pitchFamily="34" charset="-122"/>
              </a:rPr>
              <a:t>论文发表于：ACL 2020</a:t>
            </a:r>
            <a:endParaRPr lang="en-US" altLang="zh-CN" sz="2400" dirty="0">
              <a:latin typeface="微软雅黑" panose="020B0503020204020204" pitchFamily="34" charset="-122"/>
              <a:ea typeface="微软雅黑" panose="020B0503020204020204" pitchFamily="34" charset="-122"/>
            </a:endParaRPr>
          </a:p>
          <a:p>
            <a:pPr eaLnBrk="0" hangingPunct="0">
              <a:buFontTx/>
              <a:buNone/>
            </a:pPr>
            <a:r>
              <a:rPr lang="en-US" altLang="zh-CN" sz="2400" dirty="0">
                <a:latin typeface="微软雅黑" panose="020B0503020204020204" pitchFamily="34" charset="-122"/>
                <a:ea typeface="微软雅黑" panose="020B0503020204020204" pitchFamily="34" charset="-122"/>
                <a:hlinkClick r:id="rId1" tooltip="" action="ppaction://hlinkfile"/>
              </a:rPr>
              <a:t> https://github.com/glnmario/cwr4lsc </a:t>
            </a:r>
            <a:endParaRPr lang="en-US" altLang="zh-CN" sz="2400" dirty="0">
              <a:latin typeface="微软雅黑" panose="020B0503020204020204" pitchFamily="34" charset="-122"/>
              <a:ea typeface="微软雅黑" panose="020B0503020204020204" pitchFamily="34" charset="-122"/>
              <a:hlinkClick r:id="rId1" tooltip="" action="ppaction://hlinkfile"/>
            </a:endParaRPr>
          </a:p>
        </p:txBody>
      </p:sp>
      <p:pic>
        <p:nvPicPr>
          <p:cNvPr id="2" name="图片 1"/>
          <p:cNvPicPr>
            <a:picLocks noChangeAspect="1"/>
          </p:cNvPicPr>
          <p:nvPr>
            <p:custDataLst>
              <p:tags r:id="rId2"/>
            </p:custDataLst>
          </p:nvPr>
        </p:nvPicPr>
        <p:blipFill>
          <a:blip r:embed="rId3"/>
          <a:stretch>
            <a:fillRect/>
          </a:stretch>
        </p:blipFill>
        <p:spPr>
          <a:xfrm>
            <a:off x="878840" y="1944370"/>
            <a:ext cx="7386955" cy="23812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zh-CN" altLang="en-US" sz="3200" b="1"/>
              <a:t>消融实验</a:t>
            </a:r>
            <a:endParaRPr lang="zh-CN" altLang="en-US" sz="3200" b="1"/>
          </a:p>
        </p:txBody>
      </p:sp>
      <p:pic>
        <p:nvPicPr>
          <p:cNvPr id="3" name="图片 2"/>
          <p:cNvPicPr>
            <a:picLocks noChangeAspect="1"/>
          </p:cNvPicPr>
          <p:nvPr/>
        </p:nvPicPr>
        <p:blipFill>
          <a:blip r:embed="rId1"/>
          <a:stretch>
            <a:fillRect/>
          </a:stretch>
        </p:blipFill>
        <p:spPr>
          <a:xfrm>
            <a:off x="1334135" y="2312035"/>
            <a:ext cx="6184900" cy="2941320"/>
          </a:xfrm>
          <a:prstGeom prst="rect">
            <a:avLst/>
          </a:prstGeom>
        </p:spPr>
      </p:pic>
      <p:sp>
        <p:nvSpPr>
          <p:cNvPr id="5" name="文本框 4"/>
          <p:cNvSpPr txBox="1"/>
          <p:nvPr/>
        </p:nvSpPr>
        <p:spPr>
          <a:xfrm>
            <a:off x="481965" y="1457325"/>
            <a:ext cx="4921250" cy="629920"/>
          </a:xfrm>
          <a:prstGeom prst="rect">
            <a:avLst/>
          </a:prstGeom>
          <a:noFill/>
          <a:ln w="9525">
            <a:noFill/>
            <a:miter lim="800000"/>
          </a:ln>
        </p:spPr>
        <p:txBody>
          <a:bodyPr wrap="none" anchor="t">
            <a:spAutoFit/>
          </a:bodyPr>
          <a:p>
            <a:pPr eaLnBrk="0" latinLnBrk="0" hangingPunct="0">
              <a:lnSpc>
                <a:spcPct val="125000"/>
              </a:lnSpc>
              <a:spcAft>
                <a:spcPts val="600"/>
              </a:spcAft>
              <a:buFontTx/>
              <a:buNone/>
            </a:pPr>
            <a:r>
              <a:rPr lang="zh-CN" altLang="en-US" sz="2800" b="1" dirty="0">
                <a:solidFill>
                  <a:schemeClr val="tx1"/>
                </a:solidFill>
                <a:latin typeface="微软雅黑" panose="020B0503020204020204" pitchFamily="34" charset="-122"/>
                <a:ea typeface="微软雅黑" panose="020B0503020204020204" pitchFamily="34" charset="-122"/>
                <a:sym typeface="+mn-ea"/>
              </a:rPr>
              <a:t>法条：t</a:t>
            </a:r>
            <a:r>
              <a:rPr lang="zh-CN" altLang="en-US" sz="2800" b="1" baseline="-25000" dirty="0">
                <a:solidFill>
                  <a:schemeClr val="tx1"/>
                </a:solidFill>
                <a:latin typeface="微软雅黑" panose="020B0503020204020204" pitchFamily="34" charset="-122"/>
                <a:ea typeface="微软雅黑" panose="020B0503020204020204" pitchFamily="34" charset="-122"/>
                <a:sym typeface="+mn-ea"/>
              </a:rPr>
              <a:t>1</a:t>
            </a:r>
            <a:r>
              <a:rPr lang="zh-CN" altLang="en-US" sz="2800" b="1" dirty="0">
                <a:solidFill>
                  <a:schemeClr val="tx1"/>
                </a:solidFill>
                <a:latin typeface="微软雅黑" panose="020B0503020204020204" pitchFamily="34" charset="-122"/>
                <a:ea typeface="微软雅黑" panose="020B0503020204020204" pitchFamily="34" charset="-122"/>
                <a:sym typeface="+mn-ea"/>
              </a:rPr>
              <a:t>， 罪名：t</a:t>
            </a:r>
            <a:r>
              <a:rPr lang="zh-CN" altLang="en-US" sz="2800" b="1" baseline="-25000" dirty="0">
                <a:solidFill>
                  <a:schemeClr val="tx1"/>
                </a:solidFill>
                <a:latin typeface="微软雅黑" panose="020B0503020204020204" pitchFamily="34" charset="-122"/>
                <a:ea typeface="微软雅黑" panose="020B0503020204020204" pitchFamily="34" charset="-122"/>
                <a:sym typeface="+mn-ea"/>
              </a:rPr>
              <a:t>2</a:t>
            </a:r>
            <a:r>
              <a:rPr lang="zh-CN" altLang="en-US" sz="2800" b="1" dirty="0">
                <a:solidFill>
                  <a:schemeClr val="tx1"/>
                </a:solidFill>
                <a:latin typeface="微软雅黑" panose="020B0503020204020204" pitchFamily="34" charset="-122"/>
                <a:ea typeface="微软雅黑" panose="020B0503020204020204" pitchFamily="34" charset="-122"/>
                <a:sym typeface="+mn-ea"/>
              </a:rPr>
              <a:t>, 刑期：t</a:t>
            </a:r>
            <a:r>
              <a:rPr lang="zh-CN" altLang="en-US" sz="2800" b="1" baseline="-25000" dirty="0">
                <a:solidFill>
                  <a:schemeClr val="tx1"/>
                </a:solidFill>
                <a:latin typeface="微软雅黑" panose="020B0503020204020204" pitchFamily="34" charset="-122"/>
                <a:ea typeface="微软雅黑" panose="020B0503020204020204" pitchFamily="34" charset="-122"/>
                <a:sym typeface="+mn-ea"/>
              </a:rPr>
              <a:t>3</a:t>
            </a:r>
            <a:endParaRPr lang="zh-CN" altLang="en-US" sz="2800" b="1" baseline="-250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81872"/>
            <a:ext cx="5388427" cy="521970"/>
          </a:xfrm>
        </p:spPr>
        <p:txBody>
          <a:bodyPr/>
          <a:p>
            <a:r>
              <a:rPr lang="zh-CN" altLang="en-US" b="1"/>
              <a:t>案例分析</a:t>
            </a:r>
            <a:endParaRPr lang="zh-CN" altLang="en-US" b="1"/>
          </a:p>
        </p:txBody>
      </p:sp>
      <p:pic>
        <p:nvPicPr>
          <p:cNvPr id="3" name="图片 2"/>
          <p:cNvPicPr>
            <a:picLocks noChangeAspect="1"/>
          </p:cNvPicPr>
          <p:nvPr/>
        </p:nvPicPr>
        <p:blipFill>
          <a:blip r:embed="rId1"/>
          <a:stretch>
            <a:fillRect/>
          </a:stretch>
        </p:blipFill>
        <p:spPr>
          <a:xfrm>
            <a:off x="2051685" y="3397250"/>
            <a:ext cx="5368925" cy="2827020"/>
          </a:xfrm>
          <a:prstGeom prst="rect">
            <a:avLst/>
          </a:prstGeom>
        </p:spPr>
      </p:pic>
      <p:sp>
        <p:nvSpPr>
          <p:cNvPr id="4" name="文本框 3"/>
          <p:cNvSpPr txBox="1"/>
          <p:nvPr/>
        </p:nvSpPr>
        <p:spPr>
          <a:xfrm>
            <a:off x="230505" y="1229360"/>
            <a:ext cx="8664575" cy="922020"/>
          </a:xfrm>
          <a:prstGeom prst="rect">
            <a:avLst/>
          </a:prstGeom>
          <a:noFill/>
          <a:ln w="9525">
            <a:noFill/>
            <a:miter lim="800000"/>
          </a:ln>
        </p:spPr>
        <p:txBody>
          <a:bodyPr wrap="square" anchor="t">
            <a:spAutoFit/>
          </a:bodyPr>
          <a:p>
            <a:pPr eaLnBrk="0" hangingPunct="0">
              <a:buFontTx/>
              <a:buNone/>
            </a:pPr>
            <a:r>
              <a:rPr lang="zh-CN" altLang="en-US" sz="1800" dirty="0">
                <a:latin typeface="微软雅黑" panose="020B0503020204020204" pitchFamily="34" charset="-122"/>
                <a:ea typeface="微软雅黑" panose="020B0503020204020204" pitchFamily="34" charset="-122"/>
              </a:rPr>
              <a:t>案例1大约是由过失引起火灾。 </a:t>
            </a:r>
            <a:r>
              <a:rPr lang="zh-CN" altLang="en-US" sz="1800" dirty="0">
                <a:latin typeface="微软雅黑" panose="020B0503020204020204" pitchFamily="34" charset="-122"/>
                <a:ea typeface="微软雅黑" panose="020B0503020204020204" pitchFamily="34" charset="-122"/>
                <a:sym typeface="+mn-ea"/>
              </a:rPr>
              <a:t>CNN-MTL和TOPJUDGE都成功地预测了相关法条，但</a:t>
            </a:r>
            <a:r>
              <a:rPr lang="zh-CN" alt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mn-ea"/>
              </a:rPr>
              <a:t>CNN-MTL预测罪名为</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纵火罪</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，并且刑期预测</a:t>
            </a:r>
            <a:r>
              <a:rPr lang="en-US" altLang="zh-CN" sz="1800" dirty="0">
                <a:latin typeface="微软雅黑" panose="020B0503020204020204" pitchFamily="34" charset="-122"/>
                <a:ea typeface="微软雅黑" panose="020B0503020204020204" pitchFamily="34" charset="-122"/>
                <a:sym typeface="+mn-ea"/>
              </a:rPr>
              <a:t>1-2</a:t>
            </a:r>
            <a:r>
              <a:rPr lang="zh-CN" altLang="en-US" sz="1800" dirty="0">
                <a:latin typeface="微软雅黑" panose="020B0503020204020204" pitchFamily="34" charset="-122"/>
                <a:ea typeface="微软雅黑" panose="020B0503020204020204" pitchFamily="34" charset="-122"/>
                <a:sym typeface="+mn-ea"/>
              </a:rPr>
              <a:t>年，根据法律规定，纵火罪应处</a:t>
            </a:r>
            <a:r>
              <a:rPr lang="en-US" altLang="zh-CN" sz="1800" dirty="0">
                <a:latin typeface="微软雅黑" panose="020B0503020204020204" pitchFamily="34" charset="-122"/>
                <a:ea typeface="微软雅黑" panose="020B0503020204020204" pitchFamily="34" charset="-122"/>
                <a:sym typeface="+mn-ea"/>
              </a:rPr>
              <a:t>10</a:t>
            </a:r>
            <a:r>
              <a:rPr lang="zh-CN" altLang="en-US" sz="1800" dirty="0">
                <a:latin typeface="微软雅黑" panose="020B0503020204020204" pitchFamily="34" charset="-122"/>
                <a:ea typeface="微软雅黑" panose="020B0503020204020204" pitchFamily="34" charset="-122"/>
                <a:sym typeface="+mn-ea"/>
              </a:rPr>
              <a:t>年以上徒刑。</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30505" y="2249805"/>
            <a:ext cx="8663940" cy="1198880"/>
          </a:xfrm>
          <a:prstGeom prst="rect">
            <a:avLst/>
          </a:prstGeom>
          <a:noFill/>
          <a:ln w="9525">
            <a:noFill/>
            <a:miter lim="800000"/>
          </a:ln>
        </p:spPr>
        <p:txBody>
          <a:bodyPr wrap="square" anchor="t">
            <a:spAutoFit/>
          </a:bodyPr>
          <a:p>
            <a:pPr eaLnBrk="0" hangingPunct="0">
              <a:buFontTx/>
              <a:buNone/>
            </a:pPr>
            <a:r>
              <a:rPr lang="zh-CN" altLang="en-US" sz="1800" dirty="0">
                <a:latin typeface="微软雅黑" panose="020B0503020204020204" pitchFamily="34" charset="-122"/>
                <a:ea typeface="微软雅黑" panose="020B0503020204020204" pitchFamily="34" charset="-122"/>
              </a:rPr>
              <a:t>案例</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是一个寻衅滋事的案子。 CNN-MTL和TOPJUDGE都成功地预测了相关法律条款（第二百九十三条聚众斗殴罪）。 但是，CNN-MTL混淆了“</a:t>
            </a:r>
            <a:r>
              <a:rPr lang="zh-CN" altLang="en-US" sz="1800" dirty="0">
                <a:latin typeface="微软雅黑" panose="020B0503020204020204" pitchFamily="34" charset="-122"/>
                <a:ea typeface="微软雅黑" panose="020B0503020204020204" pitchFamily="34" charset="-122"/>
                <a:sym typeface="+mn-ea"/>
              </a:rPr>
              <a:t>聚众斗殴罪</a:t>
            </a:r>
            <a:r>
              <a:rPr lang="zh-CN" altLang="en-US" sz="1800" dirty="0">
                <a:latin typeface="微软雅黑" panose="020B0503020204020204" pitchFamily="34" charset="-122"/>
                <a:ea typeface="微软雅黑" panose="020B0503020204020204" pitchFamily="34" charset="-122"/>
              </a:rPr>
              <a:t>”和“故意破坏或财产损失罪</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 TOPJUDGE可以利用法律条款的预测结果，从而避免这种混淆。</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58775" y="250539"/>
            <a:ext cx="5609539" cy="584775"/>
          </a:xfrm>
        </p:spPr>
        <p:txBody>
          <a:bodyPr/>
          <a:lstStyle/>
          <a:p>
            <a:r>
              <a:rPr lang="zh-CN" altLang="en-US" sz="3200" b="1" dirty="0"/>
              <a:t>错误分析</a:t>
            </a:r>
            <a:endParaRPr lang="zh-CN" altLang="en-US" sz="3200" b="1" dirty="0"/>
          </a:p>
        </p:txBody>
      </p:sp>
      <p:sp>
        <p:nvSpPr>
          <p:cNvPr id="6" name="内容占位符 1"/>
          <p:cNvSpPr txBox="1"/>
          <p:nvPr/>
        </p:nvSpPr>
        <p:spPr>
          <a:xfrm>
            <a:off x="106680" y="1520825"/>
            <a:ext cx="4702810" cy="4109085"/>
          </a:xfrm>
          <a:prstGeom prst="rect">
            <a:avLst/>
          </a:prstGeom>
          <a:ln>
            <a:solidFill>
              <a:schemeClr val="bg1"/>
            </a:solidFill>
          </a:ln>
        </p:spPr>
        <p:txBody>
          <a:bodyPr/>
          <a:lst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a:lstStyle>
          <a:p>
            <a:pPr eaLnBrk="1" hangingPunct="1">
              <a:buClr>
                <a:schemeClr val="accent6"/>
              </a:buClr>
              <a:buFont typeface="Wingdings" panose="05000000000000000000" charset="0"/>
              <a:buChar char="l"/>
              <a:defRPr/>
            </a:pPr>
            <a:r>
              <a:rPr lang="zh-CN" sz="2800" dirty="0">
                <a:solidFill>
                  <a:schemeClr val="tx1"/>
                </a:solidFill>
              </a:rPr>
              <a:t>数据不平衡</a:t>
            </a:r>
            <a:endParaRPr lang="zh-CN" sz="2800" dirty="0">
              <a:solidFill>
                <a:schemeClr val="tx1"/>
              </a:solidFill>
            </a:endParaRPr>
          </a:p>
          <a:p>
            <a:pPr marL="0" indent="0" eaLnBrk="1" hangingPunct="1">
              <a:buClr>
                <a:schemeClr val="accent6"/>
              </a:buClr>
              <a:buFont typeface="Arial" panose="020B0604020202020204" pitchFamily="34" charset="0"/>
              <a:buNone/>
              <a:defRPr/>
            </a:pPr>
            <a:r>
              <a:rPr lang="zh-CN" altLang="en-US" b="0" dirty="0">
                <a:solidFill>
                  <a:schemeClr val="tx2"/>
                </a:solidFill>
              </a:rPr>
              <a:t>类别标签不平衡所致，例如，只有少数实例中的术语是“无期徒刑或死刑”。</a:t>
            </a:r>
            <a:endParaRPr lang="zh-CN" altLang="en-US" b="0" dirty="0">
              <a:solidFill>
                <a:schemeClr val="tx2"/>
              </a:solidFill>
            </a:endParaRPr>
          </a:p>
          <a:p>
            <a:pPr marL="0" indent="0" eaLnBrk="1" hangingPunct="1">
              <a:buClr>
                <a:schemeClr val="accent6"/>
              </a:buClr>
              <a:buFont typeface="Arial" panose="020B0604020202020204" pitchFamily="34" charset="0"/>
              <a:buNone/>
              <a:defRPr/>
            </a:pPr>
            <a:endParaRPr lang="zh-CN" altLang="en-US" b="0" dirty="0">
              <a:solidFill>
                <a:schemeClr val="tx2"/>
              </a:solidFill>
            </a:endParaRPr>
          </a:p>
          <a:p>
            <a:pPr eaLnBrk="1" hangingPunct="1">
              <a:buClr>
                <a:schemeClr val="accent6"/>
              </a:buClr>
              <a:defRPr/>
            </a:pPr>
            <a:r>
              <a:rPr lang="zh-CN" altLang="en-US" sz="2800" dirty="0">
                <a:solidFill>
                  <a:schemeClr val="tx1"/>
                </a:solidFill>
              </a:rPr>
              <a:t>信息不完整</a:t>
            </a:r>
            <a:endParaRPr lang="en-US" altLang="zh-CN" sz="2800" dirty="0">
              <a:solidFill>
                <a:schemeClr val="tx1"/>
              </a:solidFill>
            </a:endParaRPr>
          </a:p>
          <a:p>
            <a:pPr marL="0" indent="0" eaLnBrk="1" hangingPunct="1">
              <a:buClr>
                <a:schemeClr val="accent6"/>
              </a:buClr>
              <a:buFont typeface="Arial" panose="020B0604020202020204" pitchFamily="34" charset="0"/>
              <a:buNone/>
              <a:defRPr/>
            </a:pPr>
            <a:r>
              <a:rPr lang="en-US" altLang="zh-CN" b="0" dirty="0">
                <a:solidFill>
                  <a:schemeClr val="tx2"/>
                </a:solidFill>
              </a:rPr>
              <a:t>根据事实描述预测最终判决，与该案例相关的全部材料相比，这是不完整的。</a:t>
            </a:r>
            <a:endParaRPr lang="en-US" altLang="zh-CN" b="0" dirty="0">
              <a:solidFill>
                <a:schemeClr val="tx2"/>
              </a:solidFill>
            </a:endParaRPr>
          </a:p>
          <a:p>
            <a:pPr marL="0" indent="0" eaLnBrk="1" hangingPunct="1">
              <a:buClr>
                <a:schemeClr val="accent6"/>
              </a:buClr>
              <a:buFont typeface="Arial" panose="020B0604020202020204" pitchFamily="34" charset="0"/>
              <a:buNone/>
              <a:defRPr/>
            </a:pPr>
            <a:r>
              <a:rPr lang="en-US" altLang="zh-CN" b="0" dirty="0">
                <a:solidFill>
                  <a:schemeClr val="tx2"/>
                </a:solidFill>
              </a:rPr>
              <a:t>例如，未成年人通常会受到轻度的处罚</a:t>
            </a:r>
            <a:r>
              <a:rPr lang="zh-CN" altLang="en-US" b="0" dirty="0">
                <a:solidFill>
                  <a:schemeClr val="tx2"/>
                </a:solidFill>
              </a:rPr>
              <a:t>。</a:t>
            </a:r>
            <a:endParaRPr lang="en-US" altLang="zh-CN" b="0" dirty="0">
              <a:solidFill>
                <a:schemeClr val="tx2"/>
              </a:solidFill>
            </a:endParaRPr>
          </a:p>
          <a:p>
            <a:pPr marL="0" indent="0" eaLnBrk="1" hangingPunct="1">
              <a:buClr>
                <a:schemeClr val="accent6"/>
              </a:buClr>
              <a:buNone/>
              <a:defRPr/>
            </a:pPr>
            <a:endParaRPr lang="en-US" altLang="zh-CN" b="0" dirty="0">
              <a:solidFill>
                <a:schemeClr val="tx2"/>
              </a:solidFill>
            </a:endParaRPr>
          </a:p>
        </p:txBody>
      </p:sp>
      <p:pic>
        <p:nvPicPr>
          <p:cNvPr id="4" name="图片 3"/>
          <p:cNvPicPr>
            <a:picLocks noChangeAspect="1"/>
          </p:cNvPicPr>
          <p:nvPr/>
        </p:nvPicPr>
        <p:blipFill>
          <a:blip r:embed="rId1"/>
          <a:stretch>
            <a:fillRect/>
          </a:stretch>
        </p:blipFill>
        <p:spPr>
          <a:xfrm>
            <a:off x="4702810" y="956945"/>
            <a:ext cx="4305300" cy="53054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81872"/>
            <a:ext cx="5388427" cy="521970"/>
          </a:xfrm>
        </p:spPr>
        <p:txBody>
          <a:bodyPr/>
          <a:p>
            <a:r>
              <a:rPr lang="zh-CN" altLang="en-US" b="1"/>
              <a:t>Conclusion</a:t>
            </a:r>
            <a:endParaRPr lang="zh-CN" altLang="en-US" b="1"/>
          </a:p>
        </p:txBody>
      </p:sp>
      <p:sp>
        <p:nvSpPr>
          <p:cNvPr id="3" name="文本框 2"/>
          <p:cNvSpPr txBox="1"/>
          <p:nvPr/>
        </p:nvSpPr>
        <p:spPr>
          <a:xfrm>
            <a:off x="617855" y="1664335"/>
            <a:ext cx="8095615" cy="138366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以有向无环图</a:t>
            </a:r>
            <a:r>
              <a:rPr lang="en-US" altLang="zh-CN" sz="2800" b="1" dirty="0">
                <a:solidFill>
                  <a:schemeClr val="tx1"/>
                </a:solidFill>
                <a:latin typeface="微软雅黑" panose="020B0503020204020204" pitchFamily="34" charset="-122"/>
                <a:ea typeface="微软雅黑" panose="020B0503020204020204" pitchFamily="34" charset="-122"/>
              </a:rPr>
              <a:t>(DAG)</a:t>
            </a:r>
            <a:r>
              <a:rPr lang="zh-CN" altLang="en-US" sz="2800" b="1" dirty="0">
                <a:solidFill>
                  <a:schemeClr val="tx1"/>
                </a:solidFill>
                <a:latin typeface="微软雅黑" panose="020B0503020204020204" pitchFamily="34" charset="-122"/>
                <a:ea typeface="微软雅黑" panose="020B0503020204020204" pitchFamily="34" charset="-122"/>
              </a:rPr>
              <a:t>形式对法律判决预测</a:t>
            </a:r>
            <a:r>
              <a:rPr lang="en-US" altLang="zh-CN" sz="2800" b="1" dirty="0">
                <a:solidFill>
                  <a:schemeClr val="tx1"/>
                </a:solidFill>
                <a:latin typeface="微软雅黑" panose="020B0503020204020204" pitchFamily="34" charset="-122"/>
                <a:ea typeface="微软雅黑" panose="020B0503020204020204" pitchFamily="34" charset="-122"/>
              </a:rPr>
              <a:t>(</a:t>
            </a:r>
            <a:r>
              <a:rPr lang="en-US" altLang="zh-CN" sz="2800" b="1" dirty="0">
                <a:solidFill>
                  <a:schemeClr val="tx1"/>
                </a:solidFill>
                <a:latin typeface="微软雅黑" panose="020B0503020204020204" pitchFamily="34" charset="-122"/>
                <a:ea typeface="微软雅黑" panose="020B0503020204020204" pitchFamily="34" charset="-122"/>
              </a:rPr>
              <a:t>LJP)</a:t>
            </a:r>
            <a:r>
              <a:rPr lang="zh-CN" altLang="en-US" sz="2800" b="1" dirty="0">
                <a:solidFill>
                  <a:schemeClr val="tx1"/>
                </a:solidFill>
                <a:latin typeface="微软雅黑" panose="020B0503020204020204" pitchFamily="34" charset="-122"/>
                <a:ea typeface="微软雅黑" panose="020B0503020204020204" pitchFamily="34" charset="-122"/>
              </a:rPr>
              <a:t>子任务建立显示依赖关系，通过拓扑学习进行最终判决预测。</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31825" y="3366135"/>
            <a:ext cx="7892415" cy="95313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考虑其应用场景，</a:t>
            </a:r>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探索更多的LJP子任务</a:t>
            </a:r>
            <a:r>
              <a:rPr lang="en-US" altLang="zh-CN"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例如多被告、多项指控罪名等</a:t>
            </a:r>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130" y="3238500"/>
            <a:ext cx="8008620" cy="1938020"/>
          </a:xfrm>
        </p:spPr>
        <p:txBody>
          <a:bodyPr wrap="square"/>
          <a:lstStyle/>
          <a:p>
            <a:pPr algn="ctr" eaLnBrk="1" hangingPunct="1">
              <a:defRPr/>
            </a:pPr>
            <a:r>
              <a:rPr lang="en-US" altLang="zh-CN" sz="4000" dirty="0">
                <a:effectLst/>
              </a:rPr>
              <a:t>Legal Judgment Prediction via Multi-Perspective Bi-Feedback Network</a:t>
            </a:r>
            <a:endParaRPr lang="en-US" altLang="zh-CN" sz="4000" dirty="0">
              <a:effectLst/>
            </a:endParaRPr>
          </a:p>
        </p:txBody>
      </p:sp>
      <p:sp>
        <p:nvSpPr>
          <p:cNvPr id="35843" name="副标题 2"/>
          <p:cNvSpPr>
            <a:spLocks noGrp="1"/>
          </p:cNvSpPr>
          <p:nvPr>
            <p:ph type="subTitle" idx="1"/>
          </p:nvPr>
        </p:nvSpPr>
        <p:spPr>
          <a:xfrm>
            <a:off x="5403147" y="5618746"/>
            <a:ext cx="3405187" cy="517525"/>
          </a:xfrm>
        </p:spPr>
        <p:txBody>
          <a:bodyPr/>
          <a:lstStyle/>
          <a:p>
            <a:pPr algn="ctr" eaLnBrk="1" hangingPunct="1"/>
            <a:r>
              <a:rPr lang="zh-CN" altLang="en-US" dirty="0"/>
              <a:t>王博林</a:t>
            </a:r>
            <a:endParaRPr lang="en-US" altLang="zh-CN" dirty="0"/>
          </a:p>
          <a:p>
            <a:pPr algn="ctr" eaLnBrk="1" hangingPunct="1"/>
            <a:r>
              <a:rPr lang="en-US" altLang="zh-CN" dirty="0"/>
              <a:t>2020-04-10</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58775" y="250539"/>
            <a:ext cx="5609539" cy="584775"/>
          </a:xfrm>
        </p:spPr>
        <p:txBody>
          <a:bodyPr/>
          <a:lstStyle/>
          <a:p>
            <a:r>
              <a:rPr lang="zh-CN" altLang="en-US" sz="3200" b="1" dirty="0"/>
              <a:t>简介</a:t>
            </a:r>
            <a:endParaRPr lang="zh-CN" altLang="en-US" sz="3200" b="1" dirty="0"/>
          </a:p>
        </p:txBody>
      </p:sp>
      <p:sp>
        <p:nvSpPr>
          <p:cNvPr id="6" name="内容占位符 1"/>
          <p:cNvSpPr txBox="1"/>
          <p:nvPr/>
        </p:nvSpPr>
        <p:spPr>
          <a:xfrm>
            <a:off x="217934" y="1773967"/>
            <a:ext cx="8620166" cy="3986451"/>
          </a:xfrm>
          <a:prstGeom prst="rect">
            <a:avLst/>
          </a:prstGeom>
          <a:ln>
            <a:solidFill>
              <a:schemeClr val="bg1"/>
            </a:solidFill>
          </a:ln>
        </p:spPr>
        <p:txBody>
          <a:bodyPr/>
          <a:lst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a:lstStyle>
          <a:p>
            <a:pPr marL="0" indent="0" eaLnBrk="1" latinLnBrk="0" hangingPunct="1">
              <a:spcBef>
                <a:spcPts val="0"/>
              </a:spcBef>
              <a:spcAft>
                <a:spcPts val="600"/>
              </a:spcAft>
              <a:defRPr/>
            </a:pPr>
            <a:r>
              <a:rPr lang="en-US" altLang="zh-CN" sz="2800" dirty="0">
                <a:solidFill>
                  <a:schemeClr val="tx1"/>
                </a:solidFill>
              </a:rPr>
              <a:t> </a:t>
            </a:r>
            <a:r>
              <a:rPr lang="zh-CN" altLang="en-US" sz="2800" dirty="0">
                <a:solidFill>
                  <a:schemeClr val="tx1"/>
                </a:solidFill>
              </a:rPr>
              <a:t>发表在</a:t>
            </a:r>
            <a:r>
              <a:rPr lang="en-US" altLang="zh-CN" sz="2800" dirty="0">
                <a:solidFill>
                  <a:schemeClr val="tx1"/>
                </a:solidFill>
              </a:rPr>
              <a:t>IJCAI 2019 </a:t>
            </a:r>
            <a:endParaRPr lang="zh-CN" altLang="en-US" sz="2800" dirty="0">
              <a:solidFill>
                <a:schemeClr val="tx1"/>
              </a:solidFill>
            </a:endParaRPr>
          </a:p>
          <a:p>
            <a:pPr eaLnBrk="1" latinLnBrk="0" hangingPunct="1">
              <a:spcBef>
                <a:spcPts val="1200"/>
              </a:spcBef>
              <a:spcAft>
                <a:spcPts val="1200"/>
              </a:spcAft>
              <a:buFont typeface="Wingdings" panose="05000000000000000000" charset="0"/>
              <a:buChar char="l"/>
              <a:defRPr/>
            </a:pPr>
            <a:r>
              <a:rPr lang="zh-CN" altLang="en-US" sz="2800" dirty="0">
                <a:solidFill>
                  <a:schemeClr val="tx1"/>
                </a:solidFill>
              </a:rPr>
              <a:t>设计了一个多角度的前向预测和后向验证网络框架，可以有效利用</a:t>
            </a:r>
            <a:r>
              <a:rPr lang="en-US" altLang="zh-CN" sz="2800" dirty="0">
                <a:solidFill>
                  <a:schemeClr val="tx1"/>
                </a:solidFill>
              </a:rPr>
              <a:t>JLP</a:t>
            </a:r>
            <a:r>
              <a:rPr lang="zh-CN" altLang="en-US" sz="2800" dirty="0">
                <a:solidFill>
                  <a:schemeClr val="tx1"/>
                </a:solidFill>
              </a:rPr>
              <a:t>中</a:t>
            </a:r>
            <a:r>
              <a:rPr lang="zh-CN" altLang="en-US" sz="2800" dirty="0">
                <a:solidFill>
                  <a:schemeClr val="tx1"/>
                </a:solidFill>
              </a:rPr>
              <a:t>多个子任务之间的结果依赖性。</a:t>
            </a:r>
            <a:endParaRPr lang="zh-CN" altLang="en-US" sz="2800" dirty="0">
              <a:solidFill>
                <a:schemeClr val="tx1"/>
              </a:solidFill>
            </a:endParaRPr>
          </a:p>
          <a:p>
            <a:pPr eaLnBrk="1" hangingPunct="1">
              <a:defRPr/>
            </a:pPr>
            <a:r>
              <a:rPr sz="2800">
                <a:solidFill>
                  <a:schemeClr val="tx1"/>
                </a:solidFill>
              </a:rPr>
              <a:t>从事实描述中提取出数字</a:t>
            </a:r>
            <a:r>
              <a:rPr lang="zh-CN" sz="2800">
                <a:solidFill>
                  <a:schemeClr val="tx1"/>
                </a:solidFill>
              </a:rPr>
              <a:t>语义</a:t>
            </a:r>
            <a:r>
              <a:rPr sz="2800">
                <a:solidFill>
                  <a:schemeClr val="tx1"/>
                </a:solidFill>
              </a:rPr>
              <a:t>，利用词语搭配信息，提出了一种WCA机制来区分具有相似描述但不同</a:t>
            </a:r>
            <a:r>
              <a:rPr lang="zh-CN" sz="2800">
                <a:solidFill>
                  <a:schemeClr val="tx1"/>
                </a:solidFill>
              </a:rPr>
              <a:t>刑</a:t>
            </a:r>
            <a:r>
              <a:rPr sz="2800">
                <a:solidFill>
                  <a:schemeClr val="tx1"/>
                </a:solidFill>
              </a:rPr>
              <a:t>罚的案件。</a:t>
            </a:r>
            <a:endParaRPr sz="280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90625" y="251075"/>
            <a:ext cx="5388427" cy="583565"/>
          </a:xfrm>
        </p:spPr>
        <p:txBody>
          <a:bodyPr/>
          <a:p>
            <a:r>
              <a:rPr lang="en-US" altLang="zh-CN" sz="3200" b="1"/>
              <a:t> challenges</a:t>
            </a:r>
            <a:endParaRPr lang="en-US" altLang="zh-CN" sz="3200" b="1"/>
          </a:p>
        </p:txBody>
      </p:sp>
      <p:sp>
        <p:nvSpPr>
          <p:cNvPr id="3" name="文本框 2"/>
          <p:cNvSpPr txBox="1"/>
          <p:nvPr/>
        </p:nvSpPr>
        <p:spPr>
          <a:xfrm>
            <a:off x="55880" y="1508125"/>
            <a:ext cx="7299325" cy="52197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多任务结果之间的拓扑相关性:</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87655" y="3477260"/>
            <a:ext cx="8432165" cy="1198880"/>
          </a:xfrm>
          <a:prstGeom prst="rect">
            <a:avLst/>
          </a:prstGeom>
          <a:noFill/>
          <a:ln w="9525">
            <a:noFill/>
            <a:miter lim="800000"/>
          </a:ln>
        </p:spPr>
        <p:txBody>
          <a:bodyPr wrap="square" anchor="t">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例如，如果将适用法律预测为财产侵权，则在罪名预测时应强调事实描述中与财产侵权有关的内容。 同时，对罪名的预测也可以验证所适用法律条款的合理性。</a:t>
            </a:r>
            <a:endParaRPr lang="zh-CN" altLang="en-US" sz="24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340360" y="2394585"/>
            <a:ext cx="8326755" cy="829945"/>
          </a:xfrm>
          <a:prstGeom prst="rect">
            <a:avLst/>
          </a:prstGeom>
          <a:noFill/>
          <a:ln w="9525">
            <a:noFill/>
          </a:ln>
        </p:spPr>
        <p:txBody>
          <a:bodyPr wrap="square">
            <a:spAutoFit/>
          </a:bodyPr>
          <a:p>
            <a:pPr marL="0" indent="0"/>
            <a:r>
              <a:rPr lang="zh-CN" sz="2400">
                <a:latin typeface="微软雅黑" panose="020B0503020204020204" pitchFamily="34" charset="-122"/>
                <a:ea typeface="微软雅黑" panose="020B0503020204020204" pitchFamily="34" charset="-122"/>
              </a:rPr>
              <a:t>利用</a:t>
            </a:r>
            <a:r>
              <a:rPr lang="en-US" altLang="zh-CN" sz="2400">
                <a:latin typeface="微软雅黑" panose="020B0503020204020204" pitchFamily="34" charset="-122"/>
                <a:ea typeface="微软雅黑" panose="020B0503020204020204" pitchFamily="34" charset="-122"/>
              </a:rPr>
              <a:t>LJP</a:t>
            </a:r>
            <a:r>
              <a:rPr lang="zh-CN" altLang="en-US" sz="2400">
                <a:latin typeface="微软雅黑" panose="020B0503020204020204" pitchFamily="34" charset="-122"/>
                <a:ea typeface="微软雅黑" panose="020B0503020204020204" pitchFamily="34" charset="-122"/>
              </a:rPr>
              <a:t>的</a:t>
            </a:r>
            <a:r>
              <a:rPr lang="zh-CN" sz="2400">
                <a:latin typeface="微软雅黑" panose="020B0503020204020204" pitchFamily="34" charset="-122"/>
                <a:ea typeface="微软雅黑" panose="020B0503020204020204" pitchFamily="34" charset="-122"/>
              </a:rPr>
              <a:t>每个</a:t>
            </a:r>
            <a:r>
              <a:rPr lang="zh-CN" sz="2400" b="1">
                <a:solidFill>
                  <a:srgbClr val="C00000"/>
                </a:solidFill>
                <a:latin typeface="微软雅黑" panose="020B0503020204020204" pitchFamily="34" charset="-122"/>
                <a:ea typeface="微软雅黑" panose="020B0503020204020204" pitchFamily="34" charset="-122"/>
              </a:rPr>
              <a:t>子任务的</a:t>
            </a:r>
            <a:r>
              <a:rPr lang="zh-CN" sz="2400" b="1">
                <a:solidFill>
                  <a:srgbClr val="C00000"/>
                </a:solidFill>
                <a:latin typeface="微软雅黑" panose="020B0503020204020204" pitchFamily="34" charset="-122"/>
                <a:ea typeface="微软雅黑" panose="020B0503020204020204" pitchFamily="34" charset="-122"/>
              </a:rPr>
              <a:t>结果</a:t>
            </a:r>
            <a:r>
              <a:rPr lang="zh-CN" sz="2400">
                <a:latin typeface="微软雅黑" panose="020B0503020204020204" pitchFamily="34" charset="-122"/>
                <a:ea typeface="微软雅黑" panose="020B0503020204020204" pitchFamily="34" charset="-122"/>
              </a:rPr>
              <a:t>来推断和验证基于拓扑依赖性的其他任务。</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zh-CN" altLang="en-US" sz="3200" b="1"/>
              <a:t> challenges</a:t>
            </a:r>
            <a:endParaRPr lang="zh-CN" altLang="en-US" sz="3200" b="1"/>
          </a:p>
        </p:txBody>
      </p:sp>
      <p:sp>
        <p:nvSpPr>
          <p:cNvPr id="3" name="文本框 2"/>
          <p:cNvSpPr txBox="1"/>
          <p:nvPr/>
        </p:nvSpPr>
        <p:spPr>
          <a:xfrm>
            <a:off x="120650" y="1367155"/>
            <a:ext cx="8693150" cy="52197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l"/>
            </a:pPr>
            <a:r>
              <a:rPr lang="en-US" altLang="zh-CN" sz="2800" b="1" dirty="0">
                <a:solidFill>
                  <a:schemeClr val="tx1"/>
                </a:solidFill>
                <a:latin typeface="微软雅黑" panose="020B0503020204020204" pitchFamily="34" charset="-122"/>
                <a:ea typeface="微软雅黑" panose="020B0503020204020204" pitchFamily="34" charset="-122"/>
              </a:rPr>
              <a:t> </a:t>
            </a:r>
            <a:r>
              <a:rPr lang="zh-CN" sz="2800" b="1">
                <a:solidFill>
                  <a:schemeClr val="tx1"/>
                </a:solidFill>
                <a:latin typeface="微软雅黑" panose="020B0503020204020204" pitchFamily="34" charset="-122"/>
                <a:ea typeface="微软雅黑" panose="020B0503020204020204" pitchFamily="34" charset="-122"/>
                <a:sym typeface="+mn-ea"/>
              </a:rPr>
              <a:t>如何有效的区分事实描述相似但处罚不同的案件</a:t>
            </a:r>
            <a:r>
              <a:rPr lang="en-US" altLang="zh-CN" sz="2800" b="1">
                <a:solidFill>
                  <a:schemeClr val="tx1"/>
                </a:solidFill>
                <a:latin typeface="微软雅黑" panose="020B0503020204020204" pitchFamily="34" charset="-122"/>
                <a:ea typeface="微软雅黑" panose="020B0503020204020204" pitchFamily="34" charset="-122"/>
                <a:sym typeface="+mn-ea"/>
              </a:rPr>
              <a:t>:</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821055" y="3336925"/>
            <a:ext cx="7174865" cy="460375"/>
          </a:xfrm>
          <a:prstGeom prst="rect">
            <a:avLst/>
          </a:prstGeom>
          <a:noFill/>
          <a:ln w="9525">
            <a:noFill/>
            <a:miter lim="800000"/>
          </a:ln>
        </p:spPr>
        <p:txBody>
          <a:bodyPr wrap="square" anchor="t">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“Zhang smuggled gold 10kg and drugs 10g”</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1520" y="2522220"/>
            <a:ext cx="7802245" cy="460375"/>
          </a:xfrm>
          <a:prstGeom prst="rect">
            <a:avLst/>
          </a:prstGeom>
          <a:noFill/>
          <a:ln w="9525">
            <a:noFill/>
            <a:miter lim="800000"/>
          </a:ln>
        </p:spPr>
        <p:txBody>
          <a:bodyPr wrap="square" anchor="t">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 “Zhang smuggled drugs 10kg and gold 10g”</a:t>
            </a:r>
            <a:endParaRPr lang="zh-CN" altLang="en-US" sz="24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476885" y="4444365"/>
            <a:ext cx="8289925" cy="1198880"/>
          </a:xfrm>
          <a:prstGeom prst="rect">
            <a:avLst/>
          </a:prstGeom>
          <a:noFill/>
          <a:ln w="9525">
            <a:noFill/>
          </a:ln>
        </p:spPr>
        <p:txBody>
          <a:bodyPr wrap="square">
            <a:spAutoFit/>
          </a:bodyPr>
          <a:p>
            <a:pPr marL="0" indent="0"/>
            <a:r>
              <a:rPr lang="zh-CN" sz="2400">
                <a:latin typeface="微软雅黑" panose="020B0503020204020204" pitchFamily="34" charset="-122"/>
                <a:ea typeface="微软雅黑" panose="020B0503020204020204" pitchFamily="34" charset="-122"/>
              </a:rPr>
              <a:t>现有的自然语言技术通常会忽略数字的语义，因为数字在一般问题中并不重要。但是，在预测刑期时，文本中数字的语义非常关键。</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en-US" altLang="zh-CN" sz="3200" b="1"/>
              <a:t>Introduction</a:t>
            </a:r>
            <a:endParaRPr lang="en-US" altLang="zh-CN" sz="3200" b="1"/>
          </a:p>
        </p:txBody>
      </p:sp>
      <p:sp>
        <p:nvSpPr>
          <p:cNvPr id="100" name="文本框 99"/>
          <p:cNvSpPr txBox="1"/>
          <p:nvPr/>
        </p:nvSpPr>
        <p:spPr>
          <a:xfrm>
            <a:off x="608965" y="2258060"/>
            <a:ext cx="7926070" cy="460375"/>
          </a:xfrm>
          <a:prstGeom prst="rect">
            <a:avLst/>
          </a:prstGeom>
          <a:noFill/>
          <a:ln w="9525">
            <a:noFill/>
          </a:ln>
        </p:spPr>
        <p:txBody>
          <a:bodyPr wrap="square">
            <a:spAutoFit/>
          </a:bodyPr>
          <a:p>
            <a:pPr marL="342900" indent="-342900">
              <a:buClr>
                <a:srgbClr val="FBB030"/>
              </a:buClr>
              <a:buFont typeface="Wingdings" panose="05000000000000000000" charset="0"/>
              <a:buChar char="Ø"/>
            </a:pPr>
            <a:r>
              <a:rPr lang="zh-CN" sz="2400">
                <a:solidFill>
                  <a:schemeClr val="tx2"/>
                </a:solidFill>
                <a:latin typeface="微软雅黑" panose="020B0503020204020204" pitchFamily="34" charset="-122"/>
                <a:ea typeface="微软雅黑" panose="020B0503020204020204" pitchFamily="34" charset="-122"/>
              </a:rPr>
              <a:t>首先，将每个子任务的预测结果映射到潜在状态空间中。</a:t>
            </a:r>
            <a:endParaRPr lang="zh-CN" altLang="en-US" sz="2400">
              <a:solidFill>
                <a:schemeClr val="tx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8965" y="3102610"/>
            <a:ext cx="8248015" cy="156845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sz="2400">
                <a:solidFill>
                  <a:schemeClr val="tx2"/>
                </a:solidFill>
                <a:latin typeface="微软雅黑" panose="020B0503020204020204" pitchFamily="34" charset="-122"/>
                <a:ea typeface="微软雅黑" panose="020B0503020204020204" pitchFamily="34" charset="-122"/>
              </a:rPr>
              <a:t>然后将潜在状态与事实的语义向量合并，得到基于任务结果的语义向量，并利用该语义向量生成 follow-up任务的前向预测(FP)。同时建立了一个基于潜在状态的后向验证(BV)来检验其pre-order任务的合理性。</a:t>
            </a:r>
            <a:endParaRPr lang="zh-CN" sz="2400">
              <a:solidFill>
                <a:schemeClr val="tx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8965" y="4916170"/>
            <a:ext cx="8248015" cy="829945"/>
          </a:xfrm>
          <a:prstGeom prst="rect">
            <a:avLst/>
          </a:prstGeom>
          <a:noFill/>
          <a:ln w="9525">
            <a:noFill/>
          </a:ln>
        </p:spPr>
        <p:txBody>
          <a:bodyPr wrap="square">
            <a:spAutoFit/>
          </a:bodyPr>
          <a:p>
            <a:pPr marL="342900" indent="-342900">
              <a:buClr>
                <a:srgbClr val="FBB030"/>
              </a:buClr>
              <a:buFont typeface="Wingdings" panose="05000000000000000000" charset="0"/>
              <a:buChar char="Ø"/>
            </a:pPr>
            <a:r>
              <a:rPr lang="zh-CN"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最后对于每个任务，我们将所有的预测和验证结果组合在一起，以获得最终的预测结果。</a:t>
            </a:r>
            <a:endParaRPr lang="zh-CN" altLang="en-US"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81915" y="1426210"/>
            <a:ext cx="8831580" cy="460375"/>
          </a:xfrm>
          <a:prstGeom prst="rect">
            <a:avLst/>
          </a:prstGeom>
          <a:noFill/>
          <a:ln w="9525">
            <a:noFill/>
          </a:ln>
        </p:spPr>
        <p:txBody>
          <a:bodyPr wrap="square">
            <a:spAutoFit/>
          </a:bodyPr>
          <a:p>
            <a:pPr marL="342900" indent="-342900">
              <a:buClr>
                <a:srgbClr val="FBB030"/>
              </a:buClr>
              <a:buFont typeface="Wingdings" panose="05000000000000000000" charset="0"/>
              <a:buChar char="l"/>
            </a:pPr>
            <a:r>
              <a:rPr lang="zh-CN" sz="2400" b="1">
                <a:solidFill>
                  <a:schemeClr val="tx1"/>
                </a:solidFill>
                <a:latin typeface="微软雅黑" panose="020B0503020204020204" pitchFamily="34" charset="-122"/>
                <a:ea typeface="微软雅黑" panose="020B0503020204020204" pitchFamily="34" charset="-122"/>
              </a:rPr>
              <a:t>将子任务的预测结果整合到多视角双向反馈网络中：</a:t>
            </a:r>
            <a:endParaRPr lang="zh-CN" altLang="en-US" sz="24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en-US" altLang="zh-CN" sz="3200" b="1">
                <a:sym typeface="+mn-ea"/>
              </a:rPr>
              <a:t>Introduction</a:t>
            </a:r>
            <a:endParaRPr lang="en-US" altLang="zh-CN" sz="3200" b="1">
              <a:sym typeface="+mn-ea"/>
            </a:endParaRPr>
          </a:p>
        </p:txBody>
      </p:sp>
      <p:sp>
        <p:nvSpPr>
          <p:cNvPr id="100" name="文本框 99"/>
          <p:cNvSpPr txBox="1"/>
          <p:nvPr/>
        </p:nvSpPr>
        <p:spPr>
          <a:xfrm>
            <a:off x="261620" y="2578735"/>
            <a:ext cx="8500110" cy="3046095"/>
          </a:xfrm>
          <a:prstGeom prst="rect">
            <a:avLst/>
          </a:prstGeom>
          <a:noFill/>
          <a:ln w="9525">
            <a:noFill/>
          </a:ln>
        </p:spPr>
        <p:txBody>
          <a:bodyPr wrap="square">
            <a:spAutoFit/>
          </a:bodyPr>
          <a:p>
            <a:pPr marL="342900" indent="-342900" eaLnBrk="1" latinLnBrk="0" hangingPunct="1">
              <a:spcAft>
                <a:spcPts val="0"/>
              </a:spcAft>
              <a:buClr>
                <a:srgbClr val="FBB030"/>
              </a:buClr>
              <a:buFont typeface="Wingdings" panose="05000000000000000000" charset="0"/>
              <a:buChar char="Ø"/>
            </a:pPr>
            <a:r>
              <a:rPr lang="zh-CN"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首先将数字视为数字字符串，然后将其嵌入以获得数字语义向量。</a:t>
            </a:r>
            <a:endParaRPr lang="zh-CN"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spcAft>
                <a:spcPts val="0"/>
              </a:spcAft>
              <a:buClr>
                <a:srgbClr val="FBB030"/>
              </a:buClr>
              <a:buFont typeface="Wingdings" panose="05000000000000000000" charset="0"/>
              <a:buChar char="Ø"/>
            </a:pPr>
            <a:endParaRPr lang="zh-CN"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buClr>
                <a:srgbClr val="FBB030"/>
              </a:buClr>
              <a:buFont typeface="Wingdings" panose="05000000000000000000" charset="0"/>
              <a:buChar char="Ø"/>
            </a:pPr>
            <a:r>
              <a:rPr lang="zh-CN"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然后在事实描述中提取搭配，并通过基于结果的注意力机制获得搭配的权重。</a:t>
            </a:r>
            <a:endParaRPr lang="zh-CN"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buClr>
                <a:srgbClr val="FBB030"/>
              </a:buClr>
              <a:buFont typeface="Wingdings" panose="05000000000000000000" charset="0"/>
              <a:buChar char="Ø"/>
            </a:pPr>
            <a:endParaRPr lang="zh-CN"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buClr>
                <a:srgbClr val="FBB030"/>
              </a:buClr>
              <a:buFont typeface="Wingdings" panose="05000000000000000000" charset="0"/>
              <a:buChar char="Ø"/>
            </a:pPr>
            <a:r>
              <a:rPr lang="zh-CN"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最后将加权搭配特征与</a:t>
            </a:r>
            <a:r>
              <a:rPr lang="en-US"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MPBFN</a:t>
            </a:r>
            <a:r>
              <a:rPr lang="zh-CN"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相结合，以优化惩罚预测的性能。</a:t>
            </a:r>
            <a:endParaRPr lang="zh-CN" altLang="en-US"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98425" y="1489075"/>
            <a:ext cx="6499860" cy="521970"/>
          </a:xfrm>
          <a:prstGeom prst="rect">
            <a:avLst/>
          </a:prstGeom>
          <a:noFill/>
          <a:ln w="9525">
            <a:noFill/>
          </a:ln>
        </p:spPr>
        <p:txBody>
          <a:bodyPr wrap="square">
            <a:spAutoFit/>
          </a:bodyPr>
          <a:p>
            <a:pPr marL="342900" indent="-342900">
              <a:buClr>
                <a:srgbClr val="FBB030"/>
              </a:buClr>
              <a:buFont typeface="Wingdings" panose="05000000000000000000" charset="0"/>
              <a:buChar char="l"/>
            </a:pPr>
            <a:r>
              <a:rPr lang="zh-CN" sz="2800" b="1">
                <a:solidFill>
                  <a:schemeClr val="tx1"/>
                </a:solidFill>
                <a:latin typeface="微软雅黑" panose="020B0503020204020204" pitchFamily="34" charset="-122"/>
                <a:ea typeface="微软雅黑" panose="020B0503020204020204" pitchFamily="34" charset="-122"/>
              </a:rPr>
              <a:t>区分事实描述相似但处罚不同的案件：</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58775" y="250539"/>
            <a:ext cx="5609539" cy="584775"/>
          </a:xfrm>
        </p:spPr>
        <p:txBody>
          <a:bodyPr/>
          <a:lstStyle/>
          <a:p>
            <a:r>
              <a:rPr lang="zh-CN" altLang="en-US" sz="3200" b="1" dirty="0"/>
              <a:t>简介</a:t>
            </a:r>
            <a:endParaRPr lang="zh-CN" altLang="en-US" sz="3200" b="1" dirty="0"/>
          </a:p>
        </p:txBody>
      </p:sp>
      <p:sp>
        <p:nvSpPr>
          <p:cNvPr id="6" name="内容占位符 1"/>
          <p:cNvSpPr txBox="1"/>
          <p:nvPr/>
        </p:nvSpPr>
        <p:spPr>
          <a:xfrm>
            <a:off x="204429" y="1641618"/>
            <a:ext cx="8620166" cy="3986451"/>
          </a:xfrm>
          <a:prstGeom prst="rect">
            <a:avLst/>
          </a:prstGeom>
          <a:ln>
            <a:solidFill>
              <a:schemeClr val="bg1"/>
            </a:solidFill>
          </a:ln>
        </p:spPr>
        <p:txBody>
          <a:bodyPr/>
          <a:lst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16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a:lstStyle>
          <a:p>
            <a:pPr marL="0" indent="0" eaLnBrk="1" latinLnBrk="0" hangingPunct="1">
              <a:spcBef>
                <a:spcPts val="1200"/>
              </a:spcBef>
              <a:spcAft>
                <a:spcPts val="1200"/>
              </a:spcAft>
              <a:defRPr/>
            </a:pPr>
            <a:r>
              <a:rPr lang="en-US" altLang="zh-CN" sz="2800" dirty="0">
                <a:solidFill>
                  <a:schemeClr val="tx1"/>
                </a:solidFill>
              </a:rPr>
              <a:t> </a:t>
            </a:r>
            <a:r>
              <a:rPr lang="zh-CN" altLang="en-US" sz="2800" dirty="0">
                <a:solidFill>
                  <a:schemeClr val="tx1"/>
                </a:solidFill>
              </a:rPr>
              <a:t>来自清华大学，刘知远团队</a:t>
            </a:r>
            <a:endParaRPr lang="en-US" altLang="zh-CN" sz="2800" dirty="0">
              <a:solidFill>
                <a:schemeClr val="tx1"/>
              </a:solidFill>
            </a:endParaRPr>
          </a:p>
          <a:p>
            <a:pPr marL="0" indent="0" eaLnBrk="1" latinLnBrk="0" hangingPunct="1">
              <a:spcBef>
                <a:spcPts val="1200"/>
              </a:spcBef>
              <a:spcAft>
                <a:spcPts val="1200"/>
              </a:spcAft>
              <a:defRPr/>
            </a:pPr>
            <a:r>
              <a:rPr sz="2800">
                <a:solidFill>
                  <a:schemeClr val="tx1"/>
                </a:solidFill>
              </a:rPr>
              <a:t> 第一个将LJP的多个子任务统一到一个学习框架</a:t>
            </a:r>
            <a:r>
              <a:rPr lang="zh-CN" sz="2800">
                <a:solidFill>
                  <a:schemeClr val="tx1"/>
                </a:solidFill>
              </a:rPr>
              <a:t>。</a:t>
            </a:r>
            <a:endParaRPr sz="2800">
              <a:solidFill>
                <a:schemeClr val="tx1"/>
              </a:solidFill>
            </a:endParaRPr>
          </a:p>
          <a:p>
            <a:pPr eaLnBrk="1" latinLnBrk="0" hangingPunct="1">
              <a:spcBef>
                <a:spcPts val="1200"/>
              </a:spcBef>
              <a:spcAft>
                <a:spcPts val="1200"/>
              </a:spcAft>
              <a:buFont typeface="Wingdings" panose="05000000000000000000" charset="0"/>
              <a:buChar char="l"/>
              <a:defRPr/>
            </a:pPr>
            <a:r>
              <a:rPr lang="zh-CN" altLang="en-US" sz="2800" dirty="0">
                <a:solidFill>
                  <a:schemeClr val="tx1"/>
                </a:solidFill>
              </a:rPr>
              <a:t>将LJP的子任务之间的依赖建立成有向无环图</a:t>
            </a:r>
            <a:r>
              <a:rPr lang="en-US" altLang="zh-CN" sz="2800" dirty="0">
                <a:solidFill>
                  <a:schemeClr val="tx1"/>
                </a:solidFill>
              </a:rPr>
              <a:t>(</a:t>
            </a:r>
            <a:r>
              <a:rPr lang="zh-CN" altLang="en-US" sz="2800" dirty="0">
                <a:solidFill>
                  <a:schemeClr val="tx1"/>
                </a:solidFill>
              </a:rPr>
              <a:t>DAG</a:t>
            </a:r>
            <a:r>
              <a:rPr lang="en-US" altLang="zh-CN" sz="2800" dirty="0">
                <a:solidFill>
                  <a:schemeClr val="tx1"/>
                </a:solidFill>
              </a:rPr>
              <a:t>)</a:t>
            </a:r>
            <a:r>
              <a:rPr lang="zh-CN" altLang="en-US" sz="2800" dirty="0">
                <a:solidFill>
                  <a:schemeClr val="tx1"/>
                </a:solidFill>
              </a:rPr>
              <a:t>的形式并利用先验知识提升判决预测。</a:t>
            </a:r>
            <a:endParaRPr lang="zh-CN" altLang="en-US" sz="2800" dirty="0">
              <a:solidFill>
                <a:schemeClr val="tx1"/>
              </a:solidFill>
            </a:endParaRPr>
          </a:p>
          <a:p>
            <a:pPr eaLnBrk="1" latinLnBrk="0" hangingPunct="1">
              <a:spcBef>
                <a:spcPts val="1200"/>
              </a:spcBef>
              <a:spcAft>
                <a:spcPts val="1200"/>
              </a:spcAft>
              <a:buFont typeface="Wingdings" panose="05000000000000000000" charset="0"/>
              <a:buChar char="l"/>
              <a:defRPr/>
            </a:pPr>
            <a:r>
              <a:rPr sz="2800">
                <a:solidFill>
                  <a:schemeClr val="tx1"/>
                </a:solidFill>
              </a:rPr>
              <a:t>提出了一种新颖的</a:t>
            </a:r>
            <a:r>
              <a:rPr lang="zh-CN" sz="2800">
                <a:solidFill>
                  <a:schemeClr val="tx1"/>
                </a:solidFill>
              </a:rPr>
              <a:t>判决</a:t>
            </a:r>
            <a:r>
              <a:rPr sz="2800">
                <a:solidFill>
                  <a:schemeClr val="tx1"/>
                </a:solidFill>
              </a:rPr>
              <a:t>预测框架TOPJUDGE，通过 拓扑学习进行</a:t>
            </a:r>
            <a:r>
              <a:rPr lang="zh-CN" sz="2800">
                <a:solidFill>
                  <a:schemeClr val="tx1"/>
                </a:solidFill>
              </a:rPr>
              <a:t>判决</a:t>
            </a:r>
            <a:r>
              <a:rPr sz="2800">
                <a:solidFill>
                  <a:schemeClr val="tx1"/>
                </a:solidFill>
              </a:rPr>
              <a:t>预测。</a:t>
            </a:r>
            <a:endParaRPr lang="en-US" altLang="zh-CN" sz="28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58775" y="251144"/>
            <a:ext cx="5609539" cy="583565"/>
          </a:xfrm>
        </p:spPr>
        <p:txBody>
          <a:bodyPr/>
          <a:lstStyle/>
          <a:p>
            <a:r>
              <a:rPr lang="zh-CN" altLang="en-US" sz="3200" b="1" dirty="0"/>
              <a:t>Method</a:t>
            </a:r>
            <a:endParaRPr lang="zh-CN" altLang="en-US" sz="3200" b="1" dirty="0"/>
          </a:p>
        </p:txBody>
      </p:sp>
      <p:pic>
        <p:nvPicPr>
          <p:cNvPr id="2" name="图片 1"/>
          <p:cNvPicPr>
            <a:picLocks noChangeAspect="1"/>
          </p:cNvPicPr>
          <p:nvPr/>
        </p:nvPicPr>
        <p:blipFill>
          <a:blip r:embed="rId1"/>
          <a:stretch>
            <a:fillRect/>
          </a:stretch>
        </p:blipFill>
        <p:spPr>
          <a:xfrm>
            <a:off x="2380615" y="2688590"/>
            <a:ext cx="4399915" cy="3415665"/>
          </a:xfrm>
          <a:prstGeom prst="rect">
            <a:avLst/>
          </a:prstGeom>
        </p:spPr>
      </p:pic>
      <p:sp>
        <p:nvSpPr>
          <p:cNvPr id="100" name="文本框 99"/>
          <p:cNvSpPr txBox="1"/>
          <p:nvPr/>
        </p:nvSpPr>
        <p:spPr>
          <a:xfrm>
            <a:off x="461645" y="1381760"/>
            <a:ext cx="8302625" cy="1938020"/>
          </a:xfrm>
          <a:prstGeom prst="rect">
            <a:avLst/>
          </a:prstGeom>
          <a:noFill/>
          <a:ln w="9525">
            <a:noFill/>
          </a:ln>
        </p:spPr>
        <p:txBody>
          <a:bodyPr wrap="square">
            <a:spAutoFit/>
          </a:bodyPr>
          <a:p>
            <a:pPr marL="0" indent="0"/>
            <a:r>
              <a:rPr lang="zh-CN" altLang="en-US" sz="2400" dirty="0">
                <a:latin typeface="微软雅黑" panose="020B0503020204020204" pitchFamily="34" charset="-122"/>
                <a:ea typeface="微软雅黑" panose="020B0503020204020204" pitchFamily="34" charset="-122"/>
              </a:rPr>
              <a:t>LJP中子任务之间的拓扑相关性。利用MPBFN进行decoder，每个任务的结果可以推断出其</a:t>
            </a:r>
            <a:r>
              <a:rPr lang="zh-CN" altLang="en-US" sz="2400" dirty="0">
                <a:latin typeface="微软雅黑" panose="020B0503020204020204" pitchFamily="34" charset="-122"/>
                <a:ea typeface="微软雅黑" panose="020B0503020204020204" pitchFamily="34" charset="-122"/>
                <a:sym typeface="+mn-ea"/>
              </a:rPr>
              <a:t>follow-up</a:t>
            </a:r>
            <a:r>
              <a:rPr lang="zh-CN" altLang="en-US" sz="2400" dirty="0">
                <a:latin typeface="微软雅黑" panose="020B0503020204020204" pitchFamily="34" charset="-122"/>
                <a:ea typeface="微软雅黑" panose="020B0503020204020204" pitchFamily="34" charset="-122"/>
              </a:rPr>
              <a:t>任务，还可以验证其</a:t>
            </a:r>
            <a:r>
              <a:rPr lang="zh-CN" altLang="en-US" sz="2400" dirty="0">
                <a:latin typeface="微软雅黑" panose="020B0503020204020204" pitchFamily="34" charset="-122"/>
                <a:ea typeface="微软雅黑" panose="020B0503020204020204" pitchFamily="34" charset="-122"/>
                <a:sym typeface="+mn-ea"/>
              </a:rPr>
              <a:t>pre-order</a:t>
            </a:r>
            <a:r>
              <a:rPr lang="zh-CN" altLang="en-US" sz="2400" dirty="0">
                <a:latin typeface="微软雅黑" panose="020B0503020204020204" pitchFamily="34" charset="-122"/>
                <a:ea typeface="微软雅黑" panose="020B0503020204020204" pitchFamily="34" charset="-122"/>
              </a:rPr>
              <a:t>任务。</a:t>
            </a:r>
            <a:r>
              <a:rPr lang="zh-CN" altLang="en-US" sz="2400" dirty="0">
                <a:latin typeface="微软雅黑" panose="020B0503020204020204" pitchFamily="34" charset="-122"/>
                <a:ea typeface="微软雅黑" panose="020B0503020204020204" pitchFamily="34" charset="-122"/>
                <a:sym typeface="+mn-ea"/>
              </a:rPr>
              <a:t>红色实线表示</a:t>
            </a:r>
            <a:r>
              <a:rPr lang="en-US" altLang="zh-CN" sz="2400" dirty="0">
                <a:latin typeface="微软雅黑" panose="020B0503020204020204" pitchFamily="34" charset="-122"/>
                <a:ea typeface="微软雅黑" panose="020B0503020204020204" pitchFamily="34" charset="-122"/>
                <a:sym typeface="+mn-ea"/>
              </a:rPr>
              <a:t>FP</a:t>
            </a:r>
            <a:r>
              <a:rPr lang="zh-CN" altLang="en-US" sz="2400" dirty="0">
                <a:latin typeface="微软雅黑" panose="020B0503020204020204" pitchFamily="34" charset="-122"/>
                <a:ea typeface="微软雅黑" panose="020B0503020204020204" pitchFamily="34" charset="-122"/>
                <a:sym typeface="+mn-ea"/>
              </a:rPr>
              <a:t>，蓝色虚线表示</a:t>
            </a:r>
            <a:r>
              <a:rPr lang="en-US" altLang="zh-CN" sz="2400" dirty="0">
                <a:latin typeface="微软雅黑" panose="020B0503020204020204" pitchFamily="34" charset="-122"/>
                <a:ea typeface="微软雅黑" panose="020B0503020204020204" pitchFamily="34" charset="-122"/>
                <a:sym typeface="+mn-ea"/>
              </a:rPr>
              <a:t>BV</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endParaRPr>
          </a:p>
          <a:p>
            <a:pPr marL="0" indent="0"/>
            <a:endParaRPr 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endParaRPr 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zh-CN" altLang="en-US" sz="3200" b="1" dirty="0">
                <a:sym typeface="+mn-ea"/>
              </a:rPr>
              <a:t>Method</a:t>
            </a:r>
            <a:endParaRPr lang="zh-CN" altLang="en-US" sz="3200" b="1" dirty="0">
              <a:sym typeface="+mn-ea"/>
            </a:endParaRPr>
          </a:p>
        </p:txBody>
      </p:sp>
      <p:sp>
        <p:nvSpPr>
          <p:cNvPr id="3" name="文本框 2"/>
          <p:cNvSpPr txBox="1"/>
          <p:nvPr/>
        </p:nvSpPr>
        <p:spPr>
          <a:xfrm>
            <a:off x="116840" y="1398270"/>
            <a:ext cx="5517515" cy="52197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Problem Formulation：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59410" y="2281555"/>
            <a:ext cx="8447405" cy="82994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假设一个案件的事实描述是一个单词序列 </a:t>
            </a:r>
            <a:r>
              <a:rPr lang="zh-CN" altLang="en-US" sz="2400" dirty="0">
                <a:latin typeface="Times New Roman" panose="02020603050405020304" charset="0"/>
                <a:ea typeface="微软雅黑" panose="020B0503020204020204" pitchFamily="34" charset="-122"/>
                <a:cs typeface="Times New Roman" panose="02020603050405020304" charset="0"/>
              </a:rPr>
              <a:t>A = {a</a:t>
            </a:r>
            <a:r>
              <a:rPr lang="zh-CN" altLang="en-US" sz="2400" baseline="-25000" dirty="0">
                <a:latin typeface="Times New Roman" panose="02020603050405020304" charset="0"/>
                <a:ea typeface="微软雅黑" panose="020B0503020204020204" pitchFamily="34" charset="-122"/>
                <a:cs typeface="Times New Roman" panose="02020603050405020304" charset="0"/>
              </a:rPr>
              <a:t>1</a:t>
            </a:r>
            <a:r>
              <a:rPr lang="zh-CN" altLang="en-US" sz="2400" dirty="0">
                <a:latin typeface="Times New Roman" panose="02020603050405020304" charset="0"/>
                <a:ea typeface="微软雅黑" panose="020B0503020204020204" pitchFamily="34" charset="-122"/>
                <a:cs typeface="Times New Roman" panose="02020603050405020304" charset="0"/>
              </a:rPr>
              <a:t> ,...,a</a:t>
            </a:r>
            <a:r>
              <a:rPr lang="en-US" altLang="zh-CN" sz="2400" i="1" baseline="-25000" dirty="0">
                <a:latin typeface="Times New Roman" panose="02020603050405020304" charset="0"/>
                <a:ea typeface="微软雅黑" panose="020B0503020204020204" pitchFamily="34" charset="-122"/>
                <a:cs typeface="Times New Roman" panose="02020603050405020304" charset="0"/>
              </a:rPr>
              <a:t>l</a:t>
            </a:r>
            <a:r>
              <a:rPr lang="zh-CN" altLang="en-US" sz="2400" dirty="0">
                <a:latin typeface="Times New Roman" panose="02020603050405020304" charset="0"/>
                <a:ea typeface="微软雅黑" panose="020B0503020204020204" pitchFamily="34" charset="-122"/>
                <a:cs typeface="Times New Roman" panose="02020603050405020304" charset="0"/>
              </a:rPr>
              <a:t> }</a:t>
            </a:r>
            <a:r>
              <a:rPr lang="zh-CN" altLang="en-US" sz="2400" dirty="0">
                <a:latin typeface="微软雅黑" panose="020B0503020204020204" pitchFamily="34" charset="-122"/>
                <a:ea typeface="微软雅黑" panose="020B0503020204020204" pitchFamily="34" charset="-122"/>
              </a:rPr>
              <a:t>，其中 </a:t>
            </a:r>
            <a:r>
              <a:rPr lang="en-US" altLang="zh-CN" sz="2400" i="1" dirty="0">
                <a:latin typeface="Times New Roman" panose="02020603050405020304" charset="0"/>
                <a:ea typeface="微软雅黑" panose="020B0503020204020204" pitchFamily="34" charset="-122"/>
                <a:cs typeface="Times New Roman" panose="02020603050405020304" charset="0"/>
              </a:rPr>
              <a:t>l</a:t>
            </a:r>
            <a:r>
              <a:rPr lang="zh-CN" altLang="en-US" sz="2400" dirty="0">
                <a:latin typeface="Times New Roman" panose="02020603050405020304" charset="0"/>
                <a:ea typeface="微软雅黑" panose="020B0503020204020204" pitchFamily="34" charset="-122"/>
                <a:cs typeface="Times New Roman" panose="02020603050405020304" charset="0"/>
              </a:rPr>
              <a:t> </a:t>
            </a:r>
            <a:r>
              <a:rPr lang="zh-CN" altLang="en-US" sz="2400" dirty="0">
                <a:latin typeface="微软雅黑" panose="020B0503020204020204" pitchFamily="34" charset="-122"/>
                <a:ea typeface="微软雅黑" panose="020B0503020204020204" pitchFamily="34" charset="-122"/>
              </a:rPr>
              <a:t>表示单词数量。</a:t>
            </a:r>
            <a:endParaRPr lang="en-US" altLang="zh-CN"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410" y="3458845"/>
            <a:ext cx="8380095" cy="82994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我们通过Stanford CoreNLP工具包的事实描述提取 </a:t>
            </a:r>
            <a:r>
              <a:rPr lang="zh-CN" altLang="en-US" sz="2400" i="1" dirty="0">
                <a:latin typeface="Times New Roman" panose="02020603050405020304" charset="0"/>
                <a:ea typeface="微软雅黑" panose="020B0503020204020204" pitchFamily="34" charset="-122"/>
                <a:cs typeface="Times New Roman" panose="02020603050405020304" charset="0"/>
              </a:rPr>
              <a:t>n</a:t>
            </a:r>
            <a:r>
              <a:rPr lang="zh-CN" altLang="en-US" sz="2400" dirty="0">
                <a:latin typeface="微软雅黑" panose="020B0503020204020204" pitchFamily="34" charset="-122"/>
                <a:ea typeface="微软雅黑" panose="020B0503020204020204" pitchFamily="34" charset="-122"/>
              </a:rPr>
              <a:t> 个词搭配，并获得词搭配序列  </a:t>
            </a:r>
            <a:r>
              <a:rPr lang="zh-CN" altLang="en-US" sz="2400" dirty="0">
                <a:latin typeface="Times New Roman" panose="02020603050405020304" charset="0"/>
                <a:ea typeface="微软雅黑" panose="020B0503020204020204" pitchFamily="34" charset="-122"/>
                <a:cs typeface="Times New Roman" panose="02020603050405020304" charset="0"/>
              </a:rPr>
              <a:t>COL = {col</a:t>
            </a:r>
            <a:r>
              <a:rPr lang="zh-CN" altLang="en-US" sz="2400" baseline="-25000" dirty="0">
                <a:latin typeface="Times New Roman" panose="02020603050405020304" charset="0"/>
                <a:ea typeface="微软雅黑" panose="020B0503020204020204" pitchFamily="34" charset="-122"/>
                <a:cs typeface="Times New Roman" panose="02020603050405020304" charset="0"/>
              </a:rPr>
              <a:t>1</a:t>
            </a:r>
            <a:r>
              <a:rPr lang="zh-CN" altLang="en-US" sz="2400" dirty="0">
                <a:latin typeface="Times New Roman" panose="02020603050405020304" charset="0"/>
                <a:ea typeface="微软雅黑" panose="020B0503020204020204" pitchFamily="34" charset="-122"/>
                <a:cs typeface="Times New Roman" panose="02020603050405020304" charset="0"/>
              </a:rPr>
              <a:t> ,...,col</a:t>
            </a:r>
            <a:r>
              <a:rPr lang="zh-CN" altLang="en-US" sz="2400" i="1" baseline="-25000" dirty="0">
                <a:latin typeface="Times New Roman" panose="02020603050405020304" charset="0"/>
                <a:ea typeface="微软雅黑" panose="020B0503020204020204" pitchFamily="34" charset="-122"/>
                <a:cs typeface="Times New Roman" panose="02020603050405020304" charset="0"/>
              </a:rPr>
              <a:t>n</a:t>
            </a:r>
            <a:r>
              <a:rPr lang="zh-CN" altLang="en-US" sz="2400" dirty="0">
                <a:latin typeface="Times New Roman" panose="02020603050405020304" charset="0"/>
                <a:ea typeface="微软雅黑" panose="020B0503020204020204" pitchFamily="34" charset="-122"/>
                <a:cs typeface="Times New Roman" panose="02020603050405020304" charset="0"/>
              </a:rPr>
              <a:t> }.</a:t>
            </a:r>
            <a:endParaRPr lang="zh-CN" altLang="en-US" sz="2400" dirty="0">
              <a:latin typeface="Times New Roman" panose="02020603050405020304" charset="0"/>
              <a:ea typeface="微软雅黑" panose="020B0503020204020204" pitchFamily="34" charset="-122"/>
              <a:cs typeface="Times New Roman" panose="02020603050405020304" charset="0"/>
            </a:endParaRPr>
          </a:p>
        </p:txBody>
      </p:sp>
      <p:sp>
        <p:nvSpPr>
          <p:cNvPr id="5" name="文本框 4"/>
          <p:cNvSpPr txBox="1"/>
          <p:nvPr/>
        </p:nvSpPr>
        <p:spPr>
          <a:xfrm>
            <a:off x="411480" y="4737100"/>
            <a:ext cx="8509000" cy="460375"/>
          </a:xfrm>
          <a:prstGeom prst="rect">
            <a:avLst/>
          </a:prstGeom>
          <a:noFill/>
          <a:ln w="9525">
            <a:noFill/>
            <a:miter lim="800000"/>
          </a:ln>
        </p:spPr>
        <p:txBody>
          <a:bodyPr wrap="square" anchor="t">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给定A和COL作为输入，预测法条，罪名和刑期的判决结果。</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zh-CN" altLang="en-US" sz="3200" b="1" dirty="0">
                <a:sym typeface="+mn-ea"/>
              </a:rPr>
              <a:t>Method</a:t>
            </a:r>
            <a:endParaRPr lang="zh-CN" altLang="en-US" sz="3200" b="1" dirty="0">
              <a:sym typeface="+mn-ea"/>
            </a:endParaRPr>
          </a:p>
        </p:txBody>
      </p:sp>
      <p:sp>
        <p:nvSpPr>
          <p:cNvPr id="3" name="文本框 2"/>
          <p:cNvSpPr txBox="1"/>
          <p:nvPr/>
        </p:nvSpPr>
        <p:spPr>
          <a:xfrm>
            <a:off x="186055" y="1341120"/>
            <a:ext cx="8320405" cy="52197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Neural Encoder for Fact Descriptions：</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704975" y="4925695"/>
            <a:ext cx="5394960" cy="460375"/>
          </a:xfrm>
          <a:prstGeom prst="rect">
            <a:avLst/>
          </a:prstGeom>
        </p:spPr>
      </p:pic>
      <p:sp>
        <p:nvSpPr>
          <p:cNvPr id="6" name="文本框 5"/>
          <p:cNvSpPr txBox="1"/>
          <p:nvPr/>
        </p:nvSpPr>
        <p:spPr>
          <a:xfrm>
            <a:off x="220980" y="2050415"/>
            <a:ext cx="8783320" cy="39878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dirty="0">
                <a:latin typeface="Times New Roman" panose="02020603050405020304" charset="0"/>
                <a:ea typeface="微软雅黑" panose="020B0503020204020204" pitchFamily="34" charset="-122"/>
                <a:cs typeface="Times New Roman" panose="02020603050405020304" charset="0"/>
                <a:sym typeface="+mn-ea"/>
              </a:rPr>
              <a:t>将单词序列A = {a</a:t>
            </a:r>
            <a:r>
              <a:rPr lang="zh-CN" altLang="en-US" sz="2000" baseline="-25000" dirty="0">
                <a:latin typeface="Times New Roman" panose="02020603050405020304" charset="0"/>
                <a:ea typeface="微软雅黑" panose="020B0503020204020204" pitchFamily="34" charset="-122"/>
                <a:cs typeface="Times New Roman" panose="02020603050405020304" charset="0"/>
                <a:sym typeface="+mn-ea"/>
              </a:rPr>
              <a:t>1</a:t>
            </a:r>
            <a:r>
              <a:rPr lang="zh-CN" altLang="en-US" sz="2000" dirty="0">
                <a:latin typeface="Times New Roman" panose="02020603050405020304" charset="0"/>
                <a:ea typeface="微软雅黑" panose="020B0503020204020204" pitchFamily="34" charset="-122"/>
                <a:cs typeface="Times New Roman" panose="02020603050405020304" charset="0"/>
                <a:sym typeface="+mn-ea"/>
              </a:rPr>
              <a:t> ,...,a</a:t>
            </a:r>
            <a:r>
              <a:rPr lang="en-US" altLang="zh-CN" sz="2000" i="1" baseline="-25000" dirty="0">
                <a:latin typeface="Times New Roman" panose="02020603050405020304" charset="0"/>
                <a:ea typeface="微软雅黑" panose="020B0503020204020204" pitchFamily="34" charset="-122"/>
                <a:cs typeface="Times New Roman" panose="02020603050405020304" charset="0"/>
                <a:sym typeface="+mn-ea"/>
              </a:rPr>
              <a:t>l</a:t>
            </a:r>
            <a:r>
              <a:rPr lang="zh-CN" altLang="en-US" sz="2000" dirty="0">
                <a:latin typeface="Times New Roman" panose="02020603050405020304" charset="0"/>
                <a:ea typeface="微软雅黑" panose="020B0503020204020204" pitchFamily="34" charset="-122"/>
                <a:cs typeface="Times New Roman" panose="02020603050405020304" charset="0"/>
                <a:sym typeface="+mn-ea"/>
              </a:rPr>
              <a:t> } 转换</a:t>
            </a:r>
            <a:r>
              <a:rPr lang="zh-CN" altLang="en-US" sz="2000" dirty="0">
                <a:latin typeface="微软雅黑" panose="020B0503020204020204" pitchFamily="34" charset="-122"/>
                <a:ea typeface="微软雅黑" panose="020B0503020204020204" pitchFamily="34" charset="-122"/>
                <a:sym typeface="+mn-ea"/>
              </a:rPr>
              <a:t>为 word embedding</a:t>
            </a:r>
            <a:r>
              <a:rPr lang="zh-CN" altLang="en-US" sz="2000" dirty="0">
                <a:latin typeface="Times New Roman" panose="02020603050405020304" charset="0"/>
                <a:ea typeface="微软雅黑" panose="020B0503020204020204" pitchFamily="34" charset="-122"/>
                <a:cs typeface="Times New Roman" panose="02020603050405020304" charset="0"/>
                <a:sym typeface="+mn-ea"/>
              </a:rPr>
              <a:t>序列 X = {x</a:t>
            </a:r>
            <a:r>
              <a:rPr lang="zh-CN" altLang="en-US" sz="2000" baseline="-25000" dirty="0">
                <a:latin typeface="Times New Roman" panose="02020603050405020304" charset="0"/>
                <a:ea typeface="微软雅黑" panose="020B0503020204020204" pitchFamily="34" charset="-122"/>
                <a:cs typeface="Times New Roman" panose="02020603050405020304" charset="0"/>
                <a:sym typeface="+mn-ea"/>
              </a:rPr>
              <a:t>1</a:t>
            </a:r>
            <a:r>
              <a:rPr lang="zh-CN" altLang="en-US" sz="2000" dirty="0">
                <a:latin typeface="Times New Roman" panose="02020603050405020304" charset="0"/>
                <a:ea typeface="微软雅黑" panose="020B0503020204020204" pitchFamily="34" charset="-122"/>
                <a:cs typeface="Times New Roman" panose="02020603050405020304" charset="0"/>
                <a:sym typeface="+mn-ea"/>
              </a:rPr>
              <a:t> ,...,x</a:t>
            </a:r>
            <a:r>
              <a:rPr lang="zh-CN" altLang="en-US" sz="2000" i="1" baseline="-25000" dirty="0">
                <a:latin typeface="Times New Roman" panose="02020603050405020304" charset="0"/>
                <a:ea typeface="微软雅黑" panose="020B0503020204020204" pitchFamily="34" charset="-122"/>
                <a:cs typeface="Times New Roman" panose="02020603050405020304" charset="0"/>
                <a:sym typeface="+mn-ea"/>
              </a:rPr>
              <a:t>l</a:t>
            </a:r>
            <a:r>
              <a:rPr lang="zh-CN" altLang="en-US" sz="2000" dirty="0">
                <a:latin typeface="Times New Roman" panose="02020603050405020304" charset="0"/>
                <a:ea typeface="微软雅黑" panose="020B0503020204020204" pitchFamily="34" charset="-122"/>
                <a:cs typeface="Times New Roman" panose="02020603050405020304" charset="0"/>
                <a:sym typeface="+mn-ea"/>
              </a:rPr>
              <a:t> }，          </a:t>
            </a:r>
            <a:endParaRPr lang="en-US" altLang="zh-CN" sz="2000" dirty="0">
              <a:latin typeface="Times New Roman" panose="02020603050405020304" charset="0"/>
              <a:ea typeface="微软雅黑" panose="020B0503020204020204" pitchFamily="34" charset="-122"/>
              <a:cs typeface="Times New Roman" panose="02020603050405020304" charset="0"/>
              <a:sym typeface="+mn-ea"/>
            </a:endParaRPr>
          </a:p>
        </p:txBody>
      </p:sp>
      <p:sp>
        <p:nvSpPr>
          <p:cNvPr id="8" name="文本框 7"/>
          <p:cNvSpPr txBox="1"/>
          <p:nvPr/>
        </p:nvSpPr>
        <p:spPr>
          <a:xfrm>
            <a:off x="220980" y="3072130"/>
            <a:ext cx="8552180" cy="398780"/>
          </a:xfrm>
          <a:prstGeom prst="rect">
            <a:avLst/>
          </a:prstGeom>
          <a:noFill/>
          <a:ln w="9525">
            <a:noFill/>
            <a:miter lim="800000"/>
          </a:ln>
        </p:spPr>
        <p:txBody>
          <a:bodyPr wrap="square" anchor="t">
            <a:spAutoFit/>
          </a:bodyPr>
          <a:p>
            <a:pPr marL="285750" indent="-28575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利用卷积矩阵                           进行卷积运算</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176145" y="3113405"/>
            <a:ext cx="1907540" cy="316865"/>
          </a:xfrm>
          <a:prstGeom prst="rect">
            <a:avLst/>
          </a:prstGeom>
        </p:spPr>
      </p:pic>
      <p:sp>
        <p:nvSpPr>
          <p:cNvPr id="13" name="文本框 12"/>
          <p:cNvSpPr txBox="1"/>
          <p:nvPr/>
        </p:nvSpPr>
        <p:spPr>
          <a:xfrm>
            <a:off x="515620" y="3430905"/>
            <a:ext cx="8191500" cy="706755"/>
          </a:xfrm>
          <a:prstGeom prst="rect">
            <a:avLst/>
          </a:prstGeom>
          <a:noFill/>
          <a:ln w="9525">
            <a:noFill/>
            <a:miter lim="800000"/>
          </a:ln>
        </p:spPr>
        <p:txBody>
          <a:bodyPr wrap="square" anchor="t">
            <a:spAutoFit/>
          </a:bodyPr>
          <a:p>
            <a:pPr marL="0" indent="0" eaLnBrk="0" hangingPunct="0">
              <a:buClr>
                <a:srgbClr val="FBB030"/>
              </a:buClr>
              <a:buFont typeface="Wingdings" panose="05000000000000000000" charset="0"/>
              <a:buNone/>
            </a:pPr>
            <a:r>
              <a:rPr lang="zh-CN" altLang="en-US" sz="2000" dirty="0">
                <a:latin typeface="微软雅黑" panose="020B0503020204020204" pitchFamily="34" charset="-122"/>
                <a:ea typeface="微软雅黑" panose="020B0503020204020204" pitchFamily="34" charset="-122"/>
                <a:sym typeface="+mn-ea"/>
              </a:rPr>
              <a:t>其中             是第 </a:t>
            </a:r>
            <a:r>
              <a:rPr lang="en-US" altLang="zh-CN" sz="2000" i="1" dirty="0">
                <a:latin typeface="Times New Roman" panose="02020603050405020304" charset="0"/>
                <a:ea typeface="微软雅黑" panose="020B0503020204020204" pitchFamily="34" charset="-122"/>
                <a:cs typeface="Times New Roman" panose="02020603050405020304" charset="0"/>
                <a:sym typeface="+mn-ea"/>
              </a:rPr>
              <a:t>i </a:t>
            </a:r>
            <a:r>
              <a:rPr lang="zh-CN" altLang="en-US" sz="2000" dirty="0">
                <a:latin typeface="微软雅黑" panose="020B0503020204020204" pitchFamily="34" charset="-122"/>
                <a:ea typeface="微软雅黑" panose="020B0503020204020204" pitchFamily="34" charset="-122"/>
                <a:sym typeface="+mn-ea"/>
              </a:rPr>
              <a:t>个窗口中词嵌入的串联</a:t>
            </a:r>
            <a:r>
              <a:rPr lang="en-US" altLang="zh-CN" sz="2000" dirty="0">
                <a:latin typeface="微软雅黑" panose="020B0503020204020204" pitchFamily="34" charset="-122"/>
                <a:ea typeface="微软雅黑" panose="020B0503020204020204" pitchFamily="34" charset="-122"/>
                <a:sym typeface="+mn-ea"/>
              </a:rPr>
              <a:t>,         </a:t>
            </a:r>
            <a:r>
              <a:rPr lang="en-US" altLang="zh-CN" sz="2000" baseline="30000" dirty="0">
                <a:latin typeface="Times New Roman" panose="02020603050405020304" charset="0"/>
                <a:ea typeface="微软雅黑" panose="020B0503020204020204" pitchFamily="34" charset="-122"/>
                <a:cs typeface="Times New Roman" panose="02020603050405020304" charset="0"/>
                <a:sym typeface="+mn-ea"/>
              </a:rPr>
              <a:t>         </a:t>
            </a:r>
            <a:r>
              <a:rPr lang="zh-CN" altLang="en-US" sz="2000" dirty="0">
                <a:latin typeface="微软雅黑" panose="020B0503020204020204" pitchFamily="34" charset="-122"/>
                <a:ea typeface="微软雅黑" panose="020B0503020204020204" pitchFamily="34" charset="-122"/>
                <a:sym typeface="+mn-ea"/>
              </a:rPr>
              <a:t>是偏置向量。通过在每个窗口上进行卷积操作，得到 </a:t>
            </a:r>
            <a:endParaRPr lang="zh-CN" altLang="en-US" sz="2000" dirty="0">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stretch>
            <a:fillRect/>
          </a:stretch>
        </p:blipFill>
        <p:spPr>
          <a:xfrm>
            <a:off x="1176020" y="3489325"/>
            <a:ext cx="859790" cy="252095"/>
          </a:xfrm>
          <a:prstGeom prst="rect">
            <a:avLst/>
          </a:prstGeom>
        </p:spPr>
      </p:pic>
      <p:graphicFrame>
        <p:nvGraphicFramePr>
          <p:cNvPr id="15" name="对象 14">
            <a:hlinkClick r:id="" action="ppaction://ole?verb="/>
          </p:cNvPr>
          <p:cNvGraphicFramePr>
            <a:graphicFrameLocks noChangeAspect="1"/>
          </p:cNvGraphicFramePr>
          <p:nvPr/>
        </p:nvGraphicFramePr>
        <p:xfrm>
          <a:off x="701675" y="2449195"/>
          <a:ext cx="808355" cy="374650"/>
        </p:xfrm>
        <a:graphic>
          <a:graphicData uri="http://schemas.openxmlformats.org/presentationml/2006/ole">
            <mc:AlternateContent xmlns:mc="http://schemas.openxmlformats.org/markup-compatibility/2006">
              <mc:Choice xmlns:v="urn:schemas-microsoft-com:vml" Requires="v">
                <p:oleObj spid="_x0000_s2049" name="" r:id="rId4" imgW="520700" imgH="241300" progId="Equation.KSEE3">
                  <p:embed/>
                </p:oleObj>
              </mc:Choice>
              <mc:Fallback>
                <p:oleObj name="" r:id="rId4" imgW="520700" imgH="241300" progId="Equation.KSEE3">
                  <p:embed/>
                  <p:pic>
                    <p:nvPicPr>
                      <p:cNvPr id="0" name="图片 2048"/>
                      <p:cNvPicPr/>
                      <p:nvPr/>
                    </p:nvPicPr>
                    <p:blipFill>
                      <a:blip r:embed="rId5"/>
                      <a:stretch>
                        <a:fillRect/>
                      </a:stretch>
                    </p:blipFill>
                    <p:spPr>
                      <a:xfrm>
                        <a:off x="701675" y="2449195"/>
                        <a:ext cx="808355" cy="374650"/>
                      </a:xfrm>
                      <a:prstGeom prst="rect">
                        <a:avLst/>
                      </a:prstGeom>
                    </p:spPr>
                  </p:pic>
                </p:oleObj>
              </mc:Fallback>
            </mc:AlternateContent>
          </a:graphicData>
        </a:graphic>
      </p:graphicFrame>
      <p:pic>
        <p:nvPicPr>
          <p:cNvPr id="16" name="图片 15"/>
          <p:cNvPicPr>
            <a:picLocks noChangeAspect="1"/>
          </p:cNvPicPr>
          <p:nvPr/>
        </p:nvPicPr>
        <p:blipFill>
          <a:blip r:embed="rId6"/>
          <a:stretch>
            <a:fillRect/>
          </a:stretch>
        </p:blipFill>
        <p:spPr>
          <a:xfrm>
            <a:off x="5702935" y="3113405"/>
            <a:ext cx="3176905" cy="266065"/>
          </a:xfrm>
          <a:prstGeom prst="rect">
            <a:avLst/>
          </a:prstGeom>
        </p:spPr>
      </p:pic>
      <p:pic>
        <p:nvPicPr>
          <p:cNvPr id="17" name="图片 16"/>
          <p:cNvPicPr>
            <a:picLocks noChangeAspect="1"/>
          </p:cNvPicPr>
          <p:nvPr/>
        </p:nvPicPr>
        <p:blipFill>
          <a:blip r:embed="rId7"/>
          <a:stretch>
            <a:fillRect/>
          </a:stretch>
        </p:blipFill>
        <p:spPr>
          <a:xfrm>
            <a:off x="5473065" y="3554730"/>
            <a:ext cx="934720" cy="251460"/>
          </a:xfrm>
          <a:prstGeom prst="rect">
            <a:avLst/>
          </a:prstGeom>
        </p:spPr>
      </p:pic>
      <p:pic>
        <p:nvPicPr>
          <p:cNvPr id="18" name="图片 17"/>
          <p:cNvPicPr>
            <a:picLocks noChangeAspect="1"/>
          </p:cNvPicPr>
          <p:nvPr/>
        </p:nvPicPr>
        <p:blipFill>
          <a:blip r:embed="rId8"/>
          <a:stretch>
            <a:fillRect/>
          </a:stretch>
        </p:blipFill>
        <p:spPr>
          <a:xfrm>
            <a:off x="4462780" y="3850005"/>
            <a:ext cx="2086610" cy="276860"/>
          </a:xfrm>
          <a:prstGeom prst="rect">
            <a:avLst/>
          </a:prstGeom>
        </p:spPr>
      </p:pic>
      <p:sp>
        <p:nvSpPr>
          <p:cNvPr id="19" name="文本框 18"/>
          <p:cNvSpPr txBox="1"/>
          <p:nvPr/>
        </p:nvSpPr>
        <p:spPr>
          <a:xfrm>
            <a:off x="417195" y="4526915"/>
            <a:ext cx="8308975" cy="398780"/>
          </a:xfrm>
          <a:prstGeom prst="rect">
            <a:avLst/>
          </a:prstGeom>
          <a:noFill/>
          <a:ln w="9525">
            <a:noFill/>
            <a:miter lim="800000"/>
          </a:ln>
        </p:spPr>
        <p:txBody>
          <a:bodyPr wrap="square" anchor="t">
            <a:spAutoFit/>
          </a:bodyPr>
          <a:p>
            <a:pPr marL="285750" indent="-28575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sym typeface="+mn-ea"/>
              </a:rPr>
              <a:t>在 </a:t>
            </a:r>
            <a:r>
              <a:rPr lang="en-US" altLang="zh-CN" sz="2000" i="1" dirty="0">
                <a:latin typeface="Times New Roman" panose="02020603050405020304" charset="0"/>
                <a:ea typeface="微软雅黑" panose="020B0503020204020204" pitchFamily="34" charset="-122"/>
                <a:cs typeface="Times New Roman" panose="02020603050405020304" charset="0"/>
                <a:sym typeface="+mn-ea"/>
              </a:rPr>
              <a:t>C</a:t>
            </a:r>
            <a:r>
              <a:rPr lang="zh-CN" altLang="en-US" sz="2000" dirty="0">
                <a:latin typeface="微软雅黑" panose="020B0503020204020204" pitchFamily="34" charset="-122"/>
                <a:ea typeface="微软雅黑" panose="020B0503020204020204" pitchFamily="34" charset="-122"/>
                <a:sym typeface="+mn-ea"/>
              </a:rPr>
              <a:t> 上应用 max pooling，并获得最终的事实表示              </a:t>
            </a:r>
            <a:endParaRPr lang="en-US" altLang="zh-CN" sz="2000" dirty="0">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862330" y="5619750"/>
            <a:ext cx="2540000" cy="39878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得到事实语义向量</a:t>
            </a:r>
            <a:endParaRPr lang="zh-CN" altLang="en-US" sz="2000" dirty="0">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9"/>
          <a:stretch>
            <a:fillRect/>
          </a:stretch>
        </p:blipFill>
        <p:spPr>
          <a:xfrm>
            <a:off x="3018790" y="5657215"/>
            <a:ext cx="2454275" cy="3613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zh-CN" altLang="en-US" sz="3200" b="1" dirty="0">
                <a:sym typeface="+mn-ea"/>
              </a:rPr>
              <a:t>Method</a:t>
            </a:r>
            <a:endParaRPr lang="zh-CN" altLang="en-US" sz="3200" b="1" dirty="0">
              <a:sym typeface="+mn-ea"/>
            </a:endParaRPr>
          </a:p>
        </p:txBody>
      </p:sp>
      <p:pic>
        <p:nvPicPr>
          <p:cNvPr id="3" name="图片 2"/>
          <p:cNvPicPr>
            <a:picLocks noChangeAspect="1"/>
          </p:cNvPicPr>
          <p:nvPr/>
        </p:nvPicPr>
        <p:blipFill>
          <a:blip r:embed="rId1"/>
          <a:stretch>
            <a:fillRect/>
          </a:stretch>
        </p:blipFill>
        <p:spPr>
          <a:xfrm>
            <a:off x="1264285" y="1085215"/>
            <a:ext cx="6161405" cy="3904615"/>
          </a:xfrm>
          <a:prstGeom prst="rect">
            <a:avLst/>
          </a:prstGeom>
        </p:spPr>
      </p:pic>
      <p:sp>
        <p:nvSpPr>
          <p:cNvPr id="4" name="文本框 3"/>
          <p:cNvSpPr txBox="1"/>
          <p:nvPr/>
        </p:nvSpPr>
        <p:spPr>
          <a:xfrm>
            <a:off x="247650" y="4989830"/>
            <a:ext cx="8451215" cy="132207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其中， </a:t>
            </a:r>
            <a:r>
              <a:rPr lang="zh-CN" altLang="en-US" sz="2000" i="1" dirty="0">
                <a:latin typeface="Times New Roman" panose="02020603050405020304" charset="0"/>
                <a:ea typeface="微软雅黑" panose="020B0503020204020204" pitchFamily="34" charset="-122"/>
                <a:cs typeface="Times New Roman" panose="02020603050405020304" charset="0"/>
              </a:rPr>
              <a:t>fact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ori</a:t>
            </a:r>
            <a:r>
              <a:rPr lang="zh-CN" altLang="en-US" sz="2000" dirty="0">
                <a:latin typeface="微软雅黑" panose="020B0503020204020204" pitchFamily="34" charset="-122"/>
                <a:ea typeface="微软雅黑" panose="020B0503020204020204" pitchFamily="34" charset="-122"/>
              </a:rPr>
              <a:t> 表示事实语义向量, </a:t>
            </a:r>
            <a:r>
              <a:rPr lang="zh-CN" altLang="en-US" sz="2000" i="1" dirty="0">
                <a:latin typeface="Times New Roman" panose="02020603050405020304" charset="0"/>
                <a:ea typeface="微软雅黑" panose="020B0503020204020204" pitchFamily="34" charset="-122"/>
                <a:cs typeface="Times New Roman" panose="02020603050405020304" charset="0"/>
              </a:rPr>
              <a:t>res</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dirty="0">
                <a:latin typeface="微软雅黑" panose="020B0503020204020204" pitchFamily="34" charset="-122"/>
                <a:ea typeface="微软雅黑" panose="020B0503020204020204" pitchFamily="34" charset="-122"/>
              </a:rPr>
              <a:t> 是任务 </a:t>
            </a:r>
            <a:r>
              <a:rPr lang="en-US" altLang="zh-CN" sz="2000" i="1" dirty="0">
                <a:latin typeface="Times New Roman" panose="02020603050405020304" charset="0"/>
                <a:ea typeface="微软雅黑" panose="020B0503020204020204" pitchFamily="34" charset="-122"/>
                <a:cs typeface="Times New Roman" panose="02020603050405020304" charset="0"/>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综合</a:t>
            </a:r>
            <a:r>
              <a:rPr lang="zh-CN" altLang="en-US" sz="2000" dirty="0">
                <a:latin typeface="微软雅黑" panose="020B0503020204020204" pitchFamily="34" charset="-122"/>
                <a:ea typeface="微软雅黑" panose="020B0503020204020204" pitchFamily="34" charset="-122"/>
              </a:rPr>
              <a:t>前向预测结果,     是任务 </a:t>
            </a:r>
            <a:r>
              <a:rPr lang="en-US" altLang="zh-CN" sz="2000" i="1" dirty="0">
                <a:latin typeface="Times New Roman" panose="02020603050405020304" charset="0"/>
                <a:ea typeface="微软雅黑" panose="020B0503020204020204" pitchFamily="34" charset="-122"/>
                <a:cs typeface="Times New Roman" panose="02020603050405020304" charset="0"/>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的最终预测结果。</a:t>
            </a:r>
            <a:r>
              <a:rPr lang="en-US" altLang="zh-CN" sz="2000" dirty="0">
                <a:latin typeface="微软雅黑" panose="020B0503020204020204" pitchFamily="34" charset="-122"/>
                <a:ea typeface="微软雅黑" panose="020B0503020204020204" pitchFamily="34" charset="-122"/>
              </a:rPr>
              <a:t>FP(1,2)</a:t>
            </a:r>
            <a:r>
              <a:rPr lang="zh-CN" altLang="en-US" sz="2000" dirty="0">
                <a:latin typeface="微软雅黑" panose="020B0503020204020204" pitchFamily="34" charset="-122"/>
                <a:ea typeface="微软雅黑" panose="020B0503020204020204" pitchFamily="34" charset="-122"/>
              </a:rPr>
              <a:t>表示根据法条预测（任务1）在事实描述中更强调与</a:t>
            </a:r>
            <a:r>
              <a:rPr lang="zh-CN" altLang="en-US" sz="2000" dirty="0">
                <a:latin typeface="微软雅黑" panose="020B0503020204020204" pitchFamily="34" charset="-122"/>
                <a:ea typeface="微软雅黑" panose="020B0503020204020204" pitchFamily="34" charset="-122"/>
                <a:sym typeface="+mn-ea"/>
              </a:rPr>
              <a:t>罪名预测（任务2）</a:t>
            </a:r>
            <a:r>
              <a:rPr lang="zh-CN" altLang="en-US" sz="2000" dirty="0">
                <a:latin typeface="微软雅黑" panose="020B0503020204020204" pitchFamily="34" charset="-122"/>
                <a:ea typeface="微软雅黑" panose="020B0503020204020204" pitchFamily="34" charset="-122"/>
              </a:rPr>
              <a:t>有关的内容。</a:t>
            </a:r>
            <a:r>
              <a:rPr lang="en-US" altLang="zh-CN" sz="2000" dirty="0">
                <a:latin typeface="微软雅黑" panose="020B0503020204020204" pitchFamily="34" charset="-122"/>
                <a:ea typeface="微软雅黑" panose="020B0503020204020204" pitchFamily="34" charset="-122"/>
              </a:rPr>
              <a:t>BV(2,1)</a:t>
            </a:r>
            <a:r>
              <a:rPr lang="zh-CN" altLang="en-US" sz="2000" dirty="0">
                <a:latin typeface="微软雅黑" panose="020B0503020204020204" pitchFamily="34" charset="-122"/>
                <a:ea typeface="微软雅黑" panose="020B0503020204020204" pitchFamily="34" charset="-122"/>
              </a:rPr>
              <a:t>表示基于罪名预测来检测法条是否适用。</a:t>
            </a:r>
            <a:endParaRPr lang="zh-CN" altLang="en-US" sz="2000" dirty="0">
              <a:latin typeface="微软雅黑" panose="020B0503020204020204" pitchFamily="34" charset="-122"/>
              <a:ea typeface="微软雅黑" panose="020B0503020204020204" pitchFamily="34" charset="-122"/>
            </a:endParaRPr>
          </a:p>
        </p:txBody>
      </p:sp>
      <p:graphicFrame>
        <p:nvGraphicFramePr>
          <p:cNvPr id="5" name="对象 4">
            <a:hlinkClick r:id="" action="ppaction://ole?verb="/>
          </p:cNvPr>
          <p:cNvGraphicFramePr>
            <a:graphicFrameLocks noChangeAspect="1"/>
          </p:cNvGraphicFramePr>
          <p:nvPr/>
        </p:nvGraphicFramePr>
        <p:xfrm>
          <a:off x="7575550" y="4961255"/>
          <a:ext cx="333375" cy="461645"/>
        </p:xfrm>
        <a:graphic>
          <a:graphicData uri="http://schemas.openxmlformats.org/presentationml/2006/ole">
            <mc:AlternateContent xmlns:mc="http://schemas.openxmlformats.org/markup-compatibility/2006">
              <mc:Choice xmlns:v="urn:schemas-microsoft-com:vml" Requires="v">
                <p:oleObj spid="_x0000_s1025" name="" r:id="rId2" imgW="165100" imgH="228600" progId="Equation.KSEE3">
                  <p:embed/>
                </p:oleObj>
              </mc:Choice>
              <mc:Fallback>
                <p:oleObj name="" r:id="rId2" imgW="165100" imgH="228600" progId="Equation.KSEE3">
                  <p:embed/>
                  <p:pic>
                    <p:nvPicPr>
                      <p:cNvPr id="0" name="图片 1024"/>
                      <p:cNvPicPr/>
                      <p:nvPr/>
                    </p:nvPicPr>
                    <p:blipFill>
                      <a:blip r:embed="rId3"/>
                      <a:stretch>
                        <a:fillRect/>
                      </a:stretch>
                    </p:blipFill>
                    <p:spPr>
                      <a:xfrm>
                        <a:off x="7575550" y="4961255"/>
                        <a:ext cx="333375" cy="461645"/>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noChangeArrowheads="1"/>
          </p:cNvSpPr>
          <p:nvPr>
            <p:ph type="title"/>
          </p:nvPr>
        </p:nvSpPr>
        <p:spPr>
          <a:xfrm>
            <a:off x="359230" y="251075"/>
            <a:ext cx="5388427" cy="583565"/>
          </a:xfrm>
        </p:spPr>
        <p:txBody>
          <a:bodyPr/>
          <a:p>
            <a:r>
              <a:rPr lang="zh-CN" altLang="en-US" sz="3200" b="1" dirty="0">
                <a:sym typeface="+mn-ea"/>
              </a:rPr>
              <a:t>Method</a:t>
            </a:r>
            <a:endParaRPr lang="zh-CN" altLang="en-US" sz="3200" b="1" dirty="0">
              <a:sym typeface="+mn-ea"/>
            </a:endParaRPr>
          </a:p>
        </p:txBody>
      </p:sp>
      <p:sp>
        <p:nvSpPr>
          <p:cNvPr id="4" name="文本框 3"/>
          <p:cNvSpPr txBox="1"/>
          <p:nvPr/>
        </p:nvSpPr>
        <p:spPr>
          <a:xfrm>
            <a:off x="85725" y="1216660"/>
            <a:ext cx="6325235" cy="521970"/>
          </a:xfrm>
          <a:prstGeom prst="rect">
            <a:avLst/>
          </a:prstGeom>
          <a:noFill/>
          <a:ln w="9525">
            <a:noFill/>
            <a:miter lim="800000"/>
          </a:ln>
        </p:spPr>
        <p:txBody>
          <a:bodyPr wrap="square" anchor="t">
            <a:spAutoFit/>
          </a:bodyPr>
          <a:p>
            <a:pPr marL="457200" indent="-4572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Forward Prediction：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157220" y="2654300"/>
            <a:ext cx="2267585" cy="779145"/>
          </a:xfrm>
          <a:prstGeom prst="rect">
            <a:avLst/>
          </a:prstGeom>
        </p:spPr>
      </p:pic>
      <p:sp>
        <p:nvSpPr>
          <p:cNvPr id="7" name="文本框 6"/>
          <p:cNvSpPr txBox="1"/>
          <p:nvPr/>
        </p:nvSpPr>
        <p:spPr>
          <a:xfrm>
            <a:off x="333375" y="1731010"/>
            <a:ext cx="8512175" cy="101473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将前项预测任务 </a:t>
            </a:r>
            <a:r>
              <a:rPr lang="en-US" altLang="zh-CN" sz="2000" i="1" dirty="0">
                <a:latin typeface="Times New Roman" panose="02020603050405020304" charset="0"/>
                <a:ea typeface="微软雅黑" panose="020B0503020204020204" pitchFamily="34" charset="-122"/>
                <a:cs typeface="Times New Roman" panose="02020603050405020304" charset="0"/>
              </a:rPr>
              <a:t>i</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结果分布             </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与潜在状态矩阵               相结合， 获得基于结果的潜在状态向量 </a:t>
            </a:r>
            <a:r>
              <a:rPr lang="zh-CN" altLang="en-US" sz="2000" i="1" dirty="0">
                <a:latin typeface="Times New Roman" panose="02020603050405020304" charset="0"/>
                <a:ea typeface="微软雅黑" panose="020B0503020204020204" pitchFamily="34" charset="-122"/>
                <a:cs typeface="Times New Roman" panose="02020603050405020304" charset="0"/>
              </a:rPr>
              <a:t>lsv</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dirty="0">
                <a:latin typeface="微软雅黑" panose="020B0503020204020204" pitchFamily="34" charset="-122"/>
                <a:ea typeface="微软雅黑" panose="020B0503020204020204" pitchFamily="34" charset="-122"/>
              </a:rPr>
              <a:t>∈R</a:t>
            </a:r>
            <a:r>
              <a:rPr lang="zh-CN" altLang="en-US" sz="2000" baseline="30000" dirty="0">
                <a:latin typeface="微软雅黑" panose="020B0503020204020204" pitchFamily="34" charset="-122"/>
                <a:ea typeface="微软雅黑" panose="020B0503020204020204" pitchFamily="34" charset="-122"/>
              </a:rPr>
              <a:t>ds </a:t>
            </a:r>
            <a:r>
              <a:rPr lang="zh-CN" altLang="en-US" sz="2000" dirty="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其中 </a:t>
            </a:r>
            <a:r>
              <a:rPr lang="en-US" sz="2000" i="1">
                <a:latin typeface="Times New Roman" panose="02020603050405020304" charset="0"/>
                <a:ea typeface="微软雅黑" panose="020B0503020204020204" pitchFamily="34" charset="-122"/>
                <a:cs typeface="Times New Roman" panose="02020603050405020304" charset="0"/>
                <a:sym typeface="+mn-ea"/>
              </a:rPr>
              <a:t>t</a:t>
            </a:r>
            <a:r>
              <a:rPr lang="en-US" sz="2000" i="1" baseline="-25000">
                <a:latin typeface="Times New Roman" panose="02020603050405020304" charset="0"/>
                <a:ea typeface="微软雅黑" panose="020B0503020204020204" pitchFamily="34" charset="-122"/>
                <a:cs typeface="Times New Roman" panose="02020603050405020304" charset="0"/>
                <a:sym typeface="+mn-ea"/>
              </a:rPr>
              <a:t>i</a:t>
            </a:r>
            <a:r>
              <a:rPr lang="en-US"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是任务 </a:t>
            </a:r>
            <a:r>
              <a:rPr lang="en-US" sz="2000" i="1">
                <a:latin typeface="Times New Roman" panose="02020603050405020304" charset="0"/>
                <a:ea typeface="微软雅黑" panose="020B0503020204020204" pitchFamily="34" charset="-122"/>
                <a:cs typeface="Times New Roman" panose="02020603050405020304" charset="0"/>
                <a:sym typeface="+mn-ea"/>
              </a:rPr>
              <a:t>i</a:t>
            </a:r>
            <a:r>
              <a:rPr lang="en-US"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的结果类别数，而 </a:t>
            </a:r>
            <a:r>
              <a:rPr lang="en-US" sz="2000" i="1">
                <a:latin typeface="Times New Roman" panose="02020603050405020304" charset="0"/>
                <a:ea typeface="微软雅黑" panose="020B0503020204020204" pitchFamily="34" charset="-122"/>
                <a:cs typeface="Times New Roman" panose="02020603050405020304" charset="0"/>
                <a:sym typeface="+mn-ea"/>
              </a:rPr>
              <a:t>d</a:t>
            </a:r>
            <a:r>
              <a:rPr lang="en-US" sz="2000" i="1" baseline="-25000">
                <a:latin typeface="Times New Roman" panose="02020603050405020304" charset="0"/>
                <a:ea typeface="微软雅黑" panose="020B0503020204020204" pitchFamily="34" charset="-122"/>
                <a:cs typeface="Times New Roman" panose="02020603050405020304" charset="0"/>
                <a:sym typeface="+mn-ea"/>
              </a:rPr>
              <a:t>s </a:t>
            </a: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是任务 </a:t>
            </a:r>
            <a:r>
              <a:rPr lang="en-US" sz="2000" i="1">
                <a:latin typeface="Times New Roman" panose="02020603050405020304" charset="0"/>
                <a:ea typeface="微软雅黑" panose="020B0503020204020204" pitchFamily="34" charset="-122"/>
                <a:cs typeface="Times New Roman" panose="02020603050405020304" charset="0"/>
                <a:sym typeface="+mn-ea"/>
              </a:rPr>
              <a:t>i </a:t>
            </a: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潜在状态的维数。</a:t>
            </a:r>
            <a:endParaRPr lang="zh-CN" altLang="en-US"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6678295" y="1798955"/>
            <a:ext cx="1038860" cy="273685"/>
          </a:xfrm>
          <a:prstGeom prst="rect">
            <a:avLst/>
          </a:prstGeom>
        </p:spPr>
      </p:pic>
      <p:sp>
        <p:nvSpPr>
          <p:cNvPr id="9" name="文本框 8"/>
          <p:cNvSpPr txBox="1"/>
          <p:nvPr/>
        </p:nvSpPr>
        <p:spPr>
          <a:xfrm>
            <a:off x="469900" y="3495040"/>
            <a:ext cx="8575675" cy="706755"/>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其中 </a:t>
            </a:r>
            <a:r>
              <a:rPr lang="zh-CN" altLang="en-US" sz="2000" i="1" dirty="0">
                <a:latin typeface="Times New Roman" panose="02020603050405020304" charset="0"/>
                <a:ea typeface="微软雅黑" panose="020B0503020204020204" pitchFamily="34" charset="-122"/>
                <a:cs typeface="Times New Roman" panose="02020603050405020304" charset="0"/>
              </a:rPr>
              <a:t>j</a:t>
            </a:r>
            <a:r>
              <a:rPr lang="zh-CN" altLang="en-US" sz="2000" dirty="0">
                <a:latin typeface="微软雅黑" panose="020B0503020204020204" pitchFamily="34" charset="-122"/>
                <a:ea typeface="微软雅黑" panose="020B0503020204020204" pitchFamily="34" charset="-122"/>
              </a:rPr>
              <a:t> 表示任务</a:t>
            </a:r>
            <a:r>
              <a:rPr lang="zh-CN" altLang="en-US" sz="2000" i="1" dirty="0">
                <a:latin typeface="Times New Roman" panose="02020603050405020304" charset="0"/>
                <a:ea typeface="微软雅黑" panose="020B0503020204020204" pitchFamily="34" charset="-122"/>
                <a:cs typeface="Times New Roman" panose="02020603050405020304" charset="0"/>
              </a:rPr>
              <a:t> i </a:t>
            </a:r>
            <a:r>
              <a:rPr lang="zh-CN" altLang="en-US" sz="2000" dirty="0">
                <a:latin typeface="微软雅黑" panose="020B0503020204020204" pitchFamily="34" charset="-122"/>
                <a:ea typeface="微软雅黑" panose="020B0503020204020204" pitchFamily="34" charset="-122"/>
              </a:rPr>
              <a:t>的结果的第</a:t>
            </a:r>
            <a:r>
              <a:rPr lang="zh-CN" altLang="en-US" sz="2000" i="1" dirty="0">
                <a:latin typeface="Times New Roman" panose="02020603050405020304" charset="0"/>
                <a:ea typeface="微软雅黑" panose="020B0503020204020204" pitchFamily="34" charset="-122"/>
                <a:cs typeface="Times New Roman" panose="02020603050405020304" charset="0"/>
              </a:rPr>
              <a:t> j </a:t>
            </a:r>
            <a:r>
              <a:rPr lang="zh-CN" altLang="en-US" sz="2000" dirty="0">
                <a:latin typeface="微软雅黑" panose="020B0503020204020204" pitchFamily="34" charset="-122"/>
                <a:ea typeface="微软雅黑" panose="020B0503020204020204" pitchFamily="34" charset="-122"/>
              </a:rPr>
              <a:t>个类别。子任务结果的每个类别都有特定的含义。 例如，在法条预测任务中，结果的每个类别代表一个特定的法条。</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359410" y="4675505"/>
            <a:ext cx="7044690" cy="39878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将潜在状态向量 </a:t>
            </a:r>
            <a:r>
              <a:rPr lang="zh-CN" altLang="en-US" sz="2000" i="1" dirty="0">
                <a:latin typeface="Times New Roman" panose="02020603050405020304" charset="0"/>
                <a:ea typeface="微软雅黑" panose="020B0503020204020204" pitchFamily="34" charset="-122"/>
                <a:cs typeface="Times New Roman" panose="02020603050405020304" charset="0"/>
                <a:sym typeface="+mn-ea"/>
              </a:rPr>
              <a:t>lsv</a:t>
            </a:r>
            <a:r>
              <a:rPr lang="zh-CN" altLang="en-US" sz="2000" i="1" baseline="-25000" dirty="0">
                <a:latin typeface="Times New Roman" panose="02020603050405020304" charset="0"/>
                <a:ea typeface="微软雅黑" panose="020B0503020204020204" pitchFamily="34" charset="-122"/>
                <a:cs typeface="Times New Roman" panose="02020603050405020304" charset="0"/>
                <a:sym typeface="+mn-ea"/>
              </a:rPr>
              <a:t>i </a:t>
            </a:r>
            <a:r>
              <a:rPr lang="zh-CN" altLang="en-US" sz="2000" dirty="0">
                <a:latin typeface="微软雅黑" panose="020B0503020204020204" pitchFamily="34" charset="-122"/>
                <a:ea typeface="微软雅黑" panose="020B0503020204020204" pitchFamily="34" charset="-122"/>
              </a:rPr>
              <a:t>映射到相应的语义空间</a:t>
            </a:r>
            <a:endParaRPr lang="zh-CN" altLang="en-US" sz="20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5622925" y="4757420"/>
            <a:ext cx="1101090" cy="234950"/>
          </a:xfrm>
          <a:prstGeom prst="rect">
            <a:avLst/>
          </a:prstGeom>
        </p:spPr>
      </p:pic>
      <p:pic>
        <p:nvPicPr>
          <p:cNvPr id="13" name="图片 12"/>
          <p:cNvPicPr>
            <a:picLocks noChangeAspect="1"/>
          </p:cNvPicPr>
          <p:nvPr/>
        </p:nvPicPr>
        <p:blipFill>
          <a:blip r:embed="rId4"/>
          <a:stretch>
            <a:fillRect/>
          </a:stretch>
        </p:blipFill>
        <p:spPr>
          <a:xfrm>
            <a:off x="3157220" y="5269865"/>
            <a:ext cx="2516505" cy="311150"/>
          </a:xfrm>
          <a:prstGeom prst="rect">
            <a:avLst/>
          </a:prstGeom>
        </p:spPr>
      </p:pic>
      <p:sp>
        <p:nvSpPr>
          <p:cNvPr id="14" name="文本框 13"/>
          <p:cNvSpPr txBox="1"/>
          <p:nvPr/>
        </p:nvSpPr>
        <p:spPr>
          <a:xfrm>
            <a:off x="469900" y="5796915"/>
            <a:ext cx="8576310" cy="39878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其中                 是潜在状态空间到语义空间的转换矩阵，</a:t>
            </a:r>
            <a:r>
              <a:rPr lang="zh-CN" altLang="en-US" sz="2000" i="1" dirty="0">
                <a:latin typeface="Times New Roman" panose="02020603050405020304" charset="0"/>
                <a:ea typeface="微软雅黑" panose="020B0503020204020204" pitchFamily="34" charset="-122"/>
                <a:cs typeface="Times New Roman" panose="02020603050405020304" charset="0"/>
              </a:rPr>
              <a:t>elu </a:t>
            </a:r>
            <a:r>
              <a:rPr lang="zh-CN" altLang="en-US" sz="2000" dirty="0">
                <a:latin typeface="微软雅黑" panose="020B0503020204020204" pitchFamily="34" charset="-122"/>
                <a:ea typeface="微软雅黑" panose="020B0503020204020204" pitchFamily="34" charset="-122"/>
              </a:rPr>
              <a:t>是激活函数</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5"/>
          <a:stretch>
            <a:fillRect/>
          </a:stretch>
        </p:blipFill>
        <p:spPr>
          <a:xfrm>
            <a:off x="1097915" y="5857875"/>
            <a:ext cx="1195705" cy="276860"/>
          </a:xfrm>
          <a:prstGeom prst="rect">
            <a:avLst/>
          </a:prstGeom>
        </p:spPr>
      </p:pic>
      <p:pic>
        <p:nvPicPr>
          <p:cNvPr id="2" name="图片 1"/>
          <p:cNvPicPr>
            <a:picLocks noChangeAspect="1"/>
          </p:cNvPicPr>
          <p:nvPr/>
        </p:nvPicPr>
        <p:blipFill>
          <a:blip r:embed="rId6"/>
          <a:stretch>
            <a:fillRect/>
          </a:stretch>
        </p:blipFill>
        <p:spPr>
          <a:xfrm>
            <a:off x="3848735" y="1811020"/>
            <a:ext cx="972820" cy="2184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zh-CN" altLang="en-US" sz="3200" b="1" dirty="0">
                <a:sym typeface="+mn-ea"/>
              </a:rPr>
              <a:t>Method</a:t>
            </a:r>
            <a:endParaRPr lang="zh-CN" altLang="en-US" sz="3200" b="1" dirty="0">
              <a:sym typeface="+mn-ea"/>
            </a:endParaRPr>
          </a:p>
        </p:txBody>
      </p:sp>
      <p:sp>
        <p:nvSpPr>
          <p:cNvPr id="12" name="文本框 11"/>
          <p:cNvSpPr txBox="1"/>
          <p:nvPr/>
        </p:nvSpPr>
        <p:spPr>
          <a:xfrm>
            <a:off x="359410" y="1482090"/>
            <a:ext cx="8375015" cy="82994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将基于结果的语义向量 </a:t>
            </a:r>
            <a:r>
              <a:rPr lang="zh-CN" altLang="en-US" sz="2400" i="1" dirty="0">
                <a:latin typeface="Times New Roman" panose="02020603050405020304" charset="0"/>
                <a:ea typeface="微软雅黑" panose="020B0503020204020204" pitchFamily="34" charset="-122"/>
                <a:cs typeface="Times New Roman" panose="02020603050405020304" charset="0"/>
              </a:rPr>
              <a:t>sem</a:t>
            </a:r>
            <a:r>
              <a:rPr lang="zh-CN" altLang="en-US" sz="2400" i="1" baseline="-25000" dirty="0">
                <a:latin typeface="Times New Roman" panose="02020603050405020304" charset="0"/>
                <a:ea typeface="微软雅黑" panose="020B0503020204020204" pitchFamily="34" charset="-122"/>
                <a:cs typeface="Times New Roman" panose="02020603050405020304" charset="0"/>
              </a:rPr>
              <a:t>i </a:t>
            </a:r>
            <a:r>
              <a:rPr lang="zh-CN" altLang="en-US" sz="2400" dirty="0">
                <a:latin typeface="微软雅黑" panose="020B0503020204020204" pitchFamily="34" charset="-122"/>
                <a:ea typeface="微软雅黑" panose="020B0503020204020204" pitchFamily="34" charset="-122"/>
              </a:rPr>
              <a:t>与事实描述的语义向量</a:t>
            </a:r>
            <a:r>
              <a:rPr lang="zh-CN" altLang="en-US" sz="2400" i="1" dirty="0">
                <a:latin typeface="Times New Roman" panose="02020603050405020304" charset="0"/>
                <a:ea typeface="微软雅黑" panose="020B0503020204020204" pitchFamily="34" charset="-122"/>
                <a:cs typeface="Times New Roman" panose="02020603050405020304" charset="0"/>
                <a:sym typeface="+mn-ea"/>
              </a:rPr>
              <a:t>  </a:t>
            </a:r>
            <a:r>
              <a:rPr lang="en-US" altLang="zh-CN" sz="2400" i="1" dirty="0">
                <a:latin typeface="Times New Roman" panose="02020603050405020304" charset="0"/>
                <a:ea typeface="微软雅黑" panose="020B0503020204020204" pitchFamily="34" charset="-122"/>
                <a:cs typeface="Times New Roman" panose="02020603050405020304" charset="0"/>
                <a:sym typeface="+mn-ea"/>
              </a:rPr>
              <a:t>fact</a:t>
            </a:r>
            <a:r>
              <a:rPr lang="en-US" altLang="zh-CN" sz="2400" i="1" baseline="-25000" dirty="0">
                <a:latin typeface="Times New Roman" panose="02020603050405020304" charset="0"/>
                <a:ea typeface="微软雅黑" panose="020B0503020204020204" pitchFamily="34" charset="-122"/>
                <a:cs typeface="Times New Roman" panose="02020603050405020304" charset="0"/>
                <a:sym typeface="+mn-ea"/>
              </a:rPr>
              <a:t>ori</a:t>
            </a:r>
            <a:r>
              <a:rPr lang="zh-CN" altLang="en-US" sz="2400" i="1" baseline="-25000" dirty="0">
                <a:latin typeface="Times New Roman" panose="02020603050405020304" charset="0"/>
                <a:ea typeface="微软雅黑" panose="020B0503020204020204" pitchFamily="34" charset="-122"/>
                <a:cs typeface="Times New Roman" panose="02020603050405020304" charset="0"/>
                <a:sym typeface="+mn-ea"/>
              </a:rPr>
              <a:t> </a:t>
            </a:r>
            <a:r>
              <a:rPr lang="zh-CN" altLang="en-US"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rPr>
              <a:t>合并，获得基于任务 </a:t>
            </a:r>
            <a:r>
              <a:rPr lang="zh-CN" altLang="en-US" sz="2400" i="1" dirty="0">
                <a:latin typeface="Times New Roman" panose="02020603050405020304" charset="0"/>
                <a:ea typeface="微软雅黑" panose="020B0503020204020204" pitchFamily="34" charset="-122"/>
                <a:cs typeface="Times New Roman" panose="02020603050405020304" charset="0"/>
              </a:rPr>
              <a:t>i</a:t>
            </a:r>
            <a:r>
              <a:rPr lang="zh-CN" altLang="en-US" sz="2400" dirty="0">
                <a:latin typeface="微软雅黑" panose="020B0503020204020204" pitchFamily="34" charset="-122"/>
                <a:ea typeface="微软雅黑" panose="020B0503020204020204" pitchFamily="34" charset="-122"/>
              </a:rPr>
              <a:t> 的事实语义向量：</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724150" y="2420620"/>
            <a:ext cx="3193415" cy="517525"/>
          </a:xfrm>
          <a:prstGeom prst="rect">
            <a:avLst/>
          </a:prstGeom>
        </p:spPr>
      </p:pic>
      <p:pic>
        <p:nvPicPr>
          <p:cNvPr id="4" name="图片 3"/>
          <p:cNvPicPr>
            <a:picLocks noChangeAspect="1"/>
          </p:cNvPicPr>
          <p:nvPr/>
        </p:nvPicPr>
        <p:blipFill>
          <a:blip r:embed="rId2"/>
          <a:stretch>
            <a:fillRect/>
          </a:stretch>
        </p:blipFill>
        <p:spPr>
          <a:xfrm>
            <a:off x="2336800" y="4818380"/>
            <a:ext cx="4469765" cy="437515"/>
          </a:xfrm>
          <a:prstGeom prst="rect">
            <a:avLst/>
          </a:prstGeom>
        </p:spPr>
      </p:pic>
      <p:sp>
        <p:nvSpPr>
          <p:cNvPr id="5" name="文本框 4"/>
          <p:cNvSpPr txBox="1"/>
          <p:nvPr/>
        </p:nvSpPr>
        <p:spPr>
          <a:xfrm>
            <a:off x="358775" y="4150995"/>
            <a:ext cx="4979670" cy="46037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预测任务 </a:t>
            </a:r>
            <a:r>
              <a:rPr lang="en-US" altLang="zh-CN" sz="2400" i="1" dirty="0">
                <a:latin typeface="Times New Roman" panose="02020603050405020304" charset="0"/>
                <a:ea typeface="微软雅黑" panose="020B0503020204020204" pitchFamily="34" charset="-122"/>
                <a:cs typeface="Times New Roman" panose="02020603050405020304" charset="0"/>
              </a:rPr>
              <a:t>j</a:t>
            </a:r>
            <a:r>
              <a:rPr lang="zh-CN" altLang="en-US" sz="2400" dirty="0">
                <a:latin typeface="微软雅黑" panose="020B0503020204020204" pitchFamily="34" charset="-122"/>
                <a:ea typeface="微软雅黑" panose="020B0503020204020204" pitchFamily="34" charset="-122"/>
              </a:rPr>
              <a:t> 的follow-up任务 </a:t>
            </a:r>
            <a:r>
              <a:rPr lang="zh-CN" altLang="en-US" sz="2400" i="1" dirty="0">
                <a:latin typeface="Times New Roman" panose="02020603050405020304" charset="0"/>
                <a:ea typeface="微软雅黑" panose="020B0503020204020204" pitchFamily="34" charset="-122"/>
                <a:cs typeface="Times New Roman" panose="02020603050405020304" charset="0"/>
                <a:sym typeface="+mn-ea"/>
              </a:rPr>
              <a:t>i</a:t>
            </a:r>
            <a:r>
              <a:rPr lang="zh-CN" altLang="en-US" sz="2400" i="1" dirty="0">
                <a:latin typeface="Times New Roman" panose="02020603050405020304" charset="0"/>
                <a:ea typeface="微软雅黑" panose="020B0503020204020204" pitchFamily="34" charset="-122"/>
                <a:cs typeface="Times New Roman" panose="02020603050405020304" charset="0"/>
              </a:rPr>
              <a:t> </a:t>
            </a:r>
            <a:r>
              <a:rPr lang="en-US" altLang="zh-CN" sz="2400" dirty="0">
                <a:latin typeface="Times New Roman" panose="02020603050405020304" charset="0"/>
                <a:ea typeface="微软雅黑" panose="020B0503020204020204" pitchFamily="34" charset="-122"/>
                <a:cs typeface="Times New Roman" panose="02020603050405020304" charset="0"/>
              </a:rPr>
              <a:t>:</a:t>
            </a:r>
            <a:endParaRPr lang="en-US" altLang="zh-CN" sz="2400" dirty="0">
              <a:latin typeface="Times New Roman" panose="02020603050405020304" charset="0"/>
              <a:ea typeface="微软雅黑" panose="020B0503020204020204" pitchFamily="34" charset="-122"/>
              <a:cs typeface="Times New Roman" panose="02020603050405020304" charset="0"/>
            </a:endParaRPr>
          </a:p>
        </p:txBody>
      </p:sp>
      <p:pic>
        <p:nvPicPr>
          <p:cNvPr id="6" name="图片 5"/>
          <p:cNvPicPr>
            <a:picLocks noChangeAspect="1"/>
          </p:cNvPicPr>
          <p:nvPr/>
        </p:nvPicPr>
        <p:blipFill>
          <a:blip r:embed="rId3"/>
          <a:stretch>
            <a:fillRect/>
          </a:stretch>
        </p:blipFill>
        <p:spPr>
          <a:xfrm>
            <a:off x="828040" y="5581650"/>
            <a:ext cx="1560195" cy="274955"/>
          </a:xfrm>
          <a:prstGeom prst="rect">
            <a:avLst/>
          </a:prstGeom>
        </p:spPr>
      </p:pic>
      <p:sp>
        <p:nvSpPr>
          <p:cNvPr id="7" name="文本框 6"/>
          <p:cNvSpPr txBox="1"/>
          <p:nvPr/>
        </p:nvSpPr>
        <p:spPr>
          <a:xfrm>
            <a:off x="2306320" y="5488940"/>
            <a:ext cx="5774690" cy="460375"/>
          </a:xfrm>
          <a:prstGeom prst="rect">
            <a:avLst/>
          </a:prstGeom>
          <a:noFill/>
          <a:ln w="9525">
            <a:noFill/>
            <a:miter lim="800000"/>
          </a:ln>
        </p:spPr>
        <p:txBody>
          <a:bodyPr wrap="square">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是全连接矩阵，            是偏置向量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4398010" y="5581650"/>
            <a:ext cx="1196975" cy="280670"/>
          </a:xfrm>
          <a:prstGeom prst="rect">
            <a:avLst/>
          </a:prstGeom>
        </p:spPr>
      </p:pic>
      <p:sp>
        <p:nvSpPr>
          <p:cNvPr id="9" name="文本框 8"/>
          <p:cNvSpPr txBox="1"/>
          <p:nvPr/>
        </p:nvSpPr>
        <p:spPr>
          <a:xfrm>
            <a:off x="828040" y="3004820"/>
            <a:ext cx="4848860" cy="460375"/>
          </a:xfrm>
          <a:prstGeom prst="rect">
            <a:avLst/>
          </a:prstGeom>
          <a:noFill/>
          <a:ln w="9525">
            <a:noFill/>
            <a:miter lim="800000"/>
          </a:ln>
        </p:spPr>
        <p:txBody>
          <a:bodyPr wrap="square" anchor="t">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其中    是逐元素乘积函数。</a:t>
            </a:r>
            <a:endParaRPr lang="zh-CN" altLang="en-US" sz="2400" dirty="0">
              <a:latin typeface="微软雅黑" panose="020B0503020204020204" pitchFamily="34" charset="-122"/>
              <a:ea typeface="微软雅黑" panose="020B0503020204020204" pitchFamily="34" charset="-122"/>
            </a:endParaRPr>
          </a:p>
        </p:txBody>
      </p:sp>
      <p:graphicFrame>
        <p:nvGraphicFramePr>
          <p:cNvPr id="10" name="对象 9">
            <a:hlinkClick r:id="" action="ppaction://ole?verb="/>
          </p:cNvPr>
          <p:cNvGraphicFramePr>
            <a:graphicFrameLocks noChangeAspect="1"/>
          </p:cNvGraphicFramePr>
          <p:nvPr/>
        </p:nvGraphicFramePr>
        <p:xfrm>
          <a:off x="1561465" y="3048635"/>
          <a:ext cx="358775" cy="384810"/>
        </p:xfrm>
        <a:graphic>
          <a:graphicData uri="http://schemas.openxmlformats.org/presentationml/2006/ole">
            <mc:AlternateContent xmlns:mc="http://schemas.openxmlformats.org/markup-compatibility/2006">
              <mc:Choice xmlns:v="urn:schemas-microsoft-com:vml" Requires="v">
                <p:oleObj spid="_x0000_s1025" name="" r:id="rId5" imgW="165100" imgH="177165" progId="Equation.KSEE3">
                  <p:embed/>
                </p:oleObj>
              </mc:Choice>
              <mc:Fallback>
                <p:oleObj name="" r:id="rId5" imgW="165100" imgH="177165" progId="Equation.KSEE3">
                  <p:embed/>
                  <p:pic>
                    <p:nvPicPr>
                      <p:cNvPr id="0" name="图片 1024"/>
                      <p:cNvPicPr/>
                      <p:nvPr/>
                    </p:nvPicPr>
                    <p:blipFill>
                      <a:blip r:embed="rId6"/>
                      <a:stretch>
                        <a:fillRect/>
                      </a:stretch>
                    </p:blipFill>
                    <p:spPr>
                      <a:xfrm>
                        <a:off x="1561465" y="3048635"/>
                        <a:ext cx="358775" cy="38481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zh-CN" altLang="en-US" sz="3200" b="1" dirty="0">
                <a:sym typeface="+mn-ea"/>
              </a:rPr>
              <a:t>Method</a:t>
            </a:r>
            <a:endParaRPr lang="zh-CN" altLang="en-US" sz="3200" b="1" dirty="0">
              <a:sym typeface="+mn-ea"/>
            </a:endParaRPr>
          </a:p>
        </p:txBody>
      </p:sp>
      <p:sp>
        <p:nvSpPr>
          <p:cNvPr id="3" name="文本框 2"/>
          <p:cNvSpPr txBox="1"/>
          <p:nvPr/>
        </p:nvSpPr>
        <p:spPr>
          <a:xfrm>
            <a:off x="260350" y="1436370"/>
            <a:ext cx="5918835" cy="521970"/>
          </a:xfrm>
          <a:prstGeom prst="rect">
            <a:avLst/>
          </a:prstGeom>
          <a:noFill/>
          <a:ln w="9525">
            <a:noFill/>
            <a:miter lim="800000"/>
          </a:ln>
        </p:spPr>
        <p:txBody>
          <a:bodyPr wrap="square" anchor="t">
            <a:spAutoFit/>
          </a:bodyPr>
          <a:p>
            <a:pPr marL="457200" indent="-4572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Backward Verification</a:t>
            </a:r>
            <a:r>
              <a:rPr lang="en-US" altLang="zh-CN" sz="2800" b="1" dirty="0">
                <a:solidFill>
                  <a:schemeClr val="tx1"/>
                </a:solidFill>
                <a:latin typeface="微软雅黑" panose="020B0503020204020204" pitchFamily="34" charset="-122"/>
                <a:ea typeface="微软雅黑" panose="020B0503020204020204" pitchFamily="34" charset="-122"/>
              </a:rPr>
              <a:t>:</a:t>
            </a:r>
            <a:endParaRPr lang="en-US" altLang="zh-CN" sz="2800" b="1"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5625" y="2349500"/>
            <a:ext cx="7913370" cy="1438910"/>
          </a:xfrm>
          <a:prstGeom prst="rect">
            <a:avLst/>
          </a:prstGeom>
          <a:noFill/>
          <a:ln w="9525">
            <a:noFill/>
            <a:miter lim="800000"/>
          </a:ln>
        </p:spPr>
        <p:txBody>
          <a:bodyPr wrap="square" anchor="t">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利用</a:t>
            </a:r>
            <a:r>
              <a:rPr lang="zh-CN" altLang="en-US" sz="2400" i="1" dirty="0">
                <a:latin typeface="Times New Roman" panose="02020603050405020304" charset="0"/>
                <a:ea typeface="微软雅黑" panose="020B0503020204020204" pitchFamily="34" charset="-122"/>
                <a:cs typeface="Times New Roman" panose="02020603050405020304" charset="0"/>
              </a:rPr>
              <a:t> sigmoid </a:t>
            </a:r>
            <a:r>
              <a:rPr lang="zh-CN" altLang="en-US" sz="2400" dirty="0">
                <a:latin typeface="微软雅黑" panose="020B0503020204020204" pitchFamily="34" charset="-122"/>
                <a:ea typeface="微软雅黑" panose="020B0503020204020204" pitchFamily="34" charset="-122"/>
              </a:rPr>
              <a:t>函数根据任务 </a:t>
            </a:r>
            <a:r>
              <a:rPr lang="zh-CN" altLang="en-US" sz="2400" i="1" dirty="0">
                <a:latin typeface="Times New Roman" panose="02020603050405020304" charset="0"/>
                <a:ea typeface="微软雅黑" panose="020B0503020204020204" pitchFamily="34" charset="-122"/>
                <a:cs typeface="Times New Roman" panose="02020603050405020304" charset="0"/>
              </a:rPr>
              <a:t>i</a:t>
            </a:r>
            <a:r>
              <a:rPr lang="zh-CN" altLang="en-US" sz="2400" dirty="0">
                <a:latin typeface="微软雅黑" panose="020B0503020204020204" pitchFamily="34" charset="-122"/>
                <a:ea typeface="微软雅黑" panose="020B0503020204020204" pitchFamily="34" charset="-122"/>
              </a:rPr>
              <a:t> 的结果确定任务</a:t>
            </a:r>
            <a:r>
              <a:rPr lang="zh-CN" altLang="en-US" sz="2400" i="1" dirty="0">
                <a:latin typeface="Times New Roman" panose="02020603050405020304" charset="0"/>
                <a:ea typeface="微软雅黑" panose="020B0503020204020204" pitchFamily="34" charset="-122"/>
                <a:cs typeface="Times New Roman" panose="02020603050405020304" charset="0"/>
              </a:rPr>
              <a:t> </a:t>
            </a:r>
            <a:r>
              <a:rPr lang="zh-CN" sz="2400" i="1">
                <a:latin typeface="Times New Roman" panose="02020603050405020304" charset="0"/>
                <a:ea typeface="微软雅黑" panose="020B0503020204020204" pitchFamily="34" charset="-122"/>
                <a:cs typeface="Times New Roman" panose="02020603050405020304" charset="0"/>
              </a:rPr>
              <a:t>j</a:t>
            </a:r>
            <a:r>
              <a:rPr 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的结果的每个类别是否适用。</a:t>
            </a:r>
            <a:r>
              <a:rPr lang="zh-CN" sz="2400">
                <a:latin typeface="微软雅黑" panose="020B0503020204020204" pitchFamily="34" charset="-122"/>
                <a:ea typeface="微软雅黑" panose="020B0503020204020204" pitchFamily="34" charset="-122"/>
                <a:cs typeface="微软雅黑" panose="020B0503020204020204" pitchFamily="34" charset="-122"/>
                <a:sym typeface="+mn-ea"/>
              </a:rPr>
              <a:t>将潜在状态向量 </a:t>
            </a:r>
            <a:r>
              <a:rPr lang="zh-CN" altLang="en-US" sz="2400" i="1" dirty="0">
                <a:latin typeface="Times New Roman" panose="02020603050405020304" charset="0"/>
                <a:ea typeface="微软雅黑" panose="020B0503020204020204" pitchFamily="34" charset="-122"/>
                <a:cs typeface="Times New Roman" panose="02020603050405020304" charset="0"/>
                <a:sym typeface="+mn-ea"/>
              </a:rPr>
              <a:t>lsv</a:t>
            </a:r>
            <a:r>
              <a:rPr lang="zh-CN" altLang="en-US" sz="2400" i="1" baseline="-25000" dirty="0">
                <a:latin typeface="Times New Roman" panose="02020603050405020304" charset="0"/>
                <a:ea typeface="微软雅黑" panose="020B0503020204020204" pitchFamily="34" charset="-122"/>
                <a:cs typeface="Times New Roman" panose="02020603050405020304" charset="0"/>
                <a:sym typeface="+mn-ea"/>
              </a:rPr>
              <a:t>i </a:t>
            </a:r>
            <a:r>
              <a:rPr lang="zh-CN" sz="2400">
                <a:latin typeface="微软雅黑" panose="020B0503020204020204" pitchFamily="34" charset="-122"/>
                <a:ea typeface="微软雅黑" panose="020B0503020204020204" pitchFamily="34" charset="-122"/>
                <a:cs typeface="微软雅黑" panose="020B0503020204020204" pitchFamily="34" charset="-122"/>
                <a:sym typeface="+mn-ea"/>
              </a:rPr>
              <a:t>映射到其pre-order任务 </a:t>
            </a:r>
            <a:r>
              <a:rPr lang="en-US" sz="2400" i="1">
                <a:latin typeface="Times New Roman" panose="02020603050405020304" charset="0"/>
                <a:ea typeface="微软雅黑" panose="020B0503020204020204" pitchFamily="34" charset="-122"/>
                <a:cs typeface="Times New Roman" panose="02020603050405020304" charset="0"/>
                <a:sym typeface="+mn-ea"/>
              </a:rPr>
              <a:t>j</a:t>
            </a:r>
            <a:r>
              <a:rPr lang="en-US" sz="24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400">
                <a:latin typeface="微软雅黑" panose="020B0503020204020204" pitchFamily="34" charset="-122"/>
                <a:ea typeface="微软雅黑" panose="020B0503020204020204" pitchFamily="34" charset="-122"/>
                <a:cs typeface="微软雅黑" panose="020B0503020204020204" pitchFamily="34" charset="-122"/>
                <a:sym typeface="+mn-ea"/>
              </a:rPr>
              <a:t>的 gate 向量空间，获得 </a:t>
            </a:r>
            <a:r>
              <a:rPr lang="en-US" sz="2400" i="1">
                <a:latin typeface="Times New Roman" panose="02020603050405020304" charset="0"/>
                <a:ea typeface="微软雅黑" panose="020B0503020204020204" pitchFamily="34" charset="-122"/>
                <a:cs typeface="Times New Roman" panose="02020603050405020304" charset="0"/>
                <a:sym typeface="+mn-ea"/>
              </a:rPr>
              <a:t>gate</a:t>
            </a:r>
            <a:r>
              <a:rPr lang="en-US" sz="2400" i="1" baseline="-25000">
                <a:latin typeface="Times New Roman" panose="02020603050405020304" charset="0"/>
                <a:ea typeface="微软雅黑" panose="020B0503020204020204" pitchFamily="34" charset="-122"/>
                <a:cs typeface="Times New Roman" panose="02020603050405020304" charset="0"/>
                <a:sym typeface="+mn-ea"/>
              </a:rPr>
              <a:t>i,j</a:t>
            </a:r>
            <a:r>
              <a:rPr lang="en-US" sz="2400">
                <a:latin typeface="Times New Roman" panose="02020603050405020304" charset="0"/>
                <a:ea typeface="微软雅黑" panose="020B0503020204020204" pitchFamily="34" charset="-122"/>
                <a:cs typeface="Times New Roman" panose="02020603050405020304" charset="0"/>
                <a:sym typeface="+mn-ea"/>
              </a:rPr>
              <a:t>∈R</a:t>
            </a:r>
            <a:r>
              <a:rPr lang="en-US" sz="2400" i="1" baseline="30000">
                <a:latin typeface="Times New Roman" panose="02020603050405020304" charset="0"/>
                <a:ea typeface="微软雅黑" panose="020B0503020204020204" pitchFamily="34" charset="-122"/>
                <a:cs typeface="Times New Roman" panose="02020603050405020304" charset="0"/>
                <a:sym typeface="+mn-ea"/>
              </a:rPr>
              <a:t>tj </a:t>
            </a:r>
            <a:r>
              <a:rPr lang="zh-CN" altLang="en-US" sz="2400">
                <a:latin typeface="Times New Roman" panose="02020603050405020304" charset="0"/>
                <a:ea typeface="微软雅黑" panose="020B0503020204020204" pitchFamily="34" charset="-122"/>
                <a:cs typeface="Times New Roman" panose="02020603050405020304" charset="0"/>
                <a:sym typeface="+mn-ea"/>
              </a:rPr>
              <a:t>。</a:t>
            </a:r>
            <a:endParaRPr lang="zh-CN" altLang="en-US" sz="2400" b="0" i="1" baseline="30000">
              <a:latin typeface="Times New Roman" panose="02020603050405020304" charset="0"/>
              <a:ea typeface="微软雅黑" panose="020B0503020204020204" pitchFamily="34" charset="-122"/>
              <a:cs typeface="Times New Roman" panose="02020603050405020304" charset="0"/>
            </a:endParaRPr>
          </a:p>
          <a:p>
            <a:pPr eaLnBrk="0" hangingPunct="0">
              <a:buFontTx/>
              <a:buNone/>
            </a:pPr>
            <a:endParaRPr lang="zh-CN" altLang="en-US" sz="2400" b="0" i="1" baseline="30000" dirty="0">
              <a:latin typeface="Times New Roman" panose="02020603050405020304" charset="0"/>
              <a:ea typeface="微软雅黑" panose="020B0503020204020204" pitchFamily="34" charset="-122"/>
              <a:cs typeface="Times New Roman" panose="02020603050405020304" charset="0"/>
            </a:endParaRPr>
          </a:p>
        </p:txBody>
      </p:sp>
      <p:pic>
        <p:nvPicPr>
          <p:cNvPr id="5" name="图片 4"/>
          <p:cNvPicPr>
            <a:picLocks noChangeAspect="1"/>
          </p:cNvPicPr>
          <p:nvPr/>
        </p:nvPicPr>
        <p:blipFill>
          <a:blip r:embed="rId1"/>
          <a:stretch>
            <a:fillRect/>
          </a:stretch>
        </p:blipFill>
        <p:spPr>
          <a:xfrm>
            <a:off x="1771650" y="4120515"/>
            <a:ext cx="5344795" cy="63881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zh-CN" altLang="en-US" sz="3200" b="1" dirty="0">
                <a:sym typeface="+mn-ea"/>
              </a:rPr>
              <a:t>Method</a:t>
            </a:r>
            <a:endParaRPr lang="zh-CN" altLang="en-US" sz="3200" b="1" dirty="0">
              <a:sym typeface="+mn-ea"/>
            </a:endParaRPr>
          </a:p>
        </p:txBody>
      </p:sp>
      <p:sp>
        <p:nvSpPr>
          <p:cNvPr id="3" name="文本框 2"/>
          <p:cNvSpPr txBox="1"/>
          <p:nvPr/>
        </p:nvSpPr>
        <p:spPr>
          <a:xfrm>
            <a:off x="55245" y="1159510"/>
            <a:ext cx="7594600" cy="521970"/>
          </a:xfrm>
          <a:prstGeom prst="rect">
            <a:avLst/>
          </a:prstGeom>
          <a:noFill/>
          <a:ln w="9525">
            <a:noFill/>
            <a:miter lim="800000"/>
          </a:ln>
        </p:spPr>
        <p:txBody>
          <a:bodyPr wrap="square" anchor="t">
            <a:spAutoFit/>
          </a:bodyPr>
          <a:p>
            <a:pPr marL="457200" indent="-4572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Multi-Perspective Integration：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80870" y="2053590"/>
            <a:ext cx="4253865" cy="1062355"/>
          </a:xfrm>
          <a:prstGeom prst="rect">
            <a:avLst/>
          </a:prstGeom>
        </p:spPr>
      </p:pic>
      <p:pic>
        <p:nvPicPr>
          <p:cNvPr id="6" name="图片 5"/>
          <p:cNvPicPr>
            <a:picLocks noChangeAspect="1"/>
          </p:cNvPicPr>
          <p:nvPr/>
        </p:nvPicPr>
        <p:blipFill>
          <a:blip r:embed="rId2"/>
          <a:stretch>
            <a:fillRect/>
          </a:stretch>
        </p:blipFill>
        <p:spPr>
          <a:xfrm>
            <a:off x="1918335" y="3975100"/>
            <a:ext cx="3243580" cy="929640"/>
          </a:xfrm>
          <a:prstGeom prst="rect">
            <a:avLst/>
          </a:prstGeom>
        </p:spPr>
      </p:pic>
      <p:pic>
        <p:nvPicPr>
          <p:cNvPr id="7" name="图片 6"/>
          <p:cNvPicPr>
            <a:picLocks noChangeAspect="1"/>
          </p:cNvPicPr>
          <p:nvPr/>
        </p:nvPicPr>
        <p:blipFill>
          <a:blip r:embed="rId3"/>
          <a:stretch>
            <a:fillRect/>
          </a:stretch>
        </p:blipFill>
        <p:spPr>
          <a:xfrm>
            <a:off x="3503930" y="5582920"/>
            <a:ext cx="2765425" cy="536575"/>
          </a:xfrm>
          <a:prstGeom prst="rect">
            <a:avLst/>
          </a:prstGeom>
        </p:spPr>
      </p:pic>
      <p:sp>
        <p:nvSpPr>
          <p:cNvPr id="8" name="文本框 7"/>
          <p:cNvSpPr txBox="1"/>
          <p:nvPr/>
        </p:nvSpPr>
        <p:spPr>
          <a:xfrm>
            <a:off x="210820" y="1718945"/>
            <a:ext cx="5324475" cy="39878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FP</a:t>
            </a:r>
            <a:r>
              <a:rPr lang="zh-CN" altLang="en-US" sz="2000" dirty="0">
                <a:latin typeface="微软雅黑" panose="020B0503020204020204" pitchFamily="34" charset="-122"/>
                <a:ea typeface="微软雅黑" panose="020B0503020204020204" pitchFamily="34" charset="-122"/>
              </a:rPr>
              <a:t> 综合结果：</a:t>
            </a:r>
            <a:endParaRPr lang="zh-CN" altLang="en-US"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59410" y="3689985"/>
            <a:ext cx="6459855" cy="39878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rPr>
              <a:t>BV</a:t>
            </a:r>
            <a:r>
              <a:rPr lang="zh-CN" altLang="en-US" sz="2000" dirty="0">
                <a:latin typeface="微软雅黑" panose="020B0503020204020204" pitchFamily="34" charset="-122"/>
                <a:ea typeface="微软雅黑" panose="020B0503020204020204" pitchFamily="34" charset="-122"/>
              </a:rPr>
              <a:t> 综合结果：</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701675" y="3115945"/>
            <a:ext cx="7451090" cy="39878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其中 </a:t>
            </a:r>
            <a:r>
              <a:rPr lang="zh-CN" altLang="en-US" sz="2000" i="1" dirty="0">
                <a:latin typeface="Times New Roman" panose="02020603050405020304" charset="0"/>
                <a:ea typeface="微软雅黑" panose="020B0503020204020204" pitchFamily="34" charset="-122"/>
                <a:cs typeface="Times New Roman" panose="02020603050405020304" charset="0"/>
              </a:rPr>
              <a:t>p</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 </a:t>
            </a:r>
            <a:r>
              <a:rPr lang="zh-CN" altLang="en-US" sz="2000" dirty="0">
                <a:latin typeface="微软雅黑" panose="020B0503020204020204" pitchFamily="34" charset="-122"/>
                <a:ea typeface="微软雅黑" panose="020B0503020204020204" pitchFamily="34" charset="-122"/>
              </a:rPr>
              <a:t>是任务 </a:t>
            </a:r>
            <a:r>
              <a:rPr lang="zh-CN" altLang="en-US" sz="2000" i="1" dirty="0">
                <a:latin typeface="Times New Roman" panose="02020603050405020304" charset="0"/>
                <a:ea typeface="微软雅黑" panose="020B0503020204020204" pitchFamily="34" charset="-122"/>
                <a:cs typeface="Times New Roman" panose="02020603050405020304" charset="0"/>
              </a:rPr>
              <a:t>i</a:t>
            </a:r>
            <a:r>
              <a:rPr lang="zh-CN" altLang="en-US" sz="2000" dirty="0">
                <a:latin typeface="微软雅黑" panose="020B0503020204020204" pitchFamily="34" charset="-122"/>
                <a:ea typeface="微软雅黑" panose="020B0503020204020204" pitchFamily="34" charset="-122"/>
              </a:rPr>
              <a:t> 的 pre-order任务数，</a:t>
            </a:r>
            <a:r>
              <a:rPr lang="zh-CN" altLang="en-US" sz="2000" i="1" dirty="0">
                <a:latin typeface="Times New Roman" panose="02020603050405020304" charset="0"/>
                <a:ea typeface="微软雅黑" panose="020B0503020204020204" pitchFamily="34" charset="-122"/>
                <a:cs typeface="Times New Roman" panose="02020603050405020304" charset="0"/>
              </a:rPr>
              <a:t>norm</a:t>
            </a:r>
            <a:r>
              <a:rPr lang="en-US" altLang="zh-CN" sz="2000" dirty="0">
                <a:latin typeface="Times New Roman" panose="02020603050405020304" charset="0"/>
                <a:ea typeface="微软雅黑" panose="020B0503020204020204" pitchFamily="34" charset="-122"/>
                <a:cs typeface="Times New Roman" panose="02020603050405020304" charset="0"/>
              </a:rPr>
              <a:t>(</a:t>
            </a:r>
            <a:r>
              <a:rPr lang="zh-CN" altLang="en-US" sz="2000" i="1" dirty="0">
                <a:latin typeface="Times New Roman" panose="02020603050405020304" charset="0"/>
                <a:ea typeface="微软雅黑" panose="020B0503020204020204" pitchFamily="34" charset="-122"/>
                <a:cs typeface="Times New Roman" panose="02020603050405020304" charset="0"/>
              </a:rPr>
              <a:t>x</a:t>
            </a:r>
            <a:r>
              <a:rPr lang="en-US" altLang="zh-CN" sz="2000" dirty="0">
                <a:latin typeface="Times New Roman" panose="02020603050405020304" charset="0"/>
                <a:ea typeface="微软雅黑" panose="020B0503020204020204" pitchFamily="34" charset="-122"/>
                <a:cs typeface="Times New Roman" panose="02020603050405020304" charset="0"/>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是归一化函数。</a:t>
            </a: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893445" y="4986020"/>
            <a:ext cx="7807325" cy="39878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其中 </a:t>
            </a:r>
            <a:r>
              <a:rPr lang="zh-CN" altLang="en-US" sz="2000" i="1" dirty="0">
                <a:latin typeface="Times New Roman" panose="02020603050405020304" charset="0"/>
                <a:ea typeface="微软雅黑" panose="020B0503020204020204" pitchFamily="34" charset="-122"/>
                <a:cs typeface="Times New Roman" panose="02020603050405020304" charset="0"/>
              </a:rPr>
              <a:t>u</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 </a:t>
            </a:r>
            <a:r>
              <a:rPr lang="zh-CN" altLang="en-US" sz="2000" dirty="0">
                <a:latin typeface="微软雅黑" panose="020B0503020204020204" pitchFamily="34" charset="-122"/>
                <a:ea typeface="微软雅黑" panose="020B0503020204020204" pitchFamily="34" charset="-122"/>
              </a:rPr>
              <a:t>是任务 </a:t>
            </a:r>
            <a:r>
              <a:rPr lang="zh-CN" altLang="en-US" sz="2000" i="1" dirty="0">
                <a:latin typeface="Times New Roman" panose="02020603050405020304" charset="0"/>
                <a:ea typeface="微软雅黑" panose="020B0503020204020204" pitchFamily="34" charset="-122"/>
                <a:cs typeface="Times New Roman" panose="02020603050405020304" charset="0"/>
              </a:rPr>
              <a:t>i</a:t>
            </a:r>
            <a:r>
              <a:rPr lang="zh-CN" altLang="en-US" sz="2000" dirty="0">
                <a:latin typeface="微软雅黑" panose="020B0503020204020204" pitchFamily="34" charset="-122"/>
                <a:ea typeface="微软雅黑" panose="020B0503020204020204" pitchFamily="34" charset="-122"/>
              </a:rPr>
              <a:t> 的follow-up任务数，</a:t>
            </a:r>
            <a:r>
              <a:rPr lang="zh-CN" altLang="en-US" sz="2000" i="1" dirty="0">
                <a:latin typeface="Times New Roman" panose="02020603050405020304" charset="0"/>
                <a:ea typeface="微软雅黑" panose="020B0503020204020204" pitchFamily="34" charset="-122"/>
                <a:cs typeface="Times New Roman" panose="02020603050405020304" charset="0"/>
              </a:rPr>
              <a:t>e </a:t>
            </a:r>
            <a:r>
              <a:rPr lang="zh-CN" altLang="en-US" sz="2000" dirty="0">
                <a:latin typeface="Times New Roman" panose="02020603050405020304" charset="0"/>
                <a:ea typeface="微软雅黑" panose="020B0503020204020204" pitchFamily="34" charset="-122"/>
                <a:cs typeface="Times New Roman" panose="02020603050405020304" charset="0"/>
              </a:rPr>
              <a:t>是</a:t>
            </a:r>
            <a:r>
              <a:rPr lang="zh-CN" altLang="en-US" sz="2000" dirty="0">
                <a:latin typeface="微软雅黑" panose="020B0503020204020204" pitchFamily="34" charset="-122"/>
                <a:ea typeface="微软雅黑" panose="020B0503020204020204" pitchFamily="34" charset="-122"/>
              </a:rPr>
              <a:t>单位向量。</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359410" y="5720715"/>
            <a:ext cx="3274695" cy="398780"/>
          </a:xfrm>
          <a:prstGeom prst="rect">
            <a:avLst/>
          </a:prstGeom>
          <a:noFill/>
          <a:ln w="9525">
            <a:noFill/>
            <a:miter lim="800000"/>
          </a:ln>
        </p:spPr>
        <p:txBody>
          <a:bodyPr wrap="none">
            <a:spAutoFit/>
          </a:bodyPr>
          <a:p>
            <a:pPr marL="342900" indent="-34290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任务 </a:t>
            </a:r>
            <a:r>
              <a:rPr lang="en-US" altLang="zh-CN" sz="2000" i="1" dirty="0">
                <a:latin typeface="Times New Roman" panose="02020603050405020304" charset="0"/>
                <a:ea typeface="微软雅黑" panose="020B0503020204020204" pitchFamily="34" charset="-122"/>
                <a:cs typeface="Times New Roman" panose="02020603050405020304" charset="0"/>
              </a:rPr>
              <a:t>i </a:t>
            </a:r>
            <a:r>
              <a:rPr lang="zh-CN" altLang="en-US" sz="2000" dirty="0">
                <a:latin typeface="微软雅黑" panose="020B0503020204020204" pitchFamily="34" charset="-122"/>
                <a:ea typeface="微软雅黑" panose="020B0503020204020204" pitchFamily="34" charset="-122"/>
              </a:rPr>
              <a:t>的最终预测结果：</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en-US" altLang="zh-CN" sz="3200" b="1" dirty="0">
                <a:solidFill>
                  <a:schemeClr val="bg1"/>
                </a:solidFill>
                <a:sym typeface="+mn-ea"/>
              </a:rPr>
              <a:t>WCA </a:t>
            </a:r>
            <a:r>
              <a:rPr lang="zh-CN" altLang="en-US" sz="3200" b="1" dirty="0">
                <a:solidFill>
                  <a:schemeClr val="bg1"/>
                </a:solidFill>
                <a:sym typeface="+mn-ea"/>
              </a:rPr>
              <a:t>机制</a:t>
            </a:r>
            <a:endParaRPr lang="zh-CN" altLang="en-US" sz="3200" b="1" dirty="0">
              <a:solidFill>
                <a:schemeClr val="bg1"/>
              </a:solidFill>
              <a:sym typeface="+mn-ea"/>
            </a:endParaRPr>
          </a:p>
        </p:txBody>
      </p:sp>
      <p:sp>
        <p:nvSpPr>
          <p:cNvPr id="4" name="文本框 3"/>
          <p:cNvSpPr txBox="1"/>
          <p:nvPr/>
        </p:nvSpPr>
        <p:spPr>
          <a:xfrm>
            <a:off x="88900" y="1231900"/>
            <a:ext cx="5358130" cy="521970"/>
          </a:xfrm>
          <a:prstGeom prst="rect">
            <a:avLst/>
          </a:prstGeom>
          <a:noFill/>
          <a:ln w="9525">
            <a:noFill/>
            <a:miter lim="800000"/>
          </a:ln>
        </p:spPr>
        <p:txBody>
          <a:bodyPr wrap="square">
            <a:spAutoFit/>
          </a:bodyPr>
          <a:p>
            <a:pPr marL="457200" indent="-457200" eaLnBrk="0" hangingPunct="0">
              <a:buClr>
                <a:srgbClr val="FBB030"/>
              </a:buClr>
              <a:buFont typeface="Wingdings" panose="05000000000000000000" charset="0"/>
              <a:buChar char="l"/>
            </a:pPr>
            <a:r>
              <a:rPr sz="2800" b="1" dirty="0">
                <a:solidFill>
                  <a:schemeClr val="tx1"/>
                </a:solidFill>
                <a:latin typeface="微软雅黑" panose="020B0503020204020204" pitchFamily="34" charset="-122"/>
                <a:ea typeface="微软雅黑" panose="020B0503020204020204" pitchFamily="34" charset="-122"/>
              </a:rPr>
              <a:t>Number Embedding</a:t>
            </a:r>
            <a:endParaRPr sz="2800" b="1" dirty="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58775" y="1950085"/>
            <a:ext cx="8216900" cy="101473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将数字 </a:t>
            </a:r>
            <a:r>
              <a:rPr lang="zh-CN" altLang="en-US" sz="2000" i="1" dirty="0">
                <a:latin typeface="Times New Roman" panose="02020603050405020304" charset="0"/>
                <a:ea typeface="微软雅黑" panose="020B0503020204020204" pitchFamily="34" charset="-122"/>
                <a:cs typeface="Times New Roman" panose="02020603050405020304" charset="0"/>
              </a:rPr>
              <a:t>i </a:t>
            </a:r>
            <a:r>
              <a:rPr lang="zh-CN" altLang="en-US" sz="2000" dirty="0">
                <a:latin typeface="微软雅黑" panose="020B0503020204020204" pitchFamily="34" charset="-122"/>
                <a:ea typeface="微软雅黑" panose="020B0503020204020204" pitchFamily="34" charset="-122"/>
              </a:rPr>
              <a:t>转换为固定的  </a:t>
            </a:r>
            <a:r>
              <a:rPr lang="zh-CN" altLang="en-US" sz="2000" i="1" dirty="0">
                <a:latin typeface="Times New Roman" panose="02020603050405020304" charset="0"/>
                <a:ea typeface="微软雅黑" panose="020B0503020204020204" pitchFamily="34" charset="-122"/>
                <a:cs typeface="Times New Roman" panose="02020603050405020304" charset="0"/>
              </a:rPr>
              <a:t>ln</a:t>
            </a:r>
            <a:r>
              <a:rPr lang="zh-CN" altLang="en-US" sz="2000" dirty="0">
                <a:latin typeface="微软雅黑" panose="020B0503020204020204" pitchFamily="34" charset="-122"/>
                <a:ea typeface="微软雅黑" panose="020B0503020204020204" pitchFamily="34" charset="-122"/>
              </a:rPr>
              <a:t>-bit 向量                                               。 单位数字对应于</a:t>
            </a:r>
            <a:r>
              <a:rPr lang="zh-CN" altLang="en-US" sz="2000" i="1" dirty="0">
                <a:latin typeface="Times New Roman" panose="02020603050405020304" charset="0"/>
                <a:ea typeface="微软雅黑" panose="020B0503020204020204" pitchFamily="34" charset="-122"/>
                <a:cs typeface="Times New Roman" panose="02020603050405020304" charset="0"/>
              </a:rPr>
              <a:t>dig</a:t>
            </a:r>
            <a:r>
              <a:rPr lang="zh-CN" altLang="en-US" sz="2000" baseline="-25000" dirty="0">
                <a:latin typeface="Times New Roman" panose="02020603050405020304" charset="0"/>
                <a:ea typeface="微软雅黑" panose="020B0503020204020204" pitchFamily="34" charset="-122"/>
                <a:cs typeface="Times New Roman" panose="02020603050405020304" charset="0"/>
              </a:rPr>
              <a:t>1</a:t>
            </a:r>
            <a:r>
              <a:rPr lang="zh-CN" altLang="en-US" sz="2000" dirty="0">
                <a:latin typeface="微软雅黑" panose="020B0503020204020204" pitchFamily="34" charset="-122"/>
                <a:ea typeface="微软雅黑" panose="020B0503020204020204" pitchFamily="34" charset="-122"/>
              </a:rPr>
              <a:t>，十位数对应于</a:t>
            </a:r>
            <a:r>
              <a:rPr lang="zh-CN" altLang="en-US" sz="2000" i="1" dirty="0">
                <a:latin typeface="Times New Roman" panose="02020603050405020304" charset="0"/>
                <a:ea typeface="微软雅黑" panose="020B0503020204020204" pitchFamily="34" charset="-122"/>
                <a:cs typeface="Times New Roman" panose="02020603050405020304" charset="0"/>
              </a:rPr>
              <a:t>dig</a:t>
            </a:r>
            <a:r>
              <a:rPr lang="zh-CN" altLang="en-US" sz="2000" baseline="-25000" dirty="0">
                <a:latin typeface="Times New Roman" panose="02020603050405020304" charset="0"/>
                <a:ea typeface="微软雅黑" panose="020B0503020204020204" pitchFamily="34" charset="-122"/>
                <a:cs typeface="Times New Roman" panose="02020603050405020304" charset="0"/>
              </a:rPr>
              <a:t>2</a:t>
            </a:r>
            <a:r>
              <a:rPr lang="zh-CN" altLang="en-US" sz="2000" dirty="0">
                <a:latin typeface="微软雅黑" panose="020B0503020204020204" pitchFamily="34" charset="-122"/>
                <a:ea typeface="微软雅黑" panose="020B0503020204020204" pitchFamily="34" charset="-122"/>
              </a:rPr>
              <a:t>，依此类推。当数字</a:t>
            </a:r>
            <a:r>
              <a:rPr lang="zh-CN" altLang="en-US" sz="2000" i="1" dirty="0">
                <a:latin typeface="Times New Roman" panose="02020603050405020304" charset="0"/>
                <a:ea typeface="微软雅黑" panose="020B0503020204020204" pitchFamily="34" charset="-122"/>
                <a:cs typeface="Times New Roman" panose="02020603050405020304" charset="0"/>
              </a:rPr>
              <a:t> i </a:t>
            </a:r>
            <a:r>
              <a:rPr lang="zh-CN" altLang="en-US" sz="2000" dirty="0">
                <a:latin typeface="微软雅黑" panose="020B0503020204020204" pitchFamily="34" charset="-122"/>
                <a:ea typeface="微软雅黑" panose="020B0503020204020204" pitchFamily="34" charset="-122"/>
              </a:rPr>
              <a:t>小于</a:t>
            </a:r>
            <a:r>
              <a:rPr lang="zh-CN" altLang="en-US" sz="2000" i="1" dirty="0">
                <a:latin typeface="Times New Roman" panose="02020603050405020304" charset="0"/>
                <a:ea typeface="微软雅黑" panose="020B0503020204020204" pitchFamily="34" charset="-122"/>
                <a:cs typeface="Times New Roman" panose="02020603050405020304" charset="0"/>
              </a:rPr>
              <a:t>ln</a:t>
            </a:r>
            <a:r>
              <a:rPr lang="zh-CN" altLang="en-US" sz="2000" dirty="0">
                <a:latin typeface="微软雅黑" panose="020B0503020204020204" pitchFamily="34" charset="-122"/>
                <a:ea typeface="微软雅黑" panose="020B0503020204020204" pitchFamily="34" charset="-122"/>
              </a:rPr>
              <a:t>位时，我们填充零； 当数字超过时，我们丢弃高位数。</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787900" y="2032635"/>
            <a:ext cx="3327400" cy="271145"/>
          </a:xfrm>
          <a:prstGeom prst="rect">
            <a:avLst/>
          </a:prstGeom>
        </p:spPr>
      </p:pic>
      <p:sp>
        <p:nvSpPr>
          <p:cNvPr id="7" name="文本框 6"/>
          <p:cNvSpPr txBox="1"/>
          <p:nvPr/>
        </p:nvSpPr>
        <p:spPr>
          <a:xfrm>
            <a:off x="359410" y="3413125"/>
            <a:ext cx="6813550" cy="39878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将每个数字映射到语义空间中</a:t>
            </a:r>
            <a:endParaRPr lang="zh-CN" altLang="en-US"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499995" y="3872865"/>
            <a:ext cx="3745865" cy="321310"/>
          </a:xfrm>
          <a:prstGeom prst="rect">
            <a:avLst/>
          </a:prstGeom>
        </p:spPr>
      </p:pic>
      <p:pic>
        <p:nvPicPr>
          <p:cNvPr id="9" name="图片 8"/>
          <p:cNvPicPr>
            <a:picLocks noChangeAspect="1"/>
          </p:cNvPicPr>
          <p:nvPr/>
        </p:nvPicPr>
        <p:blipFill>
          <a:blip r:embed="rId3"/>
          <a:stretch>
            <a:fillRect/>
          </a:stretch>
        </p:blipFill>
        <p:spPr>
          <a:xfrm>
            <a:off x="1453515" y="4343400"/>
            <a:ext cx="1236980" cy="249555"/>
          </a:xfrm>
          <a:prstGeom prst="rect">
            <a:avLst/>
          </a:prstGeom>
        </p:spPr>
      </p:pic>
      <p:sp>
        <p:nvSpPr>
          <p:cNvPr id="10" name="文本框 9"/>
          <p:cNvSpPr txBox="1"/>
          <p:nvPr/>
        </p:nvSpPr>
        <p:spPr>
          <a:xfrm>
            <a:off x="860425" y="4255135"/>
            <a:ext cx="7762875" cy="39878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其中                是 </a:t>
            </a:r>
            <a:r>
              <a:rPr lang="en-US" altLang="zh-CN" sz="2000" i="1" dirty="0">
                <a:latin typeface="Times New Roman" panose="02020603050405020304" charset="0"/>
                <a:ea typeface="微软雅黑" panose="020B0503020204020204" pitchFamily="34" charset="-122"/>
                <a:cs typeface="Times New Roman" panose="02020603050405020304" charset="0"/>
              </a:rPr>
              <a:t>dig</a:t>
            </a:r>
            <a:r>
              <a:rPr lang="en-US" altLang="zh-CN" sz="2000" i="1" baseline="-25000" dirty="0">
                <a:latin typeface="Times New Roman" panose="02020603050405020304" charset="0"/>
                <a:ea typeface="微软雅黑" panose="020B0503020204020204" pitchFamily="34" charset="-122"/>
                <a:cs typeface="Times New Roman" panose="02020603050405020304" charset="0"/>
              </a:rPr>
              <a:t>i</a:t>
            </a:r>
            <a:r>
              <a:rPr lang="en-US" altLang="zh-CN" sz="2000" baseline="-25000" dirty="0">
                <a:latin typeface="Times New Roman" panose="02020603050405020304" charset="0"/>
                <a:ea typeface="微软雅黑" panose="020B0503020204020204" pitchFamily="34" charset="-122"/>
                <a:cs typeface="Times New Roman" panose="02020603050405020304" charset="0"/>
              </a:rPr>
              <a:t>,</a:t>
            </a:r>
            <a:r>
              <a:rPr lang="en-US" altLang="zh-CN" sz="2000" i="1" baseline="-25000" dirty="0">
                <a:latin typeface="Times New Roman" panose="02020603050405020304" charset="0"/>
                <a:ea typeface="微软雅黑" panose="020B0503020204020204" pitchFamily="34" charset="-122"/>
                <a:cs typeface="Times New Roman" panose="02020603050405020304" charset="0"/>
              </a:rPr>
              <a:t>j</a:t>
            </a:r>
            <a:r>
              <a:rPr lang="zh-CN" altLang="en-US" sz="2000" baseline="-25000"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 的嵌入向量</a:t>
            </a: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58775" y="5076825"/>
            <a:ext cx="7839075" cy="39878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将数字语义向量 </a:t>
            </a:r>
            <a:r>
              <a:rPr lang="zh-CN" altLang="en-US" sz="2000" i="1" dirty="0">
                <a:latin typeface="Times New Roman" panose="02020603050405020304" charset="0"/>
                <a:ea typeface="微软雅黑" panose="020B0503020204020204" pitchFamily="34" charset="-122"/>
                <a:cs typeface="Times New Roman" panose="02020603050405020304" charset="0"/>
              </a:rPr>
              <a:t>num</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  </a:t>
            </a:r>
            <a:r>
              <a:rPr lang="zh-CN" altLang="en-US" sz="2000" dirty="0">
                <a:latin typeface="微软雅黑" panose="020B0503020204020204" pitchFamily="34" charset="-122"/>
                <a:ea typeface="微软雅黑" panose="020B0503020204020204" pitchFamily="34" charset="-122"/>
              </a:rPr>
              <a:t>与对应单位的词嵌入向量 </a:t>
            </a:r>
            <a:r>
              <a:rPr lang="zh-CN" altLang="en-US" sz="2000" i="1" dirty="0">
                <a:latin typeface="Times New Roman" panose="02020603050405020304" charset="0"/>
                <a:ea typeface="微软雅黑" panose="020B0503020204020204" pitchFamily="34" charset="-122"/>
                <a:cs typeface="Times New Roman" panose="02020603050405020304" charset="0"/>
              </a:rPr>
              <a:t>x</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k </a:t>
            </a:r>
            <a:r>
              <a:rPr lang="zh-CN" altLang="en-US" sz="2000" dirty="0">
                <a:latin typeface="Times New Roman" panose="02020603050405020304" charset="0"/>
                <a:ea typeface="微软雅黑" panose="020B0503020204020204" pitchFamily="34" charset="-122"/>
                <a:cs typeface="Times New Roman" panose="02020603050405020304" charset="0"/>
              </a:rPr>
              <a:t>合并</a:t>
            </a:r>
            <a:endParaRPr lang="en-US" altLang="zh-CN" sz="2000" dirty="0">
              <a:latin typeface="Times New Roman" panose="02020603050405020304" charset="0"/>
              <a:ea typeface="微软雅黑" panose="020B0503020204020204" pitchFamily="34" charset="-122"/>
              <a:cs typeface="Times New Roman" panose="02020603050405020304" charset="0"/>
            </a:endParaRPr>
          </a:p>
        </p:txBody>
      </p:sp>
      <p:pic>
        <p:nvPicPr>
          <p:cNvPr id="12" name="图片 11"/>
          <p:cNvPicPr>
            <a:picLocks noChangeAspect="1"/>
          </p:cNvPicPr>
          <p:nvPr/>
        </p:nvPicPr>
        <p:blipFill>
          <a:blip r:embed="rId4"/>
          <a:stretch>
            <a:fillRect/>
          </a:stretch>
        </p:blipFill>
        <p:spPr>
          <a:xfrm>
            <a:off x="2397760" y="5683885"/>
            <a:ext cx="3761105" cy="31940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182065" y="296795"/>
            <a:ext cx="5388427" cy="583565"/>
          </a:xfrm>
        </p:spPr>
        <p:txBody>
          <a:bodyPr/>
          <a:p>
            <a:r>
              <a:rPr lang="en-US" altLang="zh-CN" sz="3200" b="1" dirty="0">
                <a:sym typeface="+mn-ea"/>
              </a:rPr>
              <a:t>WCA </a:t>
            </a:r>
            <a:r>
              <a:rPr lang="zh-CN" altLang="en-US" sz="3200" b="1" dirty="0">
                <a:sym typeface="+mn-ea"/>
              </a:rPr>
              <a:t>机制</a:t>
            </a:r>
            <a:endParaRPr lang="zh-CN" altLang="en-US" sz="3200" b="1"/>
          </a:p>
        </p:txBody>
      </p:sp>
      <p:pic>
        <p:nvPicPr>
          <p:cNvPr id="5" name="图片 4"/>
          <p:cNvPicPr>
            <a:picLocks noChangeAspect="1"/>
          </p:cNvPicPr>
          <p:nvPr/>
        </p:nvPicPr>
        <p:blipFill>
          <a:blip r:embed="rId1"/>
          <a:stretch>
            <a:fillRect/>
          </a:stretch>
        </p:blipFill>
        <p:spPr>
          <a:xfrm>
            <a:off x="3695065" y="1758315"/>
            <a:ext cx="2567305" cy="313690"/>
          </a:xfrm>
          <a:prstGeom prst="rect">
            <a:avLst/>
          </a:prstGeom>
        </p:spPr>
      </p:pic>
      <p:pic>
        <p:nvPicPr>
          <p:cNvPr id="6" name="图片 5"/>
          <p:cNvPicPr>
            <a:picLocks noChangeAspect="1"/>
          </p:cNvPicPr>
          <p:nvPr/>
        </p:nvPicPr>
        <p:blipFill>
          <a:blip r:embed="rId2"/>
          <a:stretch>
            <a:fillRect/>
          </a:stretch>
        </p:blipFill>
        <p:spPr>
          <a:xfrm>
            <a:off x="4443730" y="2035810"/>
            <a:ext cx="2174240" cy="316865"/>
          </a:xfrm>
          <a:prstGeom prst="rect">
            <a:avLst/>
          </a:prstGeom>
        </p:spPr>
      </p:pic>
      <p:pic>
        <p:nvPicPr>
          <p:cNvPr id="9" name="图片 8"/>
          <p:cNvPicPr>
            <a:picLocks noChangeAspect="1"/>
          </p:cNvPicPr>
          <p:nvPr/>
        </p:nvPicPr>
        <p:blipFill>
          <a:blip r:embed="rId3"/>
          <a:stretch>
            <a:fillRect/>
          </a:stretch>
        </p:blipFill>
        <p:spPr>
          <a:xfrm>
            <a:off x="3849370" y="3431540"/>
            <a:ext cx="2768600" cy="297180"/>
          </a:xfrm>
          <a:prstGeom prst="rect">
            <a:avLst/>
          </a:prstGeom>
        </p:spPr>
      </p:pic>
      <p:pic>
        <p:nvPicPr>
          <p:cNvPr id="10" name="图片 9"/>
          <p:cNvPicPr>
            <a:picLocks noChangeAspect="1"/>
          </p:cNvPicPr>
          <p:nvPr/>
        </p:nvPicPr>
        <p:blipFill>
          <a:blip r:embed="rId4"/>
          <a:stretch>
            <a:fillRect/>
          </a:stretch>
        </p:blipFill>
        <p:spPr>
          <a:xfrm>
            <a:off x="5335270" y="3166745"/>
            <a:ext cx="2282825" cy="264795"/>
          </a:xfrm>
          <a:prstGeom prst="rect">
            <a:avLst/>
          </a:prstGeom>
        </p:spPr>
      </p:pic>
      <p:sp>
        <p:nvSpPr>
          <p:cNvPr id="11" name="文本框 10"/>
          <p:cNvSpPr txBox="1"/>
          <p:nvPr/>
        </p:nvSpPr>
        <p:spPr>
          <a:xfrm>
            <a:off x="1687195" y="1699260"/>
            <a:ext cx="5586730" cy="706755"/>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单词搭配序列为                                     ，</a:t>
            </a:r>
            <a:endParaRPr lang="zh-CN" altLang="en-US" sz="2000" dirty="0">
              <a:latin typeface="微软雅黑" panose="020B0503020204020204" pitchFamily="34" charset="-122"/>
              <a:ea typeface="微软雅黑" panose="020B0503020204020204" pitchFamily="34" charset="-122"/>
            </a:endParaRPr>
          </a:p>
          <a:p>
            <a:pPr eaLnBrk="0" hangingPunct="0">
              <a:buFontTx/>
              <a:buNone/>
            </a:pPr>
            <a:r>
              <a:rPr lang="zh-CN" altLang="en-US" sz="2000" dirty="0">
                <a:latin typeface="微软雅黑" panose="020B0503020204020204" pitchFamily="34" charset="-122"/>
                <a:ea typeface="微软雅黑" panose="020B0503020204020204" pitchFamily="34" charset="-122"/>
              </a:rPr>
              <a:t>每个搭配包含两个单词</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670685" y="3058795"/>
            <a:ext cx="6433820" cy="706755"/>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将每个词转换为对应的语义向量                               ，</a:t>
            </a:r>
            <a:endParaRPr lang="zh-CN" altLang="en-US" sz="2000" dirty="0">
              <a:latin typeface="微软雅黑" panose="020B0503020204020204" pitchFamily="34" charset="-122"/>
              <a:ea typeface="微软雅黑" panose="020B0503020204020204" pitchFamily="34" charset="-122"/>
            </a:endParaRPr>
          </a:p>
          <a:p>
            <a:pPr eaLnBrk="0" hangingPunct="0">
              <a:buFontTx/>
              <a:buNone/>
            </a:pPr>
            <a:r>
              <a:rPr lang="zh-CN" altLang="en-US" sz="2000" dirty="0">
                <a:latin typeface="微软雅黑" panose="020B0503020204020204" pitchFamily="34" charset="-122"/>
                <a:ea typeface="微软雅黑" panose="020B0503020204020204" pitchFamily="34" charset="-122"/>
              </a:rPr>
              <a:t>得到搭配嵌入序列</a:t>
            </a:r>
            <a:endParaRPr lang="zh-CN" altLang="en-US" sz="2000" dirty="0">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20320" y="1160145"/>
            <a:ext cx="5013960" cy="52197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l"/>
            </a:pPr>
            <a:r>
              <a:rPr lang="zh-CN" altLang="en-US" sz="2800" b="1">
                <a:solidFill>
                  <a:schemeClr val="tx1"/>
                </a:solidFill>
                <a:sym typeface="+mn-ea"/>
              </a:rPr>
              <a:t> word collocation</a:t>
            </a:r>
            <a:endParaRPr lang="zh-CN" altLang="en-US" sz="2800" b="1">
              <a:solidFill>
                <a:schemeClr val="tx1"/>
              </a:solidFill>
              <a:sym typeface="+mn-ea"/>
            </a:endParaRPr>
          </a:p>
        </p:txBody>
      </p:sp>
      <p:sp>
        <p:nvSpPr>
          <p:cNvPr id="15" name="下箭头 14"/>
          <p:cNvSpPr/>
          <p:nvPr/>
        </p:nvSpPr>
        <p:spPr>
          <a:xfrm>
            <a:off x="4054475" y="2406015"/>
            <a:ext cx="350520" cy="625475"/>
          </a:xfrm>
          <a:prstGeom prst="downArrow">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p>
            <a:pPr marL="355600" marR="0" indent="-355600" algn="l" defTabSz="914400" rtl="0" eaLnBrk="1" fontAlgn="base" latinLnBrk="0" hangingPunct="1">
              <a:lnSpc>
                <a:spcPct val="100000"/>
              </a:lnSpc>
              <a:spcBef>
                <a:spcPct val="50000"/>
              </a:spcBef>
              <a:spcAft>
                <a:spcPct val="0"/>
              </a:spcAft>
              <a:buClrTx/>
              <a:buSzTx/>
              <a:buFontTx/>
              <a:buChar char="•"/>
            </a:pPr>
            <a:endParaRPr kumimoji="0" lang="en-US" altLang="en-US" sz="1800" b="0" i="0" u="none" strike="noStrike" cap="none" normalizeH="0" baseline="0" smtClean="0">
              <a:ln>
                <a:noFill/>
              </a:ln>
              <a:solidFill>
                <a:srgbClr val="4D4D4D"/>
              </a:solidFill>
              <a:effectLst/>
              <a:latin typeface="Segoe" pitchFamily="34" charset="0"/>
            </a:endParaRPr>
          </a:p>
        </p:txBody>
      </p:sp>
      <p:sp>
        <p:nvSpPr>
          <p:cNvPr id="16" name="文本框 15"/>
          <p:cNvSpPr txBox="1"/>
          <p:nvPr/>
        </p:nvSpPr>
        <p:spPr>
          <a:xfrm>
            <a:off x="416560" y="3949065"/>
            <a:ext cx="7626350" cy="39878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将向量 </a:t>
            </a:r>
            <a:r>
              <a:rPr lang="zh-CN" altLang="en-US" sz="2000" i="1" dirty="0">
                <a:latin typeface="Times New Roman" panose="02020603050405020304" charset="0"/>
                <a:ea typeface="微软雅黑" panose="020B0503020204020204" pitchFamily="34" charset="-122"/>
                <a:cs typeface="Times New Roman" panose="02020603050405020304" charset="0"/>
              </a:rPr>
              <a:t>ew</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baseline="-25000" dirty="0">
                <a:latin typeface="微软雅黑" panose="020B0503020204020204" pitchFamily="34" charset="-122"/>
                <a:ea typeface="微软雅黑" panose="020B0503020204020204" pitchFamily="34" charset="-122"/>
              </a:rPr>
              <a:t>,</a:t>
            </a:r>
            <a:r>
              <a:rPr lang="zh-CN" altLang="en-US" sz="2000" baseline="-25000" dirty="0">
                <a:latin typeface="Times New Roman" panose="02020603050405020304" charset="0"/>
                <a:ea typeface="微软雅黑" panose="020B0503020204020204" pitchFamily="34" charset="-122"/>
                <a:cs typeface="Times New Roman" panose="02020603050405020304" charset="0"/>
              </a:rPr>
              <a:t>1 </a:t>
            </a:r>
            <a:r>
              <a:rPr lang="zh-CN" altLang="en-US" sz="2000" dirty="0">
                <a:latin typeface="微软雅黑" panose="020B0503020204020204" pitchFamily="34" charset="-122"/>
                <a:ea typeface="微软雅黑" panose="020B0503020204020204" pitchFamily="34" charset="-122"/>
              </a:rPr>
              <a:t>与 </a:t>
            </a:r>
            <a:r>
              <a:rPr lang="zh-CN" altLang="en-US" sz="2000" i="1" dirty="0">
                <a:latin typeface="Times New Roman" panose="02020603050405020304" charset="0"/>
                <a:ea typeface="微软雅黑" panose="020B0503020204020204" pitchFamily="34" charset="-122"/>
                <a:cs typeface="Times New Roman" panose="02020603050405020304" charset="0"/>
              </a:rPr>
              <a:t>ew</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baseline="-25000" dirty="0">
                <a:latin typeface="Times New Roman" panose="02020603050405020304" charset="0"/>
                <a:ea typeface="微软雅黑" panose="020B0503020204020204" pitchFamily="34" charset="-122"/>
                <a:cs typeface="Times New Roman" panose="02020603050405020304" charset="0"/>
              </a:rPr>
              <a:t>,2 </a:t>
            </a:r>
            <a:r>
              <a:rPr lang="zh-CN" altLang="en-US" sz="2000" dirty="0">
                <a:latin typeface="微软雅黑" panose="020B0503020204020204" pitchFamily="34" charset="-122"/>
                <a:ea typeface="微软雅黑" panose="020B0503020204020204" pitchFamily="34" charset="-122"/>
              </a:rPr>
              <a:t>合并，通过LSTM得出搭配语义向量 </a:t>
            </a:r>
            <a:r>
              <a:rPr lang="zh-CN" altLang="en-US" sz="2000" i="1" dirty="0">
                <a:latin typeface="Times New Roman" panose="02020603050405020304" charset="0"/>
                <a:ea typeface="微软雅黑" panose="020B0503020204020204" pitchFamily="34" charset="-122"/>
                <a:cs typeface="Times New Roman" panose="02020603050405020304" charset="0"/>
              </a:rPr>
              <a:t>ec</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000" dirty="0">
                <a:latin typeface="Times New Roman" panose="02020603050405020304" charset="0"/>
                <a:ea typeface="微软雅黑" panose="020B0503020204020204" pitchFamily="34" charset="-122"/>
                <a:cs typeface="Times New Roman" panose="02020603050405020304" charset="0"/>
              </a:rPr>
              <a:t>∈R</a:t>
            </a:r>
            <a:r>
              <a:rPr lang="zh-CN" altLang="en-US" sz="2000" i="1" baseline="30000" dirty="0">
                <a:latin typeface="Times New Roman" panose="02020603050405020304" charset="0"/>
                <a:ea typeface="微软雅黑" panose="020B0503020204020204" pitchFamily="34" charset="-122"/>
                <a:cs typeface="Times New Roman" panose="02020603050405020304" charset="0"/>
              </a:rPr>
              <a:t>dc</a:t>
            </a:r>
            <a:endParaRPr lang="zh-CN" altLang="en-US" sz="2000" i="1" baseline="30000" dirty="0">
              <a:latin typeface="Times New Roman" panose="02020603050405020304" charset="0"/>
              <a:ea typeface="微软雅黑" panose="020B0503020204020204" pitchFamily="34" charset="-122"/>
              <a:cs typeface="Times New Roman" panose="02020603050405020304" charset="0"/>
            </a:endParaRPr>
          </a:p>
        </p:txBody>
      </p:sp>
      <p:pic>
        <p:nvPicPr>
          <p:cNvPr id="17" name="图片 16"/>
          <p:cNvPicPr>
            <a:picLocks noChangeAspect="1"/>
          </p:cNvPicPr>
          <p:nvPr/>
        </p:nvPicPr>
        <p:blipFill>
          <a:blip r:embed="rId5"/>
          <a:stretch>
            <a:fillRect/>
          </a:stretch>
        </p:blipFill>
        <p:spPr>
          <a:xfrm>
            <a:off x="2974340" y="4432300"/>
            <a:ext cx="2806065" cy="1111250"/>
          </a:xfrm>
          <a:prstGeom prst="rect">
            <a:avLst/>
          </a:prstGeom>
        </p:spPr>
      </p:pic>
      <p:sp>
        <p:nvSpPr>
          <p:cNvPr id="18" name="文本框 17"/>
          <p:cNvSpPr txBox="1"/>
          <p:nvPr/>
        </p:nvSpPr>
        <p:spPr>
          <a:xfrm>
            <a:off x="349885" y="5628640"/>
            <a:ext cx="8548370" cy="398780"/>
          </a:xfrm>
          <a:prstGeom prst="rect">
            <a:avLst/>
          </a:prstGeom>
          <a:noFill/>
          <a:ln w="9525">
            <a:noFill/>
            <a:miter lim="800000"/>
          </a:ln>
        </p:spPr>
        <p:txBody>
          <a:bodyPr wrap="square" anchor="t">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其中 </a:t>
            </a:r>
            <a:r>
              <a:rPr lang="zh-CN" altLang="en-US" sz="2000" i="1" dirty="0">
                <a:latin typeface="Times New Roman" panose="02020603050405020304" charset="0"/>
                <a:ea typeface="微软雅黑" panose="020B0503020204020204" pitchFamily="34" charset="-122"/>
                <a:cs typeface="Times New Roman" panose="02020603050405020304" charset="0"/>
              </a:rPr>
              <a:t>h</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 </a:t>
            </a:r>
            <a:r>
              <a:rPr lang="zh-CN" altLang="en-US" sz="2000" dirty="0">
                <a:latin typeface="微软雅黑" panose="020B0503020204020204" pitchFamily="34" charset="-122"/>
                <a:ea typeface="微软雅黑" panose="020B0503020204020204" pitchFamily="34" charset="-122"/>
              </a:rPr>
              <a:t>是LSTM的隐藏状态向量，获得搭配语义向量序列                          </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6"/>
          <a:stretch>
            <a:fillRect/>
          </a:stretch>
        </p:blipFill>
        <p:spPr>
          <a:xfrm>
            <a:off x="6786245" y="5702300"/>
            <a:ext cx="1832610" cy="274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11175" y="1767840"/>
            <a:ext cx="8046720" cy="3322955"/>
          </a:xfrm>
          <a:prstGeom prst="rect">
            <a:avLst/>
          </a:prstGeom>
          <a:noFill/>
          <a:ln w="9525">
            <a:noFill/>
            <a:miter lim="800000"/>
          </a:ln>
        </p:spPr>
        <p:txBody>
          <a:bodyPr wrap="square" anchor="t">
            <a:spAutoFit/>
          </a:bodyPr>
          <a:p>
            <a:pPr marL="342900" indent="-342900" eaLnBrk="0" latinLnBrk="0" hangingPunct="0">
              <a:lnSpc>
                <a:spcPct val="125000"/>
              </a:lnSpc>
              <a:buClr>
                <a:srgbClr val="FBB030"/>
              </a:buClr>
              <a:buFont typeface="Wingdings" panose="05000000000000000000" charset="0"/>
              <a:buChar char="l"/>
            </a:pPr>
            <a:r>
              <a:rPr lang="zh-CN" altLang="en-US" sz="2400" b="1" dirty="0">
                <a:solidFill>
                  <a:schemeClr val="tx1"/>
                </a:solidFill>
                <a:latin typeface="微软雅黑" panose="020B0503020204020204" pitchFamily="34" charset="-122"/>
                <a:ea typeface="微软雅黑" panose="020B0503020204020204" pitchFamily="34" charset="-122"/>
              </a:rPr>
              <a:t>Legal Judgment Prediction (LJP) ：根据事实描述对法律案件预测判决结果。是法律辅助系统中一项关键的技术。</a:t>
            </a:r>
            <a:endParaRPr lang="zh-CN" altLang="en-US" sz="2400" b="1" dirty="0">
              <a:solidFill>
                <a:schemeClr val="tx1"/>
              </a:solidFill>
              <a:latin typeface="微软雅黑" panose="020B0503020204020204" pitchFamily="34" charset="-122"/>
              <a:ea typeface="微软雅黑" panose="020B0503020204020204" pitchFamily="34" charset="-122"/>
            </a:endParaRPr>
          </a:p>
          <a:p>
            <a:pPr marL="0" indent="0" eaLnBrk="0" latinLnBrk="0" hangingPunct="0">
              <a:lnSpc>
                <a:spcPct val="125000"/>
              </a:lnSpc>
              <a:buClr>
                <a:srgbClr val="FBB030"/>
              </a:buClr>
              <a:buFont typeface="Wingdings" panose="05000000000000000000" charset="0"/>
              <a:buNone/>
            </a:pPr>
            <a:endParaRPr lang="zh-CN" altLang="en-US" sz="2400" b="1" dirty="0">
              <a:solidFill>
                <a:schemeClr val="tx1"/>
              </a:solidFill>
              <a:latin typeface="微软雅黑" panose="020B0503020204020204" pitchFamily="34" charset="-122"/>
              <a:ea typeface="微软雅黑" panose="020B0503020204020204" pitchFamily="34" charset="-122"/>
            </a:endParaRPr>
          </a:p>
          <a:p>
            <a:pPr marL="342900" indent="-342900" eaLnBrk="0" latinLnBrk="0" hangingPunct="0">
              <a:lnSpc>
                <a:spcPct val="125000"/>
              </a:lnSpc>
              <a:buClr>
                <a:srgbClr val="FBB030"/>
              </a:buClr>
              <a:buFont typeface="Wingdings" panose="05000000000000000000" charset="0"/>
              <a:buChar char="l"/>
            </a:pPr>
            <a:r>
              <a:rPr lang="zh-CN" altLang="en-US" sz="2400" b="1" dirty="0">
                <a:solidFill>
                  <a:schemeClr val="tx1"/>
                </a:solidFill>
                <a:latin typeface="微软雅黑" panose="020B0503020204020204" pitchFamily="34" charset="-122"/>
                <a:ea typeface="微软雅黑" panose="020B0503020204020204" pitchFamily="34" charset="-122"/>
              </a:rPr>
              <a:t>作用：为不熟悉法律术语和复杂的判决程序的群众提供低花费且高质量的法律咨询服务；</a:t>
            </a:r>
            <a:r>
              <a:rPr lang="en-US" altLang="zh-CN" sz="2400" b="1" dirty="0">
                <a:solidFill>
                  <a:schemeClr val="tx1"/>
                </a:solidFill>
                <a:latin typeface="微软雅黑" panose="020B0503020204020204" pitchFamily="34" charset="-122"/>
                <a:ea typeface="微软雅黑" panose="020B0503020204020204" pitchFamily="34" charset="-122"/>
                <a:sym typeface="+mn-ea"/>
              </a:rPr>
              <a:t>为</a:t>
            </a:r>
            <a:r>
              <a:rPr lang="zh-CN" altLang="en-US" sz="2400" b="1" dirty="0">
                <a:solidFill>
                  <a:schemeClr val="tx1"/>
                </a:solidFill>
                <a:latin typeface="微软雅黑" panose="020B0503020204020204" pitchFamily="34" charset="-122"/>
                <a:ea typeface="微软雅黑" panose="020B0503020204020204" pitchFamily="34" charset="-122"/>
                <a:sym typeface="+mn-ea"/>
              </a:rPr>
              <a:t>法律</a:t>
            </a:r>
            <a:r>
              <a:rPr lang="en-US" altLang="zh-CN" sz="2400" b="1" dirty="0">
                <a:solidFill>
                  <a:schemeClr val="tx1"/>
                </a:solidFill>
                <a:latin typeface="微软雅黑" panose="020B0503020204020204" pitchFamily="34" charset="-122"/>
                <a:ea typeface="微软雅黑" panose="020B0503020204020204" pitchFamily="34" charset="-122"/>
                <a:sym typeface="+mn-ea"/>
              </a:rPr>
              <a:t>专业</a:t>
            </a:r>
            <a:r>
              <a:rPr lang="zh-CN" altLang="en-US" sz="2400" b="1" dirty="0">
                <a:solidFill>
                  <a:schemeClr val="tx1"/>
                </a:solidFill>
                <a:latin typeface="微软雅黑" panose="020B0503020204020204" pitchFamily="34" charset="-122"/>
                <a:ea typeface="微软雅黑" panose="020B0503020204020204" pitchFamily="34" charset="-122"/>
                <a:sym typeface="+mn-ea"/>
              </a:rPr>
              <a:t>人士</a:t>
            </a:r>
            <a:r>
              <a:rPr lang="en-US" altLang="zh-CN" sz="2400" b="1" dirty="0">
                <a:solidFill>
                  <a:schemeClr val="tx1"/>
                </a:solidFill>
                <a:latin typeface="微软雅黑" panose="020B0503020204020204" pitchFamily="34" charset="-122"/>
                <a:ea typeface="微软雅黑" panose="020B0503020204020204" pitchFamily="34" charset="-122"/>
                <a:sym typeface="+mn-ea"/>
              </a:rPr>
              <a:t>提供方便的参考，提高他们的工作效率</a:t>
            </a:r>
            <a:r>
              <a:rPr lang="zh-CN" altLang="en-US"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8430" y="274955"/>
            <a:ext cx="2750820" cy="583565"/>
          </a:xfrm>
          <a:prstGeom prst="rect">
            <a:avLst/>
          </a:prstGeom>
          <a:noFill/>
          <a:ln w="9525">
            <a:noFill/>
            <a:miter lim="800000"/>
          </a:ln>
        </p:spPr>
        <p:txBody>
          <a:bodyPr wrap="none">
            <a:spAutoFit/>
          </a:bodyPr>
          <a:p>
            <a:pPr eaLnBrk="0" hangingPunct="0">
              <a:buFontTx/>
              <a:buNone/>
            </a:pPr>
            <a:r>
              <a:rPr lang="en-US" altLang="zh-CN" sz="3200" b="1" dirty="0">
                <a:solidFill>
                  <a:schemeClr val="bg1"/>
                </a:solidFill>
                <a:latin typeface="微软雅黑" panose="020B0503020204020204" pitchFamily="34" charset="-122"/>
                <a:ea typeface="微软雅黑" panose="020B0503020204020204" pitchFamily="34" charset="-122"/>
              </a:rPr>
              <a:t>Introduction</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81872"/>
            <a:ext cx="5388427" cy="521970"/>
          </a:xfrm>
        </p:spPr>
        <p:txBody>
          <a:bodyPr/>
          <a:p>
            <a:r>
              <a:rPr lang="en-US" altLang="zh-CN" b="1" dirty="0">
                <a:sym typeface="+mn-ea"/>
              </a:rPr>
              <a:t>WCA </a:t>
            </a:r>
            <a:r>
              <a:rPr lang="zh-CN" altLang="en-US" b="1" dirty="0">
                <a:sym typeface="+mn-ea"/>
              </a:rPr>
              <a:t>机制</a:t>
            </a:r>
            <a:endParaRPr lang="zh-CN" altLang="en-US"/>
          </a:p>
        </p:txBody>
      </p:sp>
      <p:sp>
        <p:nvSpPr>
          <p:cNvPr id="3" name="文本框 2"/>
          <p:cNvSpPr txBox="1"/>
          <p:nvPr/>
        </p:nvSpPr>
        <p:spPr>
          <a:xfrm>
            <a:off x="101600" y="1181100"/>
            <a:ext cx="4442460" cy="521970"/>
          </a:xfrm>
          <a:prstGeom prst="rect">
            <a:avLst/>
          </a:prstGeom>
          <a:noFill/>
          <a:ln w="9525">
            <a:noFill/>
            <a:miter lim="800000"/>
          </a:ln>
        </p:spPr>
        <p:txBody>
          <a:bodyPr wrap="square" anchor="t">
            <a:spAutoFit/>
          </a:bodyPr>
          <a:p>
            <a:pPr marL="457200" indent="-4572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attention mechanism</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59410" y="1875155"/>
            <a:ext cx="8172450" cy="70675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不同的单词搭配对不同的任务结果有不同的影响。 因此，对于每个任务</a:t>
            </a:r>
            <a:r>
              <a:rPr lang="zh-CN" altLang="en-US" sz="2000" i="1" dirty="0">
                <a:latin typeface="Times New Roman" panose="02020603050405020304" charset="0"/>
                <a:ea typeface="微软雅黑" panose="020B0503020204020204" pitchFamily="34" charset="-122"/>
                <a:cs typeface="Times New Roman" panose="02020603050405020304" charset="0"/>
              </a:rPr>
              <a:t> j</a:t>
            </a:r>
            <a:r>
              <a:rPr lang="zh-CN" altLang="en-US" sz="2000" dirty="0">
                <a:latin typeface="微软雅黑" panose="020B0503020204020204" pitchFamily="34" charset="-122"/>
                <a:ea typeface="微软雅黑" panose="020B0503020204020204" pitchFamily="34" charset="-122"/>
              </a:rPr>
              <a:t>，设计一个注意力机制来获得基于结果的搭配语义向量</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161530" y="2233295"/>
            <a:ext cx="1052830" cy="323850"/>
          </a:xfrm>
          <a:prstGeom prst="rect">
            <a:avLst/>
          </a:prstGeom>
        </p:spPr>
      </p:pic>
      <p:pic>
        <p:nvPicPr>
          <p:cNvPr id="6" name="图片 5"/>
          <p:cNvPicPr>
            <a:picLocks noChangeAspect="1"/>
          </p:cNvPicPr>
          <p:nvPr/>
        </p:nvPicPr>
        <p:blipFill>
          <a:blip r:embed="rId2"/>
          <a:stretch>
            <a:fillRect/>
          </a:stretch>
        </p:blipFill>
        <p:spPr>
          <a:xfrm>
            <a:off x="2924175" y="2705735"/>
            <a:ext cx="2162175" cy="803910"/>
          </a:xfrm>
          <a:prstGeom prst="rect">
            <a:avLst/>
          </a:prstGeom>
        </p:spPr>
      </p:pic>
      <p:pic>
        <p:nvPicPr>
          <p:cNvPr id="7" name="图片 6"/>
          <p:cNvPicPr>
            <a:picLocks noChangeAspect="1"/>
          </p:cNvPicPr>
          <p:nvPr/>
        </p:nvPicPr>
        <p:blipFill>
          <a:blip r:embed="rId3"/>
          <a:stretch>
            <a:fillRect/>
          </a:stretch>
        </p:blipFill>
        <p:spPr>
          <a:xfrm>
            <a:off x="2924175" y="3688080"/>
            <a:ext cx="4036060" cy="650875"/>
          </a:xfrm>
          <a:prstGeom prst="rect">
            <a:avLst/>
          </a:prstGeom>
        </p:spPr>
      </p:pic>
      <p:sp>
        <p:nvSpPr>
          <p:cNvPr id="8" name="文本框 7"/>
          <p:cNvSpPr txBox="1"/>
          <p:nvPr/>
        </p:nvSpPr>
        <p:spPr>
          <a:xfrm>
            <a:off x="763905" y="3825875"/>
            <a:ext cx="2214880" cy="398780"/>
          </a:xfrm>
          <a:prstGeom prst="rect">
            <a:avLst/>
          </a:prstGeom>
          <a:noFill/>
          <a:ln w="9525">
            <a:noFill/>
            <a:miter lim="800000"/>
          </a:ln>
        </p:spPr>
        <p:txBody>
          <a:bodyPr wrap="none">
            <a:spAutoFit/>
          </a:bodyPr>
          <a:p>
            <a:pPr eaLnBrk="0" hangingPunct="0">
              <a:buFontTx/>
              <a:buNone/>
            </a:pPr>
            <a:r>
              <a:rPr lang="zh-CN" altLang="en-US" sz="2000" dirty="0">
                <a:latin typeface="微软雅黑" panose="020B0503020204020204" pitchFamily="34" charset="-122"/>
                <a:ea typeface="微软雅黑" panose="020B0503020204020204" pitchFamily="34" charset="-122"/>
              </a:rPr>
              <a:t>其中，注意力系数</a:t>
            </a:r>
            <a:endParaRPr lang="zh-CN" alt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2146300" y="5652770"/>
            <a:ext cx="5293360" cy="463550"/>
          </a:xfrm>
          <a:prstGeom prst="rect">
            <a:avLst/>
          </a:prstGeom>
        </p:spPr>
      </p:pic>
      <p:sp>
        <p:nvSpPr>
          <p:cNvPr id="10" name="文本框 9"/>
          <p:cNvSpPr txBox="1"/>
          <p:nvPr/>
        </p:nvSpPr>
        <p:spPr>
          <a:xfrm>
            <a:off x="359410" y="4801870"/>
            <a:ext cx="7526655" cy="70675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000" dirty="0">
                <a:latin typeface="微软雅黑" panose="020B0503020204020204" pitchFamily="34" charset="-122"/>
                <a:ea typeface="微软雅黑" panose="020B0503020204020204" pitchFamily="34" charset="-122"/>
              </a:rPr>
              <a:t>将任务 </a:t>
            </a:r>
            <a:r>
              <a:rPr lang="en-US" altLang="zh-CN" sz="2000" i="1" dirty="0">
                <a:latin typeface="Times New Roman" panose="02020603050405020304" charset="0"/>
                <a:ea typeface="微软雅黑" panose="020B0503020204020204" pitchFamily="34" charset="-122"/>
                <a:cs typeface="Times New Roman" panose="02020603050405020304" charset="0"/>
              </a:rPr>
              <a:t>j</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中基于搭配的语义向量 </a:t>
            </a:r>
            <a:r>
              <a:rPr lang="zh-CN" altLang="en-US" sz="2000" i="1" dirty="0">
                <a:latin typeface="Times New Roman" panose="02020603050405020304" charset="0"/>
                <a:ea typeface="微软雅黑" panose="020B0503020204020204" pitchFamily="34" charset="-122"/>
                <a:cs typeface="Times New Roman" panose="02020603050405020304" charset="0"/>
              </a:rPr>
              <a:t>ect</a:t>
            </a:r>
            <a:r>
              <a:rPr lang="zh-CN" altLang="en-US" sz="2000" i="1" baseline="-25000" dirty="0">
                <a:latin typeface="Times New Roman" panose="02020603050405020304" charset="0"/>
                <a:ea typeface="微软雅黑" panose="020B0503020204020204" pitchFamily="34" charset="-122"/>
                <a:cs typeface="Times New Roman" panose="02020603050405020304" charset="0"/>
              </a:rPr>
              <a:t>j </a:t>
            </a:r>
            <a:r>
              <a:rPr lang="zh-CN" altLang="en-US" sz="2000" dirty="0">
                <a:latin typeface="微软雅黑" panose="020B0503020204020204" pitchFamily="34" charset="-122"/>
                <a:ea typeface="微软雅黑" panose="020B0503020204020204" pitchFamily="34" charset="-122"/>
              </a:rPr>
              <a:t>与事实语义向量 </a:t>
            </a:r>
            <a:r>
              <a:rPr lang="en-US" altLang="zh-CN" sz="2000" i="1" dirty="0">
                <a:latin typeface="Times New Roman" panose="02020603050405020304" charset="0"/>
                <a:ea typeface="微软雅黑" panose="020B0503020204020204" pitchFamily="34" charset="-122"/>
                <a:cs typeface="Times New Roman" panose="02020603050405020304" charset="0"/>
              </a:rPr>
              <a:t>fact</a:t>
            </a:r>
            <a:r>
              <a:rPr lang="en-US" altLang="zh-CN" sz="2000" i="1" baseline="-25000" dirty="0">
                <a:latin typeface="Times New Roman" panose="02020603050405020304" charset="0"/>
                <a:ea typeface="微软雅黑" panose="020B0503020204020204" pitchFamily="34" charset="-122"/>
                <a:cs typeface="Times New Roman" panose="02020603050405020304" charset="0"/>
              </a:rPr>
              <a:t>j</a:t>
            </a:r>
            <a:r>
              <a:rPr lang="en-US" altLang="zh-CN" sz="2000" i="1" dirty="0">
                <a:latin typeface="Times New Roman" panose="02020603050405020304" charset="0"/>
                <a:ea typeface="微软雅黑" panose="020B0503020204020204" pitchFamily="34" charset="-122"/>
                <a:cs typeface="Times New Roman" panose="02020603050405020304" charset="0"/>
              </a:rPr>
              <a:t> </a:t>
            </a:r>
            <a:r>
              <a:rPr lang="zh-CN" altLang="en-US" sz="2000" dirty="0">
                <a:latin typeface="微软雅黑" panose="020B0503020204020204" pitchFamily="34" charset="-122"/>
                <a:ea typeface="微软雅黑" panose="020B0503020204020204" pitchFamily="34" charset="-122"/>
              </a:rPr>
              <a:t>合并</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得到混合语义向量</a:t>
            </a:r>
            <a:r>
              <a:rPr lang="zh-CN" altLang="en-US" sz="2000" i="1" dirty="0">
                <a:latin typeface="Times New Roman" panose="02020603050405020304" charset="0"/>
                <a:ea typeface="微软雅黑" panose="020B0503020204020204" pitchFamily="34" charset="-122"/>
                <a:cs typeface="Times New Roman" panose="02020603050405020304" charset="0"/>
              </a:rPr>
              <a:t> </a:t>
            </a:r>
            <a:r>
              <a:rPr lang="en-US" altLang="zh-CN" sz="2000" i="1" dirty="0">
                <a:latin typeface="Times New Roman" panose="02020603050405020304" charset="0"/>
                <a:ea typeface="微软雅黑" panose="020B0503020204020204" pitchFamily="34" charset="-122"/>
                <a:cs typeface="Times New Roman" panose="02020603050405020304" charset="0"/>
              </a:rPr>
              <a:t>fc</a:t>
            </a:r>
            <a:r>
              <a:rPr lang="en-US" altLang="zh-CN" sz="2000" i="1" baseline="-25000" dirty="0">
                <a:latin typeface="Times New Roman" panose="02020603050405020304" charset="0"/>
                <a:ea typeface="微软雅黑" panose="020B0503020204020204" pitchFamily="34" charset="-122"/>
                <a:cs typeface="Times New Roman" panose="02020603050405020304" charset="0"/>
              </a:rPr>
              <a:t>j </a:t>
            </a:r>
            <a:r>
              <a:rPr lang="en-US" altLang="zh-CN" sz="2000" i="1" dirty="0">
                <a:latin typeface="Times New Roman" panose="02020603050405020304" charset="0"/>
                <a:ea typeface="微软雅黑" panose="020B0503020204020204" pitchFamily="34" charset="-122"/>
                <a:cs typeface="Times New Roman" panose="02020603050405020304" charset="0"/>
              </a:rPr>
              <a:t>.</a:t>
            </a:r>
            <a:endParaRPr lang="en-US" altLang="zh-CN" sz="2000" i="1" dirty="0">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81872"/>
            <a:ext cx="5388427" cy="521970"/>
          </a:xfrm>
        </p:spPr>
        <p:txBody>
          <a:bodyPr/>
          <a:p>
            <a:r>
              <a:rPr lang="zh-CN" altLang="en-US" b="1"/>
              <a:t>Training</a:t>
            </a:r>
            <a:endParaRPr lang="zh-CN" altLang="en-US" b="1"/>
          </a:p>
        </p:txBody>
      </p:sp>
      <p:pic>
        <p:nvPicPr>
          <p:cNvPr id="3" name="图片 2"/>
          <p:cNvPicPr>
            <a:picLocks noChangeAspect="1"/>
          </p:cNvPicPr>
          <p:nvPr/>
        </p:nvPicPr>
        <p:blipFill>
          <a:blip r:embed="rId1"/>
          <a:stretch>
            <a:fillRect/>
          </a:stretch>
        </p:blipFill>
        <p:spPr>
          <a:xfrm>
            <a:off x="2088515" y="2952115"/>
            <a:ext cx="3836035" cy="953770"/>
          </a:xfrm>
          <a:prstGeom prst="rect">
            <a:avLst/>
          </a:prstGeom>
        </p:spPr>
      </p:pic>
      <p:sp>
        <p:nvSpPr>
          <p:cNvPr id="4" name="文本框 3"/>
          <p:cNvSpPr txBox="1"/>
          <p:nvPr/>
        </p:nvSpPr>
        <p:spPr>
          <a:xfrm>
            <a:off x="454660" y="1702435"/>
            <a:ext cx="7876540" cy="829945"/>
          </a:xfrm>
          <a:prstGeom prst="rect">
            <a:avLst/>
          </a:prstGeom>
          <a:noFill/>
          <a:ln w="9525">
            <a:noFill/>
            <a:miter lim="800000"/>
          </a:ln>
        </p:spPr>
        <p:txBody>
          <a:bodyPr wrap="square" anchor="t">
            <a:spAutoFit/>
          </a:bodyPr>
          <a:p>
            <a:pPr eaLnBrk="0" hangingPunct="0">
              <a:buFontTx/>
              <a:buNone/>
            </a:pPr>
            <a:r>
              <a:rPr lang="zh-CN" altLang="en-US" sz="2400" b="1" dirty="0">
                <a:solidFill>
                  <a:schemeClr val="tx1"/>
                </a:solidFill>
                <a:latin typeface="微软雅黑" panose="020B0503020204020204" pitchFamily="34" charset="-122"/>
                <a:ea typeface="微软雅黑" panose="020B0503020204020204" pitchFamily="34" charset="-122"/>
              </a:rPr>
              <a:t>对每个子任务使用交叉熵损失函数，并将总和作为总的损失。</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73405" y="4608195"/>
            <a:ext cx="7757795" cy="829945"/>
          </a:xfrm>
          <a:prstGeom prst="rect">
            <a:avLst/>
          </a:prstGeom>
          <a:noFill/>
          <a:ln w="9525">
            <a:noFill/>
            <a:miter lim="800000"/>
          </a:ln>
        </p:spPr>
        <p:txBody>
          <a:bodyPr wrap="square" anchor="t">
            <a:spAutoFit/>
          </a:bodyPr>
          <a:p>
            <a:pPr eaLnBrk="0" hangingPunct="0">
              <a:buFontTx/>
              <a:buNone/>
            </a:pPr>
            <a:r>
              <a:rPr lang="zh-CN" altLang="en-US" sz="2400" b="1" dirty="0">
                <a:solidFill>
                  <a:schemeClr val="tx1"/>
                </a:solidFill>
                <a:latin typeface="微软雅黑" panose="020B0503020204020204" pitchFamily="34" charset="-122"/>
                <a:ea typeface="微软雅黑" panose="020B0503020204020204" pitchFamily="34" charset="-122"/>
                <a:sym typeface="+mn-ea"/>
              </a:rPr>
              <a:t>以端到端的方式训练模型，使用 Adam 进行优化。为了防止过拟合，在事实表示上使用dropout。</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58775" y="251144"/>
            <a:ext cx="5609539" cy="583565"/>
          </a:xfrm>
        </p:spPr>
        <p:txBody>
          <a:bodyPr/>
          <a:lstStyle/>
          <a:p>
            <a:r>
              <a:rPr lang="en-US" altLang="zh-CN" sz="3200" b="1" dirty="0">
                <a:solidFill>
                  <a:schemeClr val="bg1"/>
                </a:solidFill>
                <a:sym typeface="+mn-ea"/>
              </a:rPr>
              <a:t>datasets</a:t>
            </a:r>
            <a:endParaRPr lang="en-US" altLang="zh-CN" sz="3200" b="1" dirty="0">
              <a:solidFill>
                <a:schemeClr val="bg1"/>
              </a:solidFill>
              <a:sym typeface="+mn-ea"/>
            </a:endParaRPr>
          </a:p>
        </p:txBody>
      </p:sp>
      <p:pic>
        <p:nvPicPr>
          <p:cNvPr id="3" name="图片 2"/>
          <p:cNvPicPr>
            <a:picLocks noChangeAspect="1"/>
          </p:cNvPicPr>
          <p:nvPr/>
        </p:nvPicPr>
        <p:blipFill>
          <a:blip r:embed="rId1"/>
          <a:stretch>
            <a:fillRect/>
          </a:stretch>
        </p:blipFill>
        <p:spPr>
          <a:xfrm>
            <a:off x="2138680" y="1480820"/>
            <a:ext cx="5166995" cy="2402840"/>
          </a:xfrm>
          <a:prstGeom prst="rect">
            <a:avLst/>
          </a:prstGeom>
        </p:spPr>
      </p:pic>
      <p:sp>
        <p:nvSpPr>
          <p:cNvPr id="100" name="文本框 99"/>
          <p:cNvSpPr txBox="1"/>
          <p:nvPr/>
        </p:nvSpPr>
        <p:spPr>
          <a:xfrm>
            <a:off x="452120" y="4218305"/>
            <a:ext cx="8357870" cy="1783715"/>
          </a:xfrm>
          <a:prstGeom prst="rect">
            <a:avLst/>
          </a:prstGeom>
          <a:noFill/>
          <a:ln w="9525">
            <a:noFill/>
          </a:ln>
        </p:spPr>
        <p:txBody>
          <a:bodyPr wrap="square">
            <a:spAutoFit/>
          </a:bodyPr>
          <a:p>
            <a:pPr marL="342900" indent="-342900" eaLnBrk="1" latinLnBrk="0" hangingPunct="1">
              <a:spcAft>
                <a:spcPts val="600"/>
              </a:spcAft>
              <a:buClr>
                <a:srgbClr val="FBB030"/>
              </a:buClr>
              <a:buFont typeface="Wingdings" panose="05000000000000000000" charset="0"/>
              <a:buChar char="Ø"/>
            </a:pPr>
            <a:r>
              <a:rPr lang="zh-CN" sz="2000" b="0">
                <a:latin typeface="微软雅黑" panose="020B0503020204020204" pitchFamily="34" charset="-122"/>
                <a:ea typeface="微软雅黑" panose="020B0503020204020204" pitchFamily="34" charset="-122"/>
                <a:cs typeface="微软雅黑" panose="020B0503020204020204" pitchFamily="34" charset="-122"/>
              </a:rPr>
              <a:t>使用</a:t>
            </a:r>
            <a:r>
              <a:rPr lang="en-US" sz="2000" b="0">
                <a:latin typeface="微软雅黑" panose="020B0503020204020204" pitchFamily="34" charset="-122"/>
                <a:ea typeface="微软雅黑" panose="020B0503020204020204" pitchFamily="34" charset="-122"/>
                <a:cs typeface="微软雅黑" panose="020B0503020204020204" pitchFamily="34" charset="-122"/>
              </a:rPr>
              <a:t>CoreNLP</a:t>
            </a:r>
            <a:r>
              <a:rPr lang="zh-CN" sz="2000" b="0">
                <a:latin typeface="微软雅黑" panose="020B0503020204020204" pitchFamily="34" charset="-122"/>
                <a:ea typeface="微软雅黑" panose="020B0503020204020204" pitchFamily="34" charset="-122"/>
                <a:cs typeface="微软雅黑" panose="020B0503020204020204" pitchFamily="34" charset="-122"/>
              </a:rPr>
              <a:t>提取案例的每个句子中的基本依存关系作为搭配，并将每种情况下的最大搭配数量设置为</a:t>
            </a:r>
            <a:r>
              <a:rPr lang="en-US" sz="2000" b="0">
                <a:latin typeface="微软雅黑" panose="020B0503020204020204" pitchFamily="34" charset="-122"/>
                <a:ea typeface="微软雅黑" panose="020B0503020204020204" pitchFamily="34" charset="-122"/>
                <a:cs typeface="微软雅黑" panose="020B0503020204020204" pitchFamily="34" charset="-122"/>
              </a:rPr>
              <a:t>128</a:t>
            </a:r>
            <a:r>
              <a:rPr lang="zh-CN" sz="2000" b="0">
                <a:latin typeface="微软雅黑" panose="020B0503020204020204" pitchFamily="34" charset="-122"/>
                <a:ea typeface="微软雅黑" panose="020B0503020204020204" pitchFamily="34" charset="-122"/>
                <a:cs typeface="微软雅黑" panose="020B0503020204020204" pitchFamily="34" charset="-122"/>
              </a:rPr>
              <a:t>。</a:t>
            </a:r>
            <a:endParaRPr lang="zh-CN" sz="2000" b="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spcAft>
                <a:spcPts val="600"/>
              </a:spcAft>
              <a:buClr>
                <a:srgbClr val="FBB030"/>
              </a:buClr>
              <a:buFont typeface="Wingdings" panose="05000000000000000000" charset="0"/>
              <a:buChar char="Ø"/>
            </a:pPr>
            <a:r>
              <a:rPr lang="zh-CN" sz="2000" b="0">
                <a:latin typeface="微软雅黑" panose="020B0503020204020204" pitchFamily="34" charset="-122"/>
                <a:ea typeface="微软雅黑" panose="020B0503020204020204" pitchFamily="34" charset="-122"/>
                <a:cs typeface="微软雅黑" panose="020B0503020204020204" pitchFamily="34" charset="-122"/>
              </a:rPr>
              <a:t>将单词嵌入维度大小 </a:t>
            </a:r>
            <a:r>
              <a:rPr lang="zh-CN" sz="2000" b="0" i="1">
                <a:latin typeface="Times New Roman" panose="02020603050405020304" charset="0"/>
                <a:ea typeface="微软雅黑" panose="020B0503020204020204" pitchFamily="34" charset="-122"/>
                <a:cs typeface="Times New Roman" panose="02020603050405020304" charset="0"/>
              </a:rPr>
              <a:t>d</a:t>
            </a:r>
            <a:r>
              <a:rPr lang="zh-CN" sz="2000" b="0" i="1" baseline="-25000">
                <a:latin typeface="Times New Roman" panose="02020603050405020304" charset="0"/>
                <a:ea typeface="微软雅黑" panose="020B0503020204020204" pitchFamily="34" charset="-122"/>
                <a:cs typeface="Times New Roman" panose="02020603050405020304" charset="0"/>
              </a:rPr>
              <a:t>w </a:t>
            </a:r>
            <a:r>
              <a:rPr lang="zh-CN" sz="2000" b="0">
                <a:latin typeface="微软雅黑" panose="020B0503020204020204" pitchFamily="34" charset="-122"/>
                <a:ea typeface="微软雅黑" panose="020B0503020204020204" pitchFamily="34" charset="-122"/>
                <a:cs typeface="微软雅黑" panose="020B0503020204020204" pitchFamily="34" charset="-122"/>
              </a:rPr>
              <a:t>设置为200，将潜在状态 </a:t>
            </a:r>
            <a:r>
              <a:rPr lang="zh-CN" sz="2000" b="0" i="1">
                <a:latin typeface="Times New Roman" panose="02020603050405020304" charset="0"/>
                <a:ea typeface="微软雅黑" panose="020B0503020204020204" pitchFamily="34" charset="-122"/>
                <a:cs typeface="Times New Roman" panose="02020603050405020304" charset="0"/>
              </a:rPr>
              <a:t>d</a:t>
            </a:r>
            <a:r>
              <a:rPr lang="zh-CN" sz="2000" b="0" i="1" baseline="-25000">
                <a:latin typeface="Times New Roman" panose="02020603050405020304" charset="0"/>
                <a:ea typeface="微软雅黑" panose="020B0503020204020204" pitchFamily="34" charset="-122"/>
                <a:cs typeface="Times New Roman" panose="02020603050405020304" charset="0"/>
              </a:rPr>
              <a:t>s </a:t>
            </a:r>
            <a:r>
              <a:rPr lang="zh-CN" sz="2000" b="0">
                <a:latin typeface="微软雅黑" panose="020B0503020204020204" pitchFamily="34" charset="-122"/>
                <a:ea typeface="微软雅黑" panose="020B0503020204020204" pitchFamily="34" charset="-122"/>
                <a:cs typeface="微软雅黑" panose="020B0503020204020204" pitchFamily="34" charset="-122"/>
              </a:rPr>
              <a:t>的维度设置为256。</a:t>
            </a:r>
            <a:endParaRPr lang="zh-CN" sz="2000" b="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Clr>
                <a:srgbClr val="FBB030"/>
              </a:buClr>
              <a:buFont typeface="Wingdings" panose="05000000000000000000" charset="0"/>
              <a:buChar char="Ø"/>
            </a:pPr>
            <a:r>
              <a:rPr lang="zh-CN" sz="2000">
                <a:latin typeface="微软雅黑" panose="020B0503020204020204" pitchFamily="34" charset="-122"/>
                <a:ea typeface="微软雅黑" panose="020B0503020204020204" pitchFamily="34" charset="-122"/>
                <a:cs typeface="微软雅黑" panose="020B0503020204020204" pitchFamily="34" charset="-122"/>
                <a:sym typeface="+mn-ea"/>
              </a:rPr>
              <a:t>将数字及其单位视为一个单词。</a:t>
            </a:r>
            <a:r>
              <a:rPr lang="zh-CN" sz="2000" b="0">
                <a:latin typeface="微软雅黑" panose="020B0503020204020204" pitchFamily="34" charset="-122"/>
                <a:ea typeface="微软雅黑" panose="020B0503020204020204" pitchFamily="34" charset="-122"/>
                <a:cs typeface="微软雅黑" panose="020B0503020204020204" pitchFamily="34" charset="-122"/>
              </a:rPr>
              <a:t>数字嵌入 </a:t>
            </a:r>
            <a:r>
              <a:rPr lang="zh-CN" sz="2000" b="0" i="1">
                <a:latin typeface="Times New Roman" panose="02020603050405020304" charset="0"/>
                <a:ea typeface="微软雅黑" panose="020B0503020204020204" pitchFamily="34" charset="-122"/>
                <a:cs typeface="Times New Roman" panose="02020603050405020304" charset="0"/>
              </a:rPr>
              <a:t>d</a:t>
            </a:r>
            <a:r>
              <a:rPr lang="zh-CN" sz="2000" b="0" i="1" baseline="-25000">
                <a:latin typeface="Times New Roman" panose="02020603050405020304" charset="0"/>
                <a:ea typeface="微软雅黑" panose="020B0503020204020204" pitchFamily="34" charset="-122"/>
                <a:cs typeface="Times New Roman" panose="02020603050405020304" charset="0"/>
              </a:rPr>
              <a:t>n </a:t>
            </a:r>
            <a:r>
              <a:rPr lang="zh-CN" sz="2000" b="0">
                <a:latin typeface="微软雅黑" panose="020B0503020204020204" pitchFamily="34" charset="-122"/>
                <a:ea typeface="微软雅黑" panose="020B0503020204020204" pitchFamily="34" charset="-122"/>
                <a:cs typeface="微软雅黑" panose="020B0503020204020204" pitchFamily="34" charset="-122"/>
              </a:rPr>
              <a:t>的维数设置为32，将数字 </a:t>
            </a:r>
            <a:r>
              <a:rPr lang="zh-CN" sz="2000" b="0" i="1">
                <a:latin typeface="Times New Roman" panose="02020603050405020304" charset="0"/>
                <a:ea typeface="微软雅黑" panose="020B0503020204020204" pitchFamily="34" charset="-122"/>
                <a:cs typeface="Times New Roman" panose="02020603050405020304" charset="0"/>
              </a:rPr>
              <a:t>ln </a:t>
            </a:r>
            <a:r>
              <a:rPr lang="zh-CN" sz="2000" b="0">
                <a:latin typeface="微软雅黑" panose="020B0503020204020204" pitchFamily="34" charset="-122"/>
                <a:ea typeface="微软雅黑" panose="020B0503020204020204" pitchFamily="34" charset="-122"/>
                <a:cs typeface="微软雅黑" panose="020B0503020204020204" pitchFamily="34" charset="-122"/>
              </a:rPr>
              <a:t>的维数设置为8，满足</a:t>
            </a:r>
            <a:r>
              <a:rPr lang="zh-CN" sz="2000" b="0" i="1">
                <a:latin typeface="Times New Roman" panose="02020603050405020304" charset="0"/>
                <a:ea typeface="微软雅黑" panose="020B0503020204020204" pitchFamily="34" charset="-122"/>
                <a:cs typeface="Times New Roman" panose="02020603050405020304" charset="0"/>
              </a:rPr>
              <a:t>d</a:t>
            </a:r>
            <a:r>
              <a:rPr lang="zh-CN" sz="2000" b="0" i="1" baseline="-25000">
                <a:latin typeface="Times New Roman" panose="02020603050405020304" charset="0"/>
                <a:ea typeface="微软雅黑" panose="020B0503020204020204" pitchFamily="34" charset="-122"/>
                <a:cs typeface="Times New Roman" panose="02020603050405020304" charset="0"/>
              </a:rPr>
              <a:t>n</a:t>
            </a:r>
            <a:r>
              <a:rPr lang="zh-CN" sz="2000" b="0">
                <a:latin typeface="Times New Roman" panose="02020603050405020304" charset="0"/>
                <a:ea typeface="微软雅黑" panose="020B0503020204020204" pitchFamily="34" charset="-122"/>
                <a:cs typeface="Times New Roman" panose="02020603050405020304" charset="0"/>
              </a:rPr>
              <a:t>·</a:t>
            </a:r>
            <a:r>
              <a:rPr lang="zh-CN" sz="2000" b="0" i="1">
                <a:latin typeface="Times New Roman" panose="02020603050405020304" charset="0"/>
                <a:ea typeface="微软雅黑" panose="020B0503020204020204" pitchFamily="34" charset="-122"/>
                <a:cs typeface="Times New Roman" panose="02020603050405020304" charset="0"/>
              </a:rPr>
              <a:t>ln</a:t>
            </a:r>
            <a:r>
              <a:rPr lang="zh-CN" sz="2000" b="0">
                <a:latin typeface="Times New Roman" panose="02020603050405020304" charset="0"/>
                <a:ea typeface="微软雅黑" panose="020B0503020204020204" pitchFamily="34" charset="-122"/>
                <a:cs typeface="Times New Roman" panose="02020603050405020304" charset="0"/>
              </a:rPr>
              <a:t> = </a:t>
            </a:r>
            <a:r>
              <a:rPr lang="zh-CN" sz="2000" b="0" i="1">
                <a:latin typeface="Times New Roman" panose="02020603050405020304" charset="0"/>
                <a:ea typeface="微软雅黑" panose="020B0503020204020204" pitchFamily="34" charset="-122"/>
                <a:cs typeface="Times New Roman" panose="02020603050405020304" charset="0"/>
              </a:rPr>
              <a:t>d</a:t>
            </a:r>
            <a:r>
              <a:rPr lang="zh-CN" sz="2000" b="0" i="1" baseline="-25000">
                <a:latin typeface="Times New Roman" panose="02020603050405020304" charset="0"/>
                <a:ea typeface="微软雅黑" panose="020B0503020204020204" pitchFamily="34" charset="-122"/>
                <a:cs typeface="Times New Roman" panose="02020603050405020304" charset="0"/>
              </a:rPr>
              <a:t>c</a:t>
            </a:r>
            <a:r>
              <a:rPr lang="zh-CN" sz="2000" b="0">
                <a:latin typeface="微软雅黑" panose="020B0503020204020204" pitchFamily="34" charset="-122"/>
                <a:ea typeface="微软雅黑" panose="020B0503020204020204" pitchFamily="34" charset="-122"/>
                <a:cs typeface="微软雅黑" panose="020B0503020204020204" pitchFamily="34" charset="-122"/>
              </a:rPr>
              <a:t>。</a:t>
            </a:r>
            <a:endParaRPr lang="zh-CN" sz="2000"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title"/>
          </p:nvPr>
        </p:nvSpPr>
        <p:spPr>
          <a:xfrm>
            <a:off x="359230" y="251075"/>
            <a:ext cx="5388427" cy="583565"/>
          </a:xfrm>
        </p:spPr>
        <p:txBody>
          <a:bodyPr/>
          <a:p>
            <a:r>
              <a:rPr lang="en-US" altLang="zh-CN" sz="3200" b="1"/>
              <a:t>Results</a:t>
            </a:r>
            <a:endParaRPr lang="en-US" altLang="zh-CN" sz="3200" b="1"/>
          </a:p>
        </p:txBody>
      </p:sp>
      <p:pic>
        <p:nvPicPr>
          <p:cNvPr id="3" name="图片 2"/>
          <p:cNvPicPr>
            <a:picLocks noChangeAspect="1"/>
          </p:cNvPicPr>
          <p:nvPr/>
        </p:nvPicPr>
        <p:blipFill>
          <a:blip r:embed="rId1"/>
          <a:stretch>
            <a:fillRect/>
          </a:stretch>
        </p:blipFill>
        <p:spPr>
          <a:xfrm>
            <a:off x="42545" y="1244600"/>
            <a:ext cx="9056370" cy="48793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58775" y="251144"/>
            <a:ext cx="5609539" cy="583565"/>
          </a:xfrm>
        </p:spPr>
        <p:txBody>
          <a:bodyPr/>
          <a:lstStyle/>
          <a:p>
            <a:r>
              <a:rPr lang="en-US" sz="3200" b="1" dirty="0" err="1"/>
              <a:t>Conclusion</a:t>
            </a:r>
            <a:endParaRPr lang="en-US" sz="3200" b="1" dirty="0"/>
          </a:p>
        </p:txBody>
      </p:sp>
      <p:sp>
        <p:nvSpPr>
          <p:cNvPr id="2" name="文本框 1"/>
          <p:cNvSpPr txBox="1"/>
          <p:nvPr/>
        </p:nvSpPr>
        <p:spPr>
          <a:xfrm>
            <a:off x="712470" y="1857375"/>
            <a:ext cx="7870825" cy="953135"/>
          </a:xfrm>
          <a:prstGeom prst="rect">
            <a:avLst/>
          </a:prstGeom>
          <a:noFill/>
          <a:ln w="9525">
            <a:noFill/>
          </a:ln>
        </p:spPr>
        <p:txBody>
          <a:bodyPr wrap="square">
            <a:spAutoFit/>
          </a:bodyPr>
          <a:p>
            <a:pPr marL="457200" indent="-457200">
              <a:buClr>
                <a:srgbClr val="FBB030"/>
              </a:buClr>
              <a:buFont typeface="Wingdings" panose="05000000000000000000" charset="0"/>
              <a:buChar char="l"/>
            </a:pPr>
            <a:r>
              <a:rPr lang="zh-CN" sz="2800" b="1">
                <a:solidFill>
                  <a:schemeClr val="tx1"/>
                </a:solidFill>
                <a:latin typeface="微软雅黑" panose="020B0503020204020204" pitchFamily="34" charset="-122"/>
                <a:ea typeface="微软雅黑" panose="020B0503020204020204" pitchFamily="34" charset="-122"/>
              </a:rPr>
              <a:t>设计了具有多视角前向预测和后向验证的网络结构，以提高</a:t>
            </a:r>
            <a:r>
              <a:rPr lang="en-US" altLang="zh-CN" sz="2800" b="1">
                <a:solidFill>
                  <a:schemeClr val="tx1"/>
                </a:solidFill>
                <a:latin typeface="微软雅黑" panose="020B0503020204020204" pitchFamily="34" charset="-122"/>
                <a:ea typeface="微软雅黑" panose="020B0503020204020204" pitchFamily="34" charset="-122"/>
              </a:rPr>
              <a:t>LJP</a:t>
            </a:r>
            <a:r>
              <a:rPr lang="zh-CN" sz="2800" b="1">
                <a:solidFill>
                  <a:schemeClr val="tx1"/>
                </a:solidFill>
                <a:latin typeface="微软雅黑" panose="020B0503020204020204" pitchFamily="34" charset="-122"/>
                <a:ea typeface="微软雅黑" panose="020B0503020204020204" pitchFamily="34" charset="-122"/>
              </a:rPr>
              <a:t>多任务处理的性能。</a:t>
            </a: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2470" y="3589655"/>
            <a:ext cx="8063865" cy="953135"/>
          </a:xfrm>
          <a:prstGeom prst="rect">
            <a:avLst/>
          </a:prstGeom>
          <a:noFill/>
          <a:ln w="9525">
            <a:noFill/>
          </a:ln>
        </p:spPr>
        <p:txBody>
          <a:bodyPr wrap="square">
            <a:spAutoFit/>
          </a:bodyPr>
          <a:p>
            <a:pPr marL="457200" indent="-457200">
              <a:buClr>
                <a:srgbClr val="FBB030"/>
              </a:buClr>
              <a:buFont typeface="Wingdings" panose="05000000000000000000" charset="0"/>
              <a:buChar char="l"/>
            </a:pPr>
            <a:r>
              <a:rPr lang="zh-CN" sz="2800" b="1">
                <a:solidFill>
                  <a:schemeClr val="tx1"/>
                </a:solidFill>
                <a:latin typeface="微软雅黑" panose="020B0503020204020204" pitchFamily="34" charset="-122"/>
                <a:ea typeface="微软雅黑" panose="020B0503020204020204" pitchFamily="34" charset="-122"/>
              </a:rPr>
              <a:t>在事实描述中提取单词搭配，结合注意机制以减少对刑期预测的误判。</a:t>
            </a:r>
            <a:endParaRPr lang="zh-CN" altLang="en-US" sz="28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358775" y="280988"/>
            <a:ext cx="5389563" cy="523875"/>
          </a:xfrm>
        </p:spPr>
        <p:txBody>
          <a:bodyPr/>
          <a:lstStyle/>
          <a:p>
            <a:pPr eaLnBrk="1" hangingPunct="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38430" y="274955"/>
            <a:ext cx="2437765" cy="583565"/>
          </a:xfrm>
          <a:prstGeom prst="rect">
            <a:avLst/>
          </a:prstGeom>
          <a:noFill/>
          <a:ln w="9525">
            <a:noFill/>
            <a:miter lim="800000"/>
          </a:ln>
        </p:spPr>
        <p:txBody>
          <a:bodyPr wrap="none">
            <a:spAutoFit/>
          </a:bodyPr>
          <a:p>
            <a:pPr eaLnBrk="0" hangingPunct="0">
              <a:buFontTx/>
              <a:buNone/>
            </a:pPr>
            <a:r>
              <a:rPr lang="en-US" altLang="zh-CN" sz="3200" b="1" dirty="0">
                <a:solidFill>
                  <a:schemeClr val="bg1"/>
                </a:solidFill>
                <a:latin typeface="微软雅黑" panose="020B0503020204020204" pitchFamily="34" charset="-122"/>
                <a:ea typeface="微软雅黑" panose="020B0503020204020204" pitchFamily="34" charset="-122"/>
              </a:rPr>
              <a:t>Motivation</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6355" y="1524000"/>
            <a:ext cx="8595995" cy="323024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l"/>
            </a:pPr>
            <a:endParaRPr lang="zh-CN" altLang="en-US" sz="2400" b="1" dirty="0">
              <a:solidFill>
                <a:schemeClr val="tx1"/>
              </a:solidFill>
              <a:latin typeface="微软雅黑" panose="020B0503020204020204" pitchFamily="34" charset="-122"/>
              <a:ea typeface="微软雅黑" panose="020B0503020204020204" pitchFamily="34" charset="-122"/>
            </a:endParaRPr>
          </a:p>
          <a:p>
            <a:pPr marL="685800" indent="-342900" eaLnBrk="0" latinLnBrk="0" hangingPunct="0">
              <a:lnSpc>
                <a:spcPct val="125000"/>
              </a:lnSpc>
              <a:buClr>
                <a:srgbClr val="FBB030"/>
              </a:buClr>
              <a:buFont typeface="Wingdings" panose="05000000000000000000" charset="0"/>
              <a:buChar char="l"/>
            </a:pPr>
            <a:r>
              <a:rPr lang="zh-CN" altLang="en-US" sz="2400" b="1" dirty="0">
                <a:solidFill>
                  <a:schemeClr val="tx1"/>
                </a:solidFill>
                <a:latin typeface="微软雅黑" panose="020B0503020204020204" pitchFamily="34" charset="-122"/>
                <a:ea typeface="微软雅黑" panose="020B0503020204020204" pitchFamily="34" charset="-122"/>
                <a:sym typeface="+mn-ea"/>
              </a:rPr>
              <a:t>法律判决由多个子任务组成</a:t>
            </a:r>
            <a:r>
              <a:rPr lang="zh-CN" altLang="en-US"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法条，罪名指控和刑期，</a:t>
            </a:r>
            <a:r>
              <a:rPr lang="zh-CN" altLang="en-US" sz="2400" b="1" dirty="0">
                <a:solidFill>
                  <a:schemeClr val="tx1"/>
                </a:solidFill>
                <a:latin typeface="微软雅黑" panose="020B0503020204020204" pitchFamily="34" charset="-122"/>
                <a:ea typeface="微软雅黑" panose="020B0503020204020204" pitchFamily="34" charset="-122"/>
              </a:rPr>
              <a:t>现有工作通常关注审判中的某个特定的子任务，所有这些子任务构成了判决预测的完整形式；</a:t>
            </a:r>
            <a:endParaRPr lang="zh-CN" altLang="en-US" sz="2400" b="1" dirty="0">
              <a:solidFill>
                <a:schemeClr val="tx1"/>
              </a:solidFill>
              <a:latin typeface="微软雅黑" panose="020B0503020204020204" pitchFamily="34" charset="-122"/>
              <a:ea typeface="微软雅黑" panose="020B0503020204020204" pitchFamily="34" charset="-122"/>
            </a:endParaRPr>
          </a:p>
          <a:p>
            <a:pPr marL="342900" indent="-342900" eaLnBrk="0" latinLnBrk="0" hangingPunct="0">
              <a:lnSpc>
                <a:spcPct val="125000"/>
              </a:lnSpc>
              <a:buClr>
                <a:srgbClr val="FBB030"/>
              </a:buClr>
              <a:buFont typeface="Wingdings" panose="05000000000000000000" charset="0"/>
              <a:buChar char="l"/>
            </a:pPr>
            <a:endParaRPr lang="zh-CN" altLang="en-US" sz="2400" b="1" dirty="0">
              <a:solidFill>
                <a:schemeClr val="tx1"/>
              </a:solidFill>
              <a:latin typeface="微软雅黑" panose="020B0503020204020204" pitchFamily="34" charset="-122"/>
              <a:ea typeface="微软雅黑" panose="020B0503020204020204" pitchFamily="34" charset="-122"/>
            </a:endParaRPr>
          </a:p>
          <a:p>
            <a:pPr marL="685800" indent="-342900" eaLnBrk="0" latinLnBrk="0" hangingPunct="0">
              <a:lnSpc>
                <a:spcPct val="125000"/>
              </a:lnSpc>
              <a:buClr>
                <a:srgbClr val="FBB030"/>
              </a:buClr>
              <a:buFont typeface="Wingdings" panose="05000000000000000000" charset="0"/>
              <a:buChar char="l"/>
            </a:pPr>
            <a:r>
              <a:rPr lang="zh-CN" altLang="en-US" sz="2400" b="1" dirty="0">
                <a:solidFill>
                  <a:schemeClr val="tx1"/>
                </a:solidFill>
                <a:latin typeface="微软雅黑" panose="020B0503020204020204" pitchFamily="34" charset="-122"/>
                <a:ea typeface="微软雅黑" panose="020B0503020204020204" pitchFamily="34" charset="-122"/>
              </a:rPr>
              <a:t>子任务之间的拓扑依赖性：法律判决的子任务之间存在严格的顺序。</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1059815" y="1359535"/>
            <a:ext cx="7024370" cy="3742690"/>
          </a:xfrm>
          <a:prstGeom prst="rect">
            <a:avLst/>
          </a:prstGeom>
        </p:spPr>
      </p:pic>
      <p:sp>
        <p:nvSpPr>
          <p:cNvPr id="5" name="文本框 4"/>
          <p:cNvSpPr txBox="1"/>
          <p:nvPr/>
        </p:nvSpPr>
        <p:spPr>
          <a:xfrm>
            <a:off x="1236980" y="5328285"/>
            <a:ext cx="6976110" cy="645160"/>
          </a:xfrm>
          <a:prstGeom prst="rect">
            <a:avLst/>
          </a:prstGeom>
          <a:noFill/>
          <a:ln w="9525">
            <a:noFill/>
            <a:miter lim="800000"/>
          </a:ln>
        </p:spPr>
        <p:txBody>
          <a:bodyPr wrap="square" anchor="t">
            <a:spAutoFit/>
          </a:bodyPr>
          <a:p>
            <a:pPr algn="ctr" eaLnBrk="0" hangingPunct="0">
              <a:buFontTx/>
              <a:buNone/>
            </a:pPr>
            <a:r>
              <a:rPr lang="zh-CN" altLang="en-US" sz="1800" dirty="0">
                <a:latin typeface="微软雅黑" panose="020B0503020204020204" pitchFamily="34" charset="-122"/>
                <a:ea typeface="微软雅黑" panose="020B0503020204020204" pitchFamily="34" charset="-122"/>
              </a:rPr>
              <a:t>Figure 1 : An illustration of the judicial logic of human judges in civil law system.</a:t>
            </a:r>
            <a:endParaRPr lang="zh-CN" altLang="en-US" sz="1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44805" y="309880"/>
            <a:ext cx="2437765" cy="583565"/>
          </a:xfrm>
          <a:prstGeom prst="rect">
            <a:avLst/>
          </a:prstGeom>
          <a:noFill/>
          <a:ln w="9525">
            <a:noFill/>
            <a:miter lim="800000"/>
          </a:ln>
        </p:spPr>
        <p:txBody>
          <a:bodyPr wrap="none" anchor="t">
            <a:spAutoFit/>
          </a:bodyPr>
          <a:p>
            <a:pPr eaLnBrk="0" hangingPunct="0">
              <a:buFontTx/>
              <a:buNone/>
            </a:pPr>
            <a:r>
              <a:rPr lang="en-US" altLang="zh-CN" sz="3200" b="1" dirty="0">
                <a:solidFill>
                  <a:schemeClr val="bg1"/>
                </a:solidFill>
                <a:latin typeface="微软雅黑" panose="020B0503020204020204" pitchFamily="34" charset="-122"/>
                <a:ea typeface="微软雅黑" panose="020B0503020204020204" pitchFamily="34" charset="-122"/>
                <a:sym typeface="+mn-ea"/>
              </a:rPr>
              <a:t>Motivation</a:t>
            </a:r>
            <a:endParaRPr lang="en-US" altLang="zh-CN" sz="32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8910" y="312420"/>
            <a:ext cx="1805305" cy="583565"/>
          </a:xfrm>
          <a:prstGeom prst="rect">
            <a:avLst/>
          </a:prstGeom>
          <a:noFill/>
          <a:ln w="9525">
            <a:noFill/>
            <a:miter lim="800000"/>
          </a:ln>
        </p:spPr>
        <p:txBody>
          <a:bodyPr wrap="none">
            <a:spAutoFit/>
          </a:bodyPr>
          <a:p>
            <a:pPr algn="l"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Method</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8910" y="1529080"/>
            <a:ext cx="5506085" cy="52197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Problem Formulation：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54965" y="2437765"/>
            <a:ext cx="8577580" cy="829945"/>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假设一个案件的事实描述是一个单词序列 </a:t>
            </a:r>
            <a:r>
              <a:rPr lang="zh-CN" altLang="en-US" sz="2400" i="1" dirty="0">
                <a:latin typeface="Times New Roman" panose="02020603050405020304" charset="0"/>
                <a:ea typeface="微软雅黑" panose="020B0503020204020204" pitchFamily="34" charset="-122"/>
                <a:cs typeface="Times New Roman" panose="02020603050405020304" charset="0"/>
              </a:rPr>
              <a:t>x</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zh-CN" altLang="en-US" sz="2400" i="1" dirty="0">
                <a:latin typeface="Times New Roman" panose="02020603050405020304" charset="0"/>
                <a:ea typeface="微软雅黑" panose="020B0503020204020204" pitchFamily="34" charset="-122"/>
                <a:cs typeface="Times New Roman" panose="02020603050405020304" charset="0"/>
              </a:rPr>
              <a:t>x</a:t>
            </a:r>
            <a:r>
              <a:rPr lang="zh-CN" altLang="en-US" sz="2400" baseline="-25000" dirty="0">
                <a:latin typeface="Times New Roman" panose="02020603050405020304" charset="0"/>
                <a:ea typeface="微软雅黑" panose="020B0503020204020204" pitchFamily="34" charset="-122"/>
                <a:cs typeface="Times New Roman" panose="02020603050405020304" charset="0"/>
              </a:rPr>
              <a:t>1</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zh-CN" altLang="en-US" sz="2400" i="1" dirty="0">
                <a:latin typeface="Times New Roman" panose="02020603050405020304" charset="0"/>
                <a:ea typeface="微软雅黑" panose="020B0503020204020204" pitchFamily="34" charset="-122"/>
                <a:cs typeface="Times New Roman" panose="02020603050405020304" charset="0"/>
              </a:rPr>
              <a:t>x</a:t>
            </a:r>
            <a:r>
              <a:rPr lang="zh-CN" altLang="en-US" sz="2400" baseline="-25000" dirty="0">
                <a:latin typeface="Times New Roman" panose="02020603050405020304" charset="0"/>
                <a:ea typeface="微软雅黑" panose="020B0503020204020204" pitchFamily="34" charset="-122"/>
                <a:cs typeface="Times New Roman" panose="02020603050405020304" charset="0"/>
              </a:rPr>
              <a:t>2</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zh-CN" altLang="en-US" sz="2400" i="1" dirty="0">
                <a:latin typeface="Times New Roman" panose="02020603050405020304" charset="0"/>
                <a:ea typeface="微软雅黑" panose="020B0503020204020204" pitchFamily="34" charset="-122"/>
                <a:cs typeface="Times New Roman" panose="02020603050405020304" charset="0"/>
              </a:rPr>
              <a:t>x</a:t>
            </a:r>
            <a:r>
              <a:rPr lang="zh-CN" altLang="en-US" sz="2400" baseline="-25000" dirty="0">
                <a:latin typeface="Times New Roman" panose="02020603050405020304" charset="0"/>
                <a:ea typeface="微软雅黑" panose="020B0503020204020204" pitchFamily="34" charset="-122"/>
                <a:cs typeface="Times New Roman" panose="02020603050405020304" charset="0"/>
              </a:rPr>
              <a:t>n</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zh-CN" altLang="en-US" sz="2400" dirty="0">
                <a:latin typeface="微软雅黑" panose="020B0503020204020204" pitchFamily="34" charset="-122"/>
                <a:ea typeface="微软雅黑" panose="020B0503020204020204" pitchFamily="34" charset="-122"/>
              </a:rPr>
              <a:t>，其中 </a:t>
            </a:r>
            <a:r>
              <a:rPr lang="zh-CN" altLang="en-US" sz="2400" i="1" dirty="0">
                <a:latin typeface="Times New Roman" panose="02020603050405020304" charset="0"/>
                <a:ea typeface="微软雅黑" panose="020B0503020204020204" pitchFamily="34" charset="-122"/>
                <a:cs typeface="Times New Roman" panose="02020603050405020304" charset="0"/>
              </a:rPr>
              <a:t>n</a:t>
            </a:r>
            <a:r>
              <a:rPr lang="zh-CN" altLang="en-US" sz="2400" dirty="0">
                <a:latin typeface="Times New Roman" panose="02020603050405020304" charset="0"/>
                <a:ea typeface="微软雅黑" panose="020B0503020204020204" pitchFamily="34" charset="-122"/>
                <a:cs typeface="Times New Roman" panose="02020603050405020304" charset="0"/>
              </a:rPr>
              <a:t> </a:t>
            </a:r>
            <a:r>
              <a:rPr lang="zh-CN" altLang="en-US" sz="2400" dirty="0">
                <a:latin typeface="微软雅黑" panose="020B0503020204020204" pitchFamily="34" charset="-122"/>
                <a:ea typeface="微软雅黑" panose="020B0503020204020204" pitchFamily="34" charset="-122"/>
              </a:rPr>
              <a:t>表示 </a:t>
            </a:r>
            <a:r>
              <a:rPr lang="zh-CN" altLang="en-US" sz="2400" i="1" dirty="0">
                <a:latin typeface="Times New Roman" panose="02020603050405020304" charset="0"/>
                <a:ea typeface="微软雅黑" panose="020B0503020204020204" pitchFamily="34" charset="-122"/>
                <a:cs typeface="Times New Roman" panose="02020603050405020304" charset="0"/>
              </a:rPr>
              <a:t>x</a:t>
            </a:r>
            <a:r>
              <a:rPr lang="zh-CN" altLang="en-US" sz="2400" dirty="0">
                <a:latin typeface="微软雅黑" panose="020B0503020204020204" pitchFamily="34" charset="-122"/>
                <a:ea typeface="微软雅黑" panose="020B0503020204020204" pitchFamily="34" charset="-122"/>
              </a:rPr>
              <a:t> 的长度，且每个单词 </a:t>
            </a:r>
            <a:r>
              <a:rPr lang="zh-CN" altLang="en-US" sz="2400" i="1" dirty="0">
                <a:latin typeface="Times New Roman" panose="02020603050405020304" charset="0"/>
                <a:ea typeface="微软雅黑" panose="020B0503020204020204" pitchFamily="34" charset="-122"/>
                <a:cs typeface="Times New Roman" panose="02020603050405020304" charset="0"/>
              </a:rPr>
              <a:t>x</a:t>
            </a:r>
            <a:r>
              <a:rPr lang="zh-CN" altLang="en-US" sz="24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400" baseline="-25000" dirty="0">
                <a:latin typeface="Times New Roman" panose="02020603050405020304" charset="0"/>
                <a:ea typeface="微软雅黑" panose="020B0503020204020204" pitchFamily="34" charset="-122"/>
                <a:cs typeface="Times New Roman" panose="02020603050405020304" charset="0"/>
              </a:rPr>
              <a:t> </a:t>
            </a:r>
            <a:r>
              <a:rPr lang="zh-CN" altLang="en-US" sz="2400" dirty="0">
                <a:latin typeface="微软雅黑" panose="020B0503020204020204" pitchFamily="34" charset="-122"/>
                <a:ea typeface="微软雅黑" panose="020B0503020204020204" pitchFamily="34" charset="-122"/>
              </a:rPr>
              <a:t>都来自固定的词汇 </a:t>
            </a:r>
            <a:r>
              <a:rPr lang="zh-CN" altLang="en-US" sz="2400" i="1" dirty="0">
                <a:latin typeface="Times New Roman" panose="02020603050405020304" charset="0"/>
                <a:ea typeface="微软雅黑" panose="020B0503020204020204" pitchFamily="34" charset="-122"/>
                <a:cs typeface="Times New Roman" panose="02020603050405020304" charset="0"/>
              </a:rPr>
              <a:t>W</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54965" y="3566160"/>
            <a:ext cx="8308340" cy="1938020"/>
          </a:xfrm>
          <a:prstGeom prst="rect">
            <a:avLst/>
          </a:prstGeom>
          <a:noFill/>
          <a:ln w="9525">
            <a:noFill/>
            <a:miter lim="800000"/>
          </a:ln>
        </p:spPr>
        <p:txBody>
          <a:bodyPr wrap="square" anchor="t">
            <a:spAutoFit/>
          </a:bodyPr>
          <a:p>
            <a:pPr marL="342900" indent="-342900" eaLnBrk="0" hangingPunct="0">
              <a:buClr>
                <a:srgbClr val="FBB030"/>
              </a:buClr>
              <a:buFont typeface="Wingdings" panose="05000000000000000000" charset="0"/>
              <a:buChar char="Ø"/>
            </a:pPr>
            <a:r>
              <a:rPr lang="zh-CN" altLang="en-US" sz="2400" dirty="0">
                <a:latin typeface="微软雅黑" panose="020B0503020204020204" pitchFamily="34" charset="-122"/>
                <a:ea typeface="微软雅黑" panose="020B0503020204020204" pitchFamily="34" charset="-122"/>
              </a:rPr>
              <a:t>基于事实描述 </a:t>
            </a:r>
            <a:r>
              <a:rPr lang="zh-CN" altLang="en-US" sz="2400" i="1" dirty="0">
                <a:latin typeface="Times New Roman" panose="02020603050405020304" charset="0"/>
                <a:ea typeface="微软雅黑" panose="020B0503020204020204" pitchFamily="34" charset="-122"/>
                <a:cs typeface="Times New Roman" panose="02020603050405020304" charset="0"/>
              </a:rPr>
              <a:t>x</a:t>
            </a:r>
            <a:r>
              <a:rPr lang="zh-CN" altLang="en-US" sz="2400" dirty="0">
                <a:latin typeface="微软雅黑" panose="020B0503020204020204" pitchFamily="34" charset="-122"/>
                <a:ea typeface="微软雅黑" panose="020B0503020204020204" pitchFamily="34" charset="-122"/>
              </a:rPr>
              <a:t>，LJP 任务</a:t>
            </a:r>
            <a:r>
              <a:rPr lang="zh-CN" altLang="en-US" sz="2400" dirty="0">
                <a:latin typeface="Times New Roman" panose="02020603050405020304" charset="0"/>
                <a:ea typeface="微软雅黑" panose="020B0503020204020204" pitchFamily="34" charset="-122"/>
                <a:cs typeface="Times New Roman" panose="02020603050405020304" charset="0"/>
              </a:rPr>
              <a:t>T</a:t>
            </a:r>
            <a:r>
              <a:rPr lang="zh-CN" altLang="en-US" sz="2400" dirty="0">
                <a:latin typeface="微软雅黑" panose="020B0503020204020204" pitchFamily="34" charset="-122"/>
                <a:ea typeface="微软雅黑" panose="020B0503020204020204" pitchFamily="34" charset="-122"/>
              </a:rPr>
              <a:t> 包含 </a:t>
            </a:r>
            <a:r>
              <a:rPr lang="en-US" altLang="zh-CN" sz="2400" dirty="0">
                <a:latin typeface="Times New Roman" panose="02020603050405020304" charset="0"/>
                <a:ea typeface="微软雅黑" panose="020B0503020204020204" pitchFamily="34" charset="-122"/>
                <a:cs typeface="Times New Roman" panose="02020603050405020304" charset="0"/>
              </a:rPr>
              <a:t>|T|</a:t>
            </a:r>
            <a:r>
              <a:rPr lang="zh-CN" altLang="en-US" sz="2400" dirty="0">
                <a:latin typeface="微软雅黑" panose="020B0503020204020204" pitchFamily="34" charset="-122"/>
                <a:ea typeface="微软雅黑" panose="020B0503020204020204" pitchFamily="34" charset="-122"/>
              </a:rPr>
              <a:t>个子任务，即 </a:t>
            </a:r>
            <a:r>
              <a:rPr lang="zh-CN" altLang="en-US" sz="2400" dirty="0">
                <a:latin typeface="Times New Roman" panose="02020603050405020304" charset="0"/>
                <a:ea typeface="微软雅黑" panose="020B0503020204020204" pitchFamily="34" charset="-122"/>
                <a:cs typeface="Times New Roman" panose="02020603050405020304" charset="0"/>
              </a:rPr>
              <a:t>T={t</a:t>
            </a:r>
            <a:r>
              <a:rPr lang="zh-CN" altLang="en-US" sz="2400" baseline="-25000" dirty="0">
                <a:latin typeface="Times New Roman" panose="02020603050405020304" charset="0"/>
                <a:ea typeface="微软雅黑" panose="020B0503020204020204" pitchFamily="34" charset="-122"/>
                <a:cs typeface="Times New Roman" panose="02020603050405020304" charset="0"/>
              </a:rPr>
              <a:t>1</a:t>
            </a:r>
            <a:r>
              <a:rPr lang="zh-CN" altLang="en-US" sz="2400" dirty="0">
                <a:latin typeface="Times New Roman" panose="02020603050405020304" charset="0"/>
                <a:ea typeface="微软雅黑" panose="020B0503020204020204" pitchFamily="34" charset="-122"/>
                <a:cs typeface="Times New Roman" panose="02020603050405020304" charset="0"/>
              </a:rPr>
              <a:t>,t</a:t>
            </a:r>
            <a:r>
              <a:rPr lang="zh-CN" altLang="en-US" sz="2400" baseline="-25000" dirty="0">
                <a:latin typeface="Times New Roman" panose="02020603050405020304" charset="0"/>
                <a:ea typeface="微软雅黑" panose="020B0503020204020204" pitchFamily="34" charset="-122"/>
                <a:cs typeface="Times New Roman" panose="02020603050405020304" charset="0"/>
              </a:rPr>
              <a:t>2</a:t>
            </a:r>
            <a:r>
              <a:rPr lang="zh-CN" altLang="en-US" sz="2400" dirty="0">
                <a:latin typeface="Times New Roman" panose="02020603050405020304" charset="0"/>
                <a:ea typeface="微软雅黑" panose="020B0503020204020204" pitchFamily="34" charset="-122"/>
                <a:cs typeface="Times New Roman" panose="02020603050405020304" charset="0"/>
              </a:rPr>
              <a:t>,...,t</a:t>
            </a:r>
            <a:r>
              <a:rPr lang="en-US" altLang="zh-CN" sz="2400" baseline="-25000" dirty="0">
                <a:latin typeface="Times New Roman" panose="02020603050405020304" charset="0"/>
                <a:ea typeface="微软雅黑" panose="020B0503020204020204" pitchFamily="34" charset="-122"/>
                <a:cs typeface="Times New Roman" panose="02020603050405020304" charset="0"/>
              </a:rPr>
              <a:t>|</a:t>
            </a:r>
            <a:r>
              <a:rPr lang="zh-CN" altLang="en-US" sz="2400" baseline="-25000" dirty="0">
                <a:latin typeface="Times New Roman" panose="02020603050405020304" charset="0"/>
                <a:ea typeface="微软雅黑" panose="020B0503020204020204" pitchFamily="34" charset="-122"/>
                <a:cs typeface="Times New Roman" panose="02020603050405020304" charset="0"/>
              </a:rPr>
              <a:t>T</a:t>
            </a:r>
            <a:r>
              <a:rPr lang="en-US" altLang="zh-CN" sz="2400" baseline="-25000" dirty="0">
                <a:latin typeface="Times New Roman" panose="02020603050405020304" charset="0"/>
                <a:ea typeface="微软雅黑" panose="020B0503020204020204" pitchFamily="34" charset="-122"/>
                <a:cs typeface="Times New Roman" panose="02020603050405020304" charset="0"/>
              </a:rPr>
              <a:t>|</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zh-CN" altLang="en-US" sz="2400" dirty="0">
                <a:latin typeface="微软雅黑" panose="020B0503020204020204" pitchFamily="34" charset="-122"/>
                <a:ea typeface="微软雅黑" panose="020B0503020204020204" pitchFamily="34" charset="-122"/>
              </a:rPr>
              <a:t>，每个都是一个分类任务。对于第 </a:t>
            </a:r>
            <a:r>
              <a:rPr lang="zh-CN" altLang="en-US" sz="2400" i="1" dirty="0">
                <a:latin typeface="Times New Roman" panose="02020603050405020304" charset="0"/>
                <a:ea typeface="微软雅黑" panose="020B0503020204020204" pitchFamily="34" charset="-122"/>
                <a:cs typeface="Times New Roman" panose="02020603050405020304" charset="0"/>
              </a:rPr>
              <a:t>i </a:t>
            </a:r>
            <a:r>
              <a:rPr lang="zh-CN" altLang="en-US" sz="2400" dirty="0">
                <a:latin typeface="微软雅黑" panose="020B0503020204020204" pitchFamily="34" charset="-122"/>
                <a:ea typeface="微软雅黑" panose="020B0503020204020204" pitchFamily="34" charset="-122"/>
              </a:rPr>
              <a:t>个子任务</a:t>
            </a:r>
            <a:r>
              <a:rPr lang="zh-CN" altLang="en-US" sz="2400" dirty="0">
                <a:latin typeface="Times New Roman" panose="02020603050405020304" charset="0"/>
                <a:ea typeface="微软雅黑" panose="020B0503020204020204" pitchFamily="34" charset="-122"/>
                <a:cs typeface="Times New Roman" panose="02020603050405020304" charset="0"/>
              </a:rPr>
              <a:t> t</a:t>
            </a:r>
            <a:r>
              <a:rPr lang="zh-CN" altLang="en-US" sz="24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400" dirty="0">
                <a:latin typeface="Times New Roman" panose="02020603050405020304" charset="0"/>
                <a:ea typeface="微软雅黑" panose="020B0503020204020204" pitchFamily="34" charset="-122"/>
                <a:cs typeface="Times New Roman" panose="02020603050405020304" charset="0"/>
              </a:rPr>
              <a:t>∈T</a:t>
            </a:r>
            <a:r>
              <a:rPr lang="zh-CN" altLang="en-US" sz="2400" dirty="0">
                <a:latin typeface="微软雅黑" panose="020B0503020204020204" pitchFamily="34" charset="-122"/>
                <a:ea typeface="微软雅黑" panose="020B0503020204020204" pitchFamily="34" charset="-122"/>
              </a:rPr>
              <a:t>，我们的目标是预测相应的结果 </a:t>
            </a:r>
            <a:r>
              <a:rPr lang="zh-CN" altLang="en-US" sz="2400" dirty="0">
                <a:latin typeface="Times New Roman" panose="02020603050405020304" charset="0"/>
                <a:ea typeface="微软雅黑" panose="020B0503020204020204" pitchFamily="34" charset="-122"/>
                <a:cs typeface="Times New Roman" panose="02020603050405020304" charset="0"/>
              </a:rPr>
              <a:t>y</a:t>
            </a:r>
            <a:r>
              <a:rPr lang="zh-CN" altLang="en-US" sz="24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400" dirty="0">
                <a:latin typeface="Times New Roman" panose="02020603050405020304" charset="0"/>
                <a:ea typeface="微软雅黑" panose="020B0503020204020204" pitchFamily="34" charset="-122"/>
                <a:cs typeface="Times New Roman" panose="02020603050405020304" charset="0"/>
              </a:rPr>
              <a:t>⊆Y</a:t>
            </a:r>
            <a:r>
              <a:rPr lang="zh-CN" altLang="en-US" sz="2400" i="1" baseline="-25000" dirty="0">
                <a:latin typeface="Times New Roman" panose="02020603050405020304" charset="0"/>
                <a:ea typeface="微软雅黑" panose="020B0503020204020204" pitchFamily="34" charset="-122"/>
                <a:cs typeface="Times New Roman" panose="02020603050405020304" charset="0"/>
              </a:rPr>
              <a:t>i</a:t>
            </a:r>
            <a:r>
              <a:rPr lang="zh-CN" altLang="en-US" sz="2400" dirty="0">
                <a:latin typeface="微软雅黑" panose="020B0503020204020204" pitchFamily="34" charset="-122"/>
                <a:ea typeface="微软雅黑" panose="020B0503020204020204" pitchFamily="34" charset="-122"/>
              </a:rPr>
              <a:t>，其中 </a:t>
            </a:r>
            <a:r>
              <a:rPr lang="zh-CN" altLang="en-US" sz="2400" dirty="0">
                <a:latin typeface="Times New Roman" panose="02020603050405020304" charset="0"/>
                <a:ea typeface="微软雅黑" panose="020B0503020204020204" pitchFamily="34" charset="-122"/>
                <a:cs typeface="Times New Roman" panose="02020603050405020304" charset="0"/>
              </a:rPr>
              <a:t>Y</a:t>
            </a:r>
            <a:r>
              <a:rPr lang="zh-CN" altLang="en-US" sz="2400" i="1" baseline="-25000" dirty="0">
                <a:latin typeface="Times New Roman" panose="02020603050405020304" charset="0"/>
                <a:ea typeface="微软雅黑" panose="020B0503020204020204" pitchFamily="34" charset="-122"/>
                <a:cs typeface="Times New Roman" panose="02020603050405020304" charset="0"/>
              </a:rPr>
              <a:t>i </a:t>
            </a:r>
            <a:r>
              <a:rPr lang="zh-CN" altLang="en-US" sz="2400" dirty="0">
                <a:latin typeface="微软雅黑" panose="020B0503020204020204" pitchFamily="34" charset="-122"/>
                <a:ea typeface="微软雅黑" panose="020B0503020204020204" pitchFamily="34" charset="-122"/>
              </a:rPr>
              <a:t>是子任务特定标签集合。</a:t>
            </a:r>
            <a:endParaRPr lang="zh-CN" altLang="en-US" sz="2400" dirty="0">
              <a:latin typeface="微软雅黑" panose="020B0503020204020204" pitchFamily="34" charset="-122"/>
              <a:ea typeface="微软雅黑" panose="020B0503020204020204" pitchFamily="34" charset="-122"/>
            </a:endParaRPr>
          </a:p>
          <a:p>
            <a:pPr marL="342900" indent="-342900" eaLnBrk="0" hangingPunct="0">
              <a:buFontTx/>
              <a:buNone/>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021840" y="2460625"/>
            <a:ext cx="5531485" cy="3808730"/>
          </a:xfrm>
          <a:prstGeom prst="rect">
            <a:avLst/>
          </a:prstGeom>
        </p:spPr>
      </p:pic>
      <p:sp>
        <p:nvSpPr>
          <p:cNvPr id="6" name="文本框 5"/>
          <p:cNvSpPr txBox="1"/>
          <p:nvPr/>
        </p:nvSpPr>
        <p:spPr>
          <a:xfrm>
            <a:off x="168910" y="312420"/>
            <a:ext cx="1805305" cy="583565"/>
          </a:xfrm>
          <a:prstGeom prst="rect">
            <a:avLst/>
          </a:prstGeom>
          <a:noFill/>
          <a:ln w="9525">
            <a:noFill/>
            <a:miter lim="800000"/>
          </a:ln>
        </p:spPr>
        <p:txBody>
          <a:bodyPr wrap="none">
            <a:spAutoFit/>
          </a:bodyPr>
          <a:p>
            <a:pPr algn="l"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Method</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7310" y="1231265"/>
            <a:ext cx="8877300" cy="1198880"/>
          </a:xfrm>
          <a:prstGeom prst="rect">
            <a:avLst/>
          </a:prstGeom>
          <a:noFill/>
          <a:ln w="9525">
            <a:noFill/>
            <a:miter lim="800000"/>
          </a:ln>
        </p:spPr>
        <p:txBody>
          <a:bodyPr wrap="square" anchor="t">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使用一个DAG定义子任务之间的拓扑性的依赖关系。给定事实描述的编码表示，TOPJUDGE根据拓扑顺序预测所有子任务的输出，并且某个特定子任务的输出将会影响其被依赖的子任务。</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9375" y="1397635"/>
            <a:ext cx="7796530" cy="521970"/>
          </a:xfrm>
          <a:prstGeom prst="rect">
            <a:avLst/>
          </a:prstGeom>
          <a:noFill/>
          <a:ln w="9525">
            <a:noFill/>
            <a:miter lim="800000"/>
          </a:ln>
        </p:spPr>
        <p:txBody>
          <a:bodyPr wrap="square" anchor="t">
            <a:spAutoFit/>
          </a:bodyPr>
          <a:p>
            <a:pPr marL="457200" indent="-457200" eaLnBrk="0" hangingPunct="0">
              <a:buClr>
                <a:srgbClr val="FBB030"/>
              </a:buClr>
              <a:buFont typeface="Wingdings" panose="05000000000000000000" charset="0"/>
              <a:buChar char="l"/>
            </a:pPr>
            <a:r>
              <a:rPr lang="zh-CN" altLang="en-US" sz="2800" b="1" dirty="0">
                <a:solidFill>
                  <a:schemeClr val="tx1"/>
                </a:solidFill>
                <a:latin typeface="微软雅黑" panose="020B0503020204020204" pitchFamily="34" charset="-122"/>
                <a:ea typeface="微软雅黑" panose="020B0503020204020204" pitchFamily="34" charset="-122"/>
              </a:rPr>
              <a:t>DAG Dependencies of Subtasks</a:t>
            </a:r>
            <a:r>
              <a:rPr lang="en-US" altLang="zh-CN" sz="2800" b="1" dirty="0">
                <a:solidFill>
                  <a:schemeClr val="tx1"/>
                </a:solidFill>
                <a:latin typeface="微软雅黑" panose="020B0503020204020204" pitchFamily="34" charset="-122"/>
                <a:ea typeface="微软雅黑" panose="020B0503020204020204" pitchFamily="34" charset="-122"/>
              </a:rPr>
              <a:t>:</a:t>
            </a:r>
            <a:endParaRPr lang="en-US" altLang="zh-CN" sz="2800" b="1" dirty="0">
              <a:solidFill>
                <a:schemeClr val="tx1"/>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859155" y="2350770"/>
            <a:ext cx="7787640" cy="829945"/>
          </a:xfrm>
          <a:prstGeom prst="rect">
            <a:avLst/>
          </a:prstGeom>
          <a:noFill/>
          <a:ln w="9525">
            <a:noFill/>
          </a:ln>
        </p:spPr>
        <p:txBody>
          <a:bodyPr wrap="square">
            <a:spAutoFit/>
          </a:bodyPr>
          <a:p>
            <a:pPr marL="0" indent="0"/>
            <a:r>
              <a:rPr lang="zh-CN" sz="2400" b="0">
                <a:latin typeface="微软雅黑" panose="020B0503020204020204" pitchFamily="34" charset="-122"/>
                <a:ea typeface="微软雅黑" panose="020B0503020204020204" pitchFamily="34" charset="-122"/>
              </a:rPr>
              <a:t>使用</a:t>
            </a:r>
            <a:r>
              <a:rPr lang="en-US" sz="2400" b="0">
                <a:latin typeface="Times New Roman" panose="02020603050405020304" charset="0"/>
                <a:ea typeface="宋体" panose="02010600030101010101" pitchFamily="2" charset="-122"/>
                <a:cs typeface="Times New Roman" panose="02020603050405020304" charset="0"/>
              </a:rPr>
              <a:t> t</a:t>
            </a:r>
            <a:r>
              <a:rPr lang="en-US" sz="2400" b="0" i="1" baseline="-25000">
                <a:latin typeface="Times New Roman" panose="02020603050405020304" charset="0"/>
                <a:ea typeface="宋体" panose="02010600030101010101" pitchFamily="2" charset="-122"/>
                <a:cs typeface="Times New Roman" panose="02020603050405020304" charset="0"/>
              </a:rPr>
              <a:t>i</a:t>
            </a:r>
            <a:r>
              <a:rPr lang="en-US" sz="2400" b="0">
                <a:latin typeface="Times New Roman" panose="02020603050405020304" charset="0"/>
                <a:ea typeface="宋体" panose="02010600030101010101" pitchFamily="2" charset="-122"/>
                <a:cs typeface="Times New Roman" panose="02020603050405020304" charset="0"/>
              </a:rPr>
              <a:t>◃t</a:t>
            </a:r>
            <a:r>
              <a:rPr lang="en-US" sz="2400" b="0" i="1" baseline="-25000">
                <a:latin typeface="Times New Roman" panose="02020603050405020304" charset="0"/>
                <a:ea typeface="宋体" panose="02010600030101010101" pitchFamily="2" charset="-122"/>
                <a:cs typeface="Times New Roman" panose="02020603050405020304" charset="0"/>
              </a:rPr>
              <a:t>j</a:t>
            </a:r>
            <a:r>
              <a:rPr lang="en-US" sz="2400" b="0" i="1">
                <a:latin typeface="Calibri" panose="020F0502020204030204" charset="0"/>
                <a:ea typeface="宋体" panose="02010600030101010101" pitchFamily="2" charset="-122"/>
              </a:rPr>
              <a:t> </a:t>
            </a:r>
            <a:r>
              <a:rPr lang="zh-CN" sz="2400" b="0">
                <a:latin typeface="微软雅黑" panose="020B0503020204020204" pitchFamily="34" charset="-122"/>
                <a:ea typeface="微软雅黑" panose="020B0503020204020204" pitchFamily="34" charset="-122"/>
              </a:rPr>
              <a:t>来定义第</a:t>
            </a:r>
            <a:r>
              <a:rPr lang="zh-CN" sz="2400" b="0">
                <a:latin typeface="Calibri" panose="020F0502020204030204" charset="0"/>
                <a:ea typeface="宋体" panose="02010600030101010101" pitchFamily="2" charset="-122"/>
              </a:rPr>
              <a:t> </a:t>
            </a:r>
            <a:r>
              <a:rPr lang="en-US" sz="2400" b="0" i="1">
                <a:latin typeface="Times New Roman" panose="02020603050405020304" charset="0"/>
                <a:ea typeface="宋体" panose="02010600030101010101" pitchFamily="2" charset="-122"/>
                <a:cs typeface="Times New Roman" panose="02020603050405020304" charset="0"/>
              </a:rPr>
              <a:t>j</a:t>
            </a:r>
            <a:r>
              <a:rPr lang="en-US" sz="2400" b="0">
                <a:latin typeface="Times New Roman" panose="02020603050405020304" charset="0"/>
                <a:ea typeface="宋体" panose="02010600030101010101" pitchFamily="2" charset="-122"/>
                <a:cs typeface="Times New Roman" panose="02020603050405020304" charset="0"/>
              </a:rPr>
              <a:t> </a:t>
            </a:r>
            <a:r>
              <a:rPr lang="zh-CN" sz="2400" b="0">
                <a:latin typeface="微软雅黑" panose="020B0503020204020204" pitchFamily="34" charset="-122"/>
                <a:ea typeface="微软雅黑" panose="020B0503020204020204" pitchFamily="34" charset="-122"/>
              </a:rPr>
              <a:t>个子任务取决于第 </a:t>
            </a:r>
            <a:r>
              <a:rPr lang="en-US" sz="2400" b="0" i="1">
                <a:latin typeface="Times New Roman" panose="02020603050405020304" charset="0"/>
                <a:ea typeface="宋体" panose="02010600030101010101" pitchFamily="2" charset="-122"/>
                <a:cs typeface="Times New Roman" panose="02020603050405020304" charset="0"/>
              </a:rPr>
              <a:t>i </a:t>
            </a:r>
            <a:r>
              <a:rPr lang="zh-CN" sz="2400" b="0">
                <a:latin typeface="微软雅黑" panose="020B0503020204020204" pitchFamily="34" charset="-122"/>
                <a:ea typeface="微软雅黑" panose="020B0503020204020204" pitchFamily="34" charset="-122"/>
              </a:rPr>
              <a:t>个子任务</a:t>
            </a:r>
            <a:r>
              <a:rPr lang="zh-CN" sz="2400" b="0">
                <a:latin typeface="Calibri" panose="020F0502020204030204" charset="0"/>
                <a:ea typeface="宋体" panose="02010600030101010101" pitchFamily="2" charset="-122"/>
              </a:rPr>
              <a:t>；</a:t>
            </a:r>
            <a:r>
              <a:rPr lang="en-US" sz="2400" b="0">
                <a:latin typeface="Times New Roman" panose="02020603050405020304" charset="0"/>
                <a:ea typeface="宋体" panose="02010600030101010101" pitchFamily="2" charset="-122"/>
                <a:cs typeface="Times New Roman" panose="02020603050405020304" charset="0"/>
              </a:rPr>
              <a:t>D</a:t>
            </a:r>
            <a:r>
              <a:rPr lang="en-US" sz="2400" b="0" i="1" baseline="-25000">
                <a:latin typeface="Times New Roman" panose="02020603050405020304" charset="0"/>
                <a:ea typeface="宋体" panose="02010600030101010101" pitchFamily="2" charset="-122"/>
                <a:cs typeface="Times New Roman" panose="02020603050405020304" charset="0"/>
              </a:rPr>
              <a:t>j</a:t>
            </a:r>
            <a:r>
              <a:rPr lang="en-US" sz="2400" b="0">
                <a:latin typeface="Calibri" panose="020F0502020204030204" charset="0"/>
                <a:ea typeface="宋体" panose="02010600030101010101" pitchFamily="2" charset="-122"/>
              </a:rPr>
              <a:t>={</a:t>
            </a:r>
            <a:r>
              <a:rPr lang="en-US" sz="2400" b="0">
                <a:latin typeface="Times New Roman" panose="02020603050405020304" charset="0"/>
                <a:ea typeface="宋体" panose="02010600030101010101" pitchFamily="2" charset="-122"/>
                <a:cs typeface="Times New Roman" panose="02020603050405020304" charset="0"/>
              </a:rPr>
              <a:t>t</a:t>
            </a:r>
            <a:r>
              <a:rPr lang="en-US" sz="2400" b="0" i="1" baseline="-25000">
                <a:latin typeface="Times New Roman" panose="02020603050405020304" charset="0"/>
                <a:ea typeface="宋体" panose="02010600030101010101" pitchFamily="2" charset="-122"/>
                <a:cs typeface="Times New Roman" panose="02020603050405020304" charset="0"/>
              </a:rPr>
              <a:t>i </a:t>
            </a:r>
            <a:r>
              <a:rPr lang="en-US" sz="2400" b="0">
                <a:latin typeface="Calibri" panose="020F0502020204030204" charset="0"/>
                <a:ea typeface="宋体" panose="02010600030101010101" pitchFamily="2" charset="-122"/>
              </a:rPr>
              <a:t>|</a:t>
            </a:r>
            <a:r>
              <a:rPr lang="en-US" sz="2400" b="0">
                <a:latin typeface="Times New Roman" panose="02020603050405020304" charset="0"/>
                <a:ea typeface="宋体" panose="02010600030101010101" pitchFamily="2" charset="-122"/>
                <a:cs typeface="Times New Roman" panose="02020603050405020304" charset="0"/>
              </a:rPr>
              <a:t>t</a:t>
            </a:r>
            <a:r>
              <a:rPr lang="en-US" sz="2400" b="0" i="1" baseline="-25000">
                <a:latin typeface="Times New Roman" panose="02020603050405020304" charset="0"/>
                <a:ea typeface="宋体" panose="02010600030101010101" pitchFamily="2" charset="-122"/>
                <a:cs typeface="Times New Roman" panose="02020603050405020304" charset="0"/>
              </a:rPr>
              <a:t>i</a:t>
            </a:r>
            <a:r>
              <a:rPr lang="en-US" sz="2400" b="0">
                <a:latin typeface="Calibri" panose="020F0502020204030204" charset="0"/>
                <a:ea typeface="宋体" panose="02010600030101010101" pitchFamily="2" charset="-122"/>
              </a:rPr>
              <a:t>◃</a:t>
            </a:r>
            <a:r>
              <a:rPr lang="en-US" sz="2400" b="0">
                <a:latin typeface="Times New Roman" panose="02020603050405020304" charset="0"/>
                <a:ea typeface="宋体" panose="02010600030101010101" pitchFamily="2" charset="-122"/>
                <a:cs typeface="Times New Roman" panose="02020603050405020304" charset="0"/>
              </a:rPr>
              <a:t>t</a:t>
            </a:r>
            <a:r>
              <a:rPr lang="en-US" sz="2400" b="0" i="1" baseline="-25000">
                <a:latin typeface="Times New Roman" panose="02020603050405020304" charset="0"/>
                <a:ea typeface="宋体" panose="02010600030101010101" pitchFamily="2" charset="-122"/>
                <a:cs typeface="Times New Roman" panose="02020603050405020304" charset="0"/>
              </a:rPr>
              <a:t>j</a:t>
            </a:r>
            <a:r>
              <a:rPr lang="en-US" sz="2400" b="0">
                <a:latin typeface="Calibri" panose="020F0502020204030204" charset="0"/>
                <a:ea typeface="宋体" panose="02010600030101010101" pitchFamily="2" charset="-122"/>
              </a:rPr>
              <a:t>} </a:t>
            </a:r>
            <a:r>
              <a:rPr lang="zh-CN" altLang="en-US" sz="2400" b="0" dirty="0">
                <a:latin typeface="微软雅黑" panose="020B0503020204020204" pitchFamily="34" charset="-122"/>
                <a:ea typeface="微软雅黑" panose="020B0503020204020204" pitchFamily="34" charset="-122"/>
              </a:rPr>
              <a:t>定义依赖集合</a:t>
            </a:r>
            <a:r>
              <a:rPr lang="zh-CN" sz="2400" b="0">
                <a:latin typeface="微软雅黑" panose="020B0503020204020204" pitchFamily="34" charset="-122"/>
                <a:ea typeface="微软雅黑" panose="020B0503020204020204" pitchFamily="34" charset="-122"/>
              </a:rPr>
              <a:t>。</a:t>
            </a:r>
            <a:endParaRPr lang="zh-CN" altLang="en-US" sz="2400" b="0">
              <a:latin typeface="Calibri" panose="020F0502020204030204" charset="0"/>
              <a:ea typeface="宋体" panose="02010600030101010101" pitchFamily="2" charset="-122"/>
            </a:endParaRPr>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6" name="文本框 5"/>
          <p:cNvSpPr txBox="1"/>
          <p:nvPr/>
        </p:nvSpPr>
        <p:spPr>
          <a:xfrm>
            <a:off x="821690" y="3656330"/>
            <a:ext cx="7132320" cy="460375"/>
          </a:xfrm>
          <a:prstGeom prst="rect">
            <a:avLst/>
          </a:prstGeom>
          <a:noFill/>
          <a:ln w="9525">
            <a:noFill/>
            <a:miter lim="800000"/>
          </a:ln>
        </p:spPr>
        <p:txBody>
          <a:bodyPr wrap="square" anchor="t">
            <a:spAutoFit/>
          </a:bodyPr>
          <a:p>
            <a:pPr eaLnBrk="0" hangingPunct="0">
              <a:buFontTx/>
              <a:buNone/>
            </a:pPr>
            <a:r>
              <a:rPr lang="zh-CN" altLang="en-US" sz="2400" dirty="0">
                <a:latin typeface="微软雅黑" panose="020B0503020204020204" pitchFamily="34" charset="-122"/>
                <a:ea typeface="微软雅黑" panose="020B0503020204020204" pitchFamily="34" charset="-122"/>
              </a:rPr>
              <a:t>则任务列表 </a:t>
            </a:r>
            <a:r>
              <a:rPr lang="zh-CN" altLang="en-US" sz="2400" dirty="0">
                <a:latin typeface="Times New Roman" panose="02020603050405020304" charset="0"/>
                <a:ea typeface="微软雅黑" panose="020B0503020204020204" pitchFamily="34" charset="-122"/>
                <a:cs typeface="Times New Roman" panose="02020603050405020304" charset="0"/>
              </a:rPr>
              <a:t>T</a:t>
            </a:r>
            <a:r>
              <a:rPr lang="zh-CN" altLang="en-US" sz="2400" dirty="0">
                <a:latin typeface="微软雅黑" panose="020B0503020204020204" pitchFamily="34" charset="-122"/>
                <a:ea typeface="微软雅黑" panose="020B0503020204020204" pitchFamily="34" charset="-122"/>
              </a:rPr>
              <a:t> 需要满足以下约束：</a:t>
            </a:r>
            <a:endParaRPr lang="zh-CN" altLang="en-US"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359660" y="4325620"/>
            <a:ext cx="3430270" cy="506730"/>
          </a:xfrm>
          <a:prstGeom prst="rect">
            <a:avLst/>
          </a:prstGeom>
        </p:spPr>
      </p:pic>
      <p:sp>
        <p:nvSpPr>
          <p:cNvPr id="8" name="文本框 7"/>
          <p:cNvSpPr txBox="1"/>
          <p:nvPr/>
        </p:nvSpPr>
        <p:spPr>
          <a:xfrm>
            <a:off x="168910" y="312420"/>
            <a:ext cx="1805305" cy="583565"/>
          </a:xfrm>
          <a:prstGeom prst="rect">
            <a:avLst/>
          </a:prstGeom>
          <a:noFill/>
          <a:ln w="9525">
            <a:noFill/>
            <a:miter lim="800000"/>
          </a:ln>
        </p:spPr>
        <p:txBody>
          <a:bodyPr wrap="none">
            <a:spAutoFit/>
          </a:bodyPr>
          <a:p>
            <a:pPr algn="l" eaLnBrk="0" hangingPunct="0">
              <a:buFontTx/>
              <a:buNone/>
            </a:pPr>
            <a:r>
              <a:rPr lang="zh-CN" altLang="en-US" sz="3200" b="1" dirty="0">
                <a:solidFill>
                  <a:schemeClr val="bg1"/>
                </a:solidFill>
                <a:latin typeface="微软雅黑" panose="020B0503020204020204" pitchFamily="34" charset="-122"/>
                <a:ea typeface="微软雅黑" panose="020B0503020204020204" pitchFamily="34" charset="-122"/>
              </a:rPr>
              <a:t>Method</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3750,&quot;width&quot;:11633}"/>
</p:tagLst>
</file>

<file path=ppt/tags/tag2.xml><?xml version="1.0" encoding="utf-8"?>
<p:tagLst xmlns:p="http://schemas.openxmlformats.org/presentationml/2006/main">
  <p:tag name="REFSHAPE" val="556623948"/>
  <p:tag name="KSO_WM_UNIT_PLACING_PICTURE_USER_VIEWPORT" val="{&quot;height&quot;:3780,&quot;width&quot;:7095}"/>
</p:tagLst>
</file>

<file path=ppt/theme/theme1.xml><?xml version="1.0" encoding="utf-8"?>
<a:theme xmlns:a="http://schemas.openxmlformats.org/drawingml/2006/main" name="简洁白模板-中 v1.1">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spDef>
    <a:lnDef>
      <a:spPr>
        <a:ln>
          <a:solidFill>
            <a:srgbClr val="FF0000"/>
          </a:solidFill>
          <a:headEnd type="none" w="med" len="med"/>
          <a:tailEnd type="none" w="med" len="med"/>
        </a:ln>
      </a:spPr>
      <a:bodyPr/>
      <a:lstStyle/>
      <a:style>
        <a:lnRef idx="2">
          <a:schemeClr val="dk1"/>
        </a:lnRef>
        <a:fillRef idx="0">
          <a:schemeClr val="dk1"/>
        </a:fillRef>
        <a:effectRef idx="1">
          <a:schemeClr val="dk1"/>
        </a:effectRef>
        <a:fontRef idx="minor">
          <a:schemeClr val="tx1"/>
        </a:fontRef>
      </a:style>
    </a:lnDef>
    <a:txDef>
      <a:spPr bwMode="gray">
        <a:noFill/>
        <a:ln w="9525">
          <a:noFill/>
          <a:miter lim="800000"/>
        </a:ln>
      </a:spPr>
      <a:bodyPr wrap="none">
        <a:spAutoFit/>
      </a:bodyPr>
      <a:lstStyle>
        <a:defPPr eaLnBrk="0" hangingPunct="0">
          <a:buFontTx/>
          <a:buNone/>
          <a:defRPr sz="1400" dirty="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defRPr kumimoji="0" sz="1800" b="0" i="0" u="none" strike="noStrike" cap="none" normalizeH="0" baseline="0" dirty="0" smtClean="0">
            <a:ln>
              <a:noFill/>
            </a:ln>
            <a:solidFill>
              <a:srgbClr val="4D4D4D"/>
            </a:solidFill>
            <a:effectLst/>
            <a:latin typeface="Segoe" pitchFamily="34" charset="0"/>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a:spAutoFit/>
      </a:bodyPr>
      <a:lstStyle>
        <a:defPPr eaLnBrk="0" hangingPunct="0">
          <a:buFontTx/>
          <a:buNone/>
          <a:defRPr sz="1400" dirty="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简洁白模板-中 v1.1</Template>
  <TotalTime>0</TotalTime>
  <Words>5830</Words>
  <Application>WPS 演示</Application>
  <PresentationFormat>全屏显示(4:3)</PresentationFormat>
  <Paragraphs>330</Paragraphs>
  <Slides>45</Slides>
  <Notes>43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12</vt:i4>
      </vt:variant>
      <vt:variant>
        <vt:lpstr>幻灯片标题</vt:lpstr>
      </vt:variant>
      <vt:variant>
        <vt:i4>45</vt:i4>
      </vt:variant>
    </vt:vector>
  </HeadingPairs>
  <TitlesOfParts>
    <vt:vector size="73" baseType="lpstr">
      <vt:lpstr>Arial</vt:lpstr>
      <vt:lpstr>宋体</vt:lpstr>
      <vt:lpstr>Wingdings</vt:lpstr>
      <vt:lpstr>Segoe</vt:lpstr>
      <vt:lpstr>Segoe</vt:lpstr>
      <vt:lpstr>微软雅黑</vt:lpstr>
      <vt:lpstr>MS PGothic</vt:lpstr>
      <vt:lpstr>Segoe Semibold</vt:lpstr>
      <vt:lpstr>Arial Narrow</vt:lpstr>
      <vt:lpstr>Wingdings</vt:lpstr>
      <vt:lpstr>Times New Roman</vt:lpstr>
      <vt:lpstr>Calibri</vt:lpstr>
      <vt:lpstr>Arial Unicode MS</vt:lpstr>
      <vt:lpstr>Segoe Print</vt:lpstr>
      <vt:lpstr>简洁白模板-中 v1.1</vt:lpstr>
      <vt:lpstr>简洁白模板</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Legal Judgment Prediction via Topological Learning</vt:lpstr>
      <vt:lpstr>PowerPoint 演示文稿</vt:lpstr>
      <vt:lpstr>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Datasets </vt:lpstr>
      <vt:lpstr>Experiments</vt:lpstr>
      <vt:lpstr>Results</vt:lpstr>
      <vt:lpstr>Results</vt:lpstr>
      <vt:lpstr>Results</vt:lpstr>
      <vt:lpstr>消融实验</vt:lpstr>
      <vt:lpstr>案例分析</vt:lpstr>
      <vt:lpstr>错误分析</vt:lpstr>
      <vt:lpstr>Conclusion</vt:lpstr>
      <vt:lpstr>Legal Judgment Prediction via Multi-Perspective Bi-Feedback Network</vt:lpstr>
      <vt:lpstr>简介</vt:lpstr>
      <vt:lpstr> challenges</vt:lpstr>
      <vt:lpstr> challenges</vt:lpstr>
      <vt:lpstr>Introduction</vt:lpstr>
      <vt:lpstr>Introduction</vt:lpstr>
      <vt:lpstr>Method</vt:lpstr>
      <vt:lpstr>Method</vt:lpstr>
      <vt:lpstr>Method</vt:lpstr>
      <vt:lpstr>Method</vt:lpstr>
      <vt:lpstr>Method</vt:lpstr>
      <vt:lpstr>Method</vt:lpstr>
      <vt:lpstr>Method</vt:lpstr>
      <vt:lpstr>Method</vt:lpstr>
      <vt:lpstr>WCA 机制</vt:lpstr>
      <vt:lpstr>WCA 机制</vt:lpstr>
      <vt:lpstr>WCA 机制</vt:lpstr>
      <vt:lpstr>Training</vt:lpstr>
      <vt:lpstr>datasets</vt:lpstr>
      <vt:lpstr>Results</vt:lpstr>
      <vt:lpstr>Conclusion</vt:lpstr>
      <vt:lpstr>PowerPoint 演示文稿</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搜索组新学期动员</dc:title>
  <dc:creator>Kevin</dc:creator>
  <cp:lastModifiedBy>Tiamo</cp:lastModifiedBy>
  <cp:revision>868</cp:revision>
  <dcterms:created xsi:type="dcterms:W3CDTF">2011-09-07T01:22:00Z</dcterms:created>
  <dcterms:modified xsi:type="dcterms:W3CDTF">2020-07-02T03:16:51Z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