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0" r:id="rId2"/>
    <p:sldId id="473" r:id="rId3"/>
    <p:sldId id="441" r:id="rId4"/>
    <p:sldId id="476" r:id="rId5"/>
    <p:sldId id="480" r:id="rId6"/>
    <p:sldId id="477" r:id="rId7"/>
    <p:sldId id="481" r:id="rId8"/>
    <p:sldId id="478" r:id="rId9"/>
    <p:sldId id="493" r:id="rId10"/>
    <p:sldId id="496" r:id="rId11"/>
    <p:sldId id="494" r:id="rId12"/>
    <p:sldId id="497" r:id="rId13"/>
    <p:sldId id="495" r:id="rId14"/>
    <p:sldId id="483" r:id="rId15"/>
    <p:sldId id="485" r:id="rId16"/>
    <p:sldId id="484" r:id="rId17"/>
    <p:sldId id="479" r:id="rId18"/>
    <p:sldId id="486" r:id="rId19"/>
    <p:sldId id="487" r:id="rId20"/>
    <p:sldId id="489" r:id="rId21"/>
    <p:sldId id="490" r:id="rId22"/>
    <p:sldId id="491" r:id="rId23"/>
    <p:sldId id="492" r:id="rId24"/>
    <p:sldId id="474" r:id="rId25"/>
    <p:sldId id="475" r:id="rId26"/>
    <p:sldId id="498" r:id="rId27"/>
    <p:sldId id="499" r:id="rId28"/>
    <p:sldId id="440" r:id="rId29"/>
    <p:sldId id="501" r:id="rId30"/>
    <p:sldId id="512" r:id="rId31"/>
    <p:sldId id="502" r:id="rId32"/>
    <p:sldId id="503" r:id="rId33"/>
    <p:sldId id="504" r:id="rId34"/>
    <p:sldId id="505" r:id="rId35"/>
    <p:sldId id="506" r:id="rId36"/>
    <p:sldId id="507" r:id="rId37"/>
    <p:sldId id="513" r:id="rId38"/>
    <p:sldId id="448" r:id="rId39"/>
    <p:sldId id="514" r:id="rId40"/>
    <p:sldId id="508" r:id="rId41"/>
    <p:sldId id="500" r:id="rId42"/>
    <p:sldId id="509" r:id="rId43"/>
    <p:sldId id="510" r:id="rId44"/>
    <p:sldId id="511" r:id="rId45"/>
    <p:sldId id="472" r:id="rId4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4F81BD"/>
    <a:srgbClr val="FF0000"/>
    <a:srgbClr val="0070AF"/>
    <a:srgbClr val="62A5E8"/>
    <a:srgbClr val="A8CDF2"/>
    <a:srgbClr val="A8CD8E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3200" autoAdjust="0"/>
  </p:normalViewPr>
  <p:slideViewPr>
    <p:cSldViewPr snapToGrid="0">
      <p:cViewPr varScale="1">
        <p:scale>
          <a:sx n="81" d="100"/>
          <a:sy n="81" d="100"/>
        </p:scale>
        <p:origin x="-1349" y="-77"/>
      </p:cViewPr>
      <p:guideLst>
        <p:guide orient="horz" pos="2104"/>
        <p:guide pos="30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026" y="-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0F516BE9-69BB-4365-9A28-0CE522DB1C73}" type="datetime1">
              <a:rPr lang="zh-CN" altLang="en-US"/>
              <a:t>2020/4/27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468C9661-2A0E-499B-B02B-8F53F6C07EA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347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5B5D09AF-1C79-49C6-A1DC-8EB4C583A5D4}" type="datetime1">
              <a:rPr lang="zh-CN" altLang="en-US"/>
              <a:t>2020/4/27</a:t>
            </a:fld>
            <a:endParaRPr lang="zh-CN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86751A4E-4E7F-4612-926E-A2A1C6B41EB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8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-112" charset="-128"/>
        <a:cs typeface="MS PGothic" panose="020B0600070205080204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anose="020B0606020202030204" pitchFamily="34" charset="0"/>
        <a:ea typeface="MS PGothic" panose="020B0600070205080204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000" b="0" i="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MS PGothic" panose="020B0600070205080204" pitchFamily="-112" charset="-128"/>
                <a:cs typeface="MS PGothic" panose="020B0600070205080204" pitchFamily="-112" charset="-128"/>
              </a:rPr>
              <a:t>通过实例级对抗性训练的远程监督去噪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751A4E-4E7F-4612-926E-A2A1C6B41EB2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000" b="0" i="0" kern="12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MS PGothic" panose="020B0600070205080204" pitchFamily="-112" charset="-128"/>
                <a:cs typeface="MS PGothic" panose="020B0600070205080204" pitchFamily="-112" charset="-128"/>
              </a:rPr>
              <a:t>通过实例级对抗性训练的远程监督去噪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751A4E-4E7F-4612-926E-A2A1C6B41EB2}" type="slidenum">
              <a:rPr lang="en-US" altLang="zh-CN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676 w 4040"/>
                <a:gd name="T1" fmla="*/ 2 h 1888"/>
                <a:gd name="T2" fmla="*/ 492 w 4040"/>
                <a:gd name="T3" fmla="*/ 2 h 1888"/>
                <a:gd name="T4" fmla="*/ 332 w 4040"/>
                <a:gd name="T5" fmla="*/ 4 h 1888"/>
                <a:gd name="T6" fmla="*/ 194 w 4040"/>
                <a:gd name="T7" fmla="*/ 7 h 1888"/>
                <a:gd name="T8" fmla="*/ 90 w 4040"/>
                <a:gd name="T9" fmla="*/ 11 h 1888"/>
                <a:gd name="T10" fmla="*/ 24 w 4040"/>
                <a:gd name="T11" fmla="*/ 15 h 1888"/>
                <a:gd name="T12" fmla="*/ 0 w 4040"/>
                <a:gd name="T13" fmla="*/ 21 h 1888"/>
                <a:gd name="T14" fmla="*/ 24 w 4040"/>
                <a:gd name="T15" fmla="*/ 26 h 1888"/>
                <a:gd name="T16" fmla="*/ 90 w 4040"/>
                <a:gd name="T17" fmla="*/ 30 h 1888"/>
                <a:gd name="T18" fmla="*/ 194 w 4040"/>
                <a:gd name="T19" fmla="*/ 35 h 1888"/>
                <a:gd name="T20" fmla="*/ 332 w 4040"/>
                <a:gd name="T21" fmla="*/ 37 h 1888"/>
                <a:gd name="T22" fmla="*/ 492 w 4040"/>
                <a:gd name="T23" fmla="*/ 40 h 1888"/>
                <a:gd name="T24" fmla="*/ 676 w 4040"/>
                <a:gd name="T25" fmla="*/ 41 h 1888"/>
                <a:gd name="T26" fmla="*/ 873 w 4040"/>
                <a:gd name="T27" fmla="*/ 41 h 1888"/>
                <a:gd name="T28" fmla="*/ 1061 w 4040"/>
                <a:gd name="T29" fmla="*/ 40 h 1888"/>
                <a:gd name="T30" fmla="*/ 1231 w 4040"/>
                <a:gd name="T31" fmla="*/ 39 h 1888"/>
                <a:gd name="T32" fmla="*/ 1376 w 4040"/>
                <a:gd name="T33" fmla="*/ 35 h 1888"/>
                <a:gd name="T34" fmla="*/ 1491 w 4040"/>
                <a:gd name="T35" fmla="*/ 32 h 1888"/>
                <a:gd name="T36" fmla="*/ 1571 w 4040"/>
                <a:gd name="T37" fmla="*/ 27 h 1888"/>
                <a:gd name="T38" fmla="*/ 1611 w 4040"/>
                <a:gd name="T39" fmla="*/ 23 h 1888"/>
                <a:gd name="T40" fmla="*/ 1601 w 4040"/>
                <a:gd name="T41" fmla="*/ 17 h 1888"/>
                <a:gd name="T42" fmla="*/ 1549 w 4040"/>
                <a:gd name="T43" fmla="*/ 12 h 1888"/>
                <a:gd name="T44" fmla="*/ 1457 w 4040"/>
                <a:gd name="T45" fmla="*/ 8 h 1888"/>
                <a:gd name="T46" fmla="*/ 1330 w 4040"/>
                <a:gd name="T47" fmla="*/ 5 h 1888"/>
                <a:gd name="T48" fmla="*/ 1175 w 4040"/>
                <a:gd name="T49" fmla="*/ 2 h 1888"/>
                <a:gd name="T50" fmla="*/ 999 w 4040"/>
                <a:gd name="T51" fmla="*/ 2 h 1888"/>
                <a:gd name="T52" fmla="*/ 807 w 4040"/>
                <a:gd name="T53" fmla="*/ 0 h 1888"/>
                <a:gd name="T54" fmla="*/ 641 w 4040"/>
                <a:gd name="T55" fmla="*/ 38 h 1888"/>
                <a:gd name="T56" fmla="*/ 464 w 4040"/>
                <a:gd name="T57" fmla="*/ 37 h 1888"/>
                <a:gd name="T58" fmla="*/ 310 w 4040"/>
                <a:gd name="T59" fmla="*/ 35 h 1888"/>
                <a:gd name="T60" fmla="*/ 181 w 4040"/>
                <a:gd name="T61" fmla="*/ 32 h 1888"/>
                <a:gd name="T62" fmla="*/ 89 w 4040"/>
                <a:gd name="T63" fmla="*/ 28 h 1888"/>
                <a:gd name="T64" fmla="*/ 36 w 4040"/>
                <a:gd name="T65" fmla="*/ 23 h 1888"/>
                <a:gd name="T66" fmla="*/ 28 w 4040"/>
                <a:gd name="T67" fmla="*/ 19 h 1888"/>
                <a:gd name="T68" fmla="*/ 67 w 4040"/>
                <a:gd name="T69" fmla="*/ 15 h 1888"/>
                <a:gd name="T70" fmla="*/ 147 w 4040"/>
                <a:gd name="T71" fmla="*/ 11 h 1888"/>
                <a:gd name="T72" fmla="*/ 263 w 4040"/>
                <a:gd name="T73" fmla="*/ 7 h 1888"/>
                <a:gd name="T74" fmla="*/ 409 w 4040"/>
                <a:gd name="T75" fmla="*/ 5 h 1888"/>
                <a:gd name="T76" fmla="*/ 582 w 4040"/>
                <a:gd name="T77" fmla="*/ 3 h 1888"/>
                <a:gd name="T78" fmla="*/ 768 w 4040"/>
                <a:gd name="T79" fmla="*/ 2 h 1888"/>
                <a:gd name="T80" fmla="*/ 956 w 4040"/>
                <a:gd name="T81" fmla="*/ 3 h 1888"/>
                <a:gd name="T82" fmla="*/ 1125 w 4040"/>
                <a:gd name="T83" fmla="*/ 5 h 1888"/>
                <a:gd name="T84" fmla="*/ 1270 w 4040"/>
                <a:gd name="T85" fmla="*/ 7 h 1888"/>
                <a:gd name="T86" fmla="*/ 1388 w 4040"/>
                <a:gd name="T87" fmla="*/ 11 h 1888"/>
                <a:gd name="T88" fmla="*/ 1469 w 4040"/>
                <a:gd name="T89" fmla="*/ 15 h 1888"/>
                <a:gd name="T90" fmla="*/ 1508 w 4040"/>
                <a:gd name="T91" fmla="*/ 19 h 1888"/>
                <a:gd name="T92" fmla="*/ 1499 w 4040"/>
                <a:gd name="T93" fmla="*/ 23 h 1888"/>
                <a:gd name="T94" fmla="*/ 1443 w 4040"/>
                <a:gd name="T95" fmla="*/ 28 h 1888"/>
                <a:gd name="T96" fmla="*/ 1352 w 4040"/>
                <a:gd name="T97" fmla="*/ 32 h 1888"/>
                <a:gd name="T98" fmla="*/ 1225 w 4040"/>
                <a:gd name="T99" fmla="*/ 35 h 1888"/>
                <a:gd name="T100" fmla="*/ 1072 w 4040"/>
                <a:gd name="T101" fmla="*/ 37 h 1888"/>
                <a:gd name="T102" fmla="*/ 894 w 4040"/>
                <a:gd name="T103" fmla="*/ 38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96732 w 308"/>
                <a:gd name="T1" fmla="*/ 494721 h 444"/>
                <a:gd name="T2" fmla="*/ 0 w 308"/>
                <a:gd name="T3" fmla="*/ 1827431 h 444"/>
                <a:gd name="T4" fmla="*/ 0 w 308"/>
                <a:gd name="T5" fmla="*/ 1177444 h 444"/>
                <a:gd name="T6" fmla="*/ 196732 w 308"/>
                <a:gd name="T7" fmla="*/ 0 h 444"/>
                <a:gd name="T8" fmla="*/ 196732 w 308"/>
                <a:gd name="T9" fmla="*/ 494721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957666 w 1786"/>
                <a:gd name="T1" fmla="*/ 1171460 h 284"/>
                <a:gd name="T2" fmla="*/ 0 w 1786"/>
                <a:gd name="T3" fmla="*/ 1171460 h 284"/>
                <a:gd name="T4" fmla="*/ 289008 w 1786"/>
                <a:gd name="T5" fmla="*/ 0 h 284"/>
                <a:gd name="T6" fmla="*/ 1156965 w 1786"/>
                <a:gd name="T7" fmla="*/ 0 h 284"/>
                <a:gd name="T8" fmla="*/ 957666 w 1786"/>
                <a:gd name="T9" fmla="*/ 117146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96732 w 308"/>
                <a:gd name="T1" fmla="*/ 459091 h 442"/>
                <a:gd name="T2" fmla="*/ 0 w 308"/>
                <a:gd name="T3" fmla="*/ 1691779 h 442"/>
                <a:gd name="T4" fmla="*/ 0 w 308"/>
                <a:gd name="T5" fmla="*/ 1094830 h 442"/>
                <a:gd name="T6" fmla="*/ 196732 w 308"/>
                <a:gd name="T7" fmla="*/ 0 h 442"/>
                <a:gd name="T8" fmla="*/ 196732 w 308"/>
                <a:gd name="T9" fmla="*/ 45909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057971 w 1920"/>
                <a:gd name="T1" fmla="*/ 1125558 h 284"/>
                <a:gd name="T2" fmla="*/ 0 w 1920"/>
                <a:gd name="T3" fmla="*/ 1125558 h 284"/>
                <a:gd name="T4" fmla="*/ 292338 w 1920"/>
                <a:gd name="T5" fmla="*/ 0 h 284"/>
                <a:gd name="T6" fmla="*/ 1259733 w 1920"/>
                <a:gd name="T7" fmla="*/ 0 h 284"/>
                <a:gd name="T8" fmla="*/ 1057971 w 1920"/>
                <a:gd name="T9" fmla="*/ 112555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202940 w 306"/>
                <a:gd name="T1" fmla="*/ 502416 h 444"/>
                <a:gd name="T2" fmla="*/ 0 w 306"/>
                <a:gd name="T3" fmla="*/ 1827431 h 444"/>
                <a:gd name="T4" fmla="*/ 0 w 306"/>
                <a:gd name="T5" fmla="*/ 1177444 h 444"/>
                <a:gd name="T6" fmla="*/ 202940 w 306"/>
                <a:gd name="T7" fmla="*/ 0 h 444"/>
                <a:gd name="T8" fmla="*/ 202940 w 306"/>
                <a:gd name="T9" fmla="*/ 5024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222729 w 308"/>
                <a:gd name="T1" fmla="*/ 502416 h 444"/>
                <a:gd name="T2" fmla="*/ 0 w 308"/>
                <a:gd name="T3" fmla="*/ 1827431 h 444"/>
                <a:gd name="T4" fmla="*/ 0 w 308"/>
                <a:gd name="T5" fmla="*/ 1177444 h 444"/>
                <a:gd name="T6" fmla="*/ 222729 w 308"/>
                <a:gd name="T7" fmla="*/ 0 h 444"/>
                <a:gd name="T8" fmla="*/ 222729 w 308"/>
                <a:gd name="T9" fmla="*/ 5024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222678 w 2180"/>
                <a:gd name="T1" fmla="*/ 1171460 h 284"/>
                <a:gd name="T2" fmla="*/ 0 w 2180"/>
                <a:gd name="T3" fmla="*/ 1171460 h 284"/>
                <a:gd name="T4" fmla="*/ 291253 w 2180"/>
                <a:gd name="T5" fmla="*/ 0 h 284"/>
                <a:gd name="T6" fmla="*/ 1424326 w 2180"/>
                <a:gd name="T7" fmla="*/ 0 h 284"/>
                <a:gd name="T8" fmla="*/ 1222678 w 2180"/>
                <a:gd name="T9" fmla="*/ 117146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51 h 2648"/>
                <a:gd name="T2" fmla="*/ 2 w 1824"/>
                <a:gd name="T3" fmla="*/ 129 h 2648"/>
                <a:gd name="T4" fmla="*/ 2 w 1824"/>
                <a:gd name="T5" fmla="*/ 110 h 2648"/>
                <a:gd name="T6" fmla="*/ 2 w 1824"/>
                <a:gd name="T7" fmla="*/ 93 h 2648"/>
                <a:gd name="T8" fmla="*/ 3 w 1824"/>
                <a:gd name="T9" fmla="*/ 77 h 2648"/>
                <a:gd name="T10" fmla="*/ 4 w 1824"/>
                <a:gd name="T11" fmla="*/ 63 h 2648"/>
                <a:gd name="T12" fmla="*/ 5 w 1824"/>
                <a:gd name="T13" fmla="*/ 52 h 2648"/>
                <a:gd name="T14" fmla="*/ 6 w 1824"/>
                <a:gd name="T15" fmla="*/ 41 h 2648"/>
                <a:gd name="T16" fmla="*/ 8 w 1824"/>
                <a:gd name="T17" fmla="*/ 33 h 2648"/>
                <a:gd name="T18" fmla="*/ 9 w 1824"/>
                <a:gd name="T19" fmla="*/ 24 h 2648"/>
                <a:gd name="T20" fmla="*/ 10 w 1824"/>
                <a:gd name="T21" fmla="*/ 19 h 2648"/>
                <a:gd name="T22" fmla="*/ 10 w 1824"/>
                <a:gd name="T23" fmla="*/ 15 h 2648"/>
                <a:gd name="T24" fmla="*/ 12 w 1824"/>
                <a:gd name="T25" fmla="*/ 11 h 2648"/>
                <a:gd name="T26" fmla="*/ 12 w 1824"/>
                <a:gd name="T27" fmla="*/ 9 h 2648"/>
                <a:gd name="T28" fmla="*/ 12 w 1824"/>
                <a:gd name="T29" fmla="*/ 9 h 2648"/>
                <a:gd name="T30" fmla="*/ 17 w 1824"/>
                <a:gd name="T31" fmla="*/ 3 h 2648"/>
                <a:gd name="T32" fmla="*/ 15 w 1824"/>
                <a:gd name="T33" fmla="*/ 20 h 2648"/>
                <a:gd name="T34" fmla="*/ 15 w 1824"/>
                <a:gd name="T35" fmla="*/ 21 h 2648"/>
                <a:gd name="T36" fmla="*/ 15 w 1824"/>
                <a:gd name="T37" fmla="*/ 21 h 2648"/>
                <a:gd name="T38" fmla="*/ 14 w 1824"/>
                <a:gd name="T39" fmla="*/ 23 h 2648"/>
                <a:gd name="T40" fmla="*/ 13 w 1824"/>
                <a:gd name="T41" fmla="*/ 24 h 2648"/>
                <a:gd name="T42" fmla="*/ 12 w 1824"/>
                <a:gd name="T43" fmla="*/ 28 h 2648"/>
                <a:gd name="T44" fmla="*/ 12 w 1824"/>
                <a:gd name="T45" fmla="*/ 33 h 2648"/>
                <a:gd name="T46" fmla="*/ 10 w 1824"/>
                <a:gd name="T47" fmla="*/ 39 h 2648"/>
                <a:gd name="T48" fmla="*/ 9 w 1824"/>
                <a:gd name="T49" fmla="*/ 46 h 2648"/>
                <a:gd name="T50" fmla="*/ 8 w 1824"/>
                <a:gd name="T51" fmla="*/ 55 h 2648"/>
                <a:gd name="T52" fmla="*/ 6 w 1824"/>
                <a:gd name="T53" fmla="*/ 65 h 2648"/>
                <a:gd name="T54" fmla="*/ 5 w 1824"/>
                <a:gd name="T55" fmla="*/ 79 h 2648"/>
                <a:gd name="T56" fmla="*/ 4 w 1824"/>
                <a:gd name="T57" fmla="*/ 92 h 2648"/>
                <a:gd name="T58" fmla="*/ 2 w 1824"/>
                <a:gd name="T59" fmla="*/ 110 h 2648"/>
                <a:gd name="T60" fmla="*/ 2 w 1824"/>
                <a:gd name="T61" fmla="*/ 129 h 2648"/>
                <a:gd name="T62" fmla="*/ 2 w 1824"/>
                <a:gd name="T63" fmla="*/ 15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 userDrawn="1"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132335 w 2048"/>
                <a:gd name="T1" fmla="*/ 1219449 h 286"/>
                <a:gd name="T2" fmla="*/ 0 w 2048"/>
                <a:gd name="T3" fmla="*/ 1219449 h 286"/>
                <a:gd name="T4" fmla="*/ 290068 w 2048"/>
                <a:gd name="T5" fmla="*/ 0 h 286"/>
                <a:gd name="T6" fmla="*/ 1331610 w 2048"/>
                <a:gd name="T7" fmla="*/ 0 h 286"/>
                <a:gd name="T8" fmla="*/ 1132335 w 2048"/>
                <a:gd name="T9" fmla="*/ 121944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960438" y="2457450"/>
            <a:ext cx="7080250" cy="2647950"/>
            <a:chOff x="507" y="1552"/>
            <a:chExt cx="4753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-112" charset="-128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-112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4093" y="1913"/>
              <a:ext cx="199" cy="32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4093" y="1913"/>
              <a:ext cx="199" cy="32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13"/>
              <a:ext cx="1182" cy="32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18"/>
              <a:ext cx="1183" cy="32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13"/>
              <a:ext cx="1068" cy="32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-112" charset="-128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644" y="1909"/>
              <a:ext cx="195" cy="32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644" y="1909"/>
              <a:ext cx="195" cy="32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09"/>
              <a:ext cx="1184" cy="32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11"/>
              <a:ext cx="1186" cy="32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5" y="1909"/>
              <a:ext cx="1064" cy="32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-112" charset="-128"/>
              </a:endParaRPr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47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3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9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370" y="1913"/>
              <a:ext cx="199" cy="3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370" y="1913"/>
              <a:ext cx="199" cy="3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13"/>
              <a:ext cx="1185" cy="3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15"/>
              <a:ext cx="1182" cy="32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9" y="1913"/>
              <a:ext cx="1070" cy="32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-112" charset="-128"/>
              </a:endParaRPr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9" y="1706"/>
                <a:ext cx="1247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3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5" y="1759"/>
                <a:ext cx="1030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3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9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-112" charset="-128"/>
                </a:endParaRPr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79416 w 2820"/>
                <a:gd name="T1" fmla="*/ 4 h 2912"/>
                <a:gd name="T2" fmla="*/ 134919 w 2820"/>
                <a:gd name="T3" fmla="*/ 15 h 2912"/>
                <a:gd name="T4" fmla="*/ 97641 w 2820"/>
                <a:gd name="T5" fmla="*/ 26 h 2912"/>
                <a:gd name="T6" fmla="*/ 66745 w 2820"/>
                <a:gd name="T7" fmla="*/ 39 h 2912"/>
                <a:gd name="T8" fmla="*/ 41589 w 2820"/>
                <a:gd name="T9" fmla="*/ 53 h 2912"/>
                <a:gd name="T10" fmla="*/ 23004 w 2820"/>
                <a:gd name="T11" fmla="*/ 68 h 2912"/>
                <a:gd name="T12" fmla="*/ 9870 w 2820"/>
                <a:gd name="T13" fmla="*/ 82 h 2912"/>
                <a:gd name="T14" fmla="*/ 2302 w 2820"/>
                <a:gd name="T15" fmla="*/ 99 h 2912"/>
                <a:gd name="T16" fmla="*/ 0 w 2820"/>
                <a:gd name="T17" fmla="*/ 114 h 2912"/>
                <a:gd name="T18" fmla="*/ 2947 w 2820"/>
                <a:gd name="T19" fmla="*/ 130 h 2912"/>
                <a:gd name="T20" fmla="*/ 10527 w 2820"/>
                <a:gd name="T21" fmla="*/ 145 h 2912"/>
                <a:gd name="T22" fmla="*/ 22698 w 2820"/>
                <a:gd name="T23" fmla="*/ 160 h 2912"/>
                <a:gd name="T24" fmla="*/ 39163 w 2820"/>
                <a:gd name="T25" fmla="*/ 174 h 2912"/>
                <a:gd name="T26" fmla="*/ 59721 w 2820"/>
                <a:gd name="T27" fmla="*/ 187 h 2912"/>
                <a:gd name="T28" fmla="*/ 84195 w 2820"/>
                <a:gd name="T29" fmla="*/ 199 h 2912"/>
                <a:gd name="T30" fmla="*/ 112422 w 2820"/>
                <a:gd name="T31" fmla="*/ 209 h 2912"/>
                <a:gd name="T32" fmla="*/ 143548 w 2820"/>
                <a:gd name="T33" fmla="*/ 219 h 2912"/>
                <a:gd name="T34" fmla="*/ 178420 w 2820"/>
                <a:gd name="T35" fmla="*/ 225 h 2912"/>
                <a:gd name="T36" fmla="*/ 215936 w 2820"/>
                <a:gd name="T37" fmla="*/ 231 h 2912"/>
                <a:gd name="T38" fmla="*/ 255936 w 2820"/>
                <a:gd name="T39" fmla="*/ 233 h 2912"/>
                <a:gd name="T40" fmla="*/ 298670 w 2820"/>
                <a:gd name="T41" fmla="*/ 233 h 2912"/>
                <a:gd name="T42" fmla="*/ 343365 w 2820"/>
                <a:gd name="T43" fmla="*/ 232 h 2912"/>
                <a:gd name="T44" fmla="*/ 389975 w 2820"/>
                <a:gd name="T45" fmla="*/ 226 h 2912"/>
                <a:gd name="T46" fmla="*/ 417964 w 2820"/>
                <a:gd name="T47" fmla="*/ 256 h 2912"/>
                <a:gd name="T48" fmla="*/ 306911 w 2820"/>
                <a:gd name="T49" fmla="*/ 136 h 2912"/>
                <a:gd name="T50" fmla="*/ 321373 w 2820"/>
                <a:gd name="T51" fmla="*/ 167 h 2912"/>
                <a:gd name="T52" fmla="*/ 293731 w 2820"/>
                <a:gd name="T53" fmla="*/ 171 h 2912"/>
                <a:gd name="T54" fmla="*/ 265408 w 2820"/>
                <a:gd name="T55" fmla="*/ 171 h 2912"/>
                <a:gd name="T56" fmla="*/ 236881 w 2820"/>
                <a:gd name="T57" fmla="*/ 167 h 2912"/>
                <a:gd name="T58" fmla="*/ 208927 w 2820"/>
                <a:gd name="T59" fmla="*/ 164 h 2912"/>
                <a:gd name="T60" fmla="*/ 182042 w 2820"/>
                <a:gd name="T61" fmla="*/ 160 h 2912"/>
                <a:gd name="T62" fmla="*/ 156385 w 2820"/>
                <a:gd name="T63" fmla="*/ 153 h 2912"/>
                <a:gd name="T64" fmla="*/ 132996 w 2820"/>
                <a:gd name="T65" fmla="*/ 144 h 2912"/>
                <a:gd name="T66" fmla="*/ 112422 w 2820"/>
                <a:gd name="T67" fmla="*/ 135 h 2912"/>
                <a:gd name="T68" fmla="*/ 94892 w 2820"/>
                <a:gd name="T69" fmla="*/ 125 h 2912"/>
                <a:gd name="T70" fmla="*/ 81169 w 2820"/>
                <a:gd name="T71" fmla="*/ 114 h 2912"/>
                <a:gd name="T72" fmla="*/ 71979 w 2820"/>
                <a:gd name="T73" fmla="*/ 103 h 2912"/>
                <a:gd name="T74" fmla="*/ 67304 w 2820"/>
                <a:gd name="T75" fmla="*/ 91 h 2912"/>
                <a:gd name="T76" fmla="*/ 68300 w 2820"/>
                <a:gd name="T77" fmla="*/ 79 h 2912"/>
                <a:gd name="T78" fmla="*/ 75622 w 2820"/>
                <a:gd name="T79" fmla="*/ 66 h 2912"/>
                <a:gd name="T80" fmla="*/ 89357 w 2820"/>
                <a:gd name="T81" fmla="*/ 52 h 2912"/>
                <a:gd name="T82" fmla="*/ 110136 w 2820"/>
                <a:gd name="T83" fmla="*/ 39 h 2912"/>
                <a:gd name="T84" fmla="*/ 138670 w 2820"/>
                <a:gd name="T85" fmla="*/ 26 h 2912"/>
                <a:gd name="T86" fmla="*/ 175863 w 2820"/>
                <a:gd name="T87" fmla="*/ 13 h 2912"/>
                <a:gd name="T88" fmla="*/ 221539 w 2820"/>
                <a:gd name="T89" fmla="*/ 3 h 2912"/>
                <a:gd name="T90" fmla="*/ 204414 w 2820"/>
                <a:gd name="T91" fmla="*/ 0 h 2912"/>
                <a:gd name="T92" fmla="*/ 463293 w 2820"/>
                <a:gd name="T93" fmla="*/ 171 h 2912"/>
                <a:gd name="T94" fmla="*/ 463293 w 2820"/>
                <a:gd name="T95" fmla="*/ 171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3042" y="1360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71" y="2691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306" y="137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81" y="266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7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493" y="2005"/>
              <a:ext cx="116" cy="30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496" y="2004"/>
              <a:ext cx="116" cy="30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04"/>
              <a:ext cx="933" cy="303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06"/>
              <a:ext cx="933" cy="303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06"/>
              <a:ext cx="840" cy="30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231"/>
            </a:xfrm>
            <a:custGeom>
              <a:avLst/>
              <a:gdLst>
                <a:gd name="T0" fmla="*/ 9 w 1105"/>
                <a:gd name="T1" fmla="*/ 0 h 1120"/>
                <a:gd name="T2" fmla="*/ 1105 w 1105"/>
                <a:gd name="T3" fmla="*/ 0 h 1120"/>
                <a:gd name="T4" fmla="*/ 1081 w 1105"/>
                <a:gd name="T5" fmla="*/ 0 h 1120"/>
                <a:gd name="T6" fmla="*/ 705 w 1105"/>
                <a:gd name="T7" fmla="*/ 0 h 1120"/>
                <a:gd name="T8" fmla="*/ 17 w 1105"/>
                <a:gd name="T9" fmla="*/ 0 h 1120"/>
                <a:gd name="T10" fmla="*/ 9 w 1105"/>
                <a:gd name="T11" fmla="*/ 0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231"/>
            </a:xfrm>
            <a:custGeom>
              <a:avLst/>
              <a:gdLst>
                <a:gd name="T0" fmla="*/ 648 w 648"/>
                <a:gd name="T1" fmla="*/ 0 h 928"/>
                <a:gd name="T2" fmla="*/ 648 w 648"/>
                <a:gd name="T3" fmla="*/ 0 h 928"/>
                <a:gd name="T4" fmla="*/ 0 w 648"/>
                <a:gd name="T5" fmla="*/ 0 h 928"/>
                <a:gd name="T6" fmla="*/ 96 w 648"/>
                <a:gd name="T7" fmla="*/ 0 h 928"/>
                <a:gd name="T8" fmla="*/ 648 w 648"/>
                <a:gd name="T9" fmla="*/ 0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22 w 1321"/>
                  <a:gd name="T1" fmla="*/ 49 h 712"/>
                  <a:gd name="T2" fmla="*/ 934 w 1321"/>
                  <a:gd name="T3" fmla="*/ 54 h 712"/>
                  <a:gd name="T4" fmla="*/ 937 w 1321"/>
                  <a:gd name="T5" fmla="*/ 60 h 712"/>
                  <a:gd name="T6" fmla="*/ 932 w 1321"/>
                  <a:gd name="T7" fmla="*/ 64 h 712"/>
                  <a:gd name="T8" fmla="*/ 920 w 1321"/>
                  <a:gd name="T9" fmla="*/ 68 h 712"/>
                  <a:gd name="T10" fmla="*/ 902 w 1321"/>
                  <a:gd name="T11" fmla="*/ 72 h 712"/>
                  <a:gd name="T12" fmla="*/ 878 w 1321"/>
                  <a:gd name="T13" fmla="*/ 75 h 712"/>
                  <a:gd name="T14" fmla="*/ 848 w 1321"/>
                  <a:gd name="T15" fmla="*/ 77 h 712"/>
                  <a:gd name="T16" fmla="*/ 813 w 1321"/>
                  <a:gd name="T17" fmla="*/ 81 h 712"/>
                  <a:gd name="T18" fmla="*/ 774 w 1321"/>
                  <a:gd name="T19" fmla="*/ 83 h 712"/>
                  <a:gd name="T20" fmla="*/ 731 w 1321"/>
                  <a:gd name="T21" fmla="*/ 84 h 712"/>
                  <a:gd name="T22" fmla="*/ 686 w 1321"/>
                  <a:gd name="T23" fmla="*/ 85 h 712"/>
                  <a:gd name="T24" fmla="*/ 636 w 1321"/>
                  <a:gd name="T25" fmla="*/ 87 h 712"/>
                  <a:gd name="T26" fmla="*/ 585 w 1321"/>
                  <a:gd name="T27" fmla="*/ 88 h 712"/>
                  <a:gd name="T28" fmla="*/ 564 w 1321"/>
                  <a:gd name="T29" fmla="*/ 89 h 712"/>
                  <a:gd name="T30" fmla="*/ 337 w 1321"/>
                  <a:gd name="T31" fmla="*/ 89 h 712"/>
                  <a:gd name="T32" fmla="*/ 334 w 1321"/>
                  <a:gd name="T33" fmla="*/ 89 h 712"/>
                  <a:gd name="T34" fmla="*/ 289 w 1321"/>
                  <a:gd name="T35" fmla="*/ 88 h 712"/>
                  <a:gd name="T36" fmla="*/ 247 w 1321"/>
                  <a:gd name="T37" fmla="*/ 87 h 712"/>
                  <a:gd name="T38" fmla="*/ 207 w 1321"/>
                  <a:gd name="T39" fmla="*/ 86 h 712"/>
                  <a:gd name="T40" fmla="*/ 168 w 1321"/>
                  <a:gd name="T41" fmla="*/ 84 h 712"/>
                  <a:gd name="T42" fmla="*/ 131 w 1321"/>
                  <a:gd name="T43" fmla="*/ 84 h 712"/>
                  <a:gd name="T44" fmla="*/ 102 w 1321"/>
                  <a:gd name="T45" fmla="*/ 82 h 712"/>
                  <a:gd name="T46" fmla="*/ 72 w 1321"/>
                  <a:gd name="T47" fmla="*/ 80 h 712"/>
                  <a:gd name="T48" fmla="*/ 49 w 1321"/>
                  <a:gd name="T49" fmla="*/ 78 h 712"/>
                  <a:gd name="T50" fmla="*/ 26 w 1321"/>
                  <a:gd name="T51" fmla="*/ 75 h 712"/>
                  <a:gd name="T52" fmla="*/ 18 w 1321"/>
                  <a:gd name="T53" fmla="*/ 72 h 712"/>
                  <a:gd name="T54" fmla="*/ 6 w 1321"/>
                  <a:gd name="T55" fmla="*/ 69 h 712"/>
                  <a:gd name="T56" fmla="*/ 0 w 1321"/>
                  <a:gd name="T57" fmla="*/ 65 h 712"/>
                  <a:gd name="T58" fmla="*/ 0 w 1321"/>
                  <a:gd name="T59" fmla="*/ 64 h 712"/>
                  <a:gd name="T60" fmla="*/ 4 w 1321"/>
                  <a:gd name="T61" fmla="*/ 60 h 712"/>
                  <a:gd name="T62" fmla="*/ 16 w 1321"/>
                  <a:gd name="T63" fmla="*/ 54 h 712"/>
                  <a:gd name="T64" fmla="*/ 33 w 1321"/>
                  <a:gd name="T65" fmla="*/ 46 h 712"/>
                  <a:gd name="T66" fmla="*/ 68 w 1321"/>
                  <a:gd name="T67" fmla="*/ 37 h 712"/>
                  <a:gd name="T68" fmla="*/ 106 w 1321"/>
                  <a:gd name="T69" fmla="*/ 29 h 712"/>
                  <a:gd name="T70" fmla="*/ 145 w 1321"/>
                  <a:gd name="T71" fmla="*/ 21 h 712"/>
                  <a:gd name="T72" fmla="*/ 191 w 1321"/>
                  <a:gd name="T73" fmla="*/ 15 h 712"/>
                  <a:gd name="T74" fmla="*/ 242 w 1321"/>
                  <a:gd name="T75" fmla="*/ 10 h 712"/>
                  <a:gd name="T76" fmla="*/ 294 w 1321"/>
                  <a:gd name="T77" fmla="*/ 5 h 712"/>
                  <a:gd name="T78" fmla="*/ 353 w 1321"/>
                  <a:gd name="T79" fmla="*/ 4 h 712"/>
                  <a:gd name="T80" fmla="*/ 412 w 1321"/>
                  <a:gd name="T81" fmla="*/ 4 h 712"/>
                  <a:gd name="T82" fmla="*/ 474 w 1321"/>
                  <a:gd name="T83" fmla="*/ 0 h 712"/>
                  <a:gd name="T84" fmla="*/ 474 w 1321"/>
                  <a:gd name="T85" fmla="*/ 0 h 712"/>
                  <a:gd name="T86" fmla="*/ 538 w 1321"/>
                  <a:gd name="T87" fmla="*/ 4 h 712"/>
                  <a:gd name="T88" fmla="*/ 600 w 1321"/>
                  <a:gd name="T89" fmla="*/ 4 h 712"/>
                  <a:gd name="T90" fmla="*/ 661 w 1321"/>
                  <a:gd name="T91" fmla="*/ 6 h 712"/>
                  <a:gd name="T92" fmla="*/ 717 w 1321"/>
                  <a:gd name="T93" fmla="*/ 11 h 712"/>
                  <a:gd name="T94" fmla="*/ 767 w 1321"/>
                  <a:gd name="T95" fmla="*/ 17 h 712"/>
                  <a:gd name="T96" fmla="*/ 814 w 1321"/>
                  <a:gd name="T97" fmla="*/ 24 h 712"/>
                  <a:gd name="T98" fmla="*/ 856 w 1321"/>
                  <a:gd name="T99" fmla="*/ 32 h 712"/>
                  <a:gd name="T100" fmla="*/ 892 w 1321"/>
                  <a:gd name="T101" fmla="*/ 40 h 712"/>
                  <a:gd name="T102" fmla="*/ 922 w 1321"/>
                  <a:gd name="T103" fmla="*/ 49 h 712"/>
                  <a:gd name="T104" fmla="*/ 922 w 1321"/>
                  <a:gd name="T105" fmla="*/ 4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909 w 1321"/>
                  <a:gd name="T1" fmla="*/ 49 h 712"/>
                  <a:gd name="T2" fmla="*/ 921 w 1321"/>
                  <a:gd name="T3" fmla="*/ 54 h 712"/>
                  <a:gd name="T4" fmla="*/ 923 w 1321"/>
                  <a:gd name="T5" fmla="*/ 60 h 712"/>
                  <a:gd name="T6" fmla="*/ 920 w 1321"/>
                  <a:gd name="T7" fmla="*/ 64 h 712"/>
                  <a:gd name="T8" fmla="*/ 906 w 1321"/>
                  <a:gd name="T9" fmla="*/ 68 h 712"/>
                  <a:gd name="T10" fmla="*/ 888 w 1321"/>
                  <a:gd name="T11" fmla="*/ 72 h 712"/>
                  <a:gd name="T12" fmla="*/ 867 w 1321"/>
                  <a:gd name="T13" fmla="*/ 75 h 712"/>
                  <a:gd name="T14" fmla="*/ 836 w 1321"/>
                  <a:gd name="T15" fmla="*/ 77 h 712"/>
                  <a:gd name="T16" fmla="*/ 802 w 1321"/>
                  <a:gd name="T17" fmla="*/ 81 h 712"/>
                  <a:gd name="T18" fmla="*/ 764 w 1321"/>
                  <a:gd name="T19" fmla="*/ 83 h 712"/>
                  <a:gd name="T20" fmla="*/ 721 w 1321"/>
                  <a:gd name="T21" fmla="*/ 84 h 712"/>
                  <a:gd name="T22" fmla="*/ 675 w 1321"/>
                  <a:gd name="T23" fmla="*/ 85 h 712"/>
                  <a:gd name="T24" fmla="*/ 626 w 1321"/>
                  <a:gd name="T25" fmla="*/ 87 h 712"/>
                  <a:gd name="T26" fmla="*/ 575 w 1321"/>
                  <a:gd name="T27" fmla="*/ 88 h 712"/>
                  <a:gd name="T28" fmla="*/ 556 w 1321"/>
                  <a:gd name="T29" fmla="*/ 89 h 712"/>
                  <a:gd name="T30" fmla="*/ 333 w 1321"/>
                  <a:gd name="T31" fmla="*/ 89 h 712"/>
                  <a:gd name="T32" fmla="*/ 330 w 1321"/>
                  <a:gd name="T33" fmla="*/ 89 h 712"/>
                  <a:gd name="T34" fmla="*/ 286 w 1321"/>
                  <a:gd name="T35" fmla="*/ 88 h 712"/>
                  <a:gd name="T36" fmla="*/ 244 w 1321"/>
                  <a:gd name="T37" fmla="*/ 87 h 712"/>
                  <a:gd name="T38" fmla="*/ 204 w 1321"/>
                  <a:gd name="T39" fmla="*/ 86 h 712"/>
                  <a:gd name="T40" fmla="*/ 165 w 1321"/>
                  <a:gd name="T41" fmla="*/ 84 h 712"/>
                  <a:gd name="T42" fmla="*/ 129 w 1321"/>
                  <a:gd name="T43" fmla="*/ 84 h 712"/>
                  <a:gd name="T44" fmla="*/ 100 w 1321"/>
                  <a:gd name="T45" fmla="*/ 82 h 712"/>
                  <a:gd name="T46" fmla="*/ 71 w 1321"/>
                  <a:gd name="T47" fmla="*/ 80 h 712"/>
                  <a:gd name="T48" fmla="*/ 49 w 1321"/>
                  <a:gd name="T49" fmla="*/ 78 h 712"/>
                  <a:gd name="T50" fmla="*/ 25 w 1321"/>
                  <a:gd name="T51" fmla="*/ 75 h 712"/>
                  <a:gd name="T52" fmla="*/ 18 w 1321"/>
                  <a:gd name="T53" fmla="*/ 72 h 712"/>
                  <a:gd name="T54" fmla="*/ 6 w 1321"/>
                  <a:gd name="T55" fmla="*/ 69 h 712"/>
                  <a:gd name="T56" fmla="*/ 0 w 1321"/>
                  <a:gd name="T57" fmla="*/ 65 h 712"/>
                  <a:gd name="T58" fmla="*/ 0 w 1321"/>
                  <a:gd name="T59" fmla="*/ 64 h 712"/>
                  <a:gd name="T60" fmla="*/ 4 w 1321"/>
                  <a:gd name="T61" fmla="*/ 60 h 712"/>
                  <a:gd name="T62" fmla="*/ 16 w 1321"/>
                  <a:gd name="T63" fmla="*/ 54 h 712"/>
                  <a:gd name="T64" fmla="*/ 33 w 1321"/>
                  <a:gd name="T65" fmla="*/ 46 h 712"/>
                  <a:gd name="T66" fmla="*/ 67 w 1321"/>
                  <a:gd name="T67" fmla="*/ 37 h 712"/>
                  <a:gd name="T68" fmla="*/ 104 w 1321"/>
                  <a:gd name="T69" fmla="*/ 29 h 712"/>
                  <a:gd name="T70" fmla="*/ 143 w 1321"/>
                  <a:gd name="T71" fmla="*/ 21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7 h 712"/>
                  <a:gd name="T96" fmla="*/ 804 w 1321"/>
                  <a:gd name="T97" fmla="*/ 24 h 712"/>
                  <a:gd name="T98" fmla="*/ 845 w 1321"/>
                  <a:gd name="T99" fmla="*/ 32 h 712"/>
                  <a:gd name="T100" fmla="*/ 879 w 1321"/>
                  <a:gd name="T101" fmla="*/ 40 h 712"/>
                  <a:gd name="T102" fmla="*/ 909 w 1321"/>
                  <a:gd name="T103" fmla="*/ 49 h 712"/>
                  <a:gd name="T104" fmla="*/ 909 w 1321"/>
                  <a:gd name="T105" fmla="*/ 4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909 w 1321"/>
                  <a:gd name="T1" fmla="*/ 47 h 712"/>
                  <a:gd name="T2" fmla="*/ 921 w 1321"/>
                  <a:gd name="T3" fmla="*/ 53 h 712"/>
                  <a:gd name="T4" fmla="*/ 923 w 1321"/>
                  <a:gd name="T5" fmla="*/ 58 h 712"/>
                  <a:gd name="T6" fmla="*/ 920 w 1321"/>
                  <a:gd name="T7" fmla="*/ 62 h 712"/>
                  <a:gd name="T8" fmla="*/ 906 w 1321"/>
                  <a:gd name="T9" fmla="*/ 67 h 712"/>
                  <a:gd name="T10" fmla="*/ 888 w 1321"/>
                  <a:gd name="T11" fmla="*/ 69 h 712"/>
                  <a:gd name="T12" fmla="*/ 867 w 1321"/>
                  <a:gd name="T13" fmla="*/ 73 h 712"/>
                  <a:gd name="T14" fmla="*/ 836 w 1321"/>
                  <a:gd name="T15" fmla="*/ 76 h 712"/>
                  <a:gd name="T16" fmla="*/ 802 w 1321"/>
                  <a:gd name="T17" fmla="*/ 77 h 712"/>
                  <a:gd name="T18" fmla="*/ 764 w 1321"/>
                  <a:gd name="T19" fmla="*/ 80 h 712"/>
                  <a:gd name="T20" fmla="*/ 721 w 1321"/>
                  <a:gd name="T21" fmla="*/ 82 h 712"/>
                  <a:gd name="T22" fmla="*/ 675 w 1321"/>
                  <a:gd name="T23" fmla="*/ 83 h 712"/>
                  <a:gd name="T24" fmla="*/ 626 w 1321"/>
                  <a:gd name="T25" fmla="*/ 85 h 712"/>
                  <a:gd name="T26" fmla="*/ 575 w 1321"/>
                  <a:gd name="T27" fmla="*/ 85 h 712"/>
                  <a:gd name="T28" fmla="*/ 556 w 1321"/>
                  <a:gd name="T29" fmla="*/ 86 h 712"/>
                  <a:gd name="T30" fmla="*/ 333 w 1321"/>
                  <a:gd name="T31" fmla="*/ 86 h 712"/>
                  <a:gd name="T32" fmla="*/ 330 w 1321"/>
                  <a:gd name="T33" fmla="*/ 86 h 712"/>
                  <a:gd name="T34" fmla="*/ 286 w 1321"/>
                  <a:gd name="T35" fmla="*/ 85 h 712"/>
                  <a:gd name="T36" fmla="*/ 244 w 1321"/>
                  <a:gd name="T37" fmla="*/ 85 h 712"/>
                  <a:gd name="T38" fmla="*/ 204 w 1321"/>
                  <a:gd name="T39" fmla="*/ 84 h 712"/>
                  <a:gd name="T40" fmla="*/ 165 w 1321"/>
                  <a:gd name="T41" fmla="*/ 82 h 712"/>
                  <a:gd name="T42" fmla="*/ 129 w 1321"/>
                  <a:gd name="T43" fmla="*/ 82 h 712"/>
                  <a:gd name="T44" fmla="*/ 100 w 1321"/>
                  <a:gd name="T45" fmla="*/ 79 h 712"/>
                  <a:gd name="T46" fmla="*/ 71 w 1321"/>
                  <a:gd name="T47" fmla="*/ 77 h 712"/>
                  <a:gd name="T48" fmla="*/ 49 w 1321"/>
                  <a:gd name="T49" fmla="*/ 76 h 712"/>
                  <a:gd name="T50" fmla="*/ 25 w 1321"/>
                  <a:gd name="T51" fmla="*/ 73 h 712"/>
                  <a:gd name="T52" fmla="*/ 18 w 1321"/>
                  <a:gd name="T53" fmla="*/ 70 h 712"/>
                  <a:gd name="T54" fmla="*/ 6 w 1321"/>
                  <a:gd name="T55" fmla="*/ 68 h 712"/>
                  <a:gd name="T56" fmla="*/ 0 w 1321"/>
                  <a:gd name="T57" fmla="*/ 62 h 712"/>
                  <a:gd name="T58" fmla="*/ 0 w 1321"/>
                  <a:gd name="T59" fmla="*/ 62 h 712"/>
                  <a:gd name="T60" fmla="*/ 4 w 1321"/>
                  <a:gd name="T61" fmla="*/ 58 h 712"/>
                  <a:gd name="T62" fmla="*/ 16 w 1321"/>
                  <a:gd name="T63" fmla="*/ 53 h 712"/>
                  <a:gd name="T64" fmla="*/ 33 w 1321"/>
                  <a:gd name="T65" fmla="*/ 44 h 712"/>
                  <a:gd name="T66" fmla="*/ 67 w 1321"/>
                  <a:gd name="T67" fmla="*/ 36 h 712"/>
                  <a:gd name="T68" fmla="*/ 104 w 1321"/>
                  <a:gd name="T69" fmla="*/ 28 h 712"/>
                  <a:gd name="T70" fmla="*/ 143 w 1321"/>
                  <a:gd name="T71" fmla="*/ 20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6 h 712"/>
                  <a:gd name="T96" fmla="*/ 804 w 1321"/>
                  <a:gd name="T97" fmla="*/ 23 h 712"/>
                  <a:gd name="T98" fmla="*/ 845 w 1321"/>
                  <a:gd name="T99" fmla="*/ 31 h 712"/>
                  <a:gd name="T100" fmla="*/ 879 w 1321"/>
                  <a:gd name="T101" fmla="*/ 39 h 712"/>
                  <a:gd name="T102" fmla="*/ 909 w 1321"/>
                  <a:gd name="T103" fmla="*/ 47 h 712"/>
                  <a:gd name="T104" fmla="*/ 909 w 1321"/>
                  <a:gd name="T105" fmla="*/ 4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909 w 1321"/>
                  <a:gd name="T1" fmla="*/ 47 h 712"/>
                  <a:gd name="T2" fmla="*/ 921 w 1321"/>
                  <a:gd name="T3" fmla="*/ 53 h 712"/>
                  <a:gd name="T4" fmla="*/ 923 w 1321"/>
                  <a:gd name="T5" fmla="*/ 58 h 712"/>
                  <a:gd name="T6" fmla="*/ 920 w 1321"/>
                  <a:gd name="T7" fmla="*/ 62 h 712"/>
                  <a:gd name="T8" fmla="*/ 906 w 1321"/>
                  <a:gd name="T9" fmla="*/ 67 h 712"/>
                  <a:gd name="T10" fmla="*/ 888 w 1321"/>
                  <a:gd name="T11" fmla="*/ 69 h 712"/>
                  <a:gd name="T12" fmla="*/ 867 w 1321"/>
                  <a:gd name="T13" fmla="*/ 73 h 712"/>
                  <a:gd name="T14" fmla="*/ 836 w 1321"/>
                  <a:gd name="T15" fmla="*/ 76 h 712"/>
                  <a:gd name="T16" fmla="*/ 802 w 1321"/>
                  <a:gd name="T17" fmla="*/ 77 h 712"/>
                  <a:gd name="T18" fmla="*/ 764 w 1321"/>
                  <a:gd name="T19" fmla="*/ 80 h 712"/>
                  <a:gd name="T20" fmla="*/ 721 w 1321"/>
                  <a:gd name="T21" fmla="*/ 82 h 712"/>
                  <a:gd name="T22" fmla="*/ 675 w 1321"/>
                  <a:gd name="T23" fmla="*/ 83 h 712"/>
                  <a:gd name="T24" fmla="*/ 626 w 1321"/>
                  <a:gd name="T25" fmla="*/ 85 h 712"/>
                  <a:gd name="T26" fmla="*/ 575 w 1321"/>
                  <a:gd name="T27" fmla="*/ 85 h 712"/>
                  <a:gd name="T28" fmla="*/ 556 w 1321"/>
                  <a:gd name="T29" fmla="*/ 86 h 712"/>
                  <a:gd name="T30" fmla="*/ 333 w 1321"/>
                  <a:gd name="T31" fmla="*/ 86 h 712"/>
                  <a:gd name="T32" fmla="*/ 330 w 1321"/>
                  <a:gd name="T33" fmla="*/ 86 h 712"/>
                  <a:gd name="T34" fmla="*/ 286 w 1321"/>
                  <a:gd name="T35" fmla="*/ 85 h 712"/>
                  <a:gd name="T36" fmla="*/ 244 w 1321"/>
                  <a:gd name="T37" fmla="*/ 85 h 712"/>
                  <a:gd name="T38" fmla="*/ 204 w 1321"/>
                  <a:gd name="T39" fmla="*/ 84 h 712"/>
                  <a:gd name="T40" fmla="*/ 165 w 1321"/>
                  <a:gd name="T41" fmla="*/ 82 h 712"/>
                  <a:gd name="T42" fmla="*/ 129 w 1321"/>
                  <a:gd name="T43" fmla="*/ 82 h 712"/>
                  <a:gd name="T44" fmla="*/ 100 w 1321"/>
                  <a:gd name="T45" fmla="*/ 79 h 712"/>
                  <a:gd name="T46" fmla="*/ 71 w 1321"/>
                  <a:gd name="T47" fmla="*/ 77 h 712"/>
                  <a:gd name="T48" fmla="*/ 49 w 1321"/>
                  <a:gd name="T49" fmla="*/ 76 h 712"/>
                  <a:gd name="T50" fmla="*/ 25 w 1321"/>
                  <a:gd name="T51" fmla="*/ 73 h 712"/>
                  <a:gd name="T52" fmla="*/ 18 w 1321"/>
                  <a:gd name="T53" fmla="*/ 70 h 712"/>
                  <a:gd name="T54" fmla="*/ 6 w 1321"/>
                  <a:gd name="T55" fmla="*/ 68 h 712"/>
                  <a:gd name="T56" fmla="*/ 0 w 1321"/>
                  <a:gd name="T57" fmla="*/ 62 h 712"/>
                  <a:gd name="T58" fmla="*/ 0 w 1321"/>
                  <a:gd name="T59" fmla="*/ 62 h 712"/>
                  <a:gd name="T60" fmla="*/ 4 w 1321"/>
                  <a:gd name="T61" fmla="*/ 58 h 712"/>
                  <a:gd name="T62" fmla="*/ 16 w 1321"/>
                  <a:gd name="T63" fmla="*/ 53 h 712"/>
                  <a:gd name="T64" fmla="*/ 33 w 1321"/>
                  <a:gd name="T65" fmla="*/ 44 h 712"/>
                  <a:gd name="T66" fmla="*/ 67 w 1321"/>
                  <a:gd name="T67" fmla="*/ 36 h 712"/>
                  <a:gd name="T68" fmla="*/ 104 w 1321"/>
                  <a:gd name="T69" fmla="*/ 28 h 712"/>
                  <a:gd name="T70" fmla="*/ 143 w 1321"/>
                  <a:gd name="T71" fmla="*/ 20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6 h 712"/>
                  <a:gd name="T96" fmla="*/ 804 w 1321"/>
                  <a:gd name="T97" fmla="*/ 23 h 712"/>
                  <a:gd name="T98" fmla="*/ 845 w 1321"/>
                  <a:gd name="T99" fmla="*/ 31 h 712"/>
                  <a:gd name="T100" fmla="*/ 879 w 1321"/>
                  <a:gd name="T101" fmla="*/ 39 h 712"/>
                  <a:gd name="T102" fmla="*/ 909 w 1321"/>
                  <a:gd name="T103" fmla="*/ 47 h 712"/>
                  <a:gd name="T104" fmla="*/ 909 w 1321"/>
                  <a:gd name="T105" fmla="*/ 4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5" y="1369"/>
              <a:ext cx="404" cy="392"/>
              <a:chOff x="1291" y="587"/>
              <a:chExt cx="666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91" y="689"/>
                <a:ext cx="666" cy="45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1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598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2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5" y="1367"/>
              <a:ext cx="404" cy="392"/>
              <a:chOff x="1291" y="587"/>
              <a:chExt cx="666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91" y="689"/>
                <a:ext cx="666" cy="45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1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598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2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6" y="1219"/>
              <a:ext cx="404" cy="27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5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508250"/>
            <a:ext cx="9144000" cy="3141663"/>
            <a:chOff x="0" y="1473"/>
            <a:chExt cx="5760" cy="1979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58" y="1542"/>
              <a:ext cx="1028" cy="1871"/>
              <a:chOff x="658" y="1542"/>
              <a:chExt cx="1028" cy="1871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1" y="3066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77" y="3013"/>
                    <a:ext cx="1833" cy="408"/>
                  </a:xfrm>
                  <a:custGeom>
                    <a:avLst/>
                    <a:gdLst>
                      <a:gd name="T0" fmla="*/ 1850 w 1832"/>
                      <a:gd name="T1" fmla="*/ 32 h 408"/>
                      <a:gd name="T2" fmla="*/ 1848 w 1832"/>
                      <a:gd name="T3" fmla="*/ 66 h 408"/>
                      <a:gd name="T4" fmla="*/ 1832 w 1832"/>
                      <a:gd name="T5" fmla="*/ 128 h 408"/>
                      <a:gd name="T6" fmla="*/ 1806 w 1832"/>
                      <a:gd name="T7" fmla="*/ 188 h 408"/>
                      <a:gd name="T8" fmla="*/ 1772 w 1832"/>
                      <a:gd name="T9" fmla="*/ 240 h 408"/>
                      <a:gd name="T10" fmla="*/ 1730 w 1832"/>
                      <a:gd name="T11" fmla="*/ 288 h 408"/>
                      <a:gd name="T12" fmla="*/ 1682 w 1832"/>
                      <a:gd name="T13" fmla="*/ 330 h 408"/>
                      <a:gd name="T14" fmla="*/ 1628 w 1832"/>
                      <a:gd name="T15" fmla="*/ 362 h 408"/>
                      <a:gd name="T16" fmla="*/ 1568 w 1832"/>
                      <a:gd name="T17" fmla="*/ 388 h 408"/>
                      <a:gd name="T18" fmla="*/ 1504 w 1832"/>
                      <a:gd name="T19" fmla="*/ 402 h 408"/>
                      <a:gd name="T20" fmla="*/ 1436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50 w 1832"/>
                      <a:gd name="T27" fmla="*/ 0 h 408"/>
                      <a:gd name="T28" fmla="*/ 1850 w 1832"/>
                      <a:gd name="T29" fmla="*/ 32 h 408"/>
                      <a:gd name="T30" fmla="*/ 1850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752" y="3012"/>
                    <a:ext cx="289" cy="336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116 h 334"/>
                      <a:gd name="T6" fmla="*/ 272 w 288"/>
                      <a:gd name="T7" fmla="*/ 158 h 334"/>
                      <a:gd name="T8" fmla="*/ 248 w 288"/>
                      <a:gd name="T9" fmla="*/ 194 h 334"/>
                      <a:gd name="T10" fmla="*/ 222 w 288"/>
                      <a:gd name="T11" fmla="*/ 226 h 334"/>
                      <a:gd name="T12" fmla="*/ 192 w 288"/>
                      <a:gd name="T13" fmla="*/ 261 h 334"/>
                      <a:gd name="T14" fmla="*/ 162 w 288"/>
                      <a:gd name="T15" fmla="*/ 298 h 334"/>
                      <a:gd name="T16" fmla="*/ 112 w 288"/>
                      <a:gd name="T17" fmla="*/ 318 h 334"/>
                      <a:gd name="T18" fmla="*/ 84 w 288"/>
                      <a:gd name="T19" fmla="*/ 334 h 334"/>
                      <a:gd name="T20" fmla="*/ 56 w 288"/>
                      <a:gd name="T21" fmla="*/ 348 h 334"/>
                      <a:gd name="T22" fmla="*/ 34 w 288"/>
                      <a:gd name="T23" fmla="*/ 358 h 334"/>
                      <a:gd name="T24" fmla="*/ 16 w 288"/>
                      <a:gd name="T25" fmla="*/ 364 h 334"/>
                      <a:gd name="T26" fmla="*/ 4 w 288"/>
                      <a:gd name="T27" fmla="*/ 368 h 334"/>
                      <a:gd name="T28" fmla="*/ 0 w 288"/>
                      <a:gd name="T29" fmla="*/ 370 h 334"/>
                      <a:gd name="T30" fmla="*/ 4 w 288"/>
                      <a:gd name="T31" fmla="*/ 368 h 334"/>
                      <a:gd name="T32" fmla="*/ 16 w 288"/>
                      <a:gd name="T33" fmla="*/ 362 h 334"/>
                      <a:gd name="T34" fmla="*/ 34 w 288"/>
                      <a:gd name="T35" fmla="*/ 354 h 334"/>
                      <a:gd name="T36" fmla="*/ 56 w 288"/>
                      <a:gd name="T37" fmla="*/ 340 h 334"/>
                      <a:gd name="T38" fmla="*/ 84 w 288"/>
                      <a:gd name="T39" fmla="*/ 324 h 334"/>
                      <a:gd name="T40" fmla="*/ 112 w 288"/>
                      <a:gd name="T41" fmla="*/ 302 h 334"/>
                      <a:gd name="T42" fmla="*/ 142 w 288"/>
                      <a:gd name="T43" fmla="*/ 269 h 334"/>
                      <a:gd name="T44" fmla="*/ 188 w 288"/>
                      <a:gd name="T45" fmla="*/ 230 h 334"/>
                      <a:gd name="T46" fmla="*/ 214 w 288"/>
                      <a:gd name="T47" fmla="*/ 198 h 334"/>
                      <a:gd name="T48" fmla="*/ 238 w 288"/>
                      <a:gd name="T49" fmla="*/ 160 h 334"/>
                      <a:gd name="T50" fmla="*/ 256 w 288"/>
                      <a:gd name="T51" fmla="*/ 118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58" y="1542"/>
                <a:ext cx="694" cy="613"/>
                <a:chOff x="2849" y="1735"/>
                <a:chExt cx="786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09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10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08"/>
                  <a:ext cx="709" cy="34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61" y="1542"/>
              <a:ext cx="1028" cy="1871"/>
              <a:chOff x="1761" y="1542"/>
              <a:chExt cx="1028" cy="1871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1" y="3066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77" y="3013"/>
                    <a:ext cx="1833" cy="408"/>
                  </a:xfrm>
                  <a:custGeom>
                    <a:avLst/>
                    <a:gdLst>
                      <a:gd name="T0" fmla="*/ 1850 w 1832"/>
                      <a:gd name="T1" fmla="*/ 32 h 408"/>
                      <a:gd name="T2" fmla="*/ 1848 w 1832"/>
                      <a:gd name="T3" fmla="*/ 66 h 408"/>
                      <a:gd name="T4" fmla="*/ 1832 w 1832"/>
                      <a:gd name="T5" fmla="*/ 128 h 408"/>
                      <a:gd name="T6" fmla="*/ 1806 w 1832"/>
                      <a:gd name="T7" fmla="*/ 188 h 408"/>
                      <a:gd name="T8" fmla="*/ 1772 w 1832"/>
                      <a:gd name="T9" fmla="*/ 240 h 408"/>
                      <a:gd name="T10" fmla="*/ 1730 w 1832"/>
                      <a:gd name="T11" fmla="*/ 288 h 408"/>
                      <a:gd name="T12" fmla="*/ 1682 w 1832"/>
                      <a:gd name="T13" fmla="*/ 330 h 408"/>
                      <a:gd name="T14" fmla="*/ 1628 w 1832"/>
                      <a:gd name="T15" fmla="*/ 362 h 408"/>
                      <a:gd name="T16" fmla="*/ 1568 w 1832"/>
                      <a:gd name="T17" fmla="*/ 388 h 408"/>
                      <a:gd name="T18" fmla="*/ 1504 w 1832"/>
                      <a:gd name="T19" fmla="*/ 402 h 408"/>
                      <a:gd name="T20" fmla="*/ 1436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50 w 1832"/>
                      <a:gd name="T27" fmla="*/ 0 h 408"/>
                      <a:gd name="T28" fmla="*/ 1850 w 1832"/>
                      <a:gd name="T29" fmla="*/ 32 h 408"/>
                      <a:gd name="T30" fmla="*/ 1850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752" y="3012"/>
                    <a:ext cx="289" cy="336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116 h 334"/>
                      <a:gd name="T6" fmla="*/ 272 w 288"/>
                      <a:gd name="T7" fmla="*/ 158 h 334"/>
                      <a:gd name="T8" fmla="*/ 248 w 288"/>
                      <a:gd name="T9" fmla="*/ 194 h 334"/>
                      <a:gd name="T10" fmla="*/ 222 w 288"/>
                      <a:gd name="T11" fmla="*/ 226 h 334"/>
                      <a:gd name="T12" fmla="*/ 192 w 288"/>
                      <a:gd name="T13" fmla="*/ 261 h 334"/>
                      <a:gd name="T14" fmla="*/ 162 w 288"/>
                      <a:gd name="T15" fmla="*/ 298 h 334"/>
                      <a:gd name="T16" fmla="*/ 112 w 288"/>
                      <a:gd name="T17" fmla="*/ 318 h 334"/>
                      <a:gd name="T18" fmla="*/ 84 w 288"/>
                      <a:gd name="T19" fmla="*/ 334 h 334"/>
                      <a:gd name="T20" fmla="*/ 56 w 288"/>
                      <a:gd name="T21" fmla="*/ 348 h 334"/>
                      <a:gd name="T22" fmla="*/ 34 w 288"/>
                      <a:gd name="T23" fmla="*/ 358 h 334"/>
                      <a:gd name="T24" fmla="*/ 16 w 288"/>
                      <a:gd name="T25" fmla="*/ 364 h 334"/>
                      <a:gd name="T26" fmla="*/ 4 w 288"/>
                      <a:gd name="T27" fmla="*/ 368 h 334"/>
                      <a:gd name="T28" fmla="*/ 0 w 288"/>
                      <a:gd name="T29" fmla="*/ 370 h 334"/>
                      <a:gd name="T30" fmla="*/ 4 w 288"/>
                      <a:gd name="T31" fmla="*/ 368 h 334"/>
                      <a:gd name="T32" fmla="*/ 16 w 288"/>
                      <a:gd name="T33" fmla="*/ 362 h 334"/>
                      <a:gd name="T34" fmla="*/ 34 w 288"/>
                      <a:gd name="T35" fmla="*/ 354 h 334"/>
                      <a:gd name="T36" fmla="*/ 56 w 288"/>
                      <a:gd name="T37" fmla="*/ 340 h 334"/>
                      <a:gd name="T38" fmla="*/ 84 w 288"/>
                      <a:gd name="T39" fmla="*/ 324 h 334"/>
                      <a:gd name="T40" fmla="*/ 112 w 288"/>
                      <a:gd name="T41" fmla="*/ 302 h 334"/>
                      <a:gd name="T42" fmla="*/ 142 w 288"/>
                      <a:gd name="T43" fmla="*/ 269 h 334"/>
                      <a:gd name="T44" fmla="*/ 188 w 288"/>
                      <a:gd name="T45" fmla="*/ 230 h 334"/>
                      <a:gd name="T46" fmla="*/ 214 w 288"/>
                      <a:gd name="T47" fmla="*/ 198 h 334"/>
                      <a:gd name="T48" fmla="*/ 238 w 288"/>
                      <a:gd name="T49" fmla="*/ 160 h 334"/>
                      <a:gd name="T50" fmla="*/ 256 w 288"/>
                      <a:gd name="T51" fmla="*/ 118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61" y="1542"/>
                <a:ext cx="694" cy="613"/>
                <a:chOff x="2849" y="1735"/>
                <a:chExt cx="786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09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10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08"/>
                  <a:ext cx="709" cy="34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901" y="1542"/>
              <a:ext cx="1029" cy="1869"/>
              <a:chOff x="2901" y="1542"/>
              <a:chExt cx="1029" cy="1869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53" y="3003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757" y="3062"/>
                    <a:ext cx="287" cy="333"/>
                  </a:xfrm>
                  <a:custGeom>
                    <a:avLst/>
                    <a:gdLst>
                      <a:gd name="T0" fmla="*/ 270 w 288"/>
                      <a:gd name="T1" fmla="*/ 0 h 334"/>
                      <a:gd name="T2" fmla="*/ 266 w 288"/>
                      <a:gd name="T3" fmla="*/ 52 h 334"/>
                      <a:gd name="T4" fmla="*/ 254 w 288"/>
                      <a:gd name="T5" fmla="*/ 98 h 334"/>
                      <a:gd name="T6" fmla="*/ 236 w 288"/>
                      <a:gd name="T7" fmla="*/ 140 h 334"/>
                      <a:gd name="T8" fmla="*/ 212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44 w 288"/>
                      <a:gd name="T15" fmla="*/ 244 h 334"/>
                      <a:gd name="T16" fmla="*/ 112 w 288"/>
                      <a:gd name="T17" fmla="*/ 264 h 334"/>
                      <a:gd name="T18" fmla="*/ 84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84 w 288"/>
                      <a:gd name="T39" fmla="*/ 270 h 334"/>
                      <a:gd name="T40" fmla="*/ 112 w 288"/>
                      <a:gd name="T41" fmla="*/ 248 h 334"/>
                      <a:gd name="T42" fmla="*/ 142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2 w 288"/>
                      <a:gd name="T49" fmla="*/ 142 h 334"/>
                      <a:gd name="T50" fmla="*/ 220 w 288"/>
                      <a:gd name="T51" fmla="*/ 100 h 334"/>
                      <a:gd name="T52" fmla="*/ 232 w 288"/>
                      <a:gd name="T53" fmla="*/ 54 h 334"/>
                      <a:gd name="T54" fmla="*/ 236 w 288"/>
                      <a:gd name="T55" fmla="*/ 2 h 334"/>
                      <a:gd name="T56" fmla="*/ 27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1" cy="407"/>
                  </a:xfrm>
                  <a:custGeom>
                    <a:avLst/>
                    <a:gdLst>
                      <a:gd name="T0" fmla="*/ 1814 w 1832"/>
                      <a:gd name="T1" fmla="*/ 32 h 408"/>
                      <a:gd name="T2" fmla="*/ 1812 w 1832"/>
                      <a:gd name="T3" fmla="*/ 66 h 408"/>
                      <a:gd name="T4" fmla="*/ 1796 w 1832"/>
                      <a:gd name="T5" fmla="*/ 128 h 408"/>
                      <a:gd name="T6" fmla="*/ 1770 w 1832"/>
                      <a:gd name="T7" fmla="*/ 188 h 408"/>
                      <a:gd name="T8" fmla="*/ 1736 w 1832"/>
                      <a:gd name="T9" fmla="*/ 222 h 408"/>
                      <a:gd name="T10" fmla="*/ 1694 w 1832"/>
                      <a:gd name="T11" fmla="*/ 270 h 408"/>
                      <a:gd name="T12" fmla="*/ 1646 w 1832"/>
                      <a:gd name="T13" fmla="*/ 312 h 408"/>
                      <a:gd name="T14" fmla="*/ 1592 w 1832"/>
                      <a:gd name="T15" fmla="*/ 344 h 408"/>
                      <a:gd name="T16" fmla="*/ 1532 w 1832"/>
                      <a:gd name="T17" fmla="*/ 370 h 408"/>
                      <a:gd name="T18" fmla="*/ 1468 w 1832"/>
                      <a:gd name="T19" fmla="*/ 384 h 408"/>
                      <a:gd name="T20" fmla="*/ 1400 w 1832"/>
                      <a:gd name="T21" fmla="*/ 390 h 408"/>
                      <a:gd name="T22" fmla="*/ 0 w 1832"/>
                      <a:gd name="T23" fmla="*/ 390 h 408"/>
                      <a:gd name="T24" fmla="*/ 0 w 1832"/>
                      <a:gd name="T25" fmla="*/ 0 h 408"/>
                      <a:gd name="T26" fmla="*/ 1814 w 1832"/>
                      <a:gd name="T27" fmla="*/ 0 h 408"/>
                      <a:gd name="T28" fmla="*/ 1814 w 1832"/>
                      <a:gd name="T29" fmla="*/ 32 h 408"/>
                      <a:gd name="T30" fmla="*/ 1814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753" y="3066"/>
                    <a:ext cx="287" cy="328"/>
                  </a:xfrm>
                  <a:custGeom>
                    <a:avLst/>
                    <a:gdLst>
                      <a:gd name="T0" fmla="*/ 270 w 288"/>
                      <a:gd name="T1" fmla="*/ 0 h 334"/>
                      <a:gd name="T2" fmla="*/ 266 w 288"/>
                      <a:gd name="T3" fmla="*/ 34 h 334"/>
                      <a:gd name="T4" fmla="*/ 254 w 288"/>
                      <a:gd name="T5" fmla="*/ 72 h 334"/>
                      <a:gd name="T6" fmla="*/ 236 w 288"/>
                      <a:gd name="T7" fmla="*/ 103 h 334"/>
                      <a:gd name="T8" fmla="*/ 212 w 288"/>
                      <a:gd name="T9" fmla="*/ 127 h 334"/>
                      <a:gd name="T10" fmla="*/ 186 w 288"/>
                      <a:gd name="T11" fmla="*/ 150 h 334"/>
                      <a:gd name="T12" fmla="*/ 156 w 288"/>
                      <a:gd name="T13" fmla="*/ 173 h 334"/>
                      <a:gd name="T14" fmla="*/ 144 w 288"/>
                      <a:gd name="T15" fmla="*/ 188 h 334"/>
                      <a:gd name="T16" fmla="*/ 112 w 288"/>
                      <a:gd name="T17" fmla="*/ 203 h 334"/>
                      <a:gd name="T18" fmla="*/ 84 w 288"/>
                      <a:gd name="T19" fmla="*/ 216 h 334"/>
                      <a:gd name="T20" fmla="*/ 56 w 288"/>
                      <a:gd name="T21" fmla="*/ 226 h 334"/>
                      <a:gd name="T22" fmla="*/ 34 w 288"/>
                      <a:gd name="T23" fmla="*/ 233 h 334"/>
                      <a:gd name="T24" fmla="*/ 16 w 288"/>
                      <a:gd name="T25" fmla="*/ 237 h 334"/>
                      <a:gd name="T26" fmla="*/ 4 w 288"/>
                      <a:gd name="T27" fmla="*/ 239 h 334"/>
                      <a:gd name="T28" fmla="*/ 0 w 288"/>
                      <a:gd name="T29" fmla="*/ 241 h 334"/>
                      <a:gd name="T30" fmla="*/ 4 w 288"/>
                      <a:gd name="T31" fmla="*/ 239 h 334"/>
                      <a:gd name="T32" fmla="*/ 16 w 288"/>
                      <a:gd name="T33" fmla="*/ 235 h 334"/>
                      <a:gd name="T34" fmla="*/ 34 w 288"/>
                      <a:gd name="T35" fmla="*/ 230 h 334"/>
                      <a:gd name="T36" fmla="*/ 56 w 288"/>
                      <a:gd name="T37" fmla="*/ 221 h 334"/>
                      <a:gd name="T38" fmla="*/ 84 w 288"/>
                      <a:gd name="T39" fmla="*/ 208 h 334"/>
                      <a:gd name="T40" fmla="*/ 112 w 288"/>
                      <a:gd name="T41" fmla="*/ 191 h 334"/>
                      <a:gd name="T42" fmla="*/ 142 w 288"/>
                      <a:gd name="T43" fmla="*/ 176 h 334"/>
                      <a:gd name="T44" fmla="*/ 152 w 288"/>
                      <a:gd name="T45" fmla="*/ 153 h 334"/>
                      <a:gd name="T46" fmla="*/ 178 w 288"/>
                      <a:gd name="T47" fmla="*/ 130 h 334"/>
                      <a:gd name="T48" fmla="*/ 202 w 288"/>
                      <a:gd name="T49" fmla="*/ 105 h 334"/>
                      <a:gd name="T50" fmla="*/ 220 w 288"/>
                      <a:gd name="T51" fmla="*/ 73 h 334"/>
                      <a:gd name="T52" fmla="*/ 232 w 288"/>
                      <a:gd name="T53" fmla="*/ 36 h 334"/>
                      <a:gd name="T54" fmla="*/ 236 w 288"/>
                      <a:gd name="T55" fmla="*/ 2 h 334"/>
                      <a:gd name="T56" fmla="*/ 27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901" y="1542"/>
                <a:ext cx="694" cy="613"/>
                <a:chOff x="2849" y="1735"/>
                <a:chExt cx="786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903" y="1908"/>
                  <a:ext cx="129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09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10"/>
                  <a:ext cx="786" cy="34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08"/>
                  <a:ext cx="709" cy="34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4033" y="1473"/>
              <a:ext cx="1139" cy="1979"/>
              <a:chOff x="4033" y="1473"/>
              <a:chExt cx="1139" cy="1979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53" y="3003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757" y="3062"/>
                    <a:ext cx="287" cy="333"/>
                  </a:xfrm>
                  <a:custGeom>
                    <a:avLst/>
                    <a:gdLst>
                      <a:gd name="T0" fmla="*/ 270 w 288"/>
                      <a:gd name="T1" fmla="*/ 0 h 334"/>
                      <a:gd name="T2" fmla="*/ 266 w 288"/>
                      <a:gd name="T3" fmla="*/ 52 h 334"/>
                      <a:gd name="T4" fmla="*/ 254 w 288"/>
                      <a:gd name="T5" fmla="*/ 98 h 334"/>
                      <a:gd name="T6" fmla="*/ 236 w 288"/>
                      <a:gd name="T7" fmla="*/ 140 h 334"/>
                      <a:gd name="T8" fmla="*/ 212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44 w 288"/>
                      <a:gd name="T15" fmla="*/ 244 h 334"/>
                      <a:gd name="T16" fmla="*/ 112 w 288"/>
                      <a:gd name="T17" fmla="*/ 264 h 334"/>
                      <a:gd name="T18" fmla="*/ 84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84 w 288"/>
                      <a:gd name="T39" fmla="*/ 270 h 334"/>
                      <a:gd name="T40" fmla="*/ 112 w 288"/>
                      <a:gd name="T41" fmla="*/ 248 h 334"/>
                      <a:gd name="T42" fmla="*/ 142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2 w 288"/>
                      <a:gd name="T49" fmla="*/ 142 h 334"/>
                      <a:gd name="T50" fmla="*/ 220 w 288"/>
                      <a:gd name="T51" fmla="*/ 100 h 334"/>
                      <a:gd name="T52" fmla="*/ 232 w 288"/>
                      <a:gd name="T53" fmla="*/ 54 h 334"/>
                      <a:gd name="T54" fmla="*/ 236 w 288"/>
                      <a:gd name="T55" fmla="*/ 2 h 334"/>
                      <a:gd name="T56" fmla="*/ 27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1" cy="407"/>
                  </a:xfrm>
                  <a:custGeom>
                    <a:avLst/>
                    <a:gdLst>
                      <a:gd name="T0" fmla="*/ 1814 w 1832"/>
                      <a:gd name="T1" fmla="*/ 32 h 408"/>
                      <a:gd name="T2" fmla="*/ 1812 w 1832"/>
                      <a:gd name="T3" fmla="*/ 66 h 408"/>
                      <a:gd name="T4" fmla="*/ 1796 w 1832"/>
                      <a:gd name="T5" fmla="*/ 128 h 408"/>
                      <a:gd name="T6" fmla="*/ 1770 w 1832"/>
                      <a:gd name="T7" fmla="*/ 188 h 408"/>
                      <a:gd name="T8" fmla="*/ 1736 w 1832"/>
                      <a:gd name="T9" fmla="*/ 222 h 408"/>
                      <a:gd name="T10" fmla="*/ 1694 w 1832"/>
                      <a:gd name="T11" fmla="*/ 270 h 408"/>
                      <a:gd name="T12" fmla="*/ 1646 w 1832"/>
                      <a:gd name="T13" fmla="*/ 312 h 408"/>
                      <a:gd name="T14" fmla="*/ 1592 w 1832"/>
                      <a:gd name="T15" fmla="*/ 344 h 408"/>
                      <a:gd name="T16" fmla="*/ 1532 w 1832"/>
                      <a:gd name="T17" fmla="*/ 370 h 408"/>
                      <a:gd name="T18" fmla="*/ 1468 w 1832"/>
                      <a:gd name="T19" fmla="*/ 384 h 408"/>
                      <a:gd name="T20" fmla="*/ 1400 w 1832"/>
                      <a:gd name="T21" fmla="*/ 390 h 408"/>
                      <a:gd name="T22" fmla="*/ 0 w 1832"/>
                      <a:gd name="T23" fmla="*/ 390 h 408"/>
                      <a:gd name="T24" fmla="*/ 0 w 1832"/>
                      <a:gd name="T25" fmla="*/ 0 h 408"/>
                      <a:gd name="T26" fmla="*/ 1814 w 1832"/>
                      <a:gd name="T27" fmla="*/ 0 h 408"/>
                      <a:gd name="T28" fmla="*/ 1814 w 1832"/>
                      <a:gd name="T29" fmla="*/ 32 h 408"/>
                      <a:gd name="T30" fmla="*/ 1814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753" y="3066"/>
                    <a:ext cx="287" cy="328"/>
                  </a:xfrm>
                  <a:custGeom>
                    <a:avLst/>
                    <a:gdLst>
                      <a:gd name="T0" fmla="*/ 270 w 288"/>
                      <a:gd name="T1" fmla="*/ 0 h 334"/>
                      <a:gd name="T2" fmla="*/ 266 w 288"/>
                      <a:gd name="T3" fmla="*/ 34 h 334"/>
                      <a:gd name="T4" fmla="*/ 254 w 288"/>
                      <a:gd name="T5" fmla="*/ 72 h 334"/>
                      <a:gd name="T6" fmla="*/ 236 w 288"/>
                      <a:gd name="T7" fmla="*/ 103 h 334"/>
                      <a:gd name="T8" fmla="*/ 212 w 288"/>
                      <a:gd name="T9" fmla="*/ 127 h 334"/>
                      <a:gd name="T10" fmla="*/ 186 w 288"/>
                      <a:gd name="T11" fmla="*/ 150 h 334"/>
                      <a:gd name="T12" fmla="*/ 156 w 288"/>
                      <a:gd name="T13" fmla="*/ 173 h 334"/>
                      <a:gd name="T14" fmla="*/ 144 w 288"/>
                      <a:gd name="T15" fmla="*/ 188 h 334"/>
                      <a:gd name="T16" fmla="*/ 112 w 288"/>
                      <a:gd name="T17" fmla="*/ 203 h 334"/>
                      <a:gd name="T18" fmla="*/ 84 w 288"/>
                      <a:gd name="T19" fmla="*/ 216 h 334"/>
                      <a:gd name="T20" fmla="*/ 56 w 288"/>
                      <a:gd name="T21" fmla="*/ 226 h 334"/>
                      <a:gd name="T22" fmla="*/ 34 w 288"/>
                      <a:gd name="T23" fmla="*/ 233 h 334"/>
                      <a:gd name="T24" fmla="*/ 16 w 288"/>
                      <a:gd name="T25" fmla="*/ 237 h 334"/>
                      <a:gd name="T26" fmla="*/ 4 w 288"/>
                      <a:gd name="T27" fmla="*/ 239 h 334"/>
                      <a:gd name="T28" fmla="*/ 0 w 288"/>
                      <a:gd name="T29" fmla="*/ 241 h 334"/>
                      <a:gd name="T30" fmla="*/ 4 w 288"/>
                      <a:gd name="T31" fmla="*/ 239 h 334"/>
                      <a:gd name="T32" fmla="*/ 16 w 288"/>
                      <a:gd name="T33" fmla="*/ 235 h 334"/>
                      <a:gd name="T34" fmla="*/ 34 w 288"/>
                      <a:gd name="T35" fmla="*/ 230 h 334"/>
                      <a:gd name="T36" fmla="*/ 56 w 288"/>
                      <a:gd name="T37" fmla="*/ 221 h 334"/>
                      <a:gd name="T38" fmla="*/ 84 w 288"/>
                      <a:gd name="T39" fmla="*/ 208 h 334"/>
                      <a:gd name="T40" fmla="*/ 112 w 288"/>
                      <a:gd name="T41" fmla="*/ 191 h 334"/>
                      <a:gd name="T42" fmla="*/ 142 w 288"/>
                      <a:gd name="T43" fmla="*/ 176 h 334"/>
                      <a:gd name="T44" fmla="*/ 152 w 288"/>
                      <a:gd name="T45" fmla="*/ 153 h 334"/>
                      <a:gd name="T46" fmla="*/ 178 w 288"/>
                      <a:gd name="T47" fmla="*/ 130 h 334"/>
                      <a:gd name="T48" fmla="*/ 202 w 288"/>
                      <a:gd name="T49" fmla="*/ 105 h 334"/>
                      <a:gd name="T50" fmla="*/ 220 w 288"/>
                      <a:gd name="T51" fmla="*/ 73 h 334"/>
                      <a:gd name="T52" fmla="*/ 232 w 288"/>
                      <a:gd name="T53" fmla="*/ 36 h 334"/>
                      <a:gd name="T54" fmla="*/ 236 w 288"/>
                      <a:gd name="T55" fmla="*/ 2 h 334"/>
                      <a:gd name="T56" fmla="*/ 27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4093" y="1688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4093" y="1688"/>
                <a:ext cx="116" cy="303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87"/>
                <a:ext cx="836" cy="303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89"/>
                <a:ext cx="836" cy="303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88"/>
                <a:ext cx="752" cy="30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33500"/>
            <a:ext cx="42545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5500" y="1333500"/>
            <a:ext cx="42545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282575"/>
            <a:ext cx="5389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2575"/>
            <a:ext cx="5389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B454680-1D6A-4997-B2A2-A27C7DE2DE6D}" type="slidenum">
              <a:rPr lang="en-US" altLang="zh-CN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850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06465152-76C4-4933-ABA0-302292CC3072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2020/4/27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lheang/article/details/45767103" TargetMode="External"/><Relationship Id="rId2" Type="http://schemas.openxmlformats.org/officeDocument/2006/relationships/hyperlink" Target="https://blog.csdn.net/clheang/article/details/4567498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jpcflyer/p/11180263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324920"/>
            <a:ext cx="9405501" cy="830997"/>
          </a:xfrm>
        </p:spPr>
        <p:txBody>
          <a:bodyPr wrap="square"/>
          <a:lstStyle/>
          <a:p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Legal Question Answering using Ranking SVM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and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Deep Convolutional Neural Network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042382"/>
            <a:ext cx="6705600" cy="971550"/>
          </a:xfrm>
        </p:spPr>
        <p:txBody>
          <a:bodyPr/>
          <a:lstStyle/>
          <a:p>
            <a:pPr algn="r"/>
            <a:r>
              <a:rPr lang="zh-CN" altLang="en-US" dirty="0"/>
              <a:t>宋文辉</a:t>
            </a:r>
            <a:endParaRPr lang="en-US" altLang="zh-CN" dirty="0" err="1"/>
          </a:p>
          <a:p>
            <a:pPr algn="r"/>
            <a:r>
              <a:rPr lang="en-US" altLang="zh-CN" dirty="0" smtClean="0"/>
              <a:t>2020/4/27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LIR-LSI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9" y="1166009"/>
            <a:ext cx="6635358" cy="219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3503"/>
            <a:ext cx="6363093" cy="227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72" y="920912"/>
            <a:ext cx="4957218" cy="312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4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LIR-LSI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67" y="1421013"/>
            <a:ext cx="3087604" cy="142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" y="1287086"/>
            <a:ext cx="5572026" cy="169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" y="3912123"/>
            <a:ext cx="8635039" cy="123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LIR-LDA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8" y="2427827"/>
            <a:ext cx="76708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gray">
          <a:xfrm>
            <a:off x="848412" y="1719941"/>
            <a:ext cx="719265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LDA: Latent </a:t>
            </a:r>
            <a:r>
              <a:rPr lang="en-US" altLang="zh-CN" sz="2000" dirty="0" err="1">
                <a:latin typeface="宋体" pitchFamily="2" charset="-122"/>
              </a:rPr>
              <a:t>Dirichlet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</a:rPr>
              <a:t>Allocation</a:t>
            </a:r>
            <a:endParaRPr lang="en-US" altLang="zh-CN" sz="2000" dirty="0">
              <a:latin typeface="宋体" pitchFamily="2" charset="-122"/>
            </a:endParaRPr>
          </a:p>
          <a:p>
            <a:pPr eaLnBrk="0" hangingPunct="0">
              <a:buFontTx/>
              <a:buNone/>
            </a:pP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848412" y="5429839"/>
            <a:ext cx="758857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LSI, LDA</a:t>
            </a:r>
            <a:r>
              <a:rPr lang="en-US" altLang="zh-CN" sz="2000" dirty="0">
                <a:latin typeface="宋体" pitchFamily="2" charset="-122"/>
              </a:rPr>
              <a:t>, TF-IDF  </a:t>
            </a:r>
            <a:r>
              <a:rPr lang="en-US" altLang="zh-CN" sz="2000" dirty="0" smtClean="0">
                <a:latin typeface="宋体" pitchFamily="2" charset="-122"/>
              </a:rPr>
              <a:t>are </a:t>
            </a:r>
            <a:r>
              <a:rPr lang="en-US" altLang="zh-CN" sz="2000" dirty="0">
                <a:latin typeface="宋体" pitchFamily="2" charset="-122"/>
              </a:rPr>
              <a:t>extracted by using </a:t>
            </a:r>
            <a:r>
              <a:rPr lang="en-US" altLang="zh-CN" sz="2000" b="1" dirty="0" err="1">
                <a:latin typeface="宋体" pitchFamily="2" charset="-122"/>
              </a:rPr>
              <a:t>gensim</a:t>
            </a:r>
            <a:r>
              <a:rPr lang="en-US" altLang="zh-CN" sz="2000" dirty="0">
                <a:latin typeface="宋体" pitchFamily="2" charset="-122"/>
              </a:rPr>
              <a:t> library 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7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</a:t>
            </a:r>
            <a:r>
              <a:rPr lang="en-US" altLang="zh-CN" dirty="0" err="1" smtClean="0"/>
              <a:t>Jaccard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6" y="1388785"/>
            <a:ext cx="8603116" cy="219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6" y="3848656"/>
            <a:ext cx="71056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 bwMode="auto">
          <a:xfrm>
            <a:off x="-9427" y="3588569"/>
            <a:ext cx="9144000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/>
          </a:ln>
        </p:spPr>
      </p:cxnSp>
    </p:spTree>
    <p:extLst>
      <p:ext uri="{BB962C8B-B14F-4D97-AF65-F5344CB8AC3E}">
        <p14:creationId xmlns:p14="http://schemas.microsoft.com/office/powerpoint/2010/main" val="161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LQA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2565400"/>
            <a:ext cx="71691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0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LQA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829559" y="1234911"/>
            <a:ext cx="714551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Task:  </a:t>
            </a:r>
            <a:r>
              <a:rPr lang="en-US" altLang="zh-CN" sz="2000" dirty="0">
                <a:latin typeface="宋体" pitchFamily="2" charset="-122"/>
              </a:rPr>
              <a:t>a binary </a:t>
            </a:r>
            <a:r>
              <a:rPr lang="en-US" altLang="zh-CN" sz="2000" dirty="0" smtClean="0">
                <a:latin typeface="宋体" pitchFamily="2" charset="-122"/>
              </a:rPr>
              <a:t>classification task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Model:</a:t>
            </a:r>
            <a:r>
              <a:rPr lang="en-US" altLang="zh-CN" sz="2000" dirty="0" smtClean="0">
                <a:latin typeface="宋体" pitchFamily="2" charset="-122"/>
              </a:rPr>
              <a:t>  CNN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Limitation:</a:t>
            </a:r>
            <a:r>
              <a:rPr lang="en-US" altLang="zh-CN" sz="2000" dirty="0" smtClean="0">
                <a:latin typeface="宋体" pitchFamily="2" charset="-122"/>
              </a:rPr>
              <a:t> small dataset </a:t>
            </a:r>
            <a:r>
              <a:rPr lang="en-US" altLang="zh-CN" sz="2000" dirty="0" smtClean="0">
                <a:latin typeface="宋体" pitchFamily="2" charset="-122"/>
                <a:sym typeface="Wingdings" pitchFamily="2" charset="2"/>
              </a:rPr>
              <a:t>---&gt; additional features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2204311"/>
            <a:ext cx="7130712" cy="396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1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LQA-</a:t>
            </a:r>
            <a:r>
              <a:rPr lang="en-US" altLang="zh-CN" dirty="0" err="1" smtClean="0"/>
              <a:t>input_vector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42" y="1253667"/>
            <a:ext cx="66611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5" y="1234813"/>
            <a:ext cx="10382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gray">
          <a:xfrm>
            <a:off x="2375555" y="3167405"/>
            <a:ext cx="58381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 smtClean="0">
                <a:latin typeface="宋体" pitchFamily="2" charset="-122"/>
              </a:rPr>
              <a:t>Word_Embedding</a:t>
            </a:r>
            <a:r>
              <a:rPr lang="en-US" altLang="zh-CN" sz="2000" dirty="0" smtClean="0">
                <a:latin typeface="宋体" pitchFamily="2" charset="-122"/>
              </a:rPr>
              <a:t>: Word2vec(200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27" y="3767479"/>
            <a:ext cx="30956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gray">
          <a:xfrm>
            <a:off x="2375554" y="4167499"/>
            <a:ext cx="4326903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err="1" smtClean="0">
                <a:latin typeface="宋体" pitchFamily="2" charset="-122"/>
              </a:rPr>
              <a:t>Sent_Embedding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1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Discussion--IR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565605" y="1743950"/>
            <a:ext cx="826730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Evaluator: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58" y="1572530"/>
            <a:ext cx="27051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32" y="2716720"/>
            <a:ext cx="8387480" cy="220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8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Discussion--IR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97" y="2185380"/>
            <a:ext cx="8009213" cy="270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8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Discussion--IR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34" y="2455977"/>
            <a:ext cx="73056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Basic Information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80762" y="2139000"/>
            <a:ext cx="817304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Org:  Japan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Institute of Science and Technology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Hung Yen University of Education and Technology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80762" y="3051298"/>
            <a:ext cx="69758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Legal Question Answering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80760" y="3811736"/>
            <a:ext cx="69758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Publication</a:t>
            </a:r>
            <a:r>
              <a:rPr lang="en-US" altLang="zh-CN" sz="2000" dirty="0"/>
              <a:t>: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arXiv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e-prints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80762" y="4608831"/>
            <a:ext cx="54864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Date: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March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3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Discussion--QA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233613"/>
            <a:ext cx="76866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3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Discussion--QA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233613"/>
            <a:ext cx="76866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38571"/>
            <a:ext cx="80867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5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Results </a:t>
            </a:r>
            <a:r>
              <a:rPr lang="en-US" altLang="zh-CN" dirty="0"/>
              <a:t>and </a:t>
            </a:r>
            <a:r>
              <a:rPr lang="en-US" altLang="zh-CN" dirty="0" smtClean="0"/>
              <a:t>Discussion--QA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176" y="1311849"/>
            <a:ext cx="5109721" cy="18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9" y="3370082"/>
            <a:ext cx="6553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7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678730" y="2205872"/>
            <a:ext cx="7598004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宋体" pitchFamily="2" charset="-122"/>
              </a:rPr>
              <a:t>the CNN model is sensitive to initial values of parameters and exerts higher accuracy when </a:t>
            </a:r>
            <a:r>
              <a:rPr lang="en-US" altLang="zh-CN" sz="2000" b="1" dirty="0">
                <a:latin typeface="宋体" pitchFamily="2" charset="-122"/>
              </a:rPr>
              <a:t>adding auxiliary features</a:t>
            </a:r>
            <a:r>
              <a:rPr lang="en-US" altLang="zh-CN" sz="2000" dirty="0" smtClean="0">
                <a:latin typeface="宋体" pitchFamily="2" charset="-122"/>
              </a:rPr>
              <a:t>.</a:t>
            </a:r>
          </a:p>
          <a:p>
            <a:endParaRPr lang="en-US" altLang="zh-CN" sz="2000" dirty="0">
              <a:latin typeface="宋体" pitchFamily="2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</a:rPr>
              <a:t>there </a:t>
            </a:r>
            <a:r>
              <a:rPr lang="en-US" altLang="zh-CN" sz="2000" dirty="0">
                <a:latin typeface="宋体" pitchFamily="2" charset="-122"/>
              </a:rPr>
              <a:t>should be </a:t>
            </a:r>
            <a:r>
              <a:rPr lang="en-US" altLang="zh-CN" sz="2000" b="1" dirty="0">
                <a:latin typeface="宋体" pitchFamily="2" charset="-122"/>
              </a:rPr>
              <a:t>more evaluation </a:t>
            </a:r>
            <a:r>
              <a:rPr lang="en-US" altLang="zh-CN" sz="2000" dirty="0">
                <a:latin typeface="宋体" pitchFamily="2" charset="-122"/>
              </a:rPr>
              <a:t>of SVM-Rank and other L2R methods to observe how they perform on this legal data using the same feature set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68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324920"/>
            <a:ext cx="9405501" cy="830997"/>
          </a:xfrm>
        </p:spPr>
        <p:txBody>
          <a:bodyPr wrap="square"/>
          <a:lstStyle/>
          <a:p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Legal Document Retrieval using Document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Vector</a:t>
            </a:r>
            <a:b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Embeddings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47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Basic Information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80766" y="2036190"/>
            <a:ext cx="817304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   of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Moratuwa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/>
              <a:t>莫勒图沃大学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University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 London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80766" y="3042756"/>
            <a:ext cx="69758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Information Retrieval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80764" y="3803194"/>
            <a:ext cx="697583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Publication</a:t>
            </a:r>
            <a:r>
              <a:rPr lang="en-US" altLang="zh-CN" sz="2000" dirty="0" smtClean="0"/>
              <a:t>: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science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and information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conference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480766" y="4600289"/>
            <a:ext cx="54864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Pub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Date: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2018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919022" cy="523220"/>
          </a:xfrm>
        </p:spPr>
        <p:txBody>
          <a:bodyPr/>
          <a:lstStyle/>
          <a:p>
            <a:r>
              <a:rPr lang="en-US" altLang="zh-CN" dirty="0" smtClean="0"/>
              <a:t>Tip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7" y="1167877"/>
            <a:ext cx="815975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7" y="3352277"/>
            <a:ext cx="80454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31" y="4662957"/>
            <a:ext cx="6193410" cy="148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84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80764" y="1528358"/>
            <a:ext cx="817304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宋体" pitchFamily="2" charset="-122"/>
              </a:rPr>
              <a:t>Similarity measures between words, sentences, paragraphs, and documents </a:t>
            </a:r>
            <a:r>
              <a:rPr lang="en-US" altLang="zh-CN" sz="2000" b="1" dirty="0">
                <a:latin typeface="宋体" pitchFamily="2" charset="-122"/>
              </a:rPr>
              <a:t>are a prominent building block </a:t>
            </a:r>
            <a:r>
              <a:rPr lang="en-US" altLang="zh-CN" sz="2000" dirty="0">
                <a:latin typeface="宋体" pitchFamily="2" charset="-122"/>
              </a:rPr>
              <a:t>in majority of tasks in the </a:t>
            </a:r>
            <a:r>
              <a:rPr lang="en-US" altLang="zh-CN" sz="2000" dirty="0" smtClean="0">
                <a:latin typeface="宋体" pitchFamily="2" charset="-122"/>
              </a:rPr>
              <a:t>field </a:t>
            </a:r>
            <a:r>
              <a:rPr lang="en-US" altLang="zh-CN" sz="2000" dirty="0">
                <a:latin typeface="宋体" pitchFamily="2" charset="-122"/>
              </a:rPr>
              <a:t>of Natural Language Processing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80766" y="2657143"/>
            <a:ext cx="781482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</a:rPr>
              <a:t>due </a:t>
            </a:r>
            <a:r>
              <a:rPr lang="en-US" altLang="zh-CN" sz="2000" dirty="0">
                <a:latin typeface="宋体" pitchFamily="2" charset="-122"/>
              </a:rPr>
              <a:t>to the </a:t>
            </a:r>
            <a:r>
              <a:rPr lang="en-US" altLang="zh-CN" sz="2000" b="1" dirty="0">
                <a:latin typeface="宋体" pitchFamily="2" charset="-122"/>
              </a:rPr>
              <a:t>syntactical complexities </a:t>
            </a:r>
            <a:r>
              <a:rPr lang="en-US" altLang="zh-CN" sz="2000" dirty="0">
                <a:latin typeface="宋体" pitchFamily="2" charset="-122"/>
              </a:rPr>
              <a:t>in the textual documents and the </a:t>
            </a:r>
            <a:r>
              <a:rPr lang="en-US" altLang="zh-CN" sz="2000" b="1" dirty="0">
                <a:latin typeface="宋体" pitchFamily="2" charset="-122"/>
              </a:rPr>
              <a:t>semantic structure </a:t>
            </a:r>
            <a:r>
              <a:rPr lang="en-US" altLang="zh-CN" sz="2000" dirty="0">
                <a:latin typeface="宋体" pitchFamily="2" charset="-122"/>
              </a:rPr>
              <a:t>of the text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80766" y="3576951"/>
            <a:ext cx="817304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as </a:t>
            </a:r>
            <a:r>
              <a:rPr lang="en-US" altLang="zh-CN" sz="2000" dirty="0"/>
              <a:t>the courts are binding upon </a:t>
            </a:r>
            <a:r>
              <a:rPr lang="en-US" altLang="zh-CN" sz="2000" b="1" dirty="0"/>
              <a:t>precedent</a:t>
            </a:r>
            <a:r>
              <a:rPr lang="en-US" altLang="zh-CN" sz="2000" dirty="0"/>
              <a:t> to know the law </a:t>
            </a:r>
            <a:r>
              <a:rPr lang="en-US" altLang="zh-CN" sz="2000" dirty="0" smtClean="0"/>
              <a:t>and knowing </a:t>
            </a:r>
            <a:r>
              <a:rPr lang="en-US" altLang="zh-CN" sz="2000" dirty="0"/>
              <a:t>under which case that the laws were established </a:t>
            </a:r>
            <a:r>
              <a:rPr lang="en-US" altLang="zh-CN" sz="2000" dirty="0" smtClean="0"/>
              <a:t>and enforced </a:t>
            </a:r>
            <a:r>
              <a:rPr lang="en-US" altLang="zh-CN" sz="2000" dirty="0"/>
              <a:t>is of </a:t>
            </a:r>
            <a:r>
              <a:rPr lang="en-US" altLang="zh-CN" sz="2000" dirty="0" smtClean="0"/>
              <a:t>utmost importance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593888" y="4900390"/>
            <a:ext cx="780539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宋体" pitchFamily="2" charset="-122"/>
              </a:rPr>
              <a:t>the meaning of the words and context </a:t>
            </a:r>
            <a:r>
              <a:rPr lang="en-US" altLang="zh-CN" sz="2000" b="1" dirty="0">
                <a:latin typeface="宋体" pitchFamily="2" charset="-122"/>
              </a:rPr>
              <a:t>differs by the </a:t>
            </a:r>
            <a:r>
              <a:rPr lang="en-US" altLang="zh-CN" sz="2000" b="1" dirty="0" smtClean="0">
                <a:latin typeface="宋体" pitchFamily="2" charset="-122"/>
              </a:rPr>
              <a:t>legal officers</a:t>
            </a:r>
            <a:r>
              <a:rPr lang="en-US" altLang="zh-CN" sz="2000" b="1" dirty="0">
                <a:latin typeface="宋体" pitchFamily="2" charset="-122"/>
              </a:rPr>
              <a:t>’ interpretations</a:t>
            </a:r>
            <a:r>
              <a:rPr lang="en-US" altLang="zh-CN" sz="2000" dirty="0">
                <a:latin typeface="宋体" pitchFamily="2" charset="-122"/>
              </a:rPr>
              <a:t>. 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45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1" y="2413262"/>
            <a:ext cx="8340164" cy="22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8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 Mention </a:t>
            </a:r>
            <a:r>
              <a:rPr lang="en-US" altLang="zh-CN" dirty="0"/>
              <a:t>Map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669303" y="2438236"/>
            <a:ext cx="243211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Mention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669303" y="4398929"/>
            <a:ext cx="243211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Rererence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24" y="1743873"/>
            <a:ext cx="50863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781" y="4225693"/>
            <a:ext cx="40576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9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/>
              <a:t>Ranking SVM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67642" y="1725101"/>
            <a:ext cx="8267307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Learning to Rank</a:t>
            </a:r>
            <a:r>
              <a:rPr lang="en-US" altLang="zh-CN" sz="2000" dirty="0">
                <a:latin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</a:rPr>
              <a:t>简称</a:t>
            </a:r>
            <a:r>
              <a:rPr lang="en-US" altLang="zh-CN" sz="2000" dirty="0">
                <a:latin typeface="宋体" pitchFamily="2" charset="-122"/>
              </a:rPr>
              <a:t>LTR)</a:t>
            </a:r>
            <a:r>
              <a:rPr lang="zh-CN" altLang="en-US" sz="2000" dirty="0">
                <a:latin typeface="宋体" pitchFamily="2" charset="-122"/>
              </a:rPr>
              <a:t>用机器学习的思想来解决</a:t>
            </a:r>
            <a:r>
              <a:rPr lang="zh-CN" altLang="en-US" sz="2000" dirty="0" smtClean="0">
                <a:latin typeface="宋体" pitchFamily="2" charset="-122"/>
              </a:rPr>
              <a:t>排序问题</a:t>
            </a:r>
            <a:r>
              <a:rPr lang="zh-CN" altLang="en-US" sz="2000" dirty="0">
                <a:latin typeface="宋体" pitchFamily="2" charset="-122"/>
              </a:rPr>
              <a:t>。</a:t>
            </a:r>
            <a:r>
              <a:rPr lang="en-US" altLang="zh-CN" sz="2000" dirty="0" smtClean="0">
                <a:latin typeface="宋体" pitchFamily="2" charset="-122"/>
              </a:rPr>
              <a:t>LTR</a:t>
            </a:r>
            <a:r>
              <a:rPr lang="zh-CN" altLang="en-US" sz="2000" dirty="0">
                <a:latin typeface="宋体" pitchFamily="2" charset="-122"/>
              </a:rPr>
              <a:t>有三种主要的方法：</a:t>
            </a:r>
            <a:r>
              <a:rPr lang="en-US" altLang="zh-CN" sz="2000" dirty="0" err="1">
                <a:latin typeface="宋体" pitchFamily="2" charset="-122"/>
              </a:rPr>
              <a:t>PointWise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 err="1">
                <a:latin typeface="宋体" pitchFamily="2" charset="-122"/>
              </a:rPr>
              <a:t>PairWise</a:t>
            </a:r>
            <a:r>
              <a:rPr lang="zh-CN" altLang="en-US" sz="2000" dirty="0">
                <a:latin typeface="宋体" pitchFamily="2" charset="-122"/>
              </a:rPr>
              <a:t>，</a:t>
            </a:r>
            <a:r>
              <a:rPr lang="en-US" altLang="zh-CN" sz="2000" dirty="0" err="1">
                <a:latin typeface="宋体" pitchFamily="2" charset="-122"/>
              </a:rPr>
              <a:t>ListWise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dirty="0" smtClean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Ranking </a:t>
            </a:r>
            <a:r>
              <a:rPr lang="en-US" altLang="zh-CN" sz="2000" b="1" dirty="0">
                <a:latin typeface="宋体" pitchFamily="2" charset="-122"/>
              </a:rPr>
              <a:t>SVM</a:t>
            </a:r>
            <a:r>
              <a:rPr lang="zh-CN" altLang="en-US" sz="2000" dirty="0">
                <a:latin typeface="宋体" pitchFamily="2" charset="-122"/>
              </a:rPr>
              <a:t>算法是</a:t>
            </a:r>
            <a:r>
              <a:rPr lang="en-US" altLang="zh-CN" sz="2000" dirty="0" err="1">
                <a:latin typeface="宋体" pitchFamily="2" charset="-122"/>
              </a:rPr>
              <a:t>PairWise</a:t>
            </a:r>
            <a:r>
              <a:rPr lang="zh-CN" altLang="en-US" sz="2000" dirty="0">
                <a:latin typeface="宋体" pitchFamily="2" charset="-122"/>
              </a:rPr>
              <a:t>方法的一种，由</a:t>
            </a:r>
            <a:r>
              <a:rPr lang="en-US" altLang="zh-CN" sz="2000" b="1" dirty="0">
                <a:latin typeface="宋体" pitchFamily="2" charset="-122"/>
              </a:rPr>
              <a:t>R. </a:t>
            </a:r>
            <a:r>
              <a:rPr lang="en-US" altLang="zh-CN" sz="2000" b="1" dirty="0" err="1">
                <a:latin typeface="宋体" pitchFamily="2" charset="-122"/>
              </a:rPr>
              <a:t>Herbrich</a:t>
            </a:r>
            <a:r>
              <a:rPr lang="zh-CN" altLang="en-US" sz="2000" b="1" dirty="0">
                <a:latin typeface="宋体" pitchFamily="2" charset="-122"/>
              </a:rPr>
              <a:t>等人</a:t>
            </a:r>
            <a:r>
              <a:rPr lang="zh-CN" altLang="en-US" sz="2000" dirty="0">
                <a:latin typeface="宋体" pitchFamily="2" charset="-122"/>
              </a:rPr>
              <a:t>在</a:t>
            </a:r>
            <a:r>
              <a:rPr lang="en-US" altLang="zh-CN" sz="2000" b="1" dirty="0">
                <a:latin typeface="宋体" pitchFamily="2" charset="-122"/>
              </a:rPr>
              <a:t>2000</a:t>
            </a:r>
            <a:r>
              <a:rPr lang="zh-CN" altLang="en-US" sz="2000" dirty="0">
                <a:latin typeface="宋体" pitchFamily="2" charset="-122"/>
              </a:rPr>
              <a:t>提出</a:t>
            </a:r>
            <a:r>
              <a:rPr lang="en-US" altLang="zh-CN" sz="2000" dirty="0">
                <a:latin typeface="宋体" pitchFamily="2" charset="-122"/>
              </a:rPr>
              <a:t>, T. </a:t>
            </a:r>
            <a:r>
              <a:rPr lang="en-US" altLang="zh-CN" sz="2000" dirty="0" err="1">
                <a:latin typeface="宋体" pitchFamily="2" charset="-122"/>
              </a:rPr>
              <a:t>Joachims</a:t>
            </a:r>
            <a:r>
              <a:rPr lang="zh-CN" altLang="en-US" sz="2000" dirty="0">
                <a:latin typeface="宋体" pitchFamily="2" charset="-122"/>
              </a:rPr>
              <a:t>介绍了一种基于用户</a:t>
            </a:r>
            <a:r>
              <a:rPr lang="en-US" altLang="zh-CN" sz="2000" dirty="0" err="1">
                <a:latin typeface="宋体" pitchFamily="2" charset="-122"/>
              </a:rPr>
              <a:t>Clickthrough</a:t>
            </a:r>
            <a:r>
              <a:rPr lang="zh-CN" altLang="en-US" sz="2000" dirty="0">
                <a:latin typeface="宋体" pitchFamily="2" charset="-122"/>
              </a:rPr>
              <a:t>数据使用</a:t>
            </a:r>
            <a:r>
              <a:rPr lang="en-US" altLang="zh-CN" sz="2000" dirty="0">
                <a:latin typeface="宋体" pitchFamily="2" charset="-122"/>
              </a:rPr>
              <a:t>Ranking SVM</a:t>
            </a:r>
            <a:r>
              <a:rPr lang="zh-CN" altLang="en-US" sz="2000" dirty="0">
                <a:latin typeface="宋体" pitchFamily="2" charset="-122"/>
              </a:rPr>
              <a:t>来进行排序的方法</a:t>
            </a:r>
            <a:r>
              <a:rPr lang="en-US" altLang="zh-CN" sz="2000" dirty="0">
                <a:latin typeface="宋体" pitchFamily="2" charset="-122"/>
              </a:rPr>
              <a:t>(SIGKDD, 2002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527897" y="5686703"/>
            <a:ext cx="769227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hlinkClick r:id="rId2"/>
              </a:rPr>
              <a:t>LTR: https</a:t>
            </a:r>
            <a:r>
              <a:rPr lang="en-US" altLang="zh-CN" sz="1400" dirty="0">
                <a:hlinkClick r:id="rId2"/>
              </a:rPr>
              <a:t>://</a:t>
            </a:r>
            <a:r>
              <a:rPr lang="en-US" altLang="zh-CN" sz="1400" dirty="0" smtClean="0">
                <a:hlinkClick r:id="rId2"/>
              </a:rPr>
              <a:t>blog.csdn.net/clheang/article/details/45674989</a:t>
            </a:r>
            <a:endParaRPr lang="en-US" altLang="zh-CN" sz="1400" dirty="0" smtClean="0"/>
          </a:p>
          <a:p>
            <a:r>
              <a:rPr lang="en-US" altLang="zh-CN" sz="1400" dirty="0" smtClean="0">
                <a:hlinkClick r:id="rId3"/>
              </a:rPr>
              <a:t>RSVM: https</a:t>
            </a:r>
            <a:r>
              <a:rPr lang="en-US" altLang="zh-CN" sz="1400" dirty="0">
                <a:hlinkClick r:id="rId3"/>
              </a:rPr>
              <a:t>://blog.csdn.net/clheang/article/details/45767103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520040" y="3630886"/>
            <a:ext cx="8267307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Ranking SVM</a:t>
            </a:r>
            <a:r>
              <a:rPr lang="zh-CN" altLang="en-US" sz="2000" dirty="0">
                <a:latin typeface="宋体" pitchFamily="2" charset="-122"/>
              </a:rPr>
              <a:t>是一种</a:t>
            </a:r>
            <a:r>
              <a:rPr lang="en-US" altLang="zh-CN" sz="2000" dirty="0" err="1">
                <a:latin typeface="宋体" pitchFamily="2" charset="-122"/>
              </a:rPr>
              <a:t>Pointwise</a:t>
            </a:r>
            <a:r>
              <a:rPr lang="zh-CN" altLang="en-US" sz="2000" dirty="0">
                <a:latin typeface="宋体" pitchFamily="2" charset="-122"/>
              </a:rPr>
              <a:t>的排序算法</a:t>
            </a:r>
            <a:r>
              <a:rPr lang="en-US" altLang="zh-CN" sz="2000" dirty="0">
                <a:latin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</a:rPr>
              <a:t>给定查询</a:t>
            </a:r>
            <a:r>
              <a:rPr lang="en-US" altLang="zh-CN" sz="2000" dirty="0">
                <a:latin typeface="宋体" pitchFamily="2" charset="-122"/>
              </a:rPr>
              <a:t>q, </a:t>
            </a:r>
            <a:r>
              <a:rPr lang="zh-CN" altLang="en-US" sz="2000" dirty="0">
                <a:latin typeface="宋体" pitchFamily="2" charset="-122"/>
              </a:rPr>
              <a:t>文档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&gt;d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&gt;d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en-US" altLang="zh-CN" sz="2000" dirty="0">
                <a:latin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</a:rPr>
              <a:t>亦即文档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宋体" pitchFamily="2" charset="-122"/>
              </a:rPr>
              <a:t>比文档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相关</a:t>
            </a:r>
            <a:r>
              <a:rPr lang="en-US" altLang="zh-CN" sz="2000" dirty="0">
                <a:latin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</a:rPr>
              <a:t>文档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比文档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相关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分别是</a:t>
            </a:r>
            <a:r>
              <a:rPr lang="en-US" altLang="zh-CN" sz="2000" dirty="0">
                <a:latin typeface="宋体" pitchFamily="2" charset="-122"/>
              </a:rPr>
              <a:t>d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, d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, d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的特征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</a:rPr>
              <a:t>。为了使用机器学习的方法进行排序，我们将排序转化为一个分类问题。我们定义新的训练样本</a:t>
            </a:r>
            <a:r>
              <a:rPr lang="en-US" altLang="zh-CN" sz="2000" dirty="0">
                <a:latin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</a:rPr>
              <a:t>令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</a:rPr>
              <a:t>为正样本</a:t>
            </a:r>
            <a:r>
              <a:rPr lang="en-US" altLang="zh-CN" sz="2000" dirty="0">
                <a:latin typeface="宋体" pitchFamily="2" charset="-122"/>
              </a:rPr>
              <a:t>,</a:t>
            </a:r>
            <a:r>
              <a:rPr lang="zh-CN" altLang="en-US" sz="2000" dirty="0">
                <a:latin typeface="宋体" pitchFamily="2" charset="-122"/>
              </a:rPr>
              <a:t>令</a:t>
            </a:r>
            <a:r>
              <a:rPr lang="en-US" altLang="zh-CN" sz="2000" dirty="0">
                <a:latin typeface="宋体" pitchFamily="2" charset="-122"/>
              </a:rPr>
              <a:t>x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1</a:t>
            </a:r>
            <a:r>
              <a:rPr lang="en-US" altLang="zh-CN" sz="2000" dirty="0">
                <a:latin typeface="宋体" pitchFamily="2" charset="-122"/>
              </a:rPr>
              <a:t>, x</a:t>
            </a:r>
            <a:r>
              <a:rPr lang="en-US" altLang="zh-CN" sz="2000" baseline="-25000" dirty="0">
                <a:latin typeface="宋体" pitchFamily="2" charset="-122"/>
              </a:rPr>
              <a:t>3</a:t>
            </a:r>
            <a:r>
              <a:rPr lang="en-US" altLang="zh-CN" sz="2000" dirty="0">
                <a:latin typeface="宋体" pitchFamily="2" charset="-122"/>
              </a:rPr>
              <a:t>-x</a:t>
            </a:r>
            <a:r>
              <a:rPr lang="en-US" altLang="zh-CN" sz="2000" baseline="-25000" dirty="0">
                <a:latin typeface="宋体" pitchFamily="2" charset="-122"/>
              </a:rPr>
              <a:t>2</a:t>
            </a:r>
            <a:r>
              <a:rPr lang="zh-CN" altLang="en-US" sz="2000" dirty="0">
                <a:latin typeface="宋体" pitchFamily="2" charset="-122"/>
              </a:rPr>
              <a:t>为负样本</a:t>
            </a:r>
            <a:r>
              <a:rPr lang="en-US" altLang="zh-CN" sz="2000" dirty="0">
                <a:latin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</a:rPr>
              <a:t>然后训练一个二分类器</a:t>
            </a:r>
            <a:r>
              <a:rPr lang="en-US" altLang="zh-CN" sz="2000" dirty="0">
                <a:latin typeface="宋体" pitchFamily="2" charset="-122"/>
              </a:rPr>
              <a:t>(</a:t>
            </a:r>
            <a:r>
              <a:rPr lang="zh-CN" altLang="en-US" sz="2000" dirty="0">
                <a:latin typeface="宋体" pitchFamily="2" charset="-122"/>
              </a:rPr>
              <a:t>支持向量机</a:t>
            </a:r>
            <a:r>
              <a:rPr lang="en-US" altLang="zh-CN" sz="2000" dirty="0">
                <a:latin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</a:rPr>
              <a:t>来对这些新的训练样本进行分类</a:t>
            </a:r>
          </a:p>
        </p:txBody>
      </p:sp>
    </p:spTree>
    <p:extLst>
      <p:ext uri="{BB962C8B-B14F-4D97-AF65-F5344CB8AC3E}">
        <p14:creationId xmlns:p14="http://schemas.microsoft.com/office/powerpoint/2010/main" val="20658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1" y="2413262"/>
            <a:ext cx="8340164" cy="22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3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/>
              <a:t>Sentence Similarity Graph Network 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80765" y="1508288"/>
            <a:ext cx="8125905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Base: </a:t>
            </a:r>
            <a:r>
              <a:rPr lang="en-US" altLang="zh-CN" sz="2000" dirty="0" smtClean="0">
                <a:latin typeface="宋体" pitchFamily="2" charset="-122"/>
              </a:rPr>
              <a:t>This </a:t>
            </a:r>
            <a:r>
              <a:rPr lang="en-US" altLang="zh-CN" sz="2000" dirty="0">
                <a:latin typeface="宋体" pitchFamily="2" charset="-122"/>
              </a:rPr>
              <a:t>is mainly due to the fact that the semantic information contained in the words in sentences are an accurate representation of the overall semantics of the document. 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80764" y="3073138"/>
            <a:ext cx="812590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itchFamily="2" charset="-122"/>
              </a:rPr>
              <a:t>we created </a:t>
            </a:r>
            <a:r>
              <a:rPr lang="en-US" altLang="zh-CN" sz="2000" dirty="0" smtClean="0">
                <a:latin typeface="宋体" pitchFamily="2" charset="-122"/>
              </a:rPr>
              <a:t>a </a:t>
            </a:r>
            <a:r>
              <a:rPr lang="en-US" altLang="zh-CN" sz="2000" b="1" dirty="0" smtClean="0">
                <a:latin typeface="宋体" pitchFamily="2" charset="-122"/>
              </a:rPr>
              <a:t>sentence </a:t>
            </a:r>
            <a:r>
              <a:rPr lang="en-US" altLang="zh-CN" sz="2000" b="1" dirty="0">
                <a:latin typeface="宋体" pitchFamily="2" charset="-122"/>
              </a:rPr>
              <a:t>similarity graph network </a:t>
            </a:r>
            <a:r>
              <a:rPr lang="en-US" altLang="zh-CN" sz="2000" dirty="0">
                <a:latin typeface="宋体" pitchFamily="2" charset="-122"/>
              </a:rPr>
              <a:t>using the semantic </a:t>
            </a:r>
            <a:r>
              <a:rPr lang="en-US" altLang="zh-CN" sz="2000" dirty="0" smtClean="0">
                <a:latin typeface="宋体" pitchFamily="2" charset="-122"/>
              </a:rPr>
              <a:t>similarity measures </a:t>
            </a:r>
            <a:r>
              <a:rPr lang="en-US" altLang="zh-CN" sz="2000" dirty="0">
                <a:latin typeface="宋体" pitchFamily="2" charset="-122"/>
              </a:rPr>
              <a:t>between sentences by the </a:t>
            </a:r>
            <a:r>
              <a:rPr lang="en-US" altLang="zh-CN" sz="2000" b="1" i="1" dirty="0" err="1">
                <a:latin typeface="宋体" pitchFamily="2" charset="-122"/>
              </a:rPr>
              <a:t>TextRank</a:t>
            </a:r>
            <a:r>
              <a:rPr lang="en-US" altLang="zh-CN" sz="2000" i="1" dirty="0"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algorithm </a:t>
            </a:r>
            <a:r>
              <a:rPr lang="en-US" altLang="zh-CN" sz="1400" dirty="0" smtClean="0"/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 bwMode="gray">
          <a:xfrm>
            <a:off x="480763" y="4477732"/>
            <a:ext cx="759800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Document corpus</a:t>
            </a:r>
          </a:p>
          <a:p>
            <a:r>
              <a:rPr lang="en-US" altLang="zh-CN" sz="2000" dirty="0" smtClean="0">
                <a:latin typeface="宋体" pitchFamily="2" charset="-122"/>
              </a:rPr>
              <a:t>we </a:t>
            </a:r>
            <a:r>
              <a:rPr lang="en-US" altLang="zh-CN" sz="2000" dirty="0">
                <a:latin typeface="宋体" pitchFamily="2" charset="-122"/>
              </a:rPr>
              <a:t>picked the most important sentences in each of the documents, from the sentence </a:t>
            </a:r>
            <a:r>
              <a:rPr lang="en-US" altLang="zh-CN" sz="2000" dirty="0" smtClean="0">
                <a:latin typeface="宋体" pitchFamily="2" charset="-122"/>
              </a:rPr>
              <a:t>similarity graph </a:t>
            </a:r>
            <a:r>
              <a:rPr lang="en-US" altLang="zh-CN" sz="2000" dirty="0">
                <a:latin typeface="宋体" pitchFamily="2" charset="-122"/>
              </a:rPr>
              <a:t>network. 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 smtClean="0"/>
              <a:t>PageRank</a:t>
            </a: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" y="1167580"/>
            <a:ext cx="5156462" cy="277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614" y="4145999"/>
            <a:ext cx="5317074" cy="158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 bwMode="gray">
          <a:xfrm>
            <a:off x="298469" y="5860412"/>
            <a:ext cx="449353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https://www.cnblogs.com/jpcflyer/p/11180263.html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9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 err="1" smtClean="0"/>
              <a:t>TextRank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791852" y="1404594"/>
            <a:ext cx="7249212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宋体" pitchFamily="2" charset="-122"/>
              </a:rPr>
              <a:t>S</a:t>
            </a:r>
            <a:r>
              <a:rPr lang="en-US" altLang="zh-CN" sz="2000" dirty="0" smtClean="0">
                <a:latin typeface="宋体" pitchFamily="2" charset="-122"/>
              </a:rPr>
              <a:t>eparate </a:t>
            </a:r>
            <a:r>
              <a:rPr lang="en-US" altLang="zh-CN" sz="2000" dirty="0">
                <a:latin typeface="宋体" pitchFamily="2" charset="-122"/>
              </a:rPr>
              <a:t>the document into </a:t>
            </a:r>
            <a:r>
              <a:rPr lang="en-US" altLang="zh-CN" sz="2000" dirty="0" smtClean="0">
                <a:latin typeface="宋体" pitchFamily="2" charset="-122"/>
              </a:rPr>
              <a:t>sentences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Create a </a:t>
            </a:r>
            <a:r>
              <a:rPr lang="en-US" altLang="zh-CN" sz="2000" dirty="0"/>
              <a:t>bag of words 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create a similarity matrix </a:t>
            </a:r>
            <a:r>
              <a:rPr lang="en-US" altLang="zh-CN" sz="2000" i="1" dirty="0"/>
              <a:t>A </a:t>
            </a:r>
            <a:r>
              <a:rPr lang="en-US" altLang="zh-CN" sz="2000" dirty="0" smtClean="0"/>
              <a:t>(by TF-IDF)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create a graph 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13" y="2994838"/>
            <a:ext cx="53721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 bwMode="gray">
          <a:xfrm>
            <a:off x="480763" y="4985563"/>
            <a:ext cx="7598005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Document corpus</a:t>
            </a:r>
          </a:p>
          <a:p>
            <a:r>
              <a:rPr lang="en-US" altLang="zh-CN" sz="2000" dirty="0" smtClean="0">
                <a:latin typeface="宋体" pitchFamily="2" charset="-122"/>
              </a:rPr>
              <a:t>we </a:t>
            </a:r>
            <a:r>
              <a:rPr lang="en-US" altLang="zh-CN" sz="2000" dirty="0">
                <a:latin typeface="宋体" pitchFamily="2" charset="-122"/>
              </a:rPr>
              <a:t>picked </a:t>
            </a:r>
            <a:r>
              <a:rPr lang="en-US" altLang="zh-CN" sz="2000" b="1" dirty="0">
                <a:latin typeface="宋体" pitchFamily="2" charset="-122"/>
              </a:rPr>
              <a:t>the most important sentences </a:t>
            </a:r>
            <a:r>
              <a:rPr lang="en-US" altLang="zh-CN" sz="2000" dirty="0">
                <a:latin typeface="宋体" pitchFamily="2" charset="-122"/>
              </a:rPr>
              <a:t>in each of the documents, from the sentence </a:t>
            </a:r>
            <a:r>
              <a:rPr lang="en-US" altLang="zh-CN" sz="2000" dirty="0" smtClean="0">
                <a:latin typeface="宋体" pitchFamily="2" charset="-122"/>
              </a:rPr>
              <a:t>similarity graph </a:t>
            </a:r>
            <a:r>
              <a:rPr lang="en-US" altLang="zh-CN" sz="2000" dirty="0">
                <a:latin typeface="宋体" pitchFamily="2" charset="-122"/>
              </a:rPr>
              <a:t>network. 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 smtClean="0"/>
              <a:t>Text </a:t>
            </a:r>
            <a:r>
              <a:rPr lang="en-US" altLang="zh-CN" sz="2400" dirty="0"/>
              <a:t>Preprocessing 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48" y="1385741"/>
            <a:ext cx="46672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/>
              <a:t>Document Base Vector Creation 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13" y="1748526"/>
            <a:ext cx="3810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gray">
          <a:xfrm>
            <a:off x="584462" y="3839520"/>
            <a:ext cx="8003356" cy="1231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宋体" pitchFamily="2" charset="-122"/>
              </a:rPr>
              <a:t>T </a:t>
            </a:r>
            <a:r>
              <a:rPr lang="en-US" altLang="zh-CN" sz="2000" dirty="0">
                <a:latin typeface="宋体" pitchFamily="2" charset="-122"/>
              </a:rPr>
              <a:t>is a </a:t>
            </a:r>
            <a:r>
              <a:rPr lang="en-US" altLang="zh-CN" sz="2000" i="1" dirty="0">
                <a:latin typeface="宋体" pitchFamily="2" charset="-122"/>
              </a:rPr>
              <a:t>v × n </a:t>
            </a:r>
            <a:r>
              <a:rPr lang="en-US" altLang="zh-CN" sz="2000" dirty="0">
                <a:latin typeface="宋体" pitchFamily="2" charset="-122"/>
              </a:rPr>
              <a:t>matrix</a:t>
            </a:r>
            <a:r>
              <a:rPr lang="en-US" altLang="zh-CN" sz="2000" dirty="0" smtClean="0">
                <a:latin typeface="宋体" pitchFamily="2" charset="-122"/>
              </a:rPr>
              <a:t>,</a:t>
            </a:r>
          </a:p>
          <a:p>
            <a:r>
              <a:rPr lang="en-US" altLang="zh-CN" sz="2000" i="1" dirty="0" smtClean="0">
                <a:latin typeface="宋体" pitchFamily="2" charset="-122"/>
              </a:rPr>
              <a:t>v </a:t>
            </a:r>
            <a:r>
              <a:rPr lang="en-US" altLang="zh-CN" sz="2000" dirty="0">
                <a:latin typeface="宋体" pitchFamily="2" charset="-122"/>
              </a:rPr>
              <a:t>is the size of vocabulary </a:t>
            </a:r>
            <a:r>
              <a:rPr lang="en-US" altLang="zh-CN" sz="2000" dirty="0" smtClean="0">
                <a:latin typeface="宋体" pitchFamily="2" charset="-122"/>
              </a:rPr>
              <a:t>vector </a:t>
            </a:r>
            <a:r>
              <a:rPr lang="en-US" altLang="zh-CN" sz="2000" i="1" dirty="0" smtClean="0">
                <a:latin typeface="宋体" pitchFamily="2" charset="-122"/>
              </a:rPr>
              <a:t>V </a:t>
            </a:r>
            <a:endParaRPr lang="en-US" altLang="zh-CN" sz="2000" dirty="0">
              <a:latin typeface="宋体" pitchFamily="2" charset="-122"/>
            </a:endParaRPr>
          </a:p>
          <a:p>
            <a:r>
              <a:rPr lang="en-US" altLang="zh-CN" sz="2000" i="1" dirty="0" err="1" smtClean="0">
                <a:latin typeface="宋体" pitchFamily="2" charset="-122"/>
              </a:rPr>
              <a:t>t</a:t>
            </a:r>
            <a:r>
              <a:rPr lang="en-US" altLang="zh-CN" sz="1200" i="1" dirty="0" err="1" smtClean="0">
                <a:latin typeface="宋体" pitchFamily="2" charset="-122"/>
              </a:rPr>
              <a:t>i,j</a:t>
            </a:r>
            <a:r>
              <a:rPr lang="en-US" altLang="zh-CN" sz="2000" i="1" dirty="0" smtClean="0">
                <a:latin typeface="宋体" pitchFamily="2" charset="-122"/>
              </a:rPr>
              <a:t> </a:t>
            </a:r>
            <a:r>
              <a:rPr lang="en-US" altLang="zh-CN" sz="2000" dirty="0">
                <a:latin typeface="宋体" pitchFamily="2" charset="-122"/>
              </a:rPr>
              <a:t>is the </a:t>
            </a:r>
            <a:r>
              <a:rPr lang="en-US" altLang="zh-CN" sz="2000" dirty="0" smtClean="0">
                <a:latin typeface="宋体" pitchFamily="2" charset="-122"/>
              </a:rPr>
              <a:t>TF–IDF </a:t>
            </a:r>
            <a:r>
              <a:rPr lang="en-US" altLang="zh-CN" sz="2000" dirty="0">
                <a:latin typeface="宋体" pitchFamily="2" charset="-122"/>
              </a:rPr>
              <a:t>value of term </a:t>
            </a:r>
            <a:r>
              <a:rPr lang="en-US" altLang="zh-CN" sz="2000" i="1" dirty="0">
                <a:latin typeface="宋体" pitchFamily="2" charset="-122"/>
              </a:rPr>
              <a:t>i </a:t>
            </a:r>
            <a:r>
              <a:rPr lang="en-US" altLang="zh-CN" sz="2000" dirty="0">
                <a:latin typeface="宋体" pitchFamily="2" charset="-122"/>
              </a:rPr>
              <a:t>in document </a:t>
            </a:r>
            <a:r>
              <a:rPr lang="en-US" altLang="zh-CN" sz="2000" i="1" dirty="0">
                <a:latin typeface="宋体" pitchFamily="2" charset="-122"/>
              </a:rPr>
              <a:t>j </a:t>
            </a:r>
            <a:r>
              <a:rPr lang="en-US" altLang="zh-CN" sz="2000" dirty="0">
                <a:latin typeface="宋体" pitchFamily="2" charset="-122"/>
              </a:rPr>
              <a:t>of corpus </a:t>
            </a:r>
            <a:r>
              <a:rPr lang="en-US" altLang="zh-CN" sz="2000" i="1" dirty="0">
                <a:latin typeface="宋体" pitchFamily="2" charset="-122"/>
              </a:rPr>
              <a:t>D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6720300" cy="461665"/>
          </a:xfrm>
        </p:spPr>
        <p:txBody>
          <a:bodyPr/>
          <a:lstStyle/>
          <a:p>
            <a:r>
              <a:rPr lang="en-US" altLang="zh-CN" sz="2400" dirty="0"/>
              <a:t>Document Base Vector Creation </a:t>
            </a:r>
            <a:endParaRPr lang="zh-CN" alt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29" y="1335366"/>
            <a:ext cx="3708858" cy="118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1" y="2970819"/>
            <a:ext cx="2510524" cy="83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51" y="3084456"/>
            <a:ext cx="1623668" cy="60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4" y="4107879"/>
            <a:ext cx="4746101" cy="66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34" y="5121504"/>
            <a:ext cx="4657528" cy="63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642" y="4242908"/>
            <a:ext cx="2850135" cy="39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94" y="5005633"/>
            <a:ext cx="3635057" cy="67417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08" y="3189924"/>
            <a:ext cx="1882955" cy="2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008" y="3522997"/>
            <a:ext cx="1484353" cy="22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1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1" y="2413262"/>
            <a:ext cx="8340164" cy="22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7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en-US" altLang="zh-CN" sz="2000" dirty="0"/>
              <a:t>Sentence Similarity Based </a:t>
            </a:r>
            <a:r>
              <a:rPr lang="en-US" altLang="zh-CN" sz="2000" dirty="0" smtClean="0"/>
              <a:t>Document Vector Representation(B </a:t>
            </a:r>
            <a:r>
              <a:rPr lang="en-US" altLang="zh-CN" sz="2000" dirty="0" smtClean="0">
                <a:sym typeface="Wingdings" pitchFamily="2" charset="2"/>
              </a:rPr>
              <a:t> H</a:t>
            </a:r>
            <a:r>
              <a:rPr lang="en-US" altLang="zh-CN" sz="2000" dirty="0" smtClean="0"/>
              <a:t>) 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41" y="2426320"/>
            <a:ext cx="54768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 bwMode="gray">
          <a:xfrm>
            <a:off x="857839" y="3937344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 smtClean="0">
                <a:latin typeface="宋体" pitchFamily="2" charset="-122"/>
              </a:rPr>
              <a:t>文档向量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3" y="1305466"/>
            <a:ext cx="3810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2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1" y="2413262"/>
            <a:ext cx="8340164" cy="224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7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33630" y="3026000"/>
            <a:ext cx="8267307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</a:rPr>
              <a:t>manual </a:t>
            </a:r>
            <a:r>
              <a:rPr lang="en-US" altLang="zh-CN" sz="2400" b="1" dirty="0">
                <a:latin typeface="宋体" pitchFamily="2" charset="-122"/>
              </a:rPr>
              <a:t>knowledge </a:t>
            </a:r>
            <a:r>
              <a:rPr lang="en-US" altLang="zh-CN" sz="2400" b="1" dirty="0" smtClean="0">
                <a:latin typeface="宋体" pitchFamily="2" charset="-122"/>
              </a:rPr>
              <a:t>engineering(KE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</a:p>
          <a:p>
            <a:r>
              <a:rPr lang="en-US" altLang="zh-CN" sz="2000" dirty="0" smtClean="0">
                <a:latin typeface="宋体" pitchFamily="2" charset="-122"/>
              </a:rPr>
              <a:t>it </a:t>
            </a:r>
            <a:r>
              <a:rPr lang="en-US" altLang="zh-CN" sz="2000" dirty="0">
                <a:latin typeface="宋体" pitchFamily="2" charset="-122"/>
              </a:rPr>
              <a:t>is hard to be applied in practice because of time </a:t>
            </a:r>
            <a:r>
              <a:rPr lang="en-US" altLang="zh-CN" sz="2000" dirty="0" smtClean="0">
                <a:latin typeface="宋体" pitchFamily="2" charset="-122"/>
              </a:rPr>
              <a:t>and  financial </a:t>
            </a:r>
            <a:r>
              <a:rPr lang="en-US" altLang="zh-CN" sz="2000" dirty="0">
                <a:latin typeface="宋体" pitchFamily="2" charset="-122"/>
              </a:rPr>
              <a:t>cost  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67642" y="4451019"/>
            <a:ext cx="826730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宋体" pitchFamily="2" charset="-122"/>
              </a:rPr>
              <a:t>NLP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33630" y="1564849"/>
            <a:ext cx="7975079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legal texts contain strict logical connections of </a:t>
            </a:r>
            <a:r>
              <a:rPr lang="en-US" altLang="zh-CN" sz="2000" b="1" dirty="0" smtClean="0">
                <a:latin typeface="宋体" pitchFamily="2" charset="-122"/>
              </a:rPr>
              <a:t>law-specific </a:t>
            </a:r>
            <a:r>
              <a:rPr lang="en-US" altLang="zh-CN" sz="2000" b="1" dirty="0">
                <a:latin typeface="宋体" pitchFamily="2" charset="-122"/>
              </a:rPr>
              <a:t>words, phrases, issues, concepts and </a:t>
            </a:r>
            <a:r>
              <a:rPr lang="en-US" altLang="zh-CN" sz="2000" b="1" dirty="0" smtClean="0">
                <a:latin typeface="宋体" pitchFamily="2" charset="-122"/>
              </a:rPr>
              <a:t>factor</a:t>
            </a:r>
          </a:p>
          <a:p>
            <a:r>
              <a:rPr lang="en-US" altLang="zh-CN" sz="2000" dirty="0">
                <a:latin typeface="宋体" pitchFamily="2" charset="-122"/>
              </a:rPr>
              <a:t>makes information retrieval and question answering on legal domain become more complicated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9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188914"/>
            <a:ext cx="5388427" cy="707886"/>
          </a:xfrm>
        </p:spPr>
        <p:txBody>
          <a:bodyPr/>
          <a:lstStyle/>
          <a:p>
            <a:r>
              <a:rPr lang="en-US" altLang="zh-CN" sz="2000" dirty="0"/>
              <a:t>Scalable Feature Learning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Node2vec </a:t>
            </a:r>
            <a:r>
              <a:rPr lang="en-US" altLang="zh-CN" sz="2000" dirty="0"/>
              <a:t>Model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942680" y="1866507"/>
            <a:ext cx="441499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Model --&gt; doc2vec</a:t>
            </a:r>
            <a:r>
              <a:rPr lang="en-US" altLang="zh-CN" sz="2000" baseline="-25000" dirty="0" smtClean="0">
                <a:latin typeface="宋体" pitchFamily="2" charset="-122"/>
              </a:rPr>
              <a:t>NV </a:t>
            </a:r>
            <a:r>
              <a:rPr lang="en-US" altLang="zh-CN" sz="2000" dirty="0" smtClean="0">
                <a:latin typeface="宋体" pitchFamily="2" charset="-122"/>
              </a:rPr>
              <a:t>(by </a:t>
            </a:r>
            <a:r>
              <a:rPr lang="en-US" altLang="zh-CN" sz="2000" dirty="0" smtClean="0"/>
              <a:t>Node2vec</a:t>
            </a:r>
            <a:r>
              <a:rPr lang="en-US" altLang="zh-CN" sz="2000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269" y="2875090"/>
            <a:ext cx="50863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gray">
          <a:xfrm>
            <a:off x="556181" y="2743029"/>
            <a:ext cx="27432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input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宋体" pitchFamily="2" charset="-122"/>
              </a:rPr>
              <a:t>DocID</a:t>
            </a:r>
            <a:r>
              <a:rPr lang="en-US" altLang="zh-CN" sz="1400" dirty="0">
                <a:latin typeface="宋体" pitchFamily="2" charset="-122"/>
              </a:rPr>
              <a:t> 2, </a:t>
            </a:r>
            <a:r>
              <a:rPr lang="en-US" altLang="zh-CN" sz="1400" dirty="0" err="1">
                <a:latin typeface="宋体" pitchFamily="2" charset="-122"/>
              </a:rPr>
              <a:t>DocID</a:t>
            </a:r>
            <a:r>
              <a:rPr lang="en-US" altLang="zh-CN" sz="1400" dirty="0">
                <a:latin typeface="宋体" pitchFamily="2" charset="-122"/>
              </a:rPr>
              <a:t> 9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latin typeface="宋体" pitchFamily="2" charset="-122"/>
              </a:rPr>
              <a:t>DocID</a:t>
            </a:r>
            <a:r>
              <a:rPr lang="en-US" altLang="zh-CN" sz="1400" dirty="0">
                <a:latin typeface="宋体" pitchFamily="2" charset="-122"/>
              </a:rPr>
              <a:t> 2, </a:t>
            </a:r>
            <a:r>
              <a:rPr lang="en-US" altLang="zh-CN" sz="1400" dirty="0" err="1">
                <a:latin typeface="宋体" pitchFamily="2" charset="-122"/>
              </a:rPr>
              <a:t>DocID</a:t>
            </a:r>
            <a:r>
              <a:rPr lang="en-US" altLang="zh-CN" sz="1400" dirty="0">
                <a:latin typeface="宋体" pitchFamily="2" charset="-122"/>
              </a:rPr>
              <a:t> 5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556181" y="4523569"/>
            <a:ext cx="4185501" cy="1046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宋体" pitchFamily="2" charset="-122"/>
              </a:rPr>
              <a:t>output</a:t>
            </a:r>
          </a:p>
          <a:p>
            <a:r>
              <a:rPr lang="en-US" altLang="zh-CN" sz="1400" dirty="0"/>
              <a:t>vector space that contains a </a:t>
            </a:r>
            <a:r>
              <a:rPr lang="en-US" altLang="zh-CN" sz="1400" dirty="0" smtClean="0"/>
              <a:t>set of </a:t>
            </a:r>
            <a:r>
              <a:rPr lang="en-US" altLang="zh-CN" sz="1400" dirty="0"/>
              <a:t>feature vectors for the list of documents </a:t>
            </a:r>
            <a:br>
              <a:rPr lang="en-US" altLang="zh-CN" sz="1400" dirty="0"/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5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5730485" cy="461665"/>
          </a:xfrm>
        </p:spPr>
        <p:txBody>
          <a:bodyPr/>
          <a:lstStyle/>
          <a:p>
            <a:r>
              <a:rPr lang="en-US" altLang="zh-CN" sz="2400" dirty="0"/>
              <a:t>Mapper Neural Network Model 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 bwMode="gray">
          <a:xfrm>
            <a:off x="1055800" y="1817372"/>
            <a:ext cx="722093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itchFamily="2" charset="-122"/>
              </a:rPr>
              <a:t>build a model that </a:t>
            </a:r>
            <a:r>
              <a:rPr lang="en-US" altLang="zh-CN" sz="2000" dirty="0" smtClean="0">
                <a:latin typeface="宋体" pitchFamily="2" charset="-122"/>
              </a:rPr>
              <a:t>could </a:t>
            </a:r>
            <a:r>
              <a:rPr lang="en-US" altLang="zh-CN" sz="2000" b="1" dirty="0" smtClean="0">
                <a:latin typeface="宋体" pitchFamily="2" charset="-122"/>
              </a:rPr>
              <a:t>incorporate </a:t>
            </a:r>
            <a:r>
              <a:rPr lang="en-US" altLang="zh-CN" sz="2000" b="1" dirty="0">
                <a:latin typeface="宋体" pitchFamily="2" charset="-122"/>
              </a:rPr>
              <a:t>the different features</a:t>
            </a:r>
            <a:r>
              <a:rPr lang="en-US" altLang="zh-CN" sz="2000" dirty="0">
                <a:latin typeface="宋体" pitchFamily="2" charset="-122"/>
              </a:rPr>
              <a:t> in both of these vector spaces 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87" y="3542858"/>
            <a:ext cx="50482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5730485" cy="461665"/>
          </a:xfrm>
        </p:spPr>
        <p:txBody>
          <a:bodyPr/>
          <a:lstStyle/>
          <a:p>
            <a:r>
              <a:rPr lang="en-US" altLang="zh-CN" sz="2400" dirty="0" smtClean="0"/>
              <a:t>Experiments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150068" y="2479250"/>
            <a:ext cx="404409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</a:rPr>
              <a:t>p = 250, 500,750,1000,2000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150068" y="3582186"/>
            <a:ext cx="4242061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 smtClean="0">
                <a:latin typeface="宋体" pitchFamily="2" charset="-122"/>
              </a:rPr>
              <a:t>Evaluate: Recall</a:t>
            </a:r>
            <a:endParaRPr lang="zh-CN" altLang="en-US" sz="2000" dirty="0"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66" y="4320324"/>
            <a:ext cx="54864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4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5730485" cy="461665"/>
          </a:xfrm>
        </p:spPr>
        <p:txBody>
          <a:bodyPr/>
          <a:lstStyle/>
          <a:p>
            <a:r>
              <a:rPr lang="en-US" altLang="zh-CN" sz="2400" dirty="0" smtClean="0"/>
              <a:t>Results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" y="1468584"/>
            <a:ext cx="8993925" cy="128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50" y="2901395"/>
            <a:ext cx="6659801" cy="274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8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312024"/>
            <a:ext cx="5730485" cy="461665"/>
          </a:xfrm>
        </p:spPr>
        <p:txBody>
          <a:bodyPr/>
          <a:lstStyle/>
          <a:p>
            <a:r>
              <a:rPr lang="en-US" altLang="zh-CN" sz="2400" dirty="0" smtClean="0"/>
              <a:t>Conclusion/Future Work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99621" y="1838226"/>
            <a:ext cx="696640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>
                <a:latin typeface="宋体" pitchFamily="2" charset="-122"/>
              </a:rPr>
              <a:t>the </a:t>
            </a:r>
            <a:r>
              <a:rPr lang="en-US" altLang="zh-CN" sz="2000" i="1" dirty="0">
                <a:latin typeface="宋体" pitchFamily="2" charset="-122"/>
              </a:rPr>
              <a:t>doc</a:t>
            </a:r>
            <a:r>
              <a:rPr lang="en-US" altLang="zh-CN" sz="2000" dirty="0">
                <a:latin typeface="宋体" pitchFamily="2" charset="-122"/>
              </a:rPr>
              <a:t>2</a:t>
            </a:r>
            <a:r>
              <a:rPr lang="en-US" altLang="zh-CN" sz="2000" i="1" dirty="0">
                <a:latin typeface="宋体" pitchFamily="2" charset="-122"/>
              </a:rPr>
              <a:t>vec</a:t>
            </a:r>
            <a:r>
              <a:rPr lang="en-US" altLang="zh-CN" sz="2000" i="1" baseline="-25000" dirty="0">
                <a:latin typeface="宋体" pitchFamily="2" charset="-122"/>
              </a:rPr>
              <a:t>NN</a:t>
            </a:r>
            <a:r>
              <a:rPr lang="en-US" altLang="zh-CN" sz="2000" i="1" dirty="0">
                <a:latin typeface="宋体" pitchFamily="2" charset="-122"/>
              </a:rPr>
              <a:t> </a:t>
            </a:r>
            <a:r>
              <a:rPr lang="en-US" altLang="zh-CN" sz="2000" dirty="0" smtClean="0">
                <a:latin typeface="宋体" pitchFamily="2" charset="-122"/>
              </a:rPr>
              <a:t>model gives </a:t>
            </a:r>
            <a:r>
              <a:rPr lang="en-US" altLang="zh-CN" sz="2000" dirty="0">
                <a:latin typeface="宋体" pitchFamily="2" charset="-122"/>
              </a:rPr>
              <a:t>a significantly higher accuracy </a:t>
            </a:r>
            <a:r>
              <a:rPr lang="en-US" altLang="zh-CN" sz="2000" dirty="0" smtClean="0">
                <a:latin typeface="宋体" pitchFamily="2" charset="-122"/>
              </a:rPr>
              <a:t>level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499621" y="3008721"/>
            <a:ext cx="696640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宋体" pitchFamily="2" charset="-122"/>
              </a:rPr>
              <a:t>The trained model built </a:t>
            </a:r>
            <a:r>
              <a:rPr lang="en-US" altLang="zh-CN" sz="2000" dirty="0" smtClean="0">
                <a:latin typeface="宋体" pitchFamily="2" charset="-122"/>
              </a:rPr>
              <a:t>using our </a:t>
            </a:r>
            <a:r>
              <a:rPr lang="en-US" altLang="zh-CN" sz="2000" dirty="0">
                <a:latin typeface="宋体" pitchFamily="2" charset="-122"/>
              </a:rPr>
              <a:t>neural network, can be extended towards other </a:t>
            </a:r>
            <a:r>
              <a:rPr lang="en-US" altLang="zh-CN" sz="2000" dirty="0" smtClean="0">
                <a:latin typeface="宋体" pitchFamily="2" charset="-122"/>
              </a:rPr>
              <a:t>domains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499621" y="4462020"/>
            <a:ext cx="696640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b="1" dirty="0">
                <a:latin typeface="宋体" pitchFamily="2" charset="-122"/>
              </a:rPr>
              <a:t>The number of times </a:t>
            </a:r>
            <a:r>
              <a:rPr lang="en-US" altLang="zh-CN" sz="2000" dirty="0">
                <a:latin typeface="宋体" pitchFamily="2" charset="-122"/>
              </a:rPr>
              <a:t>a particular </a:t>
            </a:r>
            <a:r>
              <a:rPr lang="en-US" altLang="zh-CN" sz="2000" dirty="0" smtClean="0">
                <a:latin typeface="宋体" pitchFamily="2" charset="-122"/>
              </a:rPr>
              <a:t>legal case </a:t>
            </a:r>
            <a:r>
              <a:rPr lang="en-US" altLang="zh-CN" sz="2000" dirty="0">
                <a:latin typeface="宋体" pitchFamily="2" charset="-122"/>
              </a:rPr>
              <a:t>is mentioned in a case </a:t>
            </a:r>
            <a:r>
              <a:rPr lang="en-US" altLang="zh-CN" sz="2000" b="1" dirty="0">
                <a:latin typeface="宋体" pitchFamily="2" charset="-122"/>
              </a:rPr>
              <a:t>was not taken into the </a:t>
            </a:r>
            <a:r>
              <a:rPr lang="en-US" altLang="zh-CN" sz="2000" b="1" dirty="0" smtClean="0">
                <a:latin typeface="宋体" pitchFamily="2" charset="-122"/>
              </a:rPr>
              <a:t>account </a:t>
            </a:r>
            <a:r>
              <a:rPr lang="en-US" altLang="zh-CN" sz="2000" dirty="0" smtClean="0">
                <a:latin typeface="宋体" pitchFamily="2" charset="-122"/>
              </a:rPr>
              <a:t>in </a:t>
            </a:r>
            <a:r>
              <a:rPr lang="en-US" altLang="zh-CN" sz="2000" dirty="0">
                <a:latin typeface="宋体" pitchFamily="2" charset="-122"/>
              </a:rPr>
              <a:t>this experiment. </a:t>
            </a:r>
            <a:endParaRPr lang="zh-CN" altLang="en-US" sz="20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7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gray">
          <a:xfrm>
            <a:off x="2488676" y="2997724"/>
            <a:ext cx="383579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5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Method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67642" y="1725101"/>
            <a:ext cx="826730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 </a:t>
            </a:r>
            <a:r>
              <a:rPr lang="en-US" altLang="zh-CN" sz="2400" b="1" dirty="0"/>
              <a:t>pipeline </a:t>
            </a:r>
            <a:r>
              <a:rPr lang="en-US" altLang="zh-CN" sz="2400" b="1" dirty="0" smtClean="0"/>
              <a:t>framework </a:t>
            </a:r>
            <a:r>
              <a:rPr lang="en-US" altLang="zh-CN" sz="2000" dirty="0" smtClean="0"/>
              <a:t>to two </a:t>
            </a:r>
            <a:r>
              <a:rPr lang="en-US" altLang="zh-CN" sz="2000" dirty="0"/>
              <a:t>important tasks:</a:t>
            </a:r>
            <a:r>
              <a:rPr lang="en-US" altLang="zh-CN" sz="2000" b="1" dirty="0"/>
              <a:t> IR </a:t>
            </a:r>
            <a:r>
              <a:rPr lang="en-US" altLang="zh-CN" sz="2000" dirty="0"/>
              <a:t>and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QA             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8" y="2508938"/>
            <a:ext cx="69215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gray">
          <a:xfrm>
            <a:off x="1168922" y="4857862"/>
            <a:ext cx="374715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L2R model 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Ranking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5007205" y="4813788"/>
            <a:ext cx="279033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classifier(CNN)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9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67642" y="1725101"/>
            <a:ext cx="8267307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Org:</a:t>
            </a:r>
            <a:r>
              <a:rPr lang="zh-CN" altLang="en-US" sz="2000" dirty="0"/>
              <a:t>阿尔伯塔</a:t>
            </a:r>
            <a:r>
              <a:rPr lang="zh-CN" altLang="en-US" sz="2000" dirty="0" smtClean="0"/>
              <a:t>大学</a:t>
            </a:r>
            <a:endParaRPr lang="en-US" altLang="zh-CN" sz="2000" dirty="0" smtClean="0"/>
          </a:p>
          <a:p>
            <a:r>
              <a:rPr lang="en-US" altLang="zh-CN" sz="2000" b="1" dirty="0"/>
              <a:t>Source</a:t>
            </a:r>
            <a:r>
              <a:rPr lang="en-US" altLang="zh-CN" sz="2000" b="1" dirty="0" smtClean="0"/>
              <a:t>: </a:t>
            </a:r>
            <a:r>
              <a:rPr lang="en-US" altLang="zh-CN" sz="2000" dirty="0" smtClean="0">
                <a:latin typeface="宋体" pitchFamily="2" charset="-122"/>
              </a:rPr>
              <a:t>http</a:t>
            </a:r>
            <a:r>
              <a:rPr lang="en-US" altLang="zh-CN" sz="2000" dirty="0">
                <a:latin typeface="宋体" pitchFamily="2" charset="-122"/>
              </a:rPr>
              <a:t>://webdocs.cs.ualberta.ca/∼miyoung2/COLIEE2016</a:t>
            </a:r>
            <a:endParaRPr lang="en-US" altLang="zh-CN" sz="2000" dirty="0" smtClean="0">
              <a:latin typeface="宋体" pitchFamily="2" charset="-122"/>
            </a:endParaRPr>
          </a:p>
          <a:p>
            <a:r>
              <a:rPr lang="en-US" altLang="zh-CN" sz="2000" b="1" dirty="0" smtClean="0"/>
              <a:t>COLIEE:</a:t>
            </a:r>
            <a:endParaRPr lang="en-US" altLang="zh-CN" sz="2000" b="1" dirty="0"/>
          </a:p>
          <a:p>
            <a:r>
              <a:rPr lang="en-US" altLang="zh-CN" sz="2000" dirty="0" smtClean="0">
                <a:latin typeface="宋体" pitchFamily="2" charset="-122"/>
              </a:rPr>
              <a:t>Competition </a:t>
            </a:r>
            <a:r>
              <a:rPr lang="en-US" altLang="zh-CN" sz="2000" dirty="0">
                <a:latin typeface="宋体" pitchFamily="2" charset="-122"/>
              </a:rPr>
              <a:t>on Legal Information Extraction/Entailment </a:t>
            </a:r>
            <a:endParaRPr lang="en-US" altLang="zh-CN" sz="2000" dirty="0" smtClean="0">
              <a:latin typeface="宋体" pitchFamily="2" charset="-122"/>
            </a:endParaRPr>
          </a:p>
          <a:p>
            <a:endParaRPr lang="en-US" altLang="zh-CN" sz="20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2094"/>
              </p:ext>
            </p:extLst>
          </p:nvPr>
        </p:nvGraphicFramePr>
        <p:xfrm>
          <a:off x="565608" y="3469439"/>
          <a:ext cx="67778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369"/>
                <a:gridCol w="3412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Japanese Civil Code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Paragraphs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1,105 articles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 412 pairs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88588"/>
              </p:ext>
            </p:extLst>
          </p:nvPr>
        </p:nvGraphicFramePr>
        <p:xfrm>
          <a:off x="567179" y="4922738"/>
          <a:ext cx="67778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369"/>
                <a:gridCol w="34125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Japanese Civil Code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Single</a:t>
                      </a:r>
                      <a:r>
                        <a:rPr lang="en-US" altLang="zh-CN" baseline="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Paragraphs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1,663 articles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 412 pairs 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stCxn id="7" idx="2"/>
            <a:endCxn id="9" idx="0"/>
          </p:cNvCxnSpPr>
          <p:nvPr/>
        </p:nvCxnSpPr>
        <p:spPr bwMode="auto">
          <a:xfrm>
            <a:off x="3954544" y="4211119"/>
            <a:ext cx="1571" cy="711619"/>
          </a:xfrm>
          <a:prstGeom prst="straightConnector1">
            <a:avLst/>
          </a:prstGeom>
          <a:noFill/>
          <a:ln w="127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8" name="矩形 17"/>
          <p:cNvSpPr/>
          <p:nvPr/>
        </p:nvSpPr>
        <p:spPr bwMode="auto">
          <a:xfrm>
            <a:off x="3954543" y="4381060"/>
            <a:ext cx="782425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split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875580" y="2731927"/>
            <a:ext cx="271020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tokenization</a:t>
            </a:r>
          </a:p>
          <a:p>
            <a:r>
              <a:rPr lang="en-US" altLang="zh-CN" sz="2000" dirty="0" smtClean="0">
                <a:latin typeface="宋体" pitchFamily="2" charset="-122"/>
              </a:rPr>
              <a:t>POS tagging</a:t>
            </a:r>
          </a:p>
          <a:p>
            <a:r>
              <a:rPr lang="en-US" altLang="zh-CN" sz="2000" dirty="0" smtClean="0">
                <a:latin typeface="宋体" pitchFamily="2" charset="-122"/>
              </a:rPr>
              <a:t>lemmatization</a:t>
            </a:r>
          </a:p>
          <a:p>
            <a:r>
              <a:rPr lang="en-US" altLang="zh-CN" sz="2000" dirty="0" err="1" smtClean="0">
                <a:latin typeface="宋体" pitchFamily="2" charset="-122"/>
              </a:rPr>
              <a:t>stopword</a:t>
            </a:r>
            <a:r>
              <a:rPr lang="en-US" altLang="zh-CN" sz="2000" dirty="0" smtClean="0">
                <a:latin typeface="宋体" pitchFamily="2" charset="-122"/>
              </a:rPr>
              <a:t> removal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4059809" y="2885816"/>
            <a:ext cx="4424313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宋体" pitchFamily="2" charset="-122"/>
              </a:rPr>
              <a:t>Terms </a:t>
            </a:r>
            <a:r>
              <a:rPr lang="en-US" altLang="zh-CN" sz="2000" dirty="0">
                <a:latin typeface="宋体" pitchFamily="2" charset="-122"/>
              </a:rPr>
              <a:t>were tokenized and lemmatized using </a:t>
            </a:r>
            <a:r>
              <a:rPr lang="en-US" altLang="zh-CN" sz="2000" b="1" dirty="0" smtClean="0">
                <a:latin typeface="宋体" pitchFamily="2" charset="-122"/>
              </a:rPr>
              <a:t>NLTK</a:t>
            </a:r>
            <a:r>
              <a:rPr lang="en-US" altLang="zh-CN" sz="2000" dirty="0" smtClean="0">
                <a:latin typeface="宋体" pitchFamily="2" charset="-122"/>
              </a:rPr>
              <a:t>, </a:t>
            </a:r>
            <a:r>
              <a:rPr lang="en-US" altLang="zh-CN" sz="2000" dirty="0">
                <a:latin typeface="宋体" pitchFamily="2" charset="-122"/>
              </a:rPr>
              <a:t>and POS tagged by </a:t>
            </a:r>
            <a:r>
              <a:rPr lang="en-US" altLang="zh-CN" sz="2000" b="1" dirty="0">
                <a:latin typeface="宋体" pitchFamily="2" charset="-122"/>
              </a:rPr>
              <a:t>Stanford </a:t>
            </a:r>
            <a:r>
              <a:rPr lang="en-US" altLang="zh-CN" sz="2000" b="1" dirty="0" smtClean="0">
                <a:latin typeface="宋体" pitchFamily="2" charset="-122"/>
              </a:rPr>
              <a:t>Tagger</a:t>
            </a:r>
            <a:endParaRPr lang="en-US" altLang="zh-CN" sz="200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</a:t>
            </a:r>
            <a:r>
              <a:rPr lang="en-US" altLang="zh-CN" dirty="0" err="1" smtClean="0"/>
              <a:t>tf_idf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81" y="1959548"/>
            <a:ext cx="20193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98" y="2967037"/>
            <a:ext cx="33909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48" y="4236563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87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title"/>
          </p:nvPr>
        </p:nvSpPr>
        <p:spPr>
          <a:xfrm>
            <a:off x="359230" y="281247"/>
            <a:ext cx="5388427" cy="523220"/>
          </a:xfrm>
          <a:noFill/>
        </p:spPr>
        <p:txBody>
          <a:bodyPr/>
          <a:lstStyle/>
          <a:p>
            <a:r>
              <a:rPr lang="en-US" altLang="zh-CN" dirty="0" smtClean="0"/>
              <a:t>LIR-LSI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254524" y="1555422"/>
            <a:ext cx="8606672" cy="22467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itchFamily="2" charset="-122"/>
              </a:rPr>
              <a:t>LSI,</a:t>
            </a:r>
            <a:r>
              <a:rPr lang="zh-CN" altLang="en-US" sz="2000" dirty="0">
                <a:latin typeface="宋体" pitchFamily="2" charset="-122"/>
              </a:rPr>
              <a:t>英文：</a:t>
            </a:r>
            <a:r>
              <a:rPr lang="en-US" altLang="zh-CN" sz="2000" b="1" dirty="0">
                <a:latin typeface="宋体" pitchFamily="2" charset="-122"/>
              </a:rPr>
              <a:t>Latent Semantic Indexing</a:t>
            </a:r>
            <a:r>
              <a:rPr lang="zh-CN" altLang="en-US" sz="2000" dirty="0">
                <a:latin typeface="宋体" pitchFamily="2" charset="-122"/>
              </a:rPr>
              <a:t>的缩写，中文意译是潜在语义索引，指的是通过海量文献</a:t>
            </a:r>
            <a:r>
              <a:rPr lang="zh-CN" altLang="en-US" sz="2000" b="1" dirty="0">
                <a:latin typeface="宋体" pitchFamily="2" charset="-122"/>
              </a:rPr>
              <a:t>找出词汇之间的关系</a:t>
            </a:r>
            <a:r>
              <a:rPr lang="zh-CN" altLang="en-US" sz="2000" dirty="0">
                <a:latin typeface="宋体" pitchFamily="2" charset="-122"/>
              </a:rPr>
              <a:t>。当两个词或一组词大量出现在一个文档中时，这些词之间就可以被认为是语义相关的</a:t>
            </a:r>
            <a:r>
              <a:rPr lang="zh-CN" altLang="en-US" sz="2000" dirty="0" smtClean="0">
                <a:latin typeface="宋体" pitchFamily="2" charset="-122"/>
              </a:rPr>
              <a:t>。</a:t>
            </a:r>
            <a:endParaRPr lang="en-US" altLang="zh-CN" sz="2000" dirty="0">
              <a:latin typeface="宋体" pitchFamily="2" charset="-122"/>
            </a:endParaRPr>
          </a:p>
          <a:p>
            <a:r>
              <a:rPr lang="zh-CN" altLang="en-US" sz="2000" dirty="0">
                <a:latin typeface="宋体" pitchFamily="2" charset="-122"/>
              </a:rPr>
              <a:t>词袋”模型假设一个段落的词汇之间出现频率是无关联的。因此通过给文档建立文档词汇向量表维度很大，并且有数据稀疏问题，通过</a:t>
            </a:r>
            <a:r>
              <a:rPr lang="en-US" altLang="zh-CN" sz="2000" dirty="0">
                <a:latin typeface="宋体" pitchFamily="2" charset="-122"/>
              </a:rPr>
              <a:t>LSI</a:t>
            </a:r>
            <a:r>
              <a:rPr lang="zh-CN" altLang="en-US" sz="2000" dirty="0">
                <a:latin typeface="宋体" pitchFamily="2" charset="-122"/>
              </a:rPr>
              <a:t>建模，通过大量的统计，得出相关词汇构成一个潜在的主题，</a:t>
            </a:r>
            <a:r>
              <a:rPr lang="zh-CN" altLang="en-US" sz="2000" b="1" dirty="0">
                <a:latin typeface="宋体" pitchFamily="2" charset="-122"/>
              </a:rPr>
              <a:t>本质是给词汇聚类</a:t>
            </a:r>
            <a:r>
              <a:rPr lang="zh-CN" altLang="en-US" sz="2000" dirty="0">
                <a:latin typeface="宋体" pitchFamily="2" charset="-122"/>
              </a:rPr>
              <a:t>，达到降维的目的。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5" y="3940404"/>
            <a:ext cx="8447688" cy="199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0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-one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/>
        </a:ln>
      </a:spPr>
      <a:bodyPr/>
      <a:lstStyle/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white-one</Template>
  <TotalTime>3027</TotalTime>
  <Words>1060</Words>
  <Application>Microsoft Office PowerPoint</Application>
  <PresentationFormat>全屏显示(4:3)</PresentationFormat>
  <Paragraphs>138</Paragraphs>
  <Slides>45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white-one</vt:lpstr>
      <vt:lpstr>Legal Question Answering using Ranking SVM                     and Deep Convolutional Neural Network</vt:lpstr>
      <vt:lpstr>Basic Information</vt:lpstr>
      <vt:lpstr>Ranking SVM</vt:lpstr>
      <vt:lpstr>Introduction</vt:lpstr>
      <vt:lpstr>Method</vt:lpstr>
      <vt:lpstr>Dataset</vt:lpstr>
      <vt:lpstr>Dataset</vt:lpstr>
      <vt:lpstr>LIR-tf_idf</vt:lpstr>
      <vt:lpstr>LIR-LSI</vt:lpstr>
      <vt:lpstr>LIR-LSI</vt:lpstr>
      <vt:lpstr>LIR-LSI</vt:lpstr>
      <vt:lpstr>LIR-LDA</vt:lpstr>
      <vt:lpstr>LIR-Jaccard</vt:lpstr>
      <vt:lpstr>LQA</vt:lpstr>
      <vt:lpstr>LQA</vt:lpstr>
      <vt:lpstr>LQA-input_vector</vt:lpstr>
      <vt:lpstr>Results and Discussion--IR</vt:lpstr>
      <vt:lpstr>Results and Discussion--IR</vt:lpstr>
      <vt:lpstr>Results and Discussion--IR</vt:lpstr>
      <vt:lpstr>Results and Discussion--QA</vt:lpstr>
      <vt:lpstr>Results and Discussion--QA</vt:lpstr>
      <vt:lpstr>Results and Discussion--QA</vt:lpstr>
      <vt:lpstr>Conclusion</vt:lpstr>
      <vt:lpstr>Legal Document Retrieval using Document Vector               Embeddings and Deep Learning</vt:lpstr>
      <vt:lpstr>Basic Information</vt:lpstr>
      <vt:lpstr>Tip</vt:lpstr>
      <vt:lpstr>Introduction</vt:lpstr>
      <vt:lpstr>Method</vt:lpstr>
      <vt:lpstr> Mention Map </vt:lpstr>
      <vt:lpstr>Method</vt:lpstr>
      <vt:lpstr>Sentence Similarity Graph Network </vt:lpstr>
      <vt:lpstr>PageRank</vt:lpstr>
      <vt:lpstr>TextRank</vt:lpstr>
      <vt:lpstr>Text Preprocessing </vt:lpstr>
      <vt:lpstr>Document Base Vector Creation </vt:lpstr>
      <vt:lpstr>Document Base Vector Creation </vt:lpstr>
      <vt:lpstr>Method</vt:lpstr>
      <vt:lpstr>Sentence Similarity Based Document Vector Representation(B  H) </vt:lpstr>
      <vt:lpstr>Method</vt:lpstr>
      <vt:lpstr>Scalable Feature Learning  Node2vec Model </vt:lpstr>
      <vt:lpstr>Mapper Neural Network Model </vt:lpstr>
      <vt:lpstr>Experiments</vt:lpstr>
      <vt:lpstr>Results</vt:lpstr>
      <vt:lpstr>Conclusion/Future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IRISBEST</dc:creator>
  <cp:lastModifiedBy>as</cp:lastModifiedBy>
  <cp:revision>1224</cp:revision>
  <dcterms:created xsi:type="dcterms:W3CDTF">2011-07-20T05:09:00Z</dcterms:created>
  <dcterms:modified xsi:type="dcterms:W3CDTF">2020-04-27T03:10:15Z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