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1" r:id="rId1"/>
  </p:sldMasterIdLst>
  <p:notesMasterIdLst>
    <p:notesMasterId r:id="rId34"/>
  </p:notesMasterIdLst>
  <p:sldIdLst>
    <p:sldId id="258" r:id="rId2"/>
    <p:sldId id="266" r:id="rId3"/>
    <p:sldId id="267" r:id="rId4"/>
    <p:sldId id="256" r:id="rId5"/>
    <p:sldId id="280" r:id="rId6"/>
    <p:sldId id="264" r:id="rId7"/>
    <p:sldId id="282" r:id="rId8"/>
    <p:sldId id="283" r:id="rId9"/>
    <p:sldId id="285" r:id="rId10"/>
    <p:sldId id="287" r:id="rId11"/>
    <p:sldId id="288" r:id="rId12"/>
    <p:sldId id="289" r:id="rId13"/>
    <p:sldId id="290" r:id="rId14"/>
    <p:sldId id="291" r:id="rId15"/>
    <p:sldId id="286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6" r:id="rId26"/>
    <p:sldId id="301" r:id="rId27"/>
    <p:sldId id="303" r:id="rId28"/>
    <p:sldId id="304" r:id="rId29"/>
    <p:sldId id="307" r:id="rId30"/>
    <p:sldId id="305" r:id="rId31"/>
    <p:sldId id="308" r:id="rId32"/>
    <p:sldId id="277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43B30-1DEF-4768-8B4E-1CA4F85A784F}" type="datetimeFigureOut">
              <a:rPr lang="fr-FR" smtClean="0"/>
              <a:t>21/06/2018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C85A3-029F-4F3C-B0DA-28BA4C05AD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76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C85A3-029F-4F3C-B0DA-28BA4C05AD3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36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D052-8965-4078-B1EF-CB8BF0CFE80F}" type="datetime1">
              <a:rPr lang="fr-FR" smtClean="0"/>
              <a:t>21/06/2018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85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C1B6-1AD4-48A7-872E-09B6DC35FCB7}" type="datetime1">
              <a:rPr lang="fr-FR" smtClean="0"/>
              <a:t>21/06/2018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53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3675-D11C-480F-BC79-0999661CF0A4}" type="datetime1">
              <a:rPr lang="fr-FR" smtClean="0"/>
              <a:t>21/06/2018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09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5D9F-A475-4F1E-9A86-B3DF72EF67C2}" type="datetime1">
              <a:rPr lang="fr-FR" smtClean="0"/>
              <a:t>21/06/2018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754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FFDB-4BD7-4882-A043-D9FC48405243}" type="datetime1">
              <a:rPr lang="fr-FR" smtClean="0"/>
              <a:t>21/06/2018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1544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D02B-318E-43A2-85C5-AF8D0C2AC4A8}" type="datetime1">
              <a:rPr lang="fr-FR" smtClean="0"/>
              <a:t>21/06/2018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418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38FC-B9E0-4D12-AF5B-D57FE4F19E83}" type="datetime1">
              <a:rPr lang="fr-FR" smtClean="0"/>
              <a:t>21/06/2018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876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A49E-29F0-4AA5-A720-CEA0C79C1EC8}" type="datetime1">
              <a:rPr lang="fr-FR" smtClean="0"/>
              <a:t>21/06/2018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29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F8F3-1496-4748-ADB7-FE4907B95C49}" type="datetime1">
              <a:rPr lang="fr-FR" smtClean="0"/>
              <a:t>21/06/2018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6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5990-F1A0-43A7-8A79-17C9DC212E45}" type="datetime1">
              <a:rPr lang="fr-FR" smtClean="0"/>
              <a:t>21/06/2018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21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F8B7-92F1-42E5-A686-BB61B35A784B}" type="datetime1">
              <a:rPr lang="fr-FR" smtClean="0"/>
              <a:t>21/06/2018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40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E591-4F41-4171-A056-3406E237E95A}" type="datetime1">
              <a:rPr lang="fr-FR" smtClean="0"/>
              <a:t>21/06/2018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3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E10F-4E01-458F-BB10-1AE163B1F867}" type="datetime1">
              <a:rPr lang="fr-FR" smtClean="0"/>
              <a:t>21/06/2018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53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23CE-06B5-4ADC-83D0-537165A09E67}" type="datetime1">
              <a:rPr lang="fr-FR" smtClean="0"/>
              <a:t>21/06/2018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6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1A9E-65AD-424E-980C-DD1F9DB5C5BB}" type="datetime1">
              <a:rPr lang="fr-FR" smtClean="0"/>
              <a:t>21/06/2018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75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740C-8100-4852-9308-7F03B683D0EB}" type="datetime1">
              <a:rPr lang="fr-FR" smtClean="0"/>
              <a:t>21/06/2018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46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B022E-4D62-4178-844A-67F6CE362556}" type="datetime1">
              <a:rPr lang="fr-FR" smtClean="0"/>
              <a:t>21/06/2018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52F357-DC86-43DA-88A0-6526B435E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81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  <p:sldLayoutId id="2147484054" r:id="rId13"/>
    <p:sldLayoutId id="2147484055" r:id="rId14"/>
    <p:sldLayoutId id="2147484056" r:id="rId15"/>
    <p:sldLayoutId id="21474840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8628" y="626505"/>
            <a:ext cx="10202090" cy="147857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800" dirty="0" smtClean="0"/>
              <a:t>SCHOLASTICA</a:t>
            </a:r>
            <a:br>
              <a:rPr lang="fr-FR" sz="4800" dirty="0" smtClean="0"/>
            </a:br>
            <a:r>
              <a:rPr lang="fr-FR" sz="4800" cap="none" dirty="0" smtClean="0"/>
              <a:t>Gestion </a:t>
            </a:r>
            <a:r>
              <a:rPr lang="fr-FR" sz="4800" cap="none" dirty="0" smtClean="0"/>
              <a:t>d’une école </a:t>
            </a:r>
            <a:r>
              <a:rPr lang="fr-FR" sz="4800" cap="none" dirty="0" smtClean="0"/>
              <a:t>primaire</a:t>
            </a:r>
            <a:endParaRPr lang="fr-FR" sz="4800" cap="none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3DA9FD71-417E-4616-A1E2-527A7E961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80" y="2483129"/>
            <a:ext cx="4458731" cy="3108521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76FC140E-4B87-4C54-8DF0-314D311AA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673" y="2483129"/>
            <a:ext cx="4299900" cy="3108521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6" y="196720"/>
            <a:ext cx="2142012" cy="60235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1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9564129" y="62898"/>
            <a:ext cx="2734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LAURENT </a:t>
            </a:r>
            <a:r>
              <a:rPr lang="fr-FR" dirty="0" err="1" smtClean="0"/>
              <a:t>Emanuelle</a:t>
            </a:r>
            <a:endParaRPr lang="fr-FR" dirty="0" smtClean="0"/>
          </a:p>
          <a:p>
            <a:r>
              <a:rPr lang="fr-FR" dirty="0" smtClean="0"/>
              <a:t>SAILLOT Romain-Pascal</a:t>
            </a:r>
          </a:p>
          <a:p>
            <a:r>
              <a:rPr lang="fr-FR" dirty="0" smtClean="0"/>
              <a:t>OUCHANE Nabil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0657151" y="6306302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2017/2018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68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2528" y="1278381"/>
            <a:ext cx="8596668" cy="3880773"/>
          </a:xfrm>
        </p:spPr>
        <p:txBody>
          <a:bodyPr/>
          <a:lstStyle/>
          <a:p>
            <a:r>
              <a:rPr lang="fr-FR" sz="2800" dirty="0" smtClean="0"/>
              <a:t>IDE: </a:t>
            </a:r>
            <a:r>
              <a:rPr lang="fr-FR" sz="2800" dirty="0" err="1" smtClean="0"/>
              <a:t>Netbeans</a:t>
            </a:r>
            <a:endParaRPr lang="fr-FR" sz="2800" dirty="0" smtClean="0"/>
          </a:p>
          <a:p>
            <a:endParaRPr lang="fr-FR" sz="2800" dirty="0" smtClean="0"/>
          </a:p>
          <a:p>
            <a:r>
              <a:rPr lang="fr-FR" sz="2800" dirty="0" smtClean="0"/>
              <a:t>Langage: JAVA</a:t>
            </a:r>
          </a:p>
          <a:p>
            <a:pPr lvl="1"/>
            <a:r>
              <a:rPr lang="fr-FR" sz="2400" dirty="0" smtClean="0"/>
              <a:t>IHM avec palette</a:t>
            </a:r>
          </a:p>
          <a:p>
            <a:pPr lvl="1"/>
            <a:endParaRPr lang="fr-FR" sz="2400" dirty="0" smtClean="0"/>
          </a:p>
          <a:p>
            <a:r>
              <a:rPr lang="fr-FR" sz="2800" dirty="0" smtClean="0"/>
              <a:t>Framework</a:t>
            </a:r>
          </a:p>
          <a:p>
            <a:pPr lvl="1"/>
            <a:r>
              <a:rPr lang="fr-FR" sz="2800" dirty="0" err="1" smtClean="0"/>
              <a:t>Hibernate</a:t>
            </a:r>
            <a:endParaRPr lang="fr-FR" sz="2800" dirty="0" smtClean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1961789"/>
            <a:ext cx="2819400" cy="16192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41" y="991280"/>
            <a:ext cx="3790950" cy="12096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3868140"/>
            <a:ext cx="4067175" cy="1123950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63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9144" y="541421"/>
            <a:ext cx="8596668" cy="3880773"/>
          </a:xfrm>
        </p:spPr>
        <p:txBody>
          <a:bodyPr/>
          <a:lstStyle/>
          <a:p>
            <a:r>
              <a:rPr lang="fr-FR" sz="3200" dirty="0" smtClean="0"/>
              <a:t>UML</a:t>
            </a:r>
            <a:endParaRPr lang="fr-FR" sz="3000" dirty="0" smtClean="0"/>
          </a:p>
          <a:p>
            <a:pPr lvl="1"/>
            <a:r>
              <a:rPr lang="fr-FR" sz="2000" dirty="0"/>
              <a:t>D</a:t>
            </a:r>
            <a:r>
              <a:rPr lang="fr-FR" sz="2000" dirty="0" smtClean="0"/>
              <a:t>iagramme </a:t>
            </a:r>
            <a:r>
              <a:rPr lang="fr-FR" sz="2000" dirty="0"/>
              <a:t>de </a:t>
            </a:r>
            <a:r>
              <a:rPr lang="fr-FR" sz="2000" dirty="0" smtClean="0"/>
              <a:t>classes </a:t>
            </a:r>
            <a:r>
              <a:rPr lang="fr-FR" sz="2000" dirty="0"/>
              <a:t>sur </a:t>
            </a:r>
            <a:r>
              <a:rPr lang="fr-FR" sz="2000" dirty="0" err="1" smtClean="0"/>
              <a:t>PowerAMC</a:t>
            </a:r>
            <a:endParaRPr lang="fr-FR" sz="2000" dirty="0" smtClean="0"/>
          </a:p>
          <a:p>
            <a:pPr lvl="2"/>
            <a:r>
              <a:rPr lang="fr-FR" sz="1800" dirty="0" smtClean="0"/>
              <a:t>Génération du squelette du code Java</a:t>
            </a:r>
            <a:endParaRPr lang="fr-FR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87" y="559468"/>
            <a:ext cx="1869225" cy="1359569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5"/>
          <a:stretch/>
        </p:blipFill>
        <p:spPr>
          <a:xfrm>
            <a:off x="926794" y="2217112"/>
            <a:ext cx="6701228" cy="3906961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3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4513" y="500231"/>
            <a:ext cx="8596668" cy="3880773"/>
          </a:xfrm>
        </p:spPr>
        <p:txBody>
          <a:bodyPr/>
          <a:lstStyle/>
          <a:p>
            <a:r>
              <a:rPr lang="fr-FR" sz="3200" dirty="0" smtClean="0"/>
              <a:t>Merise</a:t>
            </a:r>
          </a:p>
          <a:p>
            <a:pPr lvl="1"/>
            <a:r>
              <a:rPr lang="fr-FR" sz="2000" dirty="0" smtClean="0"/>
              <a:t>Modélisation BDD sous </a:t>
            </a:r>
            <a:r>
              <a:rPr lang="fr-FR" sz="2000" dirty="0" err="1" smtClean="0"/>
              <a:t>PowerAMC</a:t>
            </a:r>
            <a:endParaRPr lang="fr-FR" sz="2000" dirty="0" smtClean="0"/>
          </a:p>
          <a:p>
            <a:pPr lvl="2"/>
            <a:r>
              <a:rPr lang="fr-FR" sz="1800" b="1" dirty="0" smtClean="0"/>
              <a:t>Génération du code SQL </a:t>
            </a:r>
            <a:endParaRPr lang="fr-FR" sz="1800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75" y="163178"/>
            <a:ext cx="2078706" cy="2078706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23" y="2440617"/>
            <a:ext cx="7538247" cy="3785937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63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9201" y="658361"/>
            <a:ext cx="8596668" cy="517094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Quel SGBDR ?</a:t>
            </a:r>
          </a:p>
          <a:p>
            <a:pPr lvl="2"/>
            <a:r>
              <a:rPr lang="fr-FR" sz="2800" dirty="0"/>
              <a:t>Oracle</a:t>
            </a:r>
          </a:p>
          <a:p>
            <a:pPr lvl="2"/>
            <a:r>
              <a:rPr lang="fr-FR" sz="2800" dirty="0"/>
              <a:t>MySQL</a:t>
            </a:r>
          </a:p>
          <a:p>
            <a:pPr lvl="2"/>
            <a:r>
              <a:rPr lang="fr-FR" sz="2800" dirty="0"/>
              <a:t>PostgreSQL</a:t>
            </a:r>
          </a:p>
          <a:p>
            <a:pPr lvl="1"/>
            <a:endParaRPr lang="fr-FR" sz="3000" dirty="0" smtClean="0"/>
          </a:p>
          <a:p>
            <a:r>
              <a:rPr lang="fr-FR" sz="3200" dirty="0" smtClean="0"/>
              <a:t>Choix de MySQL</a:t>
            </a:r>
          </a:p>
          <a:p>
            <a:pPr lvl="2"/>
            <a:r>
              <a:rPr lang="fr-FR" sz="2800" dirty="0" smtClean="0"/>
              <a:t>Déjà utilisé</a:t>
            </a:r>
            <a:endParaRPr lang="fr-FR" sz="2800" dirty="0"/>
          </a:p>
          <a:p>
            <a:pPr lvl="2"/>
            <a:r>
              <a:rPr lang="fr-FR" sz="2800" dirty="0" smtClean="0"/>
              <a:t>Base de données accessible</a:t>
            </a:r>
          </a:p>
          <a:p>
            <a:pPr lvl="2"/>
            <a:r>
              <a:rPr lang="fr-FR" sz="2800" dirty="0"/>
              <a:t>En ligne</a:t>
            </a:r>
          </a:p>
          <a:p>
            <a:pPr lvl="2"/>
            <a:endParaRPr lang="fr-FR" sz="2800" dirty="0" smtClean="0"/>
          </a:p>
          <a:p>
            <a:pPr marL="1371600" lvl="3" indent="0">
              <a:buNone/>
            </a:pPr>
            <a:endParaRPr lang="fr-FR" sz="2600" dirty="0" smtClean="0"/>
          </a:p>
          <a:p>
            <a:pPr marL="1371600" lvl="3" indent="0">
              <a:buNone/>
            </a:pPr>
            <a:endParaRPr lang="fr-FR" sz="2600" dirty="0" smtClean="0"/>
          </a:p>
          <a:p>
            <a:pPr lvl="1"/>
            <a:endParaRPr lang="fr-FR" sz="3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22" y="483696"/>
            <a:ext cx="2630905" cy="136169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28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9120" y="369515"/>
            <a:ext cx="8596668" cy="3880773"/>
          </a:xfrm>
        </p:spPr>
        <p:txBody>
          <a:bodyPr/>
          <a:lstStyle/>
          <a:p>
            <a:r>
              <a:rPr lang="fr-FR" sz="3600" dirty="0" smtClean="0"/>
              <a:t>Quel gestionnaire de version ?</a:t>
            </a:r>
          </a:p>
          <a:p>
            <a:pPr lvl="1"/>
            <a:r>
              <a:rPr lang="fr-FR" sz="3400" dirty="0" smtClean="0"/>
              <a:t>Choix de Git</a:t>
            </a:r>
          </a:p>
          <a:p>
            <a:pPr lvl="2"/>
            <a:r>
              <a:rPr lang="fr-FR" sz="3200" dirty="0" smtClean="0"/>
              <a:t>Déjà utilisé</a:t>
            </a:r>
          </a:p>
          <a:p>
            <a:pPr lvl="2"/>
            <a:r>
              <a:rPr lang="fr-FR" sz="3200" dirty="0" smtClean="0"/>
              <a:t>Travail sur des branches différentes</a:t>
            </a:r>
          </a:p>
          <a:p>
            <a:pPr lvl="2"/>
            <a:r>
              <a:rPr lang="fr-FR" sz="3200" dirty="0" smtClean="0"/>
              <a:t>Travail à distance</a:t>
            </a:r>
          </a:p>
          <a:p>
            <a:pPr lvl="2"/>
            <a:r>
              <a:rPr lang="fr-FR" sz="3200" dirty="0" smtClean="0"/>
              <a:t>Git </a:t>
            </a:r>
            <a:r>
              <a:rPr lang="fr-FR" sz="3200" dirty="0" err="1" smtClean="0"/>
              <a:t>bash</a:t>
            </a:r>
            <a:endParaRPr lang="fr-FR" sz="3200" dirty="0" smtClean="0"/>
          </a:p>
          <a:p>
            <a:pPr lvl="1"/>
            <a:endParaRPr lang="fr-FR" sz="3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623" y="4516973"/>
            <a:ext cx="3409524" cy="1285714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15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12450" y="2650996"/>
            <a:ext cx="10772427" cy="1478570"/>
          </a:xfrm>
        </p:spPr>
        <p:txBody>
          <a:bodyPr>
            <a:noAutofit/>
          </a:bodyPr>
          <a:lstStyle/>
          <a:p>
            <a:pPr algn="ctr"/>
            <a:r>
              <a:rPr lang="fr-FR" sz="5400" dirty="0"/>
              <a:t>5</a:t>
            </a:r>
            <a:r>
              <a:rPr lang="fr-FR" sz="5400" dirty="0" smtClean="0"/>
              <a:t>. Présentation de l’application</a:t>
            </a:r>
            <a:r>
              <a:rPr lang="fr-FR" sz="5400" dirty="0"/>
              <a:t/>
            </a:r>
            <a:br>
              <a:rPr lang="fr-FR" sz="5400" dirty="0"/>
            </a:br>
            <a:endParaRPr lang="fr-FR" sz="5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9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6077" y="593047"/>
            <a:ext cx="8596668" cy="3880773"/>
          </a:xfrm>
        </p:spPr>
        <p:txBody>
          <a:bodyPr>
            <a:normAutofit/>
          </a:bodyPr>
          <a:lstStyle/>
          <a:p>
            <a:r>
              <a:rPr lang="fr-FR" sz="3200" dirty="0" smtClean="0"/>
              <a:t>Interface de connexion</a:t>
            </a:r>
          </a:p>
          <a:p>
            <a:endParaRPr lang="fr-FR" sz="3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267" y="2200918"/>
            <a:ext cx="5406882" cy="2655288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7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0152" y="197631"/>
            <a:ext cx="8596668" cy="3880773"/>
          </a:xfrm>
        </p:spPr>
        <p:txBody>
          <a:bodyPr>
            <a:normAutofit/>
          </a:bodyPr>
          <a:lstStyle/>
          <a:p>
            <a:r>
              <a:rPr lang="fr-FR" sz="3200" dirty="0" smtClean="0"/>
              <a:t>Interface utilisateur</a:t>
            </a:r>
          </a:p>
          <a:p>
            <a:pPr lvl="1"/>
            <a:r>
              <a:rPr lang="fr-FR" sz="3000" dirty="0" smtClean="0"/>
              <a:t>Accueil</a:t>
            </a:r>
            <a:endParaRPr lang="fr-FR" sz="3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25" y="1606218"/>
            <a:ext cx="7110878" cy="4944372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6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6077" y="593047"/>
            <a:ext cx="8596668" cy="3880773"/>
          </a:xfrm>
        </p:spPr>
        <p:txBody>
          <a:bodyPr>
            <a:normAutofit/>
          </a:bodyPr>
          <a:lstStyle/>
          <a:p>
            <a:r>
              <a:rPr lang="fr-FR" sz="3200" dirty="0" smtClean="0"/>
              <a:t>Recherche élève</a:t>
            </a:r>
            <a:endParaRPr lang="fr-FR" sz="3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16" y="1547555"/>
            <a:ext cx="6969211" cy="4836545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8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1936" y="259415"/>
            <a:ext cx="8596668" cy="3880773"/>
          </a:xfrm>
        </p:spPr>
        <p:txBody>
          <a:bodyPr>
            <a:normAutofit/>
          </a:bodyPr>
          <a:lstStyle/>
          <a:p>
            <a:r>
              <a:rPr lang="fr-FR" sz="3200" dirty="0" smtClean="0"/>
              <a:t>Création élève</a:t>
            </a: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25" y="926543"/>
            <a:ext cx="7538766" cy="543718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6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23B5579-2F96-4B40-A71C-81EB9303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606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817495C-FA94-41CC-8A32-E9A4CF6EB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042" y="1345621"/>
            <a:ext cx="9905999" cy="474694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800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/>
              <a:t>Le cahier des charges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/>
              <a:t>Conception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/>
              <a:t>Choix Techniques</a:t>
            </a:r>
            <a:endParaRPr lang="fr-FR" sz="2600" dirty="0"/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/>
              <a:t>Présentation de l’application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2600" dirty="0" smtClean="0"/>
              <a:t>Interface de connexion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2600" dirty="0" smtClean="0"/>
              <a:t>Interface utilisateur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2600" dirty="0" smtClean="0"/>
              <a:t>Interface </a:t>
            </a:r>
            <a:r>
              <a:rPr lang="fr-FR" sz="2600" dirty="0" smtClean="0"/>
              <a:t>administrateur</a:t>
            </a:r>
            <a:endParaRPr lang="fr-FR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/>
              <a:t>Bilan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/>
              <a:t>Conclusion</a:t>
            </a:r>
            <a:endParaRPr lang="fr-FR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/>
              <a:t>Annexes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12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743" y="480069"/>
            <a:ext cx="7646354" cy="549629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15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240" y="294719"/>
            <a:ext cx="7783405" cy="5587098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51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6077" y="593047"/>
            <a:ext cx="8596668" cy="3880773"/>
          </a:xfrm>
        </p:spPr>
        <p:txBody>
          <a:bodyPr>
            <a:normAutofit/>
          </a:bodyPr>
          <a:lstStyle/>
          <a:p>
            <a:r>
              <a:rPr lang="fr-FR" sz="3200" dirty="0" smtClean="0"/>
              <a:t>Recherche adulte</a:t>
            </a: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92" y="1499415"/>
            <a:ext cx="7898079" cy="4221763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7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6077" y="593047"/>
            <a:ext cx="8596668" cy="3880773"/>
          </a:xfrm>
        </p:spPr>
        <p:txBody>
          <a:bodyPr>
            <a:normAutofit/>
          </a:bodyPr>
          <a:lstStyle/>
          <a:p>
            <a:r>
              <a:rPr lang="fr-FR" sz="3200" dirty="0" smtClean="0"/>
              <a:t>Création/modification adulte</a:t>
            </a:r>
          </a:p>
          <a:p>
            <a:endParaRPr lang="fr-FR" sz="3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83" y="1372243"/>
            <a:ext cx="7654204" cy="4526049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6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6077" y="593047"/>
            <a:ext cx="8596668" cy="3880773"/>
          </a:xfrm>
        </p:spPr>
        <p:txBody>
          <a:bodyPr>
            <a:normAutofit/>
          </a:bodyPr>
          <a:lstStyle/>
          <a:p>
            <a:r>
              <a:rPr lang="fr-FR" sz="3200" dirty="0" smtClean="0"/>
              <a:t>Classes</a:t>
            </a:r>
            <a:endParaRPr lang="fr-FR" sz="3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77" y="1395927"/>
            <a:ext cx="8324850" cy="448627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09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6077" y="593047"/>
            <a:ext cx="8596668" cy="3880773"/>
          </a:xfrm>
        </p:spPr>
        <p:txBody>
          <a:bodyPr>
            <a:normAutofit/>
          </a:bodyPr>
          <a:lstStyle/>
          <a:p>
            <a:r>
              <a:rPr lang="fr-FR" sz="3200" dirty="0" smtClean="0"/>
              <a:t>Création de classes</a:t>
            </a: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17" y="1288451"/>
            <a:ext cx="7408518" cy="493403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98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6077" y="593047"/>
            <a:ext cx="8596668" cy="3880773"/>
          </a:xfrm>
        </p:spPr>
        <p:txBody>
          <a:bodyPr>
            <a:normAutofit/>
          </a:bodyPr>
          <a:lstStyle/>
          <a:p>
            <a:r>
              <a:rPr lang="fr-FR" sz="3200" dirty="0" smtClean="0"/>
              <a:t>Interface Administrateur</a:t>
            </a: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09" y="1320370"/>
            <a:ext cx="7321894" cy="498157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4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12450" y="2650996"/>
            <a:ext cx="10772427" cy="1478570"/>
          </a:xfrm>
        </p:spPr>
        <p:txBody>
          <a:bodyPr>
            <a:noAutofit/>
          </a:bodyPr>
          <a:lstStyle/>
          <a:p>
            <a:pPr algn="ctr"/>
            <a:r>
              <a:rPr lang="fr-FR" sz="5400" dirty="0"/>
              <a:t>6</a:t>
            </a:r>
            <a:r>
              <a:rPr lang="fr-FR" sz="5400" dirty="0" smtClean="0"/>
              <a:t>. Bilan</a:t>
            </a:r>
            <a:r>
              <a:rPr lang="fr-FR" sz="5400" dirty="0"/>
              <a:t/>
            </a:r>
            <a:br>
              <a:rPr lang="fr-FR" sz="5400" dirty="0"/>
            </a:br>
            <a:endParaRPr lang="fr-FR" sz="5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689690" y="127502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0" dirty="0" smtClean="0"/>
              <a:t>Points Réussis</a:t>
            </a:r>
          </a:p>
          <a:p>
            <a:endParaRPr lang="fr-FR" sz="3600" dirty="0" smtClean="0"/>
          </a:p>
          <a:p>
            <a:pPr lvl="1"/>
            <a:r>
              <a:rPr lang="fr-FR" sz="6700" dirty="0" smtClean="0"/>
              <a:t>Logiciel fonctionnel</a:t>
            </a:r>
          </a:p>
          <a:p>
            <a:pPr lvl="1"/>
            <a:r>
              <a:rPr lang="fr-FR" sz="6700" dirty="0" smtClean="0"/>
              <a:t>Résolution des problèmes en équipe</a:t>
            </a:r>
          </a:p>
          <a:p>
            <a:pPr lvl="1"/>
            <a:r>
              <a:rPr lang="fr-FR" sz="6700" dirty="0" smtClean="0"/>
              <a:t>Bonne répartition des tâches</a:t>
            </a:r>
          </a:p>
          <a:p>
            <a:pPr lvl="1"/>
            <a:r>
              <a:rPr lang="fr-FR" sz="6700" dirty="0" smtClean="0"/>
              <a:t>Respect des procédures</a:t>
            </a:r>
          </a:p>
          <a:p>
            <a:pPr lvl="1"/>
            <a:r>
              <a:rPr lang="fr-FR" sz="6700" dirty="0" smtClean="0"/>
              <a:t>Phase de tests</a:t>
            </a:r>
          </a:p>
          <a:p>
            <a:pPr lvl="1"/>
            <a:r>
              <a:rPr lang="fr-FR" sz="6700" dirty="0" smtClean="0"/>
              <a:t>Maitrise de nouveaux outils</a:t>
            </a:r>
          </a:p>
          <a:p>
            <a:pPr lvl="2"/>
            <a:r>
              <a:rPr lang="fr-FR" sz="5500" dirty="0" smtClean="0"/>
              <a:t>Palette, MySQL, SQL/PSM, Git</a:t>
            </a:r>
            <a:endParaRPr lang="fr-FR" sz="55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0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594955" y="1023768"/>
            <a:ext cx="8596668" cy="388077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Axes d’amélioration</a:t>
            </a:r>
          </a:p>
          <a:p>
            <a:endParaRPr lang="fr-FR" sz="3600" dirty="0" smtClean="0"/>
          </a:p>
          <a:p>
            <a:pPr lvl="2"/>
            <a:r>
              <a:rPr lang="fr-FR" sz="3000" dirty="0" smtClean="0"/>
              <a:t>Planification</a:t>
            </a:r>
          </a:p>
          <a:p>
            <a:pPr lvl="2"/>
            <a:r>
              <a:rPr lang="fr-FR" sz="3000" dirty="0" smtClean="0"/>
              <a:t>Objets Java</a:t>
            </a:r>
          </a:p>
          <a:p>
            <a:pPr lvl="2"/>
            <a:r>
              <a:rPr lang="fr-FR" sz="3000" dirty="0" smtClean="0"/>
              <a:t>Modèle MVC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8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D6B51A3-5A9D-490F-9B7E-D1351D18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2504" y="257120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/>
              <a:t>1. Introduction</a:t>
            </a:r>
            <a:endParaRPr lang="fr-FR" sz="5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45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12450" y="2650996"/>
            <a:ext cx="10772427" cy="1478570"/>
          </a:xfrm>
        </p:spPr>
        <p:txBody>
          <a:bodyPr>
            <a:noAutofit/>
          </a:bodyPr>
          <a:lstStyle/>
          <a:p>
            <a:pPr algn="ctr"/>
            <a:r>
              <a:rPr lang="fr-FR" sz="5400" dirty="0" smtClean="0"/>
              <a:t>7</a:t>
            </a:r>
            <a:r>
              <a:rPr lang="fr-FR" sz="5400" dirty="0" smtClean="0"/>
              <a:t>. Conclusion</a:t>
            </a:r>
            <a:r>
              <a:rPr lang="fr-FR" sz="5400" dirty="0"/>
              <a:t/>
            </a:r>
            <a:br>
              <a:rPr lang="fr-FR" sz="5400" dirty="0"/>
            </a:br>
            <a:endParaRPr lang="fr-FR" sz="5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28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2578" y="1221476"/>
            <a:ext cx="8596668" cy="3880773"/>
          </a:xfrm>
        </p:spPr>
        <p:txBody>
          <a:bodyPr/>
          <a:lstStyle/>
          <a:p>
            <a:r>
              <a:rPr lang="fr-FR" dirty="0" smtClean="0"/>
              <a:t>Synthèse des 3 années à l’IUT</a:t>
            </a:r>
          </a:p>
          <a:p>
            <a:pPr lvl="1"/>
            <a:r>
              <a:rPr lang="fr-FR" dirty="0" smtClean="0"/>
              <a:t>Connaissances</a:t>
            </a:r>
          </a:p>
          <a:p>
            <a:pPr lvl="2"/>
            <a:r>
              <a:rPr lang="fr-FR" dirty="0" smtClean="0"/>
              <a:t>Théoriques</a:t>
            </a:r>
            <a:endParaRPr lang="fr-FR" dirty="0"/>
          </a:p>
          <a:p>
            <a:pPr lvl="2"/>
            <a:r>
              <a:rPr lang="fr-FR" dirty="0" smtClean="0"/>
              <a:t>Pratiques</a:t>
            </a:r>
          </a:p>
          <a:p>
            <a:pPr lvl="2"/>
            <a:endParaRPr lang="fr-FR" dirty="0" smtClean="0"/>
          </a:p>
          <a:p>
            <a:r>
              <a:rPr lang="fr-FR" dirty="0" smtClean="0"/>
              <a:t>Première approche d’un projet professionnel</a:t>
            </a:r>
          </a:p>
          <a:p>
            <a:pPr lvl="1"/>
            <a:r>
              <a:rPr lang="fr-FR" dirty="0" smtClean="0"/>
              <a:t>Découverte des difficultés envisageables lors d’un projet de développement</a:t>
            </a:r>
          </a:p>
          <a:p>
            <a:pPr lvl="2"/>
            <a:r>
              <a:rPr lang="fr-FR" dirty="0" smtClean="0"/>
              <a:t>Organisationnelles</a:t>
            </a:r>
          </a:p>
          <a:p>
            <a:pPr lvl="2"/>
            <a:r>
              <a:rPr lang="fr-FR" dirty="0" smtClean="0"/>
              <a:t>Techniques</a:t>
            </a:r>
          </a:p>
          <a:p>
            <a:pPr lvl="2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38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90616" y="3304487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800" dirty="0" smtClean="0"/>
              <a:t>Merci de votre attention</a:t>
            </a:r>
            <a:br>
              <a:rPr lang="fr-FR" sz="4800" dirty="0" smtClean="0"/>
            </a:b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2733" y="2272915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800" dirty="0" smtClean="0"/>
              <a:t>A </a:t>
            </a:r>
            <a:r>
              <a:rPr lang="fr-FR" sz="4800" dirty="0"/>
              <a:t>vos questions </a:t>
            </a:r>
            <a:r>
              <a:rPr lang="fr-FR" sz="4800" dirty="0" smtClean="0"/>
              <a:t>…?</a:t>
            </a:r>
            <a:endParaRPr lang="fr-FR" sz="4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59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 txBox="1">
            <a:spLocks/>
          </p:cNvSpPr>
          <p:nvPr/>
        </p:nvSpPr>
        <p:spPr>
          <a:xfrm>
            <a:off x="372328" y="493916"/>
            <a:ext cx="9828211" cy="5672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fr-FR" smtClean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24728" y="646316"/>
            <a:ext cx="9828211" cy="5672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fr-FR" smtClean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fr-FR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1150978" y="646316"/>
            <a:ext cx="9905999" cy="445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Solutions existantes:</a:t>
            </a:r>
          </a:p>
          <a:p>
            <a:pPr lvl="1"/>
            <a:r>
              <a:rPr lang="fr-FR" sz="2400" dirty="0" smtClean="0"/>
              <a:t>Payantes</a:t>
            </a:r>
            <a:endParaRPr lang="fr-FR" sz="2400" dirty="0" smtClean="0"/>
          </a:p>
          <a:p>
            <a:pPr lvl="1"/>
            <a:r>
              <a:rPr lang="fr-FR" sz="2400" dirty="0" smtClean="0"/>
              <a:t>Inadaptées</a:t>
            </a:r>
          </a:p>
          <a:p>
            <a:pPr lvl="1"/>
            <a:endParaRPr lang="fr-FR" sz="2400" dirty="0"/>
          </a:p>
          <a:p>
            <a:r>
              <a:rPr lang="fr-FR" sz="2400" dirty="0" smtClean="0"/>
              <a:t>Objectif:</a:t>
            </a:r>
            <a:endParaRPr lang="fr-FR" sz="2400" dirty="0" smtClean="0"/>
          </a:p>
          <a:p>
            <a:pPr lvl="1"/>
            <a:r>
              <a:rPr lang="fr-FR" sz="2400" dirty="0"/>
              <a:t>Créer un logiciel gratuit et adapté </a:t>
            </a:r>
          </a:p>
          <a:p>
            <a:pPr lvl="1"/>
            <a:endParaRPr lang="fr-FR" sz="2400" dirty="0"/>
          </a:p>
          <a:p>
            <a:r>
              <a:rPr lang="fr-FR" sz="2400" dirty="0" smtClean="0"/>
              <a:t>Collecte </a:t>
            </a:r>
            <a:r>
              <a:rPr lang="fr-FR" sz="2400" dirty="0"/>
              <a:t>d'informations</a:t>
            </a:r>
            <a:r>
              <a:rPr lang="fr-FR" sz="2400" dirty="0" smtClean="0"/>
              <a:t>:</a:t>
            </a:r>
          </a:p>
          <a:p>
            <a:pPr lvl="1"/>
            <a:r>
              <a:rPr lang="fr-FR" sz="2400" dirty="0" smtClean="0"/>
              <a:t>Sous </a:t>
            </a:r>
            <a:r>
              <a:rPr lang="fr-FR" sz="2400" dirty="0"/>
              <a:t>forme de questionnaire distribué aux </a:t>
            </a:r>
            <a:r>
              <a:rPr lang="fr-FR" sz="2400" dirty="0" smtClean="0"/>
              <a:t>élèves</a:t>
            </a:r>
            <a:endParaRPr lang="fr-FR" sz="24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208" y="5013496"/>
            <a:ext cx="3143250" cy="145732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2407">
            <a:off x="6988625" y="2506055"/>
            <a:ext cx="2781300" cy="164782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583" y="646316"/>
            <a:ext cx="1553599" cy="155359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40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9858" y="2201530"/>
            <a:ext cx="7935685" cy="3889027"/>
          </a:xfrm>
        </p:spPr>
        <p:txBody>
          <a:bodyPr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5400" dirty="0" smtClean="0"/>
              <a:t>2</a:t>
            </a:r>
            <a:r>
              <a:rPr lang="fr-FR" sz="5400" dirty="0" smtClean="0"/>
              <a:t>. Planification</a:t>
            </a:r>
            <a:br>
              <a:rPr lang="fr-FR" sz="5400" dirty="0" smtClean="0"/>
            </a:br>
            <a:r>
              <a:rPr lang="fr-FR" sz="5400" dirty="0" smtClean="0"/>
              <a:t/>
            </a:r>
            <a:br>
              <a:rPr lang="fr-FR" sz="5400" dirty="0" smtClean="0"/>
            </a:br>
            <a:r>
              <a:rPr lang="fr-FR" sz="5400" dirty="0" smtClean="0"/>
              <a:t/>
            </a:r>
            <a:br>
              <a:rPr lang="fr-FR" sz="5400" dirty="0" smtClean="0"/>
            </a:br>
            <a:r>
              <a:rPr lang="fr-FR" sz="5400" dirty="0" smtClean="0"/>
              <a:t/>
            </a:r>
            <a:br>
              <a:rPr lang="fr-FR" sz="5400" dirty="0" smtClean="0"/>
            </a:br>
            <a:endParaRPr lang="fr-FR" sz="5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 txBox="1">
            <a:spLocks/>
          </p:cNvSpPr>
          <p:nvPr/>
        </p:nvSpPr>
        <p:spPr>
          <a:xfrm>
            <a:off x="346162" y="351266"/>
            <a:ext cx="9905999" cy="4279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solidFill>
                  <a:schemeClr val="tx1"/>
                </a:solidFill>
              </a:rPr>
              <a:t>Le cahier des charges </a:t>
            </a:r>
          </a:p>
          <a:p>
            <a:pPr lvl="1"/>
            <a:r>
              <a:rPr lang="fr-FR" sz="3000" dirty="0" smtClean="0"/>
              <a:t>Rédigé </a:t>
            </a:r>
            <a:r>
              <a:rPr lang="fr-FR" sz="3000" dirty="0"/>
              <a:t>après accord du </a:t>
            </a:r>
            <a:r>
              <a:rPr lang="fr-FR" sz="3000" dirty="0" smtClean="0"/>
              <a:t>groupe</a:t>
            </a:r>
            <a:endParaRPr lang="fr-FR" sz="3200" dirty="0" smtClean="0"/>
          </a:p>
          <a:p>
            <a:pPr lvl="2"/>
            <a:r>
              <a:rPr lang="fr-FR" sz="2200" dirty="0" smtClean="0"/>
              <a:t>Définition des besoins</a:t>
            </a:r>
          </a:p>
          <a:p>
            <a:pPr lvl="2"/>
            <a:r>
              <a:rPr lang="fr-FR" sz="2200" dirty="0" smtClean="0"/>
              <a:t>Définition des fonctionnalités</a:t>
            </a:r>
          </a:p>
          <a:p>
            <a:pPr lvl="1"/>
            <a:endParaRPr lang="fr-FR" sz="2800" dirty="0"/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99549" y="2654480"/>
            <a:ext cx="7530051" cy="366467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135" y="135630"/>
            <a:ext cx="1885675" cy="188567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6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 txBox="1">
            <a:spLocks/>
          </p:cNvSpPr>
          <p:nvPr/>
        </p:nvSpPr>
        <p:spPr>
          <a:xfrm>
            <a:off x="346162" y="351266"/>
            <a:ext cx="9905999" cy="4279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/>
              <a:t>Fenêtres de l’application</a:t>
            </a:r>
          </a:p>
          <a:p>
            <a:pPr lvl="1"/>
            <a:r>
              <a:rPr lang="fr-FR" sz="2400" dirty="0" smtClean="0"/>
              <a:t>Rôles et liens</a:t>
            </a:r>
          </a:p>
          <a:p>
            <a:pPr lvl="2"/>
            <a:r>
              <a:rPr lang="fr-FR" sz="2200" dirty="0" smtClean="0"/>
              <a:t>Création maquette</a:t>
            </a:r>
          </a:p>
          <a:p>
            <a:pPr lvl="2"/>
            <a:endParaRPr lang="fr-FR" sz="2200" dirty="0" smtClean="0"/>
          </a:p>
          <a:p>
            <a:pPr marL="457200" lvl="1" indent="0">
              <a:buNone/>
            </a:pPr>
            <a:endParaRPr lang="fr-FR" sz="2800" dirty="0"/>
          </a:p>
        </p:txBody>
      </p:sp>
      <p:pic>
        <p:nvPicPr>
          <p:cNvPr id="4" name="Image 3"/>
          <p:cNvPicPr/>
          <p:nvPr/>
        </p:nvPicPr>
        <p:blipFill rotWithShape="1">
          <a:blip r:embed="rId2"/>
          <a:srcRect b="47883"/>
          <a:stretch/>
        </p:blipFill>
        <p:spPr>
          <a:xfrm>
            <a:off x="532147" y="2071920"/>
            <a:ext cx="4029075" cy="3554329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 rotWithShape="1">
          <a:blip r:embed="rId2"/>
          <a:srcRect l="597" t="51867" r="-597" b="529"/>
          <a:stretch/>
        </p:blipFill>
        <p:spPr>
          <a:xfrm>
            <a:off x="5392154" y="2127652"/>
            <a:ext cx="4029075" cy="3442863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07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4513" y="488200"/>
            <a:ext cx="8596668" cy="3880773"/>
          </a:xfrm>
        </p:spPr>
        <p:txBody>
          <a:bodyPr/>
          <a:lstStyle/>
          <a:p>
            <a:r>
              <a:rPr lang="fr-FR" sz="3200" dirty="0" smtClean="0"/>
              <a:t>Diagramme de GANTT</a:t>
            </a:r>
            <a:endParaRPr lang="fr-FR" sz="3200" dirty="0"/>
          </a:p>
          <a:p>
            <a:pPr lvl="1"/>
            <a:r>
              <a:rPr lang="fr-FR" sz="2400" dirty="0" smtClean="0"/>
              <a:t>Organisation des tâches</a:t>
            </a:r>
          </a:p>
          <a:p>
            <a:pPr lvl="1"/>
            <a:r>
              <a:rPr lang="fr-FR" sz="2200" dirty="0" smtClean="0"/>
              <a:t>Respect du délai</a:t>
            </a:r>
            <a:endParaRPr lang="fr-FR" sz="2200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02" y="2428585"/>
            <a:ext cx="7988879" cy="32503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771" y="475716"/>
            <a:ext cx="3238500" cy="128587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41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449333" y="2446459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fr-FR" sz="5400" dirty="0" smtClean="0"/>
              <a:t>4. Choix Techniques</a:t>
            </a:r>
            <a:r>
              <a:rPr lang="fr-FR" sz="5400" dirty="0"/>
              <a:t/>
            </a:r>
            <a:br>
              <a:rPr lang="fr-FR" sz="5400" dirty="0"/>
            </a:br>
            <a:endParaRPr lang="fr-FR" sz="5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F357-DC86-43DA-88A0-6526B435ED0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6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829</TotalTime>
  <Words>298</Words>
  <Application>Microsoft Office PowerPoint</Application>
  <PresentationFormat>Grand écran</PresentationFormat>
  <Paragraphs>140</Paragraphs>
  <Slides>32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Trebuchet MS</vt:lpstr>
      <vt:lpstr>Wingdings 3</vt:lpstr>
      <vt:lpstr>Facette</vt:lpstr>
      <vt:lpstr>SCHOLASTICA Gestion d’une école primaire</vt:lpstr>
      <vt:lpstr>Sommaire</vt:lpstr>
      <vt:lpstr>1. Introduction</vt:lpstr>
      <vt:lpstr>Présentation PowerPoint</vt:lpstr>
      <vt:lpstr>2. Planification    </vt:lpstr>
      <vt:lpstr>Présentation PowerPoint</vt:lpstr>
      <vt:lpstr>Présentation PowerPoint</vt:lpstr>
      <vt:lpstr>Présentation PowerPoint</vt:lpstr>
      <vt:lpstr>4. Choix Techniques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5. Présentation de l’application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6. Bilan </vt:lpstr>
      <vt:lpstr>Présentation PowerPoint</vt:lpstr>
      <vt:lpstr>Présentation PowerPoint</vt:lpstr>
      <vt:lpstr>7. Conclusion </vt:lpstr>
      <vt:lpstr>Présentation PowerPoint</vt:lpstr>
      <vt:lpstr>Merci de votre attention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OUCHANE NABIL p0204580</dc:creator>
  <cp:lastModifiedBy>OUCHANE NABIL p0204580</cp:lastModifiedBy>
  <cp:revision>187</cp:revision>
  <dcterms:created xsi:type="dcterms:W3CDTF">2017-11-22T17:26:23Z</dcterms:created>
  <dcterms:modified xsi:type="dcterms:W3CDTF">2018-06-21T15:55:54Z</dcterms:modified>
</cp:coreProperties>
</file>