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21" d="100"/>
          <a:sy n="121" d="100"/>
        </p:scale>
        <p:origin x="592"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0143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PTIST_MASTER">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5.jpe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7.png"/><Relationship Id="rId10" Type="http://schemas.openxmlformats.org/officeDocument/2006/relationships/image" Target="../media/image19.png"/><Relationship Id="rId4" Type="http://schemas.openxmlformats.org/officeDocument/2006/relationships/image" Target="../media/image6.png"/><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7.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5.jpeg"/><Relationship Id="rId7"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7.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32.jpg"/><Relationship Id="rId5" Type="http://schemas.openxmlformats.org/officeDocument/2006/relationships/image" Target="../media/image7.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5.jpeg"/><Relationship Id="rId7"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7.pn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8" Type="http://schemas.openxmlformats.org/officeDocument/2006/relationships/image" Target="../media/image38.jpg"/><Relationship Id="rId3" Type="http://schemas.openxmlformats.org/officeDocument/2006/relationships/image" Target="../media/image5.jpeg"/><Relationship Id="rId7"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7.png"/><Relationship Id="rId10" Type="http://schemas.openxmlformats.org/officeDocument/2006/relationships/image" Target="../media/image40.png"/><Relationship Id="rId4" Type="http://schemas.openxmlformats.org/officeDocument/2006/relationships/image" Target="../media/image6.png"/><Relationship Id="rId9" Type="http://schemas.openxmlformats.org/officeDocument/2006/relationships/image" Target="../media/image39.jpg"/></Relationships>
</file>

<file path=ppt/slides/_rels/slide34.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42.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7.pn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5.jpeg"/><Relationship Id="rId7" Type="http://schemas.openxmlformats.org/officeDocument/2006/relationships/image" Target="../media/image44.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image" Target="../media/image7.png"/><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46.jpg"/><Relationship Id="rId5" Type="http://schemas.openxmlformats.org/officeDocument/2006/relationships/image" Target="../media/image7.png"/><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5.jpeg"/><Relationship Id="rId7" Type="http://schemas.openxmlformats.org/officeDocument/2006/relationships/image" Target="../media/image48.pn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7.png"/><Relationship Id="rId10" Type="http://schemas.openxmlformats.org/officeDocument/2006/relationships/image" Target="../media/image51.png"/><Relationship Id="rId4" Type="http://schemas.openxmlformats.org/officeDocument/2006/relationships/image" Target="../media/image6.png"/><Relationship Id="rId9" Type="http://schemas.openxmlformats.org/officeDocument/2006/relationships/image" Target="../media/image50.png"/></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040837" y="3305060"/>
            <a:ext cx="3062326" cy="457200"/>
          </a:xfrm>
          <a:prstGeom prst="rect">
            <a:avLst/>
          </a:prstGeom>
          <a:noFill/>
          <a:ln/>
        </p:spPr>
        <p:txBody>
          <a:bodyPr wrap="square" lIns="95250" tIns="95250" rIns="95250" bIns="95250" rtlCol="0" anchor="t"/>
          <a:lstStyle/>
          <a:p>
            <a:pPr marL="0" indent="0" algn="ctr">
              <a:lnSpc>
                <a:spcPct val="112500"/>
              </a:lnSpc>
              <a:spcBef>
                <a:spcPts val="375"/>
              </a:spcBef>
              <a:buNone/>
            </a:pPr>
            <a:r>
              <a:rPr lang="en-US" sz="1296" dirty="0">
                <a:solidFill>
                  <a:srgbClr val="00215F"/>
                </a:solidFill>
                <a:latin typeface="微软雅黑" pitchFamily="34" charset="0"/>
                <a:ea typeface="微软雅黑" pitchFamily="34" charset="-122"/>
                <a:cs typeface="微软雅黑" pitchFamily="34" charset="-120"/>
              </a:rPr>
              <a:t>汇报人</a:t>
            </a:r>
            <a:r>
              <a:rPr lang="en-US" sz="1296" dirty="0">
                <a:solidFill>
                  <a:srgbClr val="00215F"/>
                </a:solidFill>
                <a:latin typeface="Arial" pitchFamily="34" charset="0"/>
                <a:ea typeface="Arial" pitchFamily="34" charset="-122"/>
                <a:cs typeface="Arial" pitchFamily="34" charset="-120"/>
              </a:rPr>
              <a:t>:</a:t>
            </a:r>
            <a:r>
              <a:rPr lang="en-US" sz="1296" dirty="0">
                <a:solidFill>
                  <a:srgbClr val="00215F"/>
                </a:solidFill>
                <a:latin typeface="微软雅黑" pitchFamily="34" charset="0"/>
                <a:ea typeface="微软雅黑" pitchFamily="34" charset="-122"/>
                <a:cs typeface="微软雅黑" pitchFamily="34" charset="-120"/>
              </a:rPr>
              <a:t> </a:t>
            </a:r>
            <a:r>
              <a:rPr lang="zh-CN" altLang="en-US" sz="1296" dirty="0">
                <a:solidFill>
                  <a:srgbClr val="00215F"/>
                </a:solidFill>
                <a:latin typeface="微软雅黑" pitchFamily="34" charset="0"/>
                <a:ea typeface="微软雅黑" pitchFamily="34" charset="-122"/>
                <a:cs typeface="微软雅黑" pitchFamily="34" charset="-120"/>
              </a:rPr>
              <a:t>丘宇乾</a:t>
            </a:r>
            <a:endParaRPr lang="en-US" sz="1440" dirty="0"/>
          </a:p>
        </p:txBody>
      </p:sp>
      <p:sp>
        <p:nvSpPr>
          <p:cNvPr id="3" name="Text 1"/>
          <p:cNvSpPr/>
          <p:nvPr/>
        </p:nvSpPr>
        <p:spPr>
          <a:xfrm>
            <a:off x="432664" y="1784498"/>
            <a:ext cx="8278672" cy="804672"/>
          </a:xfrm>
          <a:prstGeom prst="rect">
            <a:avLst/>
          </a:prstGeom>
          <a:noFill/>
          <a:ln/>
        </p:spPr>
        <p:txBody>
          <a:bodyPr wrap="square" lIns="95250" tIns="95250" rIns="95250" bIns="95250" rtlCol="0" anchor="t"/>
          <a:lstStyle/>
          <a:p>
            <a:pPr marL="0" indent="0" algn="ctr">
              <a:lnSpc>
                <a:spcPct val="100000"/>
              </a:lnSpc>
              <a:spcBef>
                <a:spcPts val="375"/>
              </a:spcBef>
              <a:buNone/>
            </a:pPr>
            <a:r>
              <a:rPr lang="en-US" sz="4032" b="1" kern="0" spc="288" dirty="0">
                <a:solidFill>
                  <a:srgbClr val="002B7F"/>
                </a:solidFill>
                <a:latin typeface="Arial" pitchFamily="34" charset="0"/>
                <a:ea typeface="Arial" pitchFamily="34" charset="-122"/>
                <a:cs typeface="Arial" pitchFamily="34" charset="-120"/>
              </a:rPr>
              <a:t>AI</a:t>
            </a:r>
            <a:r>
              <a:rPr lang="en-US" sz="4032" b="1" kern="0" spc="288" dirty="0">
                <a:solidFill>
                  <a:srgbClr val="002B7F"/>
                </a:solidFill>
                <a:latin typeface="微软雅黑" pitchFamily="34" charset="0"/>
                <a:ea typeface="微软雅黑" pitchFamily="34" charset="-122"/>
                <a:cs typeface="微软雅黑" pitchFamily="34" charset="-120"/>
              </a:rPr>
              <a:t>背单词</a:t>
            </a:r>
            <a:r>
              <a:rPr lang="en-US" sz="4032" b="1" kern="0" spc="288" dirty="0">
                <a:solidFill>
                  <a:srgbClr val="002B7F"/>
                </a:solidFill>
                <a:latin typeface="Arial" pitchFamily="34" charset="0"/>
                <a:ea typeface="Arial" pitchFamily="34" charset="-122"/>
                <a:cs typeface="Arial" pitchFamily="34" charset="-120"/>
              </a:rPr>
              <a:t>App</a:t>
            </a:r>
            <a:r>
              <a:rPr lang="en-US" sz="4032" b="1" kern="0" spc="288" dirty="0">
                <a:solidFill>
                  <a:srgbClr val="002B7F"/>
                </a:solidFill>
                <a:latin typeface="微软雅黑" pitchFamily="34" charset="0"/>
                <a:ea typeface="微软雅黑" pitchFamily="34" charset="-122"/>
                <a:cs typeface="微软雅黑" pitchFamily="34" charset="-120"/>
              </a:rPr>
              <a:t>开发总结</a:t>
            </a:r>
            <a:endParaRPr lang="en-US" sz="1440" dirty="0"/>
          </a:p>
        </p:txBody>
      </p:sp>
      <p:sp>
        <p:nvSpPr>
          <p:cNvPr id="4" name="Text 2"/>
          <p:cNvSpPr/>
          <p:nvPr/>
        </p:nvSpPr>
        <p:spPr>
          <a:xfrm>
            <a:off x="432511" y="2433218"/>
            <a:ext cx="8278978" cy="722376"/>
          </a:xfrm>
          <a:prstGeom prst="rect">
            <a:avLst/>
          </a:prstGeom>
          <a:noFill/>
          <a:ln/>
        </p:spPr>
        <p:txBody>
          <a:bodyPr wrap="square" lIns="95250" tIns="95250" rIns="95250" bIns="95250" rtlCol="0" anchor="t"/>
          <a:lstStyle/>
          <a:p>
            <a:pPr marL="0" indent="0" algn="ctr">
              <a:lnSpc>
                <a:spcPct val="112500"/>
              </a:lnSpc>
              <a:spcBef>
                <a:spcPts val="375"/>
              </a:spcBef>
              <a:buNone/>
            </a:pPr>
            <a:r>
              <a:rPr lang="en-US" sz="2736" dirty="0">
                <a:solidFill>
                  <a:srgbClr val="5A85D9"/>
                </a:solidFill>
                <a:latin typeface="微软雅黑" pitchFamily="34" charset="0"/>
                <a:ea typeface="微软雅黑" pitchFamily="34" charset="-122"/>
                <a:cs typeface="微软雅黑" pitchFamily="34" charset="-120"/>
              </a:rPr>
              <a:t>语境学习与技术实现</a:t>
            </a:r>
            <a:endParaRPr lang="en-US" sz="1440" dirty="0"/>
          </a:p>
        </p:txBody>
      </p:sp>
      <p:sp>
        <p:nvSpPr>
          <p:cNvPr id="5" name="Shape 3"/>
          <p:cNvSpPr/>
          <p:nvPr/>
        </p:nvSpPr>
        <p:spPr>
          <a:xfrm>
            <a:off x="2462257" y="3218026"/>
            <a:ext cx="4219486" cy="0"/>
          </a:xfrm>
          <a:custGeom>
            <a:avLst/>
            <a:gdLst/>
            <a:ahLst/>
            <a:cxnLst/>
            <a:rect l="l" t="t" r="r" b="b"/>
            <a:pathLst>
              <a:path w="4219486">
                <a:moveTo>
                  <a:pt x="0" y="0"/>
                </a:moveTo>
                <a:moveTo>
                  <a:pt x="0" y="0"/>
                </a:moveTo>
                <a:lnTo>
                  <a:pt x="4219486" y="0"/>
                </a:lnTo>
              </a:path>
            </a:pathLst>
          </a:custGeom>
          <a:noFill/>
          <a:ln w="9525">
            <a:solidFill>
              <a:srgbClr val="FFFFFF"/>
            </a:solidFill>
            <a:prstDash val="solid"/>
            <a:headEnd type="none"/>
            <a:tailEnd type="none"/>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lstStyle/>
          <a:p>
            <a:pPr marL="0" indent="0">
              <a:lnSpc>
                <a:spcPct val="112500"/>
              </a:lnSpc>
              <a:spcBef>
                <a:spcPts val="375"/>
              </a:spcBef>
              <a:buNone/>
            </a:pPr>
            <a:r>
              <a:rPr lang="en-US" sz="2016" b="1" dirty="0">
                <a:solidFill>
                  <a:srgbClr val="002B7F"/>
                </a:solidFill>
                <a:latin typeface="微软雅黑" pitchFamily="34" charset="0"/>
                <a:ea typeface="微软雅黑" pitchFamily="34" charset="-122"/>
                <a:cs typeface="微软雅黑" pitchFamily="34" charset="-120"/>
              </a:rPr>
              <a:t>前端层技术栈</a:t>
            </a:r>
            <a:endParaRPr lang="en-US" sz="1440" dirty="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pic>
        <p:nvPicPr>
          <p:cNvPr id="5" name="Image 2" descr="preencoded.png"/>
          <p:cNvPicPr>
            <a:picLocks noChangeAspect="1"/>
          </p:cNvPicPr>
          <p:nvPr/>
        </p:nvPicPr>
        <p:blipFill>
          <a:blip r:embed="rId6"/>
          <a:stretch>
            <a:fillRect/>
          </a:stretch>
        </p:blipFill>
        <p:spPr>
          <a:xfrm>
            <a:off x="1225275" y="1225417"/>
            <a:ext cx="7517281" cy="3418820"/>
          </a:xfrm>
          <a:prstGeom prst="rect">
            <a:avLst/>
          </a:prstGeom>
        </p:spPr>
      </p:pic>
      <p:sp>
        <p:nvSpPr>
          <p:cNvPr id="6" name="Shape 1"/>
          <p:cNvSpPr/>
          <p:nvPr/>
        </p:nvSpPr>
        <p:spPr>
          <a:xfrm>
            <a:off x="374013" y="1330352"/>
            <a:ext cx="2296081" cy="3412609"/>
          </a:xfrm>
          <a:custGeom>
            <a:avLst/>
            <a:gdLst/>
            <a:ahLst/>
            <a:cxnLst/>
            <a:rect l="l" t="t" r="r" b="b"/>
            <a:pathLst>
              <a:path w="2296081" h="3412609">
                <a:moveTo>
                  <a:pt x="89935" y="0"/>
                </a:moveTo>
                <a:moveTo>
                  <a:pt x="89935" y="0"/>
                </a:moveTo>
                <a:lnTo>
                  <a:pt x="2206146" y="0"/>
                </a:lnTo>
                <a:quadBezTo>
                  <a:pt x="2296081" y="0"/>
                  <a:pt x="2296081" y="89935"/>
                </a:quadBezTo>
                <a:lnTo>
                  <a:pt x="2296081" y="3322674"/>
                </a:lnTo>
                <a:quadBezTo>
                  <a:pt x="2296081" y="3412609"/>
                  <a:pt x="2206146" y="3412609"/>
                </a:quadBezTo>
                <a:lnTo>
                  <a:pt x="89935" y="3412609"/>
                </a:lnTo>
                <a:quadBezTo>
                  <a:pt x="0" y="3412609"/>
                  <a:pt x="0" y="3322674"/>
                </a:quadBezTo>
                <a:lnTo>
                  <a:pt x="0" y="89935"/>
                </a:lnTo>
                <a:quadBezTo>
                  <a:pt x="0" y="0"/>
                  <a:pt x="89935" y="0"/>
                </a:quadBezTo>
                <a:close/>
              </a:path>
            </a:pathLst>
          </a:custGeom>
          <a:solidFill>
            <a:srgbClr val="0084FF"/>
          </a:solidFill>
          <a:ln/>
        </p:spPr>
      </p:sp>
      <p:sp>
        <p:nvSpPr>
          <p:cNvPr id="7" name="Shape 2"/>
          <p:cNvSpPr/>
          <p:nvPr/>
        </p:nvSpPr>
        <p:spPr>
          <a:xfrm>
            <a:off x="8760843" y="2084400"/>
            <a:ext cx="0" cy="1252603"/>
          </a:xfrm>
          <a:custGeom>
            <a:avLst/>
            <a:gdLst/>
            <a:ahLst/>
            <a:cxnLst/>
            <a:rect l="l" t="t" r="r" b="b"/>
            <a:pathLst>
              <a:path h="1252603">
                <a:moveTo>
                  <a:pt x="0" y="0"/>
                </a:moveTo>
                <a:moveTo>
                  <a:pt x="0" y="0"/>
                </a:moveTo>
                <a:lnTo>
                  <a:pt x="0" y="1252603"/>
                </a:lnTo>
              </a:path>
            </a:pathLst>
          </a:custGeom>
          <a:noFill/>
          <a:ln w="38100">
            <a:solidFill>
              <a:srgbClr val="0055FF">
                <a:alpha val="36863"/>
              </a:srgbClr>
            </a:solidFill>
            <a:prstDash val="solid"/>
            <a:headEnd type="none"/>
            <a:tailEnd type="none"/>
          </a:ln>
        </p:spPr>
      </p:sp>
      <p:sp>
        <p:nvSpPr>
          <p:cNvPr id="8" name="Shape 3"/>
          <p:cNvSpPr/>
          <p:nvPr/>
        </p:nvSpPr>
        <p:spPr>
          <a:xfrm>
            <a:off x="3813303" y="1722506"/>
            <a:ext cx="3936751" cy="0"/>
          </a:xfrm>
          <a:custGeom>
            <a:avLst/>
            <a:gdLst/>
            <a:ahLst/>
            <a:cxnLst/>
            <a:rect l="l" t="t" r="r" b="b"/>
            <a:pathLst>
              <a:path w="3936751">
                <a:moveTo>
                  <a:pt x="0" y="0"/>
                </a:moveTo>
                <a:moveTo>
                  <a:pt x="0" y="0"/>
                </a:moveTo>
                <a:lnTo>
                  <a:pt x="3936751" y="0"/>
                </a:lnTo>
              </a:path>
            </a:pathLst>
          </a:custGeom>
          <a:noFill/>
          <a:ln w="9525">
            <a:solidFill>
              <a:srgbClr val="0055FF">
                <a:alpha val="58824"/>
              </a:srgbClr>
            </a:solidFill>
            <a:prstDash val="solid"/>
            <a:headEnd type="none"/>
            <a:tailEnd type="none"/>
          </a:ln>
        </p:spPr>
      </p:sp>
      <p:sp>
        <p:nvSpPr>
          <p:cNvPr id="9" name="Shape 4"/>
          <p:cNvSpPr/>
          <p:nvPr/>
        </p:nvSpPr>
        <p:spPr>
          <a:xfrm>
            <a:off x="3785871" y="1722506"/>
            <a:ext cx="805245" cy="0"/>
          </a:xfrm>
          <a:custGeom>
            <a:avLst/>
            <a:gdLst/>
            <a:ahLst/>
            <a:cxnLst/>
            <a:rect l="l" t="t" r="r" b="b"/>
            <a:pathLst>
              <a:path w="805245">
                <a:moveTo>
                  <a:pt x="0" y="0"/>
                </a:moveTo>
                <a:moveTo>
                  <a:pt x="0" y="0"/>
                </a:moveTo>
                <a:lnTo>
                  <a:pt x="805245" y="0"/>
                </a:lnTo>
              </a:path>
            </a:pathLst>
          </a:custGeom>
          <a:noFill/>
          <a:ln w="38100">
            <a:solidFill>
              <a:srgbClr val="0055FF"/>
            </a:solidFill>
            <a:prstDash val="solid"/>
            <a:headEnd type="none"/>
            <a:tailEnd type="none"/>
          </a:ln>
        </p:spPr>
      </p:sp>
      <p:sp>
        <p:nvSpPr>
          <p:cNvPr id="10" name="Shape 5"/>
          <p:cNvSpPr/>
          <p:nvPr/>
        </p:nvSpPr>
        <p:spPr>
          <a:xfrm>
            <a:off x="3023708" y="1359760"/>
            <a:ext cx="577486" cy="577486"/>
          </a:xfrm>
          <a:custGeom>
            <a:avLst/>
            <a:gdLst/>
            <a:ahLst/>
            <a:cxnLst/>
            <a:rect l="l" t="t" r="r" b="b"/>
            <a:pathLst>
              <a:path w="577486" h="577486">
                <a:moveTo>
                  <a:pt x="288743" y="0"/>
                </a:moveTo>
                <a:moveTo>
                  <a:pt x="288743" y="0"/>
                </a:moveTo>
                <a:cubicBezTo>
                  <a:pt x="448104" y="0"/>
                  <a:pt x="577486" y="129381"/>
                  <a:pt x="577486" y="288743"/>
                </a:cubicBezTo>
                <a:cubicBezTo>
                  <a:pt x="577486" y="448104"/>
                  <a:pt x="448104" y="577486"/>
                  <a:pt x="288743" y="577486"/>
                </a:cubicBezTo>
                <a:cubicBezTo>
                  <a:pt x="129381" y="577486"/>
                  <a:pt x="0" y="448104"/>
                  <a:pt x="0" y="288743"/>
                </a:cubicBezTo>
                <a:cubicBezTo>
                  <a:pt x="0" y="129381"/>
                  <a:pt x="129381" y="0"/>
                  <a:pt x="288743" y="0"/>
                </a:cubicBezTo>
                <a:close/>
              </a:path>
            </a:pathLst>
          </a:custGeom>
          <a:solidFill>
            <a:srgbClr val="0084FF"/>
          </a:solidFill>
          <a:ln/>
        </p:spPr>
      </p:sp>
      <p:pic>
        <p:nvPicPr>
          <p:cNvPr id="11" name="Image 3" descr="preencoded.png"/>
          <p:cNvPicPr>
            <a:picLocks noChangeAspect="1"/>
          </p:cNvPicPr>
          <p:nvPr/>
        </p:nvPicPr>
        <p:blipFill>
          <a:blip r:embed="rId7"/>
          <a:stretch>
            <a:fillRect/>
          </a:stretch>
        </p:blipFill>
        <p:spPr>
          <a:xfrm>
            <a:off x="3157217" y="1493270"/>
            <a:ext cx="310467" cy="310467"/>
          </a:xfrm>
          <a:prstGeom prst="rect">
            <a:avLst/>
          </a:prstGeom>
        </p:spPr>
      </p:pic>
      <p:sp>
        <p:nvSpPr>
          <p:cNvPr id="12" name="Shape 6"/>
          <p:cNvSpPr/>
          <p:nvPr/>
        </p:nvSpPr>
        <p:spPr>
          <a:xfrm>
            <a:off x="3813303" y="2854188"/>
            <a:ext cx="3936751" cy="0"/>
          </a:xfrm>
          <a:custGeom>
            <a:avLst/>
            <a:gdLst/>
            <a:ahLst/>
            <a:cxnLst/>
            <a:rect l="l" t="t" r="r" b="b"/>
            <a:pathLst>
              <a:path w="3936751">
                <a:moveTo>
                  <a:pt x="0" y="0"/>
                </a:moveTo>
                <a:moveTo>
                  <a:pt x="0" y="0"/>
                </a:moveTo>
                <a:lnTo>
                  <a:pt x="3936751" y="0"/>
                </a:lnTo>
              </a:path>
            </a:pathLst>
          </a:custGeom>
          <a:noFill/>
          <a:ln w="9525">
            <a:solidFill>
              <a:srgbClr val="0055FF">
                <a:alpha val="56863"/>
              </a:srgbClr>
            </a:solidFill>
            <a:prstDash val="solid"/>
            <a:headEnd type="none"/>
            <a:tailEnd type="none"/>
          </a:ln>
        </p:spPr>
      </p:sp>
      <p:sp>
        <p:nvSpPr>
          <p:cNvPr id="13" name="Shape 7"/>
          <p:cNvSpPr/>
          <p:nvPr/>
        </p:nvSpPr>
        <p:spPr>
          <a:xfrm>
            <a:off x="3785871" y="2854188"/>
            <a:ext cx="805245" cy="0"/>
          </a:xfrm>
          <a:custGeom>
            <a:avLst/>
            <a:gdLst/>
            <a:ahLst/>
            <a:cxnLst/>
            <a:rect l="l" t="t" r="r" b="b"/>
            <a:pathLst>
              <a:path w="805245">
                <a:moveTo>
                  <a:pt x="0" y="0"/>
                </a:moveTo>
                <a:moveTo>
                  <a:pt x="0" y="0"/>
                </a:moveTo>
                <a:lnTo>
                  <a:pt x="805245" y="0"/>
                </a:lnTo>
              </a:path>
            </a:pathLst>
          </a:custGeom>
          <a:noFill/>
          <a:ln w="38100">
            <a:solidFill>
              <a:srgbClr val="0055FF"/>
            </a:solidFill>
            <a:prstDash val="solid"/>
            <a:headEnd type="none"/>
            <a:tailEnd type="none"/>
          </a:ln>
        </p:spPr>
      </p:sp>
      <p:sp>
        <p:nvSpPr>
          <p:cNvPr id="14" name="Shape 8"/>
          <p:cNvSpPr/>
          <p:nvPr/>
        </p:nvSpPr>
        <p:spPr>
          <a:xfrm>
            <a:off x="3023708" y="2491442"/>
            <a:ext cx="577486" cy="577486"/>
          </a:xfrm>
          <a:custGeom>
            <a:avLst/>
            <a:gdLst/>
            <a:ahLst/>
            <a:cxnLst/>
            <a:rect l="l" t="t" r="r" b="b"/>
            <a:pathLst>
              <a:path w="577486" h="577486">
                <a:moveTo>
                  <a:pt x="288743" y="0"/>
                </a:moveTo>
                <a:moveTo>
                  <a:pt x="288743" y="0"/>
                </a:moveTo>
                <a:cubicBezTo>
                  <a:pt x="448104" y="0"/>
                  <a:pt x="577486" y="129381"/>
                  <a:pt x="577486" y="288743"/>
                </a:cubicBezTo>
                <a:cubicBezTo>
                  <a:pt x="577486" y="448104"/>
                  <a:pt x="448104" y="577486"/>
                  <a:pt x="288743" y="577486"/>
                </a:cubicBezTo>
                <a:cubicBezTo>
                  <a:pt x="129381" y="577486"/>
                  <a:pt x="0" y="448104"/>
                  <a:pt x="0" y="288743"/>
                </a:cubicBezTo>
                <a:cubicBezTo>
                  <a:pt x="0" y="129381"/>
                  <a:pt x="129381" y="0"/>
                  <a:pt x="288743" y="0"/>
                </a:cubicBezTo>
                <a:close/>
              </a:path>
            </a:pathLst>
          </a:custGeom>
          <a:solidFill>
            <a:srgbClr val="0084FF"/>
          </a:solidFill>
          <a:ln/>
        </p:spPr>
      </p:sp>
      <p:pic>
        <p:nvPicPr>
          <p:cNvPr id="15" name="Image 4" descr="preencoded.png"/>
          <p:cNvPicPr>
            <a:picLocks noChangeAspect="1"/>
          </p:cNvPicPr>
          <p:nvPr/>
        </p:nvPicPr>
        <p:blipFill>
          <a:blip r:embed="rId8"/>
          <a:stretch>
            <a:fillRect/>
          </a:stretch>
        </p:blipFill>
        <p:spPr>
          <a:xfrm>
            <a:off x="3185349" y="2653083"/>
            <a:ext cx="254203" cy="254203"/>
          </a:xfrm>
          <a:prstGeom prst="rect">
            <a:avLst/>
          </a:prstGeom>
        </p:spPr>
      </p:pic>
      <p:sp>
        <p:nvSpPr>
          <p:cNvPr id="16" name="Shape 9"/>
          <p:cNvSpPr/>
          <p:nvPr/>
        </p:nvSpPr>
        <p:spPr>
          <a:xfrm>
            <a:off x="3813303" y="3985870"/>
            <a:ext cx="3936751" cy="0"/>
          </a:xfrm>
          <a:custGeom>
            <a:avLst/>
            <a:gdLst/>
            <a:ahLst/>
            <a:cxnLst/>
            <a:rect l="l" t="t" r="r" b="b"/>
            <a:pathLst>
              <a:path w="3936751">
                <a:moveTo>
                  <a:pt x="0" y="0"/>
                </a:moveTo>
                <a:moveTo>
                  <a:pt x="0" y="0"/>
                </a:moveTo>
                <a:lnTo>
                  <a:pt x="3936751" y="0"/>
                </a:lnTo>
              </a:path>
            </a:pathLst>
          </a:custGeom>
          <a:noFill/>
          <a:ln w="9525">
            <a:solidFill>
              <a:srgbClr val="0055FF">
                <a:alpha val="58824"/>
              </a:srgbClr>
            </a:solidFill>
            <a:prstDash val="solid"/>
            <a:headEnd type="none"/>
            <a:tailEnd type="none"/>
          </a:ln>
        </p:spPr>
      </p:sp>
      <p:sp>
        <p:nvSpPr>
          <p:cNvPr id="17" name="Shape 10"/>
          <p:cNvSpPr/>
          <p:nvPr/>
        </p:nvSpPr>
        <p:spPr>
          <a:xfrm>
            <a:off x="3785871" y="3985870"/>
            <a:ext cx="805245" cy="0"/>
          </a:xfrm>
          <a:custGeom>
            <a:avLst/>
            <a:gdLst/>
            <a:ahLst/>
            <a:cxnLst/>
            <a:rect l="l" t="t" r="r" b="b"/>
            <a:pathLst>
              <a:path w="805245">
                <a:moveTo>
                  <a:pt x="0" y="0"/>
                </a:moveTo>
                <a:moveTo>
                  <a:pt x="0" y="0"/>
                </a:moveTo>
                <a:lnTo>
                  <a:pt x="805245" y="0"/>
                </a:lnTo>
              </a:path>
            </a:pathLst>
          </a:custGeom>
          <a:noFill/>
          <a:ln w="38100">
            <a:solidFill>
              <a:srgbClr val="0055FF"/>
            </a:solidFill>
            <a:prstDash val="solid"/>
            <a:headEnd type="none"/>
            <a:tailEnd type="none"/>
          </a:ln>
        </p:spPr>
      </p:sp>
      <p:sp>
        <p:nvSpPr>
          <p:cNvPr id="18" name="Shape 11"/>
          <p:cNvSpPr/>
          <p:nvPr/>
        </p:nvSpPr>
        <p:spPr>
          <a:xfrm>
            <a:off x="3023708" y="3623124"/>
            <a:ext cx="577486" cy="577486"/>
          </a:xfrm>
          <a:custGeom>
            <a:avLst/>
            <a:gdLst/>
            <a:ahLst/>
            <a:cxnLst/>
            <a:rect l="l" t="t" r="r" b="b"/>
            <a:pathLst>
              <a:path w="577486" h="577486">
                <a:moveTo>
                  <a:pt x="288743" y="0"/>
                </a:moveTo>
                <a:moveTo>
                  <a:pt x="288743" y="0"/>
                </a:moveTo>
                <a:cubicBezTo>
                  <a:pt x="448104" y="0"/>
                  <a:pt x="577486" y="129381"/>
                  <a:pt x="577486" y="288743"/>
                </a:cubicBezTo>
                <a:cubicBezTo>
                  <a:pt x="577486" y="448104"/>
                  <a:pt x="448104" y="577486"/>
                  <a:pt x="288743" y="577486"/>
                </a:cubicBezTo>
                <a:cubicBezTo>
                  <a:pt x="129381" y="577486"/>
                  <a:pt x="0" y="448104"/>
                  <a:pt x="0" y="288743"/>
                </a:cubicBezTo>
                <a:cubicBezTo>
                  <a:pt x="0" y="129381"/>
                  <a:pt x="129381" y="0"/>
                  <a:pt x="288743" y="0"/>
                </a:cubicBezTo>
                <a:close/>
              </a:path>
            </a:pathLst>
          </a:custGeom>
          <a:solidFill>
            <a:srgbClr val="0084FF"/>
          </a:solidFill>
          <a:ln/>
        </p:spPr>
      </p:sp>
      <p:pic>
        <p:nvPicPr>
          <p:cNvPr id="19" name="Image 5" descr="preencoded.png"/>
          <p:cNvPicPr>
            <a:picLocks noChangeAspect="1"/>
          </p:cNvPicPr>
          <p:nvPr/>
        </p:nvPicPr>
        <p:blipFill>
          <a:blip r:embed="rId9"/>
          <a:stretch>
            <a:fillRect/>
          </a:stretch>
        </p:blipFill>
        <p:spPr>
          <a:xfrm>
            <a:off x="3175291" y="3774707"/>
            <a:ext cx="274320" cy="274320"/>
          </a:xfrm>
          <a:prstGeom prst="rect">
            <a:avLst/>
          </a:prstGeom>
        </p:spPr>
      </p:pic>
      <p:sp>
        <p:nvSpPr>
          <p:cNvPr id="20" name="Text 12"/>
          <p:cNvSpPr/>
          <p:nvPr/>
        </p:nvSpPr>
        <p:spPr>
          <a:xfrm>
            <a:off x="3690665" y="1320170"/>
            <a:ext cx="4865020" cy="384048"/>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584" b="1" dirty="0">
                <a:solidFill>
                  <a:srgbClr val="000000"/>
                </a:solidFill>
                <a:latin typeface="Noto Sans" pitchFamily="34" charset="0"/>
                <a:ea typeface="Noto Sans" pitchFamily="34" charset="-122"/>
                <a:cs typeface="Noto Sans" pitchFamily="34" charset="-120"/>
              </a:rPr>
              <a:t>Android开发环境搭建</a:t>
            </a:r>
            <a:endParaRPr lang="en-US" sz="1440" dirty="0"/>
          </a:p>
        </p:txBody>
      </p:sp>
      <p:sp>
        <p:nvSpPr>
          <p:cNvPr id="22" name="Text 13"/>
          <p:cNvSpPr/>
          <p:nvPr/>
        </p:nvSpPr>
        <p:spPr>
          <a:xfrm>
            <a:off x="3690665" y="1695074"/>
            <a:ext cx="4876204" cy="603504"/>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008" dirty="0">
                <a:solidFill>
                  <a:srgbClr val="000000"/>
                </a:solidFill>
                <a:latin typeface="Noto Sans" pitchFamily="34" charset="0"/>
                <a:ea typeface="Noto Sans" pitchFamily="34" charset="-122"/>
                <a:cs typeface="Noto Sans" pitchFamily="34" charset="-120"/>
              </a:rPr>
              <a:t>利用Android Studio作为主要开发工具，结合Kotlin语言和XML布局文件，构建了高效且用户友好的前端界面，为AI背单词App提供了坚实的基础。</a:t>
            </a:r>
            <a:endParaRPr lang="en-US" sz="1440" dirty="0"/>
          </a:p>
        </p:txBody>
      </p:sp>
      <p:sp>
        <p:nvSpPr>
          <p:cNvPr id="23" name="Text 14"/>
          <p:cNvSpPr/>
          <p:nvPr/>
        </p:nvSpPr>
        <p:spPr>
          <a:xfrm>
            <a:off x="3690665" y="2451852"/>
            <a:ext cx="4865020" cy="384048"/>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584" b="1" dirty="0">
                <a:solidFill>
                  <a:srgbClr val="000000"/>
                </a:solidFill>
                <a:latin typeface="Noto Sans" pitchFamily="34" charset="0"/>
                <a:ea typeface="Noto Sans" pitchFamily="34" charset="-122"/>
                <a:cs typeface="Noto Sans" pitchFamily="34" charset="-120"/>
              </a:rPr>
              <a:t>ViewPager2实现流畅交互</a:t>
            </a:r>
            <a:endParaRPr lang="en-US" sz="1440" dirty="0"/>
          </a:p>
        </p:txBody>
      </p:sp>
      <p:sp>
        <p:nvSpPr>
          <p:cNvPr id="24" name="Text 15"/>
          <p:cNvSpPr/>
          <p:nvPr/>
        </p:nvSpPr>
        <p:spPr>
          <a:xfrm>
            <a:off x="3690665" y="2826756"/>
            <a:ext cx="4876204" cy="603504"/>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008" dirty="0">
                <a:solidFill>
                  <a:srgbClr val="000000"/>
                </a:solidFill>
                <a:latin typeface="Noto Sans" pitchFamily="34" charset="0"/>
                <a:ea typeface="Noto Sans" pitchFamily="34" charset="-122"/>
                <a:cs typeface="Noto Sans" pitchFamily="34" charset="-120"/>
              </a:rPr>
              <a:t>通过ViewPager2组件实现了主界面与历史记录界面之间的无缝切换，增强了用户体验，使得学习过程更加直观和便捷。</a:t>
            </a:r>
            <a:endParaRPr lang="en-US" sz="1440" dirty="0"/>
          </a:p>
        </p:txBody>
      </p:sp>
      <p:sp>
        <p:nvSpPr>
          <p:cNvPr id="25" name="Text 16"/>
          <p:cNvSpPr/>
          <p:nvPr/>
        </p:nvSpPr>
        <p:spPr>
          <a:xfrm>
            <a:off x="3690665" y="3583534"/>
            <a:ext cx="4865020" cy="384048"/>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584" b="1" dirty="0">
                <a:solidFill>
                  <a:srgbClr val="000000"/>
                </a:solidFill>
                <a:latin typeface="Noto Sans" pitchFamily="34" charset="0"/>
                <a:ea typeface="Noto Sans" pitchFamily="34" charset="-122"/>
                <a:cs typeface="Noto Sans" pitchFamily="34" charset="-120"/>
              </a:rPr>
              <a:t>异步加载技术应用</a:t>
            </a:r>
            <a:endParaRPr lang="en-US" sz="1440" dirty="0"/>
          </a:p>
        </p:txBody>
      </p:sp>
      <p:sp>
        <p:nvSpPr>
          <p:cNvPr id="26" name="Text 17"/>
          <p:cNvSpPr/>
          <p:nvPr/>
        </p:nvSpPr>
        <p:spPr>
          <a:xfrm>
            <a:off x="3690665" y="3958438"/>
            <a:ext cx="4876204" cy="603504"/>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008" dirty="0">
                <a:solidFill>
                  <a:srgbClr val="000000"/>
                </a:solidFill>
                <a:latin typeface="Noto Sans" pitchFamily="34" charset="0"/>
                <a:ea typeface="Noto Sans" pitchFamily="34" charset="-122"/>
                <a:cs typeface="Noto Sans" pitchFamily="34" charset="-120"/>
              </a:rPr>
              <a:t>采用Volley库配合ProgressBar实现了数据的异步加载，有效避免了界面卡顿现象，确保了应用在处理大量数据时仍能保持流畅运行。</a:t>
            </a:r>
            <a:endParaRPr lang="en-US" sz="1440" dirty="0"/>
          </a:p>
        </p:txBody>
      </p:sp>
      <p:pic>
        <p:nvPicPr>
          <p:cNvPr id="29" name="图片 28">
            <a:extLst>
              <a:ext uri="{FF2B5EF4-FFF2-40B4-BE49-F238E27FC236}">
                <a16:creationId xmlns:a16="http://schemas.microsoft.com/office/drawing/2014/main" id="{1F7E4F00-9DA8-9B53-DE2A-42E3D9EEACD0}"/>
              </a:ext>
            </a:extLst>
          </p:cNvPr>
          <p:cNvPicPr>
            <a:picLocks noChangeAspect="1"/>
          </p:cNvPicPr>
          <p:nvPr/>
        </p:nvPicPr>
        <p:blipFill>
          <a:blip r:embed="rId10"/>
          <a:stretch>
            <a:fillRect/>
          </a:stretch>
        </p:blipFill>
        <p:spPr>
          <a:xfrm>
            <a:off x="584970" y="747066"/>
            <a:ext cx="2236708" cy="434519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lstStyle/>
          <a:p>
            <a:pPr marL="0" indent="0">
              <a:lnSpc>
                <a:spcPct val="112500"/>
              </a:lnSpc>
              <a:spcBef>
                <a:spcPts val="375"/>
              </a:spcBef>
              <a:buNone/>
            </a:pPr>
            <a:r>
              <a:rPr lang="en-US" sz="2016" b="1" dirty="0">
                <a:solidFill>
                  <a:srgbClr val="002B7F"/>
                </a:solidFill>
                <a:latin typeface="微软雅黑" pitchFamily="34" charset="0"/>
                <a:ea typeface="微软雅黑" pitchFamily="34" charset="-122"/>
                <a:cs typeface="微软雅黑" pitchFamily="34" charset="-120"/>
              </a:rPr>
              <a:t>通信层实现方式</a:t>
            </a:r>
            <a:endParaRPr lang="en-US" sz="1440" dirty="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a:off x="290093" y="1274583"/>
            <a:ext cx="2462795" cy="355014"/>
          </a:xfrm>
          <a:custGeom>
            <a:avLst/>
            <a:gdLst/>
            <a:ahLst/>
            <a:cxnLst/>
            <a:rect l="l" t="t" r="r" b="b"/>
            <a:pathLst>
              <a:path w="2462795" h="355014">
                <a:moveTo>
                  <a:pt x="2462795" y="177507"/>
                </a:moveTo>
                <a:moveTo>
                  <a:pt x="2462795" y="177507"/>
                </a:moveTo>
                <a:lnTo>
                  <a:pt x="2239660" y="0"/>
                </a:lnTo>
                <a:lnTo>
                  <a:pt x="0" y="0"/>
                </a:lnTo>
                <a:lnTo>
                  <a:pt x="223135" y="177507"/>
                </a:lnTo>
                <a:lnTo>
                  <a:pt x="0" y="355014"/>
                </a:lnTo>
                <a:lnTo>
                  <a:pt x="2239660" y="355014"/>
                </a:lnTo>
                <a:close/>
              </a:path>
            </a:pathLst>
          </a:custGeom>
          <a:solidFill>
            <a:srgbClr val="0084FF"/>
          </a:solidFill>
          <a:ln/>
        </p:spPr>
      </p:sp>
      <p:sp>
        <p:nvSpPr>
          <p:cNvPr id="6" name="Text 2"/>
          <p:cNvSpPr/>
          <p:nvPr/>
        </p:nvSpPr>
        <p:spPr>
          <a:xfrm>
            <a:off x="1068430" y="1210207"/>
            <a:ext cx="906122" cy="45720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440" dirty="0">
                <a:solidFill>
                  <a:srgbClr val="FFFFFF"/>
                </a:solidFill>
                <a:latin typeface="Noto Sans" pitchFamily="34" charset="0"/>
                <a:ea typeface="Noto Sans" pitchFamily="34" charset="-122"/>
                <a:cs typeface="Noto Sans" pitchFamily="34" charset="-120"/>
              </a:rPr>
              <a:t>20XX</a:t>
            </a:r>
            <a:endParaRPr lang="en-US" sz="1440" dirty="0"/>
          </a:p>
        </p:txBody>
      </p:sp>
      <p:sp>
        <p:nvSpPr>
          <p:cNvPr id="7" name="Shape 3"/>
          <p:cNvSpPr/>
          <p:nvPr/>
        </p:nvSpPr>
        <p:spPr>
          <a:xfrm>
            <a:off x="1521491" y="1610663"/>
            <a:ext cx="0" cy="590513"/>
          </a:xfrm>
          <a:custGeom>
            <a:avLst/>
            <a:gdLst/>
            <a:ahLst/>
            <a:cxnLst/>
            <a:rect l="l" t="t" r="r" b="b"/>
            <a:pathLst>
              <a:path h="590513">
                <a:moveTo>
                  <a:pt x="0" y="0"/>
                </a:moveTo>
                <a:moveTo>
                  <a:pt x="0" y="0"/>
                </a:moveTo>
                <a:lnTo>
                  <a:pt x="0" y="590513"/>
                </a:lnTo>
              </a:path>
            </a:pathLst>
          </a:custGeom>
          <a:noFill/>
          <a:ln w="20157">
            <a:solidFill>
              <a:srgbClr val="0055FF"/>
            </a:solidFill>
            <a:prstDash val="solid"/>
            <a:headEnd type="none"/>
            <a:tailEnd type="none"/>
          </a:ln>
        </p:spPr>
      </p:sp>
      <p:sp>
        <p:nvSpPr>
          <p:cNvPr id="8" name="Shape 4"/>
          <p:cNvSpPr/>
          <p:nvPr/>
        </p:nvSpPr>
        <p:spPr>
          <a:xfrm>
            <a:off x="1424737" y="2172362"/>
            <a:ext cx="193507" cy="193507"/>
          </a:xfrm>
          <a:custGeom>
            <a:avLst/>
            <a:gdLst/>
            <a:ahLst/>
            <a:cxnLst/>
            <a:rect l="l" t="t" r="r" b="b"/>
            <a:pathLst>
              <a:path w="193507" h="193507">
                <a:moveTo>
                  <a:pt x="96753" y="0"/>
                </a:moveTo>
                <a:moveTo>
                  <a:pt x="96753" y="0"/>
                </a:moveTo>
                <a:cubicBezTo>
                  <a:pt x="150153" y="0"/>
                  <a:pt x="193507" y="43354"/>
                  <a:pt x="193507" y="96753"/>
                </a:cubicBezTo>
                <a:cubicBezTo>
                  <a:pt x="193507" y="150153"/>
                  <a:pt x="150153" y="193507"/>
                  <a:pt x="96753" y="193507"/>
                </a:cubicBezTo>
                <a:cubicBezTo>
                  <a:pt x="43354" y="193507"/>
                  <a:pt x="0" y="150153"/>
                  <a:pt x="0" y="96753"/>
                </a:cubicBezTo>
                <a:cubicBezTo>
                  <a:pt x="0" y="43354"/>
                  <a:pt x="43354" y="0"/>
                  <a:pt x="96753" y="0"/>
                </a:cubicBezTo>
                <a:close/>
              </a:path>
            </a:pathLst>
          </a:custGeom>
          <a:solidFill>
            <a:srgbClr val="0084FF"/>
          </a:solidFill>
          <a:ln/>
        </p:spPr>
      </p:sp>
      <p:sp>
        <p:nvSpPr>
          <p:cNvPr id="9" name="Shape 5"/>
          <p:cNvSpPr/>
          <p:nvPr/>
        </p:nvSpPr>
        <p:spPr>
          <a:xfrm>
            <a:off x="1401747" y="1016700"/>
            <a:ext cx="239488" cy="193507"/>
          </a:xfrm>
          <a:custGeom>
            <a:avLst/>
            <a:gdLst/>
            <a:ahLst/>
            <a:cxnLst/>
            <a:rect l="l" t="t" r="r" b="b"/>
            <a:pathLst>
              <a:path w="239488" h="193507">
                <a:moveTo>
                  <a:pt x="119744" y="0"/>
                </a:moveTo>
                <a:moveTo>
                  <a:pt x="119744" y="0"/>
                </a:moveTo>
                <a:lnTo>
                  <a:pt x="71846" y="58052"/>
                </a:lnTo>
                <a:lnTo>
                  <a:pt x="0" y="96753"/>
                </a:lnTo>
                <a:lnTo>
                  <a:pt x="71846" y="135455"/>
                </a:lnTo>
                <a:lnTo>
                  <a:pt x="119744" y="193507"/>
                </a:lnTo>
                <a:lnTo>
                  <a:pt x="167642" y="135455"/>
                </a:lnTo>
                <a:lnTo>
                  <a:pt x="239488" y="96753"/>
                </a:lnTo>
                <a:lnTo>
                  <a:pt x="167642" y="58052"/>
                </a:lnTo>
                <a:lnTo>
                  <a:pt x="119744" y="0"/>
                </a:lnTo>
                <a:close/>
              </a:path>
            </a:pathLst>
          </a:custGeom>
          <a:solidFill>
            <a:srgbClr val="0084FF"/>
          </a:solidFill>
          <a:ln/>
        </p:spPr>
      </p:sp>
      <p:sp>
        <p:nvSpPr>
          <p:cNvPr id="10" name="Shape 6"/>
          <p:cNvSpPr/>
          <p:nvPr/>
        </p:nvSpPr>
        <p:spPr>
          <a:xfrm>
            <a:off x="6383225" y="1217760"/>
            <a:ext cx="2462795" cy="355014"/>
          </a:xfrm>
          <a:custGeom>
            <a:avLst/>
            <a:gdLst/>
            <a:ahLst/>
            <a:cxnLst/>
            <a:rect l="l" t="t" r="r" b="b"/>
            <a:pathLst>
              <a:path w="2462795" h="355014">
                <a:moveTo>
                  <a:pt x="2462795" y="177507"/>
                </a:moveTo>
                <a:moveTo>
                  <a:pt x="2462795" y="177507"/>
                </a:moveTo>
                <a:lnTo>
                  <a:pt x="2239660" y="0"/>
                </a:lnTo>
                <a:lnTo>
                  <a:pt x="0" y="0"/>
                </a:lnTo>
                <a:lnTo>
                  <a:pt x="223135" y="177507"/>
                </a:lnTo>
                <a:lnTo>
                  <a:pt x="0" y="355014"/>
                </a:lnTo>
                <a:lnTo>
                  <a:pt x="2239660" y="355014"/>
                </a:lnTo>
                <a:close/>
              </a:path>
            </a:pathLst>
          </a:custGeom>
          <a:solidFill>
            <a:srgbClr val="0084FF"/>
          </a:solidFill>
          <a:ln/>
        </p:spPr>
      </p:sp>
      <p:sp>
        <p:nvSpPr>
          <p:cNvPr id="11" name="Text 7"/>
          <p:cNvSpPr/>
          <p:nvPr/>
        </p:nvSpPr>
        <p:spPr>
          <a:xfrm>
            <a:off x="7161562" y="1153384"/>
            <a:ext cx="906122" cy="45720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440" dirty="0">
                <a:solidFill>
                  <a:srgbClr val="FFFFFF"/>
                </a:solidFill>
                <a:latin typeface="Noto Sans" pitchFamily="34" charset="0"/>
                <a:ea typeface="Noto Sans" pitchFamily="34" charset="-122"/>
                <a:cs typeface="Noto Sans" pitchFamily="34" charset="-120"/>
              </a:rPr>
              <a:t>20XX</a:t>
            </a:r>
            <a:endParaRPr lang="en-US" sz="1440" dirty="0"/>
          </a:p>
        </p:txBody>
      </p:sp>
      <p:sp>
        <p:nvSpPr>
          <p:cNvPr id="12" name="Shape 8"/>
          <p:cNvSpPr/>
          <p:nvPr/>
        </p:nvSpPr>
        <p:spPr>
          <a:xfrm>
            <a:off x="7614623" y="1553840"/>
            <a:ext cx="0" cy="590513"/>
          </a:xfrm>
          <a:custGeom>
            <a:avLst/>
            <a:gdLst/>
            <a:ahLst/>
            <a:cxnLst/>
            <a:rect l="l" t="t" r="r" b="b"/>
            <a:pathLst>
              <a:path h="590513">
                <a:moveTo>
                  <a:pt x="0" y="0"/>
                </a:moveTo>
                <a:moveTo>
                  <a:pt x="0" y="0"/>
                </a:moveTo>
                <a:lnTo>
                  <a:pt x="0" y="590513"/>
                </a:lnTo>
              </a:path>
            </a:pathLst>
          </a:custGeom>
          <a:noFill/>
          <a:ln w="20157">
            <a:solidFill>
              <a:srgbClr val="0055FF"/>
            </a:solidFill>
            <a:prstDash val="solid"/>
            <a:headEnd type="none"/>
            <a:tailEnd type="none"/>
          </a:ln>
        </p:spPr>
      </p:sp>
      <p:sp>
        <p:nvSpPr>
          <p:cNvPr id="13" name="Shape 9"/>
          <p:cNvSpPr/>
          <p:nvPr/>
        </p:nvSpPr>
        <p:spPr>
          <a:xfrm>
            <a:off x="7517869" y="2115539"/>
            <a:ext cx="193507" cy="193507"/>
          </a:xfrm>
          <a:custGeom>
            <a:avLst/>
            <a:gdLst/>
            <a:ahLst/>
            <a:cxnLst/>
            <a:rect l="l" t="t" r="r" b="b"/>
            <a:pathLst>
              <a:path w="193507" h="193507">
                <a:moveTo>
                  <a:pt x="96753" y="0"/>
                </a:moveTo>
                <a:moveTo>
                  <a:pt x="96753" y="0"/>
                </a:moveTo>
                <a:cubicBezTo>
                  <a:pt x="150153" y="0"/>
                  <a:pt x="193507" y="43354"/>
                  <a:pt x="193507" y="96753"/>
                </a:cubicBezTo>
                <a:cubicBezTo>
                  <a:pt x="193507" y="150153"/>
                  <a:pt x="150153" y="193507"/>
                  <a:pt x="96753" y="193507"/>
                </a:cubicBezTo>
                <a:cubicBezTo>
                  <a:pt x="43354" y="193507"/>
                  <a:pt x="0" y="150153"/>
                  <a:pt x="0" y="96753"/>
                </a:cubicBezTo>
                <a:cubicBezTo>
                  <a:pt x="0" y="43354"/>
                  <a:pt x="43354" y="0"/>
                  <a:pt x="96753" y="0"/>
                </a:cubicBezTo>
                <a:close/>
              </a:path>
            </a:pathLst>
          </a:custGeom>
          <a:solidFill>
            <a:srgbClr val="0084FF"/>
          </a:solidFill>
          <a:ln/>
        </p:spPr>
      </p:sp>
      <p:sp>
        <p:nvSpPr>
          <p:cNvPr id="14" name="Shape 10"/>
          <p:cNvSpPr/>
          <p:nvPr/>
        </p:nvSpPr>
        <p:spPr>
          <a:xfrm>
            <a:off x="7494879" y="959877"/>
            <a:ext cx="239488" cy="193507"/>
          </a:xfrm>
          <a:custGeom>
            <a:avLst/>
            <a:gdLst/>
            <a:ahLst/>
            <a:cxnLst/>
            <a:rect l="l" t="t" r="r" b="b"/>
            <a:pathLst>
              <a:path w="239488" h="193507">
                <a:moveTo>
                  <a:pt x="119744" y="0"/>
                </a:moveTo>
                <a:moveTo>
                  <a:pt x="119744" y="0"/>
                </a:moveTo>
                <a:lnTo>
                  <a:pt x="71846" y="58052"/>
                </a:lnTo>
                <a:lnTo>
                  <a:pt x="0" y="96753"/>
                </a:lnTo>
                <a:lnTo>
                  <a:pt x="71846" y="135455"/>
                </a:lnTo>
                <a:lnTo>
                  <a:pt x="119744" y="193507"/>
                </a:lnTo>
                <a:lnTo>
                  <a:pt x="167642" y="135455"/>
                </a:lnTo>
                <a:lnTo>
                  <a:pt x="239488" y="96753"/>
                </a:lnTo>
                <a:lnTo>
                  <a:pt x="167642" y="58052"/>
                </a:lnTo>
                <a:lnTo>
                  <a:pt x="119744" y="0"/>
                </a:lnTo>
                <a:close/>
              </a:path>
            </a:pathLst>
          </a:custGeom>
          <a:solidFill>
            <a:srgbClr val="0084FF"/>
          </a:solidFill>
          <a:ln/>
        </p:spPr>
      </p:sp>
      <p:sp>
        <p:nvSpPr>
          <p:cNvPr id="15" name="Shape 11"/>
          <p:cNvSpPr/>
          <p:nvPr/>
        </p:nvSpPr>
        <p:spPr>
          <a:xfrm>
            <a:off x="3327215" y="1906548"/>
            <a:ext cx="2462795" cy="355014"/>
          </a:xfrm>
          <a:custGeom>
            <a:avLst/>
            <a:gdLst/>
            <a:ahLst/>
            <a:cxnLst/>
            <a:rect l="l" t="t" r="r" b="b"/>
            <a:pathLst>
              <a:path w="2462795" h="355014">
                <a:moveTo>
                  <a:pt x="2462795" y="177507"/>
                </a:moveTo>
                <a:moveTo>
                  <a:pt x="2462795" y="177507"/>
                </a:moveTo>
                <a:lnTo>
                  <a:pt x="2239660" y="0"/>
                </a:lnTo>
                <a:lnTo>
                  <a:pt x="0" y="0"/>
                </a:lnTo>
                <a:lnTo>
                  <a:pt x="223135" y="177507"/>
                </a:lnTo>
                <a:lnTo>
                  <a:pt x="0" y="355014"/>
                </a:lnTo>
                <a:lnTo>
                  <a:pt x="2239660" y="355014"/>
                </a:lnTo>
                <a:close/>
              </a:path>
            </a:pathLst>
          </a:custGeom>
          <a:solidFill>
            <a:srgbClr val="696969"/>
          </a:solidFill>
          <a:ln/>
        </p:spPr>
      </p:sp>
      <p:sp>
        <p:nvSpPr>
          <p:cNvPr id="16" name="Text 12"/>
          <p:cNvSpPr/>
          <p:nvPr/>
        </p:nvSpPr>
        <p:spPr>
          <a:xfrm>
            <a:off x="4105552" y="1842172"/>
            <a:ext cx="906122" cy="45720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440" dirty="0">
                <a:solidFill>
                  <a:srgbClr val="FFFFFF"/>
                </a:solidFill>
                <a:latin typeface="Noto Sans" pitchFamily="34" charset="0"/>
                <a:ea typeface="Noto Sans" pitchFamily="34" charset="-122"/>
                <a:cs typeface="Noto Sans" pitchFamily="34" charset="-120"/>
              </a:rPr>
              <a:t>20XX</a:t>
            </a:r>
            <a:endParaRPr lang="en-US" sz="1440" dirty="0"/>
          </a:p>
        </p:txBody>
      </p:sp>
      <p:sp>
        <p:nvSpPr>
          <p:cNvPr id="17" name="Shape 13"/>
          <p:cNvSpPr/>
          <p:nvPr/>
        </p:nvSpPr>
        <p:spPr>
          <a:xfrm>
            <a:off x="4558613" y="2242628"/>
            <a:ext cx="0" cy="590513"/>
          </a:xfrm>
          <a:custGeom>
            <a:avLst/>
            <a:gdLst/>
            <a:ahLst/>
            <a:cxnLst/>
            <a:rect l="l" t="t" r="r" b="b"/>
            <a:pathLst>
              <a:path h="590513">
                <a:moveTo>
                  <a:pt x="0" y="0"/>
                </a:moveTo>
                <a:moveTo>
                  <a:pt x="0" y="0"/>
                </a:moveTo>
                <a:lnTo>
                  <a:pt x="0" y="590513"/>
                </a:lnTo>
              </a:path>
            </a:pathLst>
          </a:custGeom>
          <a:noFill/>
          <a:ln w="20157">
            <a:solidFill>
              <a:srgbClr val="696969"/>
            </a:solidFill>
            <a:prstDash val="solid"/>
            <a:headEnd type="none"/>
            <a:tailEnd type="none"/>
          </a:ln>
        </p:spPr>
      </p:sp>
      <p:sp>
        <p:nvSpPr>
          <p:cNvPr id="18" name="Shape 14"/>
          <p:cNvSpPr/>
          <p:nvPr/>
        </p:nvSpPr>
        <p:spPr>
          <a:xfrm>
            <a:off x="4461860" y="2804327"/>
            <a:ext cx="193507" cy="193507"/>
          </a:xfrm>
          <a:custGeom>
            <a:avLst/>
            <a:gdLst/>
            <a:ahLst/>
            <a:cxnLst/>
            <a:rect l="l" t="t" r="r" b="b"/>
            <a:pathLst>
              <a:path w="193507" h="193507">
                <a:moveTo>
                  <a:pt x="96753" y="0"/>
                </a:moveTo>
                <a:moveTo>
                  <a:pt x="96753" y="0"/>
                </a:moveTo>
                <a:cubicBezTo>
                  <a:pt x="150153" y="0"/>
                  <a:pt x="193507" y="43354"/>
                  <a:pt x="193507" y="96753"/>
                </a:cubicBezTo>
                <a:cubicBezTo>
                  <a:pt x="193507" y="150153"/>
                  <a:pt x="150153" y="193507"/>
                  <a:pt x="96753" y="193507"/>
                </a:cubicBezTo>
                <a:cubicBezTo>
                  <a:pt x="43354" y="193507"/>
                  <a:pt x="0" y="150153"/>
                  <a:pt x="0" y="96753"/>
                </a:cubicBezTo>
                <a:cubicBezTo>
                  <a:pt x="0" y="43354"/>
                  <a:pt x="43354" y="0"/>
                  <a:pt x="96753" y="0"/>
                </a:cubicBezTo>
                <a:close/>
              </a:path>
            </a:pathLst>
          </a:custGeom>
          <a:solidFill>
            <a:srgbClr val="696969"/>
          </a:solidFill>
          <a:ln/>
        </p:spPr>
      </p:sp>
      <p:sp>
        <p:nvSpPr>
          <p:cNvPr id="19" name="Shape 15"/>
          <p:cNvSpPr/>
          <p:nvPr/>
        </p:nvSpPr>
        <p:spPr>
          <a:xfrm>
            <a:off x="4438869" y="1648666"/>
            <a:ext cx="239488" cy="193507"/>
          </a:xfrm>
          <a:custGeom>
            <a:avLst/>
            <a:gdLst/>
            <a:ahLst/>
            <a:cxnLst/>
            <a:rect l="l" t="t" r="r" b="b"/>
            <a:pathLst>
              <a:path w="239488" h="193507">
                <a:moveTo>
                  <a:pt x="119744" y="0"/>
                </a:moveTo>
                <a:moveTo>
                  <a:pt x="119744" y="0"/>
                </a:moveTo>
                <a:lnTo>
                  <a:pt x="71846" y="58052"/>
                </a:lnTo>
                <a:lnTo>
                  <a:pt x="0" y="96753"/>
                </a:lnTo>
                <a:lnTo>
                  <a:pt x="71846" y="135455"/>
                </a:lnTo>
                <a:lnTo>
                  <a:pt x="119744" y="193507"/>
                </a:lnTo>
                <a:lnTo>
                  <a:pt x="167642" y="135455"/>
                </a:lnTo>
                <a:lnTo>
                  <a:pt x="239488" y="96753"/>
                </a:lnTo>
                <a:lnTo>
                  <a:pt x="167642" y="58052"/>
                </a:lnTo>
                <a:lnTo>
                  <a:pt x="119744" y="0"/>
                </a:lnTo>
                <a:close/>
              </a:path>
            </a:pathLst>
          </a:custGeom>
          <a:solidFill>
            <a:srgbClr val="696969"/>
          </a:solidFill>
          <a:ln/>
        </p:spPr>
      </p:sp>
      <p:sp>
        <p:nvSpPr>
          <p:cNvPr id="20" name="Text 16"/>
          <p:cNvSpPr/>
          <p:nvPr/>
        </p:nvSpPr>
        <p:spPr>
          <a:xfrm>
            <a:off x="290093" y="2518439"/>
            <a:ext cx="2462795" cy="396688"/>
          </a:xfrm>
          <a:prstGeom prst="rect">
            <a:avLst/>
          </a:prstGeom>
          <a:noFill/>
          <a:ln/>
        </p:spPr>
        <p:txBody>
          <a:bodyPr wrap="square" lIns="95250" tIns="95250" rIns="95250" bIns="95250" rtlCol="0" anchor="ctr"/>
          <a:lstStyle/>
          <a:p>
            <a:pPr marL="0" indent="0" algn="ctr">
              <a:lnSpc>
                <a:spcPct val="100000"/>
              </a:lnSpc>
              <a:spcBef>
                <a:spcPts val="375"/>
              </a:spcBef>
              <a:buNone/>
            </a:pPr>
            <a:r>
              <a:rPr lang="en-US" sz="1584" b="1" dirty="0">
                <a:solidFill>
                  <a:srgbClr val="000000"/>
                </a:solidFill>
                <a:latin typeface="Noto Sans" pitchFamily="34" charset="0"/>
                <a:ea typeface="Noto Sans" pitchFamily="34" charset="-122"/>
                <a:cs typeface="Noto Sans" pitchFamily="34" charset="-120"/>
              </a:rPr>
              <a:t>Volley库的应用</a:t>
            </a:r>
            <a:endParaRPr lang="en-US" sz="1440" dirty="0"/>
          </a:p>
        </p:txBody>
      </p:sp>
      <p:sp>
        <p:nvSpPr>
          <p:cNvPr id="21" name="Text 17"/>
          <p:cNvSpPr/>
          <p:nvPr/>
        </p:nvSpPr>
        <p:spPr>
          <a:xfrm>
            <a:off x="290093" y="2930107"/>
            <a:ext cx="2462795" cy="1024128"/>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1152" dirty="0">
                <a:solidFill>
                  <a:srgbClr val="000000"/>
                </a:solidFill>
                <a:latin typeface="Noto Sans" pitchFamily="34" charset="0"/>
                <a:ea typeface="Noto Sans" pitchFamily="34" charset="-122"/>
                <a:cs typeface="Noto Sans" pitchFamily="34" charset="-120"/>
              </a:rPr>
              <a:t>在AI背单词App中，通信层采用Volley库实现HTTP请求，有效处理网络数据交换，确保了应用的流畅性和稳定性。</a:t>
            </a:r>
            <a:endParaRPr lang="en-US" sz="1440" dirty="0"/>
          </a:p>
        </p:txBody>
      </p:sp>
      <p:sp>
        <p:nvSpPr>
          <p:cNvPr id="22" name="Text 18"/>
          <p:cNvSpPr/>
          <p:nvPr/>
        </p:nvSpPr>
        <p:spPr>
          <a:xfrm>
            <a:off x="3327215" y="3071773"/>
            <a:ext cx="2462795" cy="396688"/>
          </a:xfrm>
          <a:prstGeom prst="rect">
            <a:avLst/>
          </a:prstGeom>
          <a:noFill/>
          <a:ln/>
        </p:spPr>
        <p:txBody>
          <a:bodyPr wrap="square" lIns="95250" tIns="95250" rIns="95250" bIns="95250" rtlCol="0" anchor="ctr"/>
          <a:lstStyle/>
          <a:p>
            <a:pPr marL="0" indent="0" algn="ctr">
              <a:lnSpc>
                <a:spcPct val="100000"/>
              </a:lnSpc>
              <a:spcBef>
                <a:spcPts val="375"/>
              </a:spcBef>
              <a:buNone/>
            </a:pPr>
            <a:r>
              <a:rPr lang="en-US" sz="1584" b="1" dirty="0">
                <a:solidFill>
                  <a:srgbClr val="000000"/>
                </a:solidFill>
                <a:latin typeface="Noto Sans" pitchFamily="34" charset="0"/>
                <a:ea typeface="Noto Sans" pitchFamily="34" charset="-122"/>
                <a:cs typeface="Noto Sans" pitchFamily="34" charset="-120"/>
              </a:rPr>
              <a:t>HTTP请求优化</a:t>
            </a:r>
            <a:endParaRPr lang="en-US" sz="1440" dirty="0"/>
          </a:p>
        </p:txBody>
      </p:sp>
      <p:sp>
        <p:nvSpPr>
          <p:cNvPr id="23" name="Text 19"/>
          <p:cNvSpPr/>
          <p:nvPr/>
        </p:nvSpPr>
        <p:spPr>
          <a:xfrm>
            <a:off x="3327215" y="3493116"/>
            <a:ext cx="2462795" cy="1024128"/>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1152" dirty="0">
                <a:solidFill>
                  <a:srgbClr val="000000"/>
                </a:solidFill>
                <a:latin typeface="Noto Sans" pitchFamily="34" charset="0"/>
                <a:ea typeface="Noto Sans" pitchFamily="34" charset="-122"/>
                <a:cs typeface="Noto Sans" pitchFamily="34" charset="-120"/>
              </a:rPr>
              <a:t>通过实施预加载和本地缓存策略，优化了HTTP请求的处理流程，显著减少了句子翻译的延迟问题，提升了用户体验。</a:t>
            </a:r>
            <a:endParaRPr lang="en-US" sz="1440" dirty="0"/>
          </a:p>
        </p:txBody>
      </p:sp>
      <p:sp>
        <p:nvSpPr>
          <p:cNvPr id="24" name="Text 20"/>
          <p:cNvSpPr/>
          <p:nvPr/>
        </p:nvSpPr>
        <p:spPr>
          <a:xfrm>
            <a:off x="6375338" y="2489413"/>
            <a:ext cx="2478568" cy="396688"/>
          </a:xfrm>
          <a:prstGeom prst="rect">
            <a:avLst/>
          </a:prstGeom>
          <a:noFill/>
          <a:ln/>
        </p:spPr>
        <p:txBody>
          <a:bodyPr wrap="square" lIns="95250" tIns="95250" rIns="95250" bIns="95250" rtlCol="0" anchor="ctr"/>
          <a:lstStyle/>
          <a:p>
            <a:pPr marL="0" indent="0" algn="ctr">
              <a:lnSpc>
                <a:spcPct val="100000"/>
              </a:lnSpc>
              <a:spcBef>
                <a:spcPts val="375"/>
              </a:spcBef>
              <a:buNone/>
            </a:pPr>
            <a:r>
              <a:rPr lang="en-US" sz="1584" b="1" dirty="0">
                <a:solidFill>
                  <a:srgbClr val="000000"/>
                </a:solidFill>
                <a:latin typeface="Noto Sans" pitchFamily="34" charset="0"/>
                <a:ea typeface="Noto Sans" pitchFamily="34" charset="-122"/>
                <a:cs typeface="Noto Sans" pitchFamily="34" charset="-120"/>
              </a:rPr>
              <a:t>API限流应对机制</a:t>
            </a:r>
            <a:endParaRPr lang="en-US" sz="1440" dirty="0"/>
          </a:p>
        </p:txBody>
      </p:sp>
      <p:sp>
        <p:nvSpPr>
          <p:cNvPr id="25" name="Text 21"/>
          <p:cNvSpPr/>
          <p:nvPr/>
        </p:nvSpPr>
        <p:spPr>
          <a:xfrm>
            <a:off x="6383225" y="2930107"/>
            <a:ext cx="2462795" cy="1024128"/>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1152" dirty="0">
                <a:solidFill>
                  <a:srgbClr val="000000"/>
                </a:solidFill>
                <a:latin typeface="Noto Sans" pitchFamily="34" charset="0"/>
                <a:ea typeface="Noto Sans" pitchFamily="34" charset="-122"/>
                <a:cs typeface="Noto Sans" pitchFamily="34" charset="-120"/>
              </a:rPr>
              <a:t>面对API调用限制，项目采用了urllib3.Retry机制进行请求重试，保证了高并发下的数据获取成功率和系统的稳定性。</a:t>
            </a:r>
            <a:endParaRPr lang="en-US" sz="144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lstStyle/>
          <a:p>
            <a:pPr marL="0" indent="0">
              <a:lnSpc>
                <a:spcPct val="112500"/>
              </a:lnSpc>
              <a:spcBef>
                <a:spcPts val="375"/>
              </a:spcBef>
              <a:buNone/>
            </a:pPr>
            <a:r>
              <a:rPr lang="en-US" sz="2016" b="1" dirty="0">
                <a:solidFill>
                  <a:srgbClr val="002B7F"/>
                </a:solidFill>
                <a:latin typeface="微软雅黑" pitchFamily="34" charset="0"/>
                <a:ea typeface="微软雅黑" pitchFamily="34" charset="-122"/>
                <a:cs typeface="微软雅黑" pitchFamily="34" charset="-120"/>
              </a:rPr>
              <a:t>后端层框架选择</a:t>
            </a:r>
            <a:endParaRPr lang="en-US" sz="1440" dirty="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a:off x="416142" y="1095306"/>
            <a:ext cx="8311715" cy="3574735"/>
          </a:xfrm>
          <a:custGeom>
            <a:avLst/>
            <a:gdLst/>
            <a:ahLst/>
            <a:cxnLst/>
            <a:rect l="l" t="t" r="r" b="b"/>
            <a:pathLst>
              <a:path w="8311715" h="3574735">
                <a:moveTo>
                  <a:pt x="255784" y="0"/>
                </a:moveTo>
                <a:moveTo>
                  <a:pt x="255784" y="0"/>
                </a:moveTo>
                <a:lnTo>
                  <a:pt x="8055931" y="0"/>
                </a:lnTo>
                <a:quadBezTo>
                  <a:pt x="8311715" y="0"/>
                  <a:pt x="8311715" y="255784"/>
                </a:quadBezTo>
                <a:lnTo>
                  <a:pt x="8311715" y="3318951"/>
                </a:lnTo>
                <a:quadBezTo>
                  <a:pt x="8311715" y="3574735"/>
                  <a:pt x="8055931" y="3574735"/>
                </a:quadBezTo>
                <a:lnTo>
                  <a:pt x="255784" y="3574735"/>
                </a:lnTo>
                <a:quadBezTo>
                  <a:pt x="0" y="3574735"/>
                  <a:pt x="0" y="3318951"/>
                </a:quadBezTo>
                <a:lnTo>
                  <a:pt x="0" y="255784"/>
                </a:lnTo>
                <a:quadBezTo>
                  <a:pt x="0" y="0"/>
                  <a:pt x="255784" y="0"/>
                </a:quadBezTo>
                <a:close/>
              </a:path>
            </a:pathLst>
          </a:custGeom>
          <a:solidFill>
            <a:srgbClr val="FFFFFF"/>
          </a:solidFill>
          <a:ln/>
          <a:effectLst>
            <a:outerShdw blurRad="19050" dist="38100" dir="2700000" algn="bl" rotWithShape="0">
              <a:srgbClr val="808080">
                <a:alpha val="14902"/>
              </a:srgbClr>
            </a:outerShdw>
          </a:effectLst>
        </p:spPr>
      </p:sp>
      <p:sp>
        <p:nvSpPr>
          <p:cNvPr id="6" name="Shape 2"/>
          <p:cNvSpPr/>
          <p:nvPr/>
        </p:nvSpPr>
        <p:spPr>
          <a:xfrm>
            <a:off x="751435" y="1950136"/>
            <a:ext cx="2295442" cy="626033"/>
          </a:xfrm>
          <a:custGeom>
            <a:avLst/>
            <a:gdLst/>
            <a:ahLst/>
            <a:cxnLst/>
            <a:rect l="l" t="t" r="r" b="b"/>
            <a:pathLst>
              <a:path w="2295442" h="626033">
                <a:moveTo>
                  <a:pt x="267010" y="0"/>
                </a:moveTo>
                <a:moveTo>
                  <a:pt x="267010" y="0"/>
                </a:moveTo>
                <a:lnTo>
                  <a:pt x="2028431" y="0"/>
                </a:lnTo>
                <a:quadBezTo>
                  <a:pt x="2295442" y="0"/>
                  <a:pt x="2295442" y="313016"/>
                </a:quadBezTo>
                <a:lnTo>
                  <a:pt x="2295442" y="313016"/>
                </a:lnTo>
                <a:quadBezTo>
                  <a:pt x="2295442" y="626033"/>
                  <a:pt x="2028431" y="626033"/>
                </a:quadBezTo>
                <a:lnTo>
                  <a:pt x="267010" y="626033"/>
                </a:lnTo>
                <a:quadBezTo>
                  <a:pt x="0" y="626033"/>
                  <a:pt x="0" y="313016"/>
                </a:quadBezTo>
                <a:lnTo>
                  <a:pt x="0" y="313016"/>
                </a:lnTo>
                <a:quadBezTo>
                  <a:pt x="0" y="0"/>
                  <a:pt x="267010" y="0"/>
                </a:quadBezTo>
                <a:close/>
              </a:path>
            </a:pathLst>
          </a:custGeom>
          <a:solidFill>
            <a:srgbClr val="0084FF"/>
          </a:solidFill>
          <a:ln/>
        </p:spPr>
      </p:sp>
      <p:sp>
        <p:nvSpPr>
          <p:cNvPr id="7" name="Shape 3"/>
          <p:cNvSpPr/>
          <p:nvPr/>
        </p:nvSpPr>
        <p:spPr>
          <a:xfrm>
            <a:off x="849760" y="2803925"/>
            <a:ext cx="2098790" cy="0"/>
          </a:xfrm>
          <a:custGeom>
            <a:avLst/>
            <a:gdLst/>
            <a:ahLst/>
            <a:cxnLst/>
            <a:rect l="l" t="t" r="r" b="b"/>
            <a:pathLst>
              <a:path w="2098790">
                <a:moveTo>
                  <a:pt x="0" y="0"/>
                </a:moveTo>
                <a:moveTo>
                  <a:pt x="0" y="0"/>
                </a:moveTo>
                <a:lnTo>
                  <a:pt x="2098790" y="0"/>
                </a:lnTo>
              </a:path>
            </a:pathLst>
          </a:custGeom>
          <a:noFill/>
          <a:ln w="9525">
            <a:solidFill>
              <a:srgbClr val="0055FF">
                <a:alpha val="21961"/>
              </a:srgbClr>
            </a:solidFill>
            <a:prstDash val="solid"/>
            <a:headEnd type="none"/>
            <a:tailEnd type="none"/>
          </a:ln>
        </p:spPr>
      </p:sp>
      <p:pic>
        <p:nvPicPr>
          <p:cNvPr id="8" name="Image 2" descr="preencoded.png"/>
          <p:cNvPicPr>
            <a:picLocks noChangeAspect="1"/>
          </p:cNvPicPr>
          <p:nvPr/>
        </p:nvPicPr>
        <p:blipFill>
          <a:blip r:embed="rId6"/>
          <a:stretch>
            <a:fillRect/>
          </a:stretch>
        </p:blipFill>
        <p:spPr>
          <a:xfrm>
            <a:off x="856348" y="1464158"/>
            <a:ext cx="2085615" cy="485978"/>
          </a:xfrm>
          <a:prstGeom prst="rect">
            <a:avLst/>
          </a:prstGeom>
        </p:spPr>
      </p:pic>
      <p:sp>
        <p:nvSpPr>
          <p:cNvPr id="9" name="Shape 4"/>
          <p:cNvSpPr/>
          <p:nvPr/>
        </p:nvSpPr>
        <p:spPr>
          <a:xfrm>
            <a:off x="3432553" y="1950136"/>
            <a:ext cx="2295442" cy="626033"/>
          </a:xfrm>
          <a:custGeom>
            <a:avLst/>
            <a:gdLst/>
            <a:ahLst/>
            <a:cxnLst/>
            <a:rect l="l" t="t" r="r" b="b"/>
            <a:pathLst>
              <a:path w="2295442" h="626033">
                <a:moveTo>
                  <a:pt x="267010" y="0"/>
                </a:moveTo>
                <a:moveTo>
                  <a:pt x="267010" y="0"/>
                </a:moveTo>
                <a:lnTo>
                  <a:pt x="2028431" y="0"/>
                </a:lnTo>
                <a:quadBezTo>
                  <a:pt x="2295442" y="0"/>
                  <a:pt x="2295442" y="313016"/>
                </a:quadBezTo>
                <a:lnTo>
                  <a:pt x="2295442" y="313016"/>
                </a:lnTo>
                <a:quadBezTo>
                  <a:pt x="2295442" y="626033"/>
                  <a:pt x="2028431" y="626033"/>
                </a:quadBezTo>
                <a:lnTo>
                  <a:pt x="267010" y="626033"/>
                </a:lnTo>
                <a:quadBezTo>
                  <a:pt x="0" y="626033"/>
                  <a:pt x="0" y="313016"/>
                </a:quadBezTo>
                <a:lnTo>
                  <a:pt x="0" y="313016"/>
                </a:lnTo>
                <a:quadBezTo>
                  <a:pt x="0" y="0"/>
                  <a:pt x="267010" y="0"/>
                </a:quadBezTo>
                <a:close/>
              </a:path>
            </a:pathLst>
          </a:custGeom>
          <a:solidFill>
            <a:srgbClr val="0084FF"/>
          </a:solidFill>
          <a:ln/>
        </p:spPr>
      </p:sp>
      <p:sp>
        <p:nvSpPr>
          <p:cNvPr id="10" name="Shape 5"/>
          <p:cNvSpPr/>
          <p:nvPr/>
        </p:nvSpPr>
        <p:spPr>
          <a:xfrm>
            <a:off x="3530879" y="2803925"/>
            <a:ext cx="2098790" cy="0"/>
          </a:xfrm>
          <a:custGeom>
            <a:avLst/>
            <a:gdLst/>
            <a:ahLst/>
            <a:cxnLst/>
            <a:rect l="l" t="t" r="r" b="b"/>
            <a:pathLst>
              <a:path w="2098790">
                <a:moveTo>
                  <a:pt x="0" y="0"/>
                </a:moveTo>
                <a:moveTo>
                  <a:pt x="0" y="0"/>
                </a:moveTo>
                <a:lnTo>
                  <a:pt x="2098790" y="0"/>
                </a:lnTo>
              </a:path>
            </a:pathLst>
          </a:custGeom>
          <a:noFill/>
          <a:ln w="9525">
            <a:solidFill>
              <a:srgbClr val="0055FF">
                <a:alpha val="21961"/>
              </a:srgbClr>
            </a:solidFill>
            <a:prstDash val="solid"/>
            <a:headEnd type="none"/>
            <a:tailEnd type="none"/>
          </a:ln>
        </p:spPr>
      </p:sp>
      <p:pic>
        <p:nvPicPr>
          <p:cNvPr id="11" name="Image 3" descr="preencoded.png"/>
          <p:cNvPicPr>
            <a:picLocks noChangeAspect="1"/>
          </p:cNvPicPr>
          <p:nvPr/>
        </p:nvPicPr>
        <p:blipFill>
          <a:blip r:embed="rId6"/>
          <a:stretch>
            <a:fillRect/>
          </a:stretch>
        </p:blipFill>
        <p:spPr>
          <a:xfrm>
            <a:off x="3537466" y="1464158"/>
            <a:ext cx="2085615" cy="485978"/>
          </a:xfrm>
          <a:prstGeom prst="rect">
            <a:avLst/>
          </a:prstGeom>
        </p:spPr>
      </p:pic>
      <p:sp>
        <p:nvSpPr>
          <p:cNvPr id="12" name="Shape 6"/>
          <p:cNvSpPr/>
          <p:nvPr/>
        </p:nvSpPr>
        <p:spPr>
          <a:xfrm>
            <a:off x="6097124" y="1950136"/>
            <a:ext cx="2295442" cy="626033"/>
          </a:xfrm>
          <a:custGeom>
            <a:avLst/>
            <a:gdLst/>
            <a:ahLst/>
            <a:cxnLst/>
            <a:rect l="l" t="t" r="r" b="b"/>
            <a:pathLst>
              <a:path w="2295442" h="626033">
                <a:moveTo>
                  <a:pt x="267010" y="0"/>
                </a:moveTo>
                <a:moveTo>
                  <a:pt x="267010" y="0"/>
                </a:moveTo>
                <a:lnTo>
                  <a:pt x="2028431" y="0"/>
                </a:lnTo>
                <a:quadBezTo>
                  <a:pt x="2295442" y="0"/>
                  <a:pt x="2295442" y="313016"/>
                </a:quadBezTo>
                <a:lnTo>
                  <a:pt x="2295442" y="313016"/>
                </a:lnTo>
                <a:quadBezTo>
                  <a:pt x="2295442" y="626033"/>
                  <a:pt x="2028431" y="626033"/>
                </a:quadBezTo>
                <a:lnTo>
                  <a:pt x="267010" y="626033"/>
                </a:lnTo>
                <a:quadBezTo>
                  <a:pt x="0" y="626033"/>
                  <a:pt x="0" y="313016"/>
                </a:quadBezTo>
                <a:lnTo>
                  <a:pt x="0" y="313016"/>
                </a:lnTo>
                <a:quadBezTo>
                  <a:pt x="0" y="0"/>
                  <a:pt x="267010" y="0"/>
                </a:quadBezTo>
                <a:close/>
              </a:path>
            </a:pathLst>
          </a:custGeom>
          <a:solidFill>
            <a:srgbClr val="0084FF"/>
          </a:solidFill>
          <a:ln/>
        </p:spPr>
      </p:sp>
      <p:sp>
        <p:nvSpPr>
          <p:cNvPr id="13" name="Shape 7"/>
          <p:cNvSpPr/>
          <p:nvPr/>
        </p:nvSpPr>
        <p:spPr>
          <a:xfrm>
            <a:off x="6195449" y="2803925"/>
            <a:ext cx="2098790" cy="0"/>
          </a:xfrm>
          <a:custGeom>
            <a:avLst/>
            <a:gdLst/>
            <a:ahLst/>
            <a:cxnLst/>
            <a:rect l="l" t="t" r="r" b="b"/>
            <a:pathLst>
              <a:path w="2098790">
                <a:moveTo>
                  <a:pt x="0" y="0"/>
                </a:moveTo>
                <a:moveTo>
                  <a:pt x="0" y="0"/>
                </a:moveTo>
                <a:lnTo>
                  <a:pt x="2098790" y="0"/>
                </a:lnTo>
              </a:path>
            </a:pathLst>
          </a:custGeom>
          <a:noFill/>
          <a:ln w="9525">
            <a:solidFill>
              <a:srgbClr val="0055FF">
                <a:alpha val="21961"/>
              </a:srgbClr>
            </a:solidFill>
            <a:prstDash val="solid"/>
            <a:headEnd type="none"/>
            <a:tailEnd type="none"/>
          </a:ln>
        </p:spPr>
      </p:sp>
      <p:pic>
        <p:nvPicPr>
          <p:cNvPr id="14" name="Image 4" descr="preencoded.png"/>
          <p:cNvPicPr>
            <a:picLocks noChangeAspect="1"/>
          </p:cNvPicPr>
          <p:nvPr/>
        </p:nvPicPr>
        <p:blipFill>
          <a:blip r:embed="rId6"/>
          <a:stretch>
            <a:fillRect/>
          </a:stretch>
        </p:blipFill>
        <p:spPr>
          <a:xfrm>
            <a:off x="6202037" y="1464158"/>
            <a:ext cx="2085615" cy="485978"/>
          </a:xfrm>
          <a:prstGeom prst="rect">
            <a:avLst/>
          </a:prstGeom>
        </p:spPr>
      </p:pic>
      <p:sp>
        <p:nvSpPr>
          <p:cNvPr id="15" name="Text 8"/>
          <p:cNvSpPr/>
          <p:nvPr/>
        </p:nvSpPr>
        <p:spPr>
          <a:xfrm>
            <a:off x="795609" y="1095306"/>
            <a:ext cx="2207094" cy="914400"/>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5760" b="1" i="1" dirty="0">
                <a:solidFill>
                  <a:srgbClr val="0055FF"/>
                </a:solidFill>
                <a:latin typeface="Noto Sans" pitchFamily="34" charset="0"/>
                <a:ea typeface="Noto Sans" pitchFamily="34" charset="-122"/>
                <a:cs typeface="Noto Sans" pitchFamily="34" charset="-120"/>
              </a:rPr>
              <a:t>1</a:t>
            </a:r>
            <a:endParaRPr lang="en-US" sz="1440" dirty="0"/>
          </a:p>
        </p:txBody>
      </p:sp>
      <p:sp>
        <p:nvSpPr>
          <p:cNvPr id="16" name="Text 9"/>
          <p:cNvSpPr/>
          <p:nvPr/>
        </p:nvSpPr>
        <p:spPr>
          <a:xfrm>
            <a:off x="3476727" y="1095306"/>
            <a:ext cx="2207094" cy="914400"/>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5760" b="1" i="1" dirty="0">
                <a:solidFill>
                  <a:srgbClr val="0055FF"/>
                </a:solidFill>
                <a:latin typeface="Noto Sans" pitchFamily="34" charset="0"/>
                <a:ea typeface="Noto Sans" pitchFamily="34" charset="-122"/>
                <a:cs typeface="Noto Sans" pitchFamily="34" charset="-120"/>
              </a:rPr>
              <a:t>2</a:t>
            </a:r>
            <a:endParaRPr lang="en-US" sz="1440" dirty="0"/>
          </a:p>
        </p:txBody>
      </p:sp>
      <p:sp>
        <p:nvSpPr>
          <p:cNvPr id="17" name="Text 10"/>
          <p:cNvSpPr/>
          <p:nvPr/>
        </p:nvSpPr>
        <p:spPr>
          <a:xfrm>
            <a:off x="6141298" y="1095306"/>
            <a:ext cx="2207094" cy="914400"/>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5760" b="1" i="1" dirty="0">
                <a:solidFill>
                  <a:srgbClr val="0055FF"/>
                </a:solidFill>
                <a:latin typeface="Noto Sans" pitchFamily="34" charset="0"/>
                <a:ea typeface="Noto Sans" pitchFamily="34" charset="-122"/>
                <a:cs typeface="Noto Sans" pitchFamily="34" charset="-120"/>
              </a:rPr>
              <a:t>3</a:t>
            </a:r>
            <a:endParaRPr lang="en-US" sz="1440" dirty="0"/>
          </a:p>
        </p:txBody>
      </p:sp>
      <p:pic>
        <p:nvPicPr>
          <p:cNvPr id="18" name="Image 5" descr="preencoded.png"/>
          <p:cNvPicPr>
            <a:picLocks noChangeAspect="1"/>
          </p:cNvPicPr>
          <p:nvPr/>
        </p:nvPicPr>
        <p:blipFill>
          <a:blip r:embed="rId7"/>
          <a:stretch>
            <a:fillRect/>
          </a:stretch>
        </p:blipFill>
        <p:spPr>
          <a:xfrm>
            <a:off x="856348" y="1552506"/>
            <a:ext cx="7431305" cy="419652"/>
          </a:xfrm>
          <a:prstGeom prst="rect">
            <a:avLst/>
          </a:prstGeom>
        </p:spPr>
      </p:pic>
      <p:sp>
        <p:nvSpPr>
          <p:cNvPr id="19" name="Text 11"/>
          <p:cNvSpPr/>
          <p:nvPr/>
        </p:nvSpPr>
        <p:spPr>
          <a:xfrm>
            <a:off x="751435" y="2075701"/>
            <a:ext cx="2295442" cy="374904"/>
          </a:xfrm>
          <a:prstGeom prst="rect">
            <a:avLst/>
          </a:prstGeom>
          <a:noFill/>
          <a:ln/>
        </p:spPr>
        <p:txBody>
          <a:bodyPr wrap="square" lIns="95250" tIns="95250" rIns="95250" bIns="95250" rtlCol="0" anchor="ctr"/>
          <a:lstStyle/>
          <a:p>
            <a:pPr marL="0" indent="0" algn="ctr">
              <a:lnSpc>
                <a:spcPct val="100000"/>
              </a:lnSpc>
              <a:spcBef>
                <a:spcPts val="375"/>
              </a:spcBef>
              <a:buNone/>
            </a:pPr>
            <a:r>
              <a:rPr lang="en-US" sz="1440" b="1" dirty="0">
                <a:solidFill>
                  <a:srgbClr val="FFFFFF"/>
                </a:solidFill>
                <a:latin typeface="Noto Sans" pitchFamily="34" charset="0"/>
                <a:ea typeface="Noto Sans" pitchFamily="34" charset="-122"/>
                <a:cs typeface="Noto Sans" pitchFamily="34" charset="-120"/>
              </a:rPr>
              <a:t>Flask框架的优势</a:t>
            </a:r>
            <a:endParaRPr lang="en-US" sz="1440" dirty="0"/>
          </a:p>
        </p:txBody>
      </p:sp>
      <p:sp>
        <p:nvSpPr>
          <p:cNvPr id="20" name="Text 12"/>
          <p:cNvSpPr/>
          <p:nvPr/>
        </p:nvSpPr>
        <p:spPr>
          <a:xfrm>
            <a:off x="728282" y="2875476"/>
            <a:ext cx="2341747" cy="1024128"/>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152" dirty="0">
                <a:solidFill>
                  <a:srgbClr val="000000"/>
                </a:solidFill>
                <a:latin typeface="Noto Sans" pitchFamily="34" charset="0"/>
                <a:ea typeface="Noto Sans" pitchFamily="34" charset="-122"/>
                <a:cs typeface="Noto Sans" pitchFamily="34" charset="-120"/>
              </a:rPr>
              <a:t>Flask是一个轻量级的Python Web应用框架，以其灵活性和简洁性著称，非常适合快速开发和部署后端服务。</a:t>
            </a:r>
            <a:endParaRPr lang="en-US" sz="1440" dirty="0"/>
          </a:p>
        </p:txBody>
      </p:sp>
      <p:sp>
        <p:nvSpPr>
          <p:cNvPr id="21" name="Text 13"/>
          <p:cNvSpPr/>
          <p:nvPr/>
        </p:nvSpPr>
        <p:spPr>
          <a:xfrm>
            <a:off x="3432553" y="2075701"/>
            <a:ext cx="2295442" cy="374904"/>
          </a:xfrm>
          <a:prstGeom prst="rect">
            <a:avLst/>
          </a:prstGeom>
          <a:noFill/>
          <a:ln/>
        </p:spPr>
        <p:txBody>
          <a:bodyPr wrap="square" lIns="95250" tIns="95250" rIns="95250" bIns="95250" rtlCol="0" anchor="ctr"/>
          <a:lstStyle/>
          <a:p>
            <a:pPr marL="0" indent="0" algn="ctr">
              <a:lnSpc>
                <a:spcPct val="100000"/>
              </a:lnSpc>
              <a:spcBef>
                <a:spcPts val="375"/>
              </a:spcBef>
              <a:buNone/>
            </a:pPr>
            <a:r>
              <a:rPr lang="en-US" sz="1440" b="1" dirty="0">
                <a:solidFill>
                  <a:srgbClr val="FFFFFF"/>
                </a:solidFill>
                <a:latin typeface="Noto Sans" pitchFamily="34" charset="0"/>
                <a:ea typeface="Noto Sans" pitchFamily="34" charset="-122"/>
                <a:cs typeface="Noto Sans" pitchFamily="34" charset="-120"/>
              </a:rPr>
              <a:t>MySQL数据库管理</a:t>
            </a:r>
            <a:endParaRPr lang="en-US" sz="1440" dirty="0"/>
          </a:p>
        </p:txBody>
      </p:sp>
      <p:sp>
        <p:nvSpPr>
          <p:cNvPr id="22" name="Text 14"/>
          <p:cNvSpPr/>
          <p:nvPr/>
        </p:nvSpPr>
        <p:spPr>
          <a:xfrm>
            <a:off x="3409401" y="2875476"/>
            <a:ext cx="2341747" cy="1024128"/>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152" dirty="0">
                <a:solidFill>
                  <a:srgbClr val="000000"/>
                </a:solidFill>
                <a:latin typeface="Noto Sans" pitchFamily="34" charset="0"/>
                <a:ea typeface="Noto Sans" pitchFamily="34" charset="-122"/>
                <a:cs typeface="Noto Sans" pitchFamily="34" charset="-120"/>
              </a:rPr>
              <a:t>MySQL作为关系型数据库管理系统，提供了强大的数据存储与查询功能，确保了数据的一致性和安全性。</a:t>
            </a:r>
            <a:endParaRPr lang="en-US" sz="1440" dirty="0"/>
          </a:p>
        </p:txBody>
      </p:sp>
      <p:sp>
        <p:nvSpPr>
          <p:cNvPr id="23" name="Text 15"/>
          <p:cNvSpPr/>
          <p:nvPr/>
        </p:nvSpPr>
        <p:spPr>
          <a:xfrm>
            <a:off x="6097124" y="2075701"/>
            <a:ext cx="2295442" cy="374904"/>
          </a:xfrm>
          <a:prstGeom prst="rect">
            <a:avLst/>
          </a:prstGeom>
          <a:noFill/>
          <a:ln/>
        </p:spPr>
        <p:txBody>
          <a:bodyPr wrap="square" lIns="95250" tIns="95250" rIns="95250" bIns="95250" rtlCol="0" anchor="ctr"/>
          <a:lstStyle/>
          <a:p>
            <a:pPr marL="0" indent="0" algn="ctr">
              <a:lnSpc>
                <a:spcPct val="100000"/>
              </a:lnSpc>
              <a:spcBef>
                <a:spcPts val="375"/>
              </a:spcBef>
              <a:buNone/>
            </a:pPr>
            <a:r>
              <a:rPr lang="en-US" sz="1440" b="1" dirty="0">
                <a:solidFill>
                  <a:srgbClr val="FFFFFF"/>
                </a:solidFill>
                <a:latin typeface="Noto Sans" pitchFamily="34" charset="0"/>
                <a:ea typeface="Noto Sans" pitchFamily="34" charset="-122"/>
                <a:cs typeface="Noto Sans" pitchFamily="34" charset="-120"/>
              </a:rPr>
              <a:t>后端技术栈整合</a:t>
            </a:r>
            <a:endParaRPr lang="en-US" sz="1440" dirty="0"/>
          </a:p>
        </p:txBody>
      </p:sp>
      <p:sp>
        <p:nvSpPr>
          <p:cNvPr id="24" name="Text 16"/>
          <p:cNvSpPr/>
          <p:nvPr/>
        </p:nvSpPr>
        <p:spPr>
          <a:xfrm>
            <a:off x="6073971" y="2875476"/>
            <a:ext cx="2341747" cy="1024128"/>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152" dirty="0">
                <a:solidFill>
                  <a:srgbClr val="000000"/>
                </a:solidFill>
                <a:latin typeface="Noto Sans" pitchFamily="34" charset="0"/>
                <a:ea typeface="Noto Sans" pitchFamily="34" charset="-122"/>
                <a:cs typeface="Noto Sans" pitchFamily="34" charset="-120"/>
              </a:rPr>
              <a:t>通过将Flask与MySQL结合使用，实现了高效的数据处理流程，为AI背单词App的稳定运行提供了坚实的后端支持。</a:t>
            </a:r>
            <a:endParaRPr lang="en-US" sz="144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lstStyle/>
          <a:p>
            <a:pPr marL="0" indent="0">
              <a:lnSpc>
                <a:spcPct val="112500"/>
              </a:lnSpc>
              <a:spcBef>
                <a:spcPts val="375"/>
              </a:spcBef>
              <a:buNone/>
            </a:pPr>
            <a:r>
              <a:rPr lang="en-US" sz="2016" b="1" dirty="0">
                <a:solidFill>
                  <a:srgbClr val="002B7F"/>
                </a:solidFill>
                <a:latin typeface="Arial" pitchFamily="34" charset="0"/>
                <a:ea typeface="Arial" pitchFamily="34" charset="-122"/>
                <a:cs typeface="Arial" pitchFamily="34" charset="-120"/>
              </a:rPr>
              <a:t>AI</a:t>
            </a:r>
            <a:r>
              <a:rPr lang="en-US" sz="2016" b="1" dirty="0">
                <a:solidFill>
                  <a:srgbClr val="002B7F"/>
                </a:solidFill>
                <a:latin typeface="微软雅黑" pitchFamily="34" charset="0"/>
                <a:ea typeface="微软雅黑" pitchFamily="34" charset="-122"/>
                <a:cs typeface="微软雅黑" pitchFamily="34" charset="-120"/>
              </a:rPr>
              <a:t>层内容生成</a:t>
            </a:r>
            <a:endParaRPr lang="en-US" sz="1440" dirty="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rot="2700000">
            <a:off x="434967" y="3156580"/>
            <a:ext cx="566928" cy="566928"/>
          </a:xfrm>
          <a:custGeom>
            <a:avLst/>
            <a:gdLst/>
            <a:ahLst/>
            <a:cxnLst/>
            <a:rect l="l" t="t" r="r" b="b"/>
            <a:pathLst>
              <a:path w="566928" h="566928">
                <a:moveTo>
                  <a:pt x="0" y="0"/>
                </a:moveTo>
                <a:moveTo>
                  <a:pt x="0" y="0"/>
                </a:moveTo>
                <a:lnTo>
                  <a:pt x="566928" y="0"/>
                </a:lnTo>
                <a:lnTo>
                  <a:pt x="566928" y="566928"/>
                </a:lnTo>
                <a:lnTo>
                  <a:pt x="0" y="566928"/>
                </a:lnTo>
                <a:close/>
              </a:path>
            </a:pathLst>
          </a:custGeom>
          <a:solidFill>
            <a:srgbClr val="5196FF">
              <a:alpha val="50000"/>
            </a:srgbClr>
          </a:solidFill>
          <a:ln/>
        </p:spPr>
      </p:sp>
      <p:sp>
        <p:nvSpPr>
          <p:cNvPr id="6" name="Shape 2"/>
          <p:cNvSpPr/>
          <p:nvPr/>
        </p:nvSpPr>
        <p:spPr>
          <a:xfrm rot="2700000">
            <a:off x="434967" y="1930446"/>
            <a:ext cx="566928" cy="566928"/>
          </a:xfrm>
          <a:custGeom>
            <a:avLst/>
            <a:gdLst/>
            <a:ahLst/>
            <a:cxnLst/>
            <a:rect l="l" t="t" r="r" b="b"/>
            <a:pathLst>
              <a:path w="566928" h="566928">
                <a:moveTo>
                  <a:pt x="0" y="0"/>
                </a:moveTo>
                <a:moveTo>
                  <a:pt x="0" y="0"/>
                </a:moveTo>
                <a:lnTo>
                  <a:pt x="566928" y="0"/>
                </a:lnTo>
                <a:lnTo>
                  <a:pt x="566928" y="566928"/>
                </a:lnTo>
                <a:lnTo>
                  <a:pt x="0" y="566928"/>
                </a:lnTo>
                <a:close/>
              </a:path>
            </a:pathLst>
          </a:custGeom>
          <a:solidFill>
            <a:srgbClr val="5196FF">
              <a:alpha val="50000"/>
            </a:srgbClr>
          </a:solidFill>
          <a:ln/>
        </p:spPr>
      </p:sp>
      <p:sp>
        <p:nvSpPr>
          <p:cNvPr id="7" name="Shape 3"/>
          <p:cNvSpPr/>
          <p:nvPr/>
        </p:nvSpPr>
        <p:spPr>
          <a:xfrm rot="2700000">
            <a:off x="434967" y="2543513"/>
            <a:ext cx="566928" cy="566928"/>
          </a:xfrm>
          <a:custGeom>
            <a:avLst/>
            <a:gdLst/>
            <a:ahLst/>
            <a:cxnLst/>
            <a:rect l="l" t="t" r="r" b="b"/>
            <a:pathLst>
              <a:path w="566928" h="566928">
                <a:moveTo>
                  <a:pt x="0" y="0"/>
                </a:moveTo>
                <a:moveTo>
                  <a:pt x="0" y="0"/>
                </a:moveTo>
                <a:lnTo>
                  <a:pt x="566928" y="0"/>
                </a:lnTo>
                <a:lnTo>
                  <a:pt x="566928" y="566928"/>
                </a:lnTo>
                <a:lnTo>
                  <a:pt x="0" y="566928"/>
                </a:lnTo>
                <a:close/>
              </a:path>
            </a:pathLst>
          </a:custGeom>
          <a:solidFill>
            <a:srgbClr val="0084FF"/>
          </a:solidFill>
          <a:ln/>
        </p:spPr>
      </p:sp>
      <p:sp>
        <p:nvSpPr>
          <p:cNvPr id="8" name="Shape 4"/>
          <p:cNvSpPr/>
          <p:nvPr/>
        </p:nvSpPr>
        <p:spPr>
          <a:xfrm rot="2700000">
            <a:off x="434967" y="3769647"/>
            <a:ext cx="566928" cy="566928"/>
          </a:xfrm>
          <a:custGeom>
            <a:avLst/>
            <a:gdLst/>
            <a:ahLst/>
            <a:cxnLst/>
            <a:rect l="l" t="t" r="r" b="b"/>
            <a:pathLst>
              <a:path w="566928" h="566928">
                <a:moveTo>
                  <a:pt x="0" y="0"/>
                </a:moveTo>
                <a:moveTo>
                  <a:pt x="0" y="0"/>
                </a:moveTo>
                <a:lnTo>
                  <a:pt x="566928" y="0"/>
                </a:lnTo>
                <a:lnTo>
                  <a:pt x="566928" y="566928"/>
                </a:lnTo>
                <a:lnTo>
                  <a:pt x="0" y="566928"/>
                </a:lnTo>
                <a:close/>
              </a:path>
            </a:pathLst>
          </a:custGeom>
          <a:solidFill>
            <a:srgbClr val="0084FF"/>
          </a:solidFill>
          <a:ln/>
        </p:spPr>
      </p:sp>
      <p:sp>
        <p:nvSpPr>
          <p:cNvPr id="9" name="Shape 5"/>
          <p:cNvSpPr/>
          <p:nvPr/>
        </p:nvSpPr>
        <p:spPr>
          <a:xfrm rot="2700000">
            <a:off x="434967" y="1317379"/>
            <a:ext cx="566928" cy="566928"/>
          </a:xfrm>
          <a:custGeom>
            <a:avLst/>
            <a:gdLst/>
            <a:ahLst/>
            <a:cxnLst/>
            <a:rect l="l" t="t" r="r" b="b"/>
            <a:pathLst>
              <a:path w="566928" h="566928">
                <a:moveTo>
                  <a:pt x="0" y="0"/>
                </a:moveTo>
                <a:moveTo>
                  <a:pt x="0" y="0"/>
                </a:moveTo>
                <a:lnTo>
                  <a:pt x="566928" y="0"/>
                </a:lnTo>
                <a:lnTo>
                  <a:pt x="566928" y="566928"/>
                </a:lnTo>
                <a:lnTo>
                  <a:pt x="0" y="566928"/>
                </a:lnTo>
                <a:close/>
              </a:path>
            </a:pathLst>
          </a:custGeom>
          <a:solidFill>
            <a:srgbClr val="0084FF"/>
          </a:solidFill>
          <a:ln/>
        </p:spPr>
      </p:sp>
      <p:sp>
        <p:nvSpPr>
          <p:cNvPr id="10" name="Text 6"/>
          <p:cNvSpPr/>
          <p:nvPr/>
        </p:nvSpPr>
        <p:spPr>
          <a:xfrm>
            <a:off x="376676" y="2536963"/>
            <a:ext cx="683510" cy="566928"/>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016" b="1" dirty="0">
                <a:solidFill>
                  <a:srgbClr val="FFFFFF"/>
                </a:solidFill>
                <a:latin typeface="Noto Sans" pitchFamily="34" charset="0"/>
                <a:ea typeface="Noto Sans" pitchFamily="34" charset="-122"/>
                <a:cs typeface="Noto Sans" pitchFamily="34" charset="-120"/>
              </a:rPr>
              <a:t>02</a:t>
            </a:r>
            <a:endParaRPr lang="en-US" sz="1440" dirty="0"/>
          </a:p>
        </p:txBody>
      </p:sp>
      <p:sp>
        <p:nvSpPr>
          <p:cNvPr id="11" name="Text 7"/>
          <p:cNvSpPr/>
          <p:nvPr/>
        </p:nvSpPr>
        <p:spPr>
          <a:xfrm>
            <a:off x="376676" y="3769647"/>
            <a:ext cx="683510" cy="566928"/>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016" b="1" dirty="0">
                <a:solidFill>
                  <a:srgbClr val="FFFFFF"/>
                </a:solidFill>
                <a:latin typeface="Noto Sans" pitchFamily="34" charset="0"/>
                <a:ea typeface="Noto Sans" pitchFamily="34" charset="-122"/>
                <a:cs typeface="Noto Sans" pitchFamily="34" charset="-120"/>
              </a:rPr>
              <a:t>03</a:t>
            </a:r>
            <a:endParaRPr lang="en-US" sz="1440" dirty="0"/>
          </a:p>
        </p:txBody>
      </p:sp>
      <p:sp>
        <p:nvSpPr>
          <p:cNvPr id="12" name="Text 8"/>
          <p:cNvSpPr/>
          <p:nvPr/>
        </p:nvSpPr>
        <p:spPr>
          <a:xfrm>
            <a:off x="376676" y="1317379"/>
            <a:ext cx="683510" cy="566928"/>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016" b="1" dirty="0">
                <a:solidFill>
                  <a:srgbClr val="FFFFFF"/>
                </a:solidFill>
                <a:latin typeface="Noto Sans" pitchFamily="34" charset="0"/>
                <a:ea typeface="Noto Sans" pitchFamily="34" charset="-122"/>
                <a:cs typeface="Noto Sans" pitchFamily="34" charset="-120"/>
              </a:rPr>
              <a:t>01</a:t>
            </a:r>
            <a:endParaRPr lang="en-US" sz="1440" dirty="0"/>
          </a:p>
        </p:txBody>
      </p:sp>
      <p:sp>
        <p:nvSpPr>
          <p:cNvPr id="13" name="Shape 9"/>
          <p:cNvSpPr/>
          <p:nvPr/>
        </p:nvSpPr>
        <p:spPr>
          <a:xfrm>
            <a:off x="968258" y="1128980"/>
            <a:ext cx="7858190" cy="943726"/>
          </a:xfrm>
          <a:custGeom>
            <a:avLst/>
            <a:gdLst/>
            <a:ahLst/>
            <a:cxnLst/>
            <a:rect l="l" t="t" r="r" b="b"/>
            <a:pathLst>
              <a:path w="7858190" h="943726">
                <a:moveTo>
                  <a:pt x="109245" y="0"/>
                </a:moveTo>
                <a:moveTo>
                  <a:pt x="109245" y="0"/>
                </a:moveTo>
                <a:lnTo>
                  <a:pt x="7748946" y="0"/>
                </a:lnTo>
                <a:quadBezTo>
                  <a:pt x="7858190" y="0"/>
                  <a:pt x="7858190" y="117966"/>
                </a:quadBezTo>
                <a:lnTo>
                  <a:pt x="7858190" y="825761"/>
                </a:lnTo>
                <a:quadBezTo>
                  <a:pt x="7858190" y="943726"/>
                  <a:pt x="7748946" y="943726"/>
                </a:quadBezTo>
                <a:lnTo>
                  <a:pt x="109245" y="943726"/>
                </a:lnTo>
                <a:quadBezTo>
                  <a:pt x="0" y="943726"/>
                  <a:pt x="0" y="825761"/>
                </a:quadBezTo>
                <a:lnTo>
                  <a:pt x="0" y="117966"/>
                </a:lnTo>
                <a:quadBezTo>
                  <a:pt x="0" y="0"/>
                  <a:pt x="109245" y="0"/>
                </a:quadBezTo>
                <a:close/>
              </a:path>
            </a:pathLst>
          </a:custGeom>
          <a:solidFill>
            <a:srgbClr val="0084FF">
              <a:alpha val="0"/>
            </a:srgbClr>
          </a:solidFill>
          <a:ln w="19050">
            <a:solidFill>
              <a:srgbClr val="0055FF"/>
            </a:solidFill>
            <a:prstDash val="solid"/>
          </a:ln>
        </p:spPr>
      </p:sp>
      <p:sp>
        <p:nvSpPr>
          <p:cNvPr id="14" name="Shape 10"/>
          <p:cNvSpPr/>
          <p:nvPr/>
        </p:nvSpPr>
        <p:spPr>
          <a:xfrm>
            <a:off x="968258" y="2354848"/>
            <a:ext cx="7858190" cy="943726"/>
          </a:xfrm>
          <a:custGeom>
            <a:avLst/>
            <a:gdLst/>
            <a:ahLst/>
            <a:cxnLst/>
            <a:rect l="l" t="t" r="r" b="b"/>
            <a:pathLst>
              <a:path w="7858190" h="943726">
                <a:moveTo>
                  <a:pt x="109245" y="0"/>
                </a:moveTo>
                <a:moveTo>
                  <a:pt x="109245" y="0"/>
                </a:moveTo>
                <a:lnTo>
                  <a:pt x="7748946" y="0"/>
                </a:lnTo>
                <a:quadBezTo>
                  <a:pt x="7858190" y="0"/>
                  <a:pt x="7858190" y="117966"/>
                </a:quadBezTo>
                <a:lnTo>
                  <a:pt x="7858190" y="825761"/>
                </a:lnTo>
                <a:quadBezTo>
                  <a:pt x="7858190" y="943726"/>
                  <a:pt x="7748946" y="943726"/>
                </a:quadBezTo>
                <a:lnTo>
                  <a:pt x="109245" y="943726"/>
                </a:lnTo>
                <a:quadBezTo>
                  <a:pt x="0" y="943726"/>
                  <a:pt x="0" y="825761"/>
                </a:quadBezTo>
                <a:lnTo>
                  <a:pt x="0" y="117966"/>
                </a:lnTo>
                <a:quadBezTo>
                  <a:pt x="0" y="0"/>
                  <a:pt x="109245" y="0"/>
                </a:quadBezTo>
                <a:close/>
              </a:path>
            </a:pathLst>
          </a:custGeom>
          <a:solidFill>
            <a:srgbClr val="FFFFFF">
              <a:alpha val="0"/>
            </a:srgbClr>
          </a:solidFill>
          <a:ln w="19050">
            <a:solidFill>
              <a:srgbClr val="0055FF"/>
            </a:solidFill>
            <a:prstDash val="solid"/>
          </a:ln>
        </p:spPr>
      </p:sp>
      <p:sp>
        <p:nvSpPr>
          <p:cNvPr id="15" name="Shape 11"/>
          <p:cNvSpPr/>
          <p:nvPr/>
        </p:nvSpPr>
        <p:spPr>
          <a:xfrm>
            <a:off x="968258" y="3581248"/>
            <a:ext cx="7858190" cy="943726"/>
          </a:xfrm>
          <a:custGeom>
            <a:avLst/>
            <a:gdLst/>
            <a:ahLst/>
            <a:cxnLst/>
            <a:rect l="l" t="t" r="r" b="b"/>
            <a:pathLst>
              <a:path w="7858190" h="943726">
                <a:moveTo>
                  <a:pt x="109245" y="0"/>
                </a:moveTo>
                <a:moveTo>
                  <a:pt x="109245" y="0"/>
                </a:moveTo>
                <a:lnTo>
                  <a:pt x="7748946" y="0"/>
                </a:lnTo>
                <a:quadBezTo>
                  <a:pt x="7858190" y="0"/>
                  <a:pt x="7858190" y="117966"/>
                </a:quadBezTo>
                <a:lnTo>
                  <a:pt x="7858190" y="825761"/>
                </a:lnTo>
                <a:quadBezTo>
                  <a:pt x="7858190" y="943726"/>
                  <a:pt x="7748946" y="943726"/>
                </a:quadBezTo>
                <a:lnTo>
                  <a:pt x="109245" y="943726"/>
                </a:lnTo>
                <a:quadBezTo>
                  <a:pt x="0" y="943726"/>
                  <a:pt x="0" y="825761"/>
                </a:quadBezTo>
                <a:lnTo>
                  <a:pt x="0" y="117966"/>
                </a:lnTo>
                <a:quadBezTo>
                  <a:pt x="0" y="0"/>
                  <a:pt x="109245" y="0"/>
                </a:quadBezTo>
                <a:close/>
              </a:path>
            </a:pathLst>
          </a:custGeom>
          <a:solidFill>
            <a:srgbClr val="FFFFFF">
              <a:alpha val="0"/>
            </a:srgbClr>
          </a:solidFill>
          <a:ln w="19050">
            <a:solidFill>
              <a:srgbClr val="0055FF"/>
            </a:solidFill>
            <a:prstDash val="solid"/>
          </a:ln>
        </p:spPr>
      </p:sp>
      <p:sp>
        <p:nvSpPr>
          <p:cNvPr id="16" name="Text 12"/>
          <p:cNvSpPr/>
          <p:nvPr/>
        </p:nvSpPr>
        <p:spPr>
          <a:xfrm>
            <a:off x="1119309" y="1413391"/>
            <a:ext cx="2858315" cy="374904"/>
          </a:xfrm>
          <a:prstGeom prst="rect">
            <a:avLst/>
          </a:prstGeom>
          <a:noFill/>
          <a:ln/>
        </p:spPr>
        <p:txBody>
          <a:bodyPr wrap="square" lIns="95250" tIns="95250" rIns="95250" bIns="95250" rtlCol="0" anchor="ctr"/>
          <a:lstStyle/>
          <a:p>
            <a:pPr marL="0" indent="0">
              <a:lnSpc>
                <a:spcPct val="100000"/>
              </a:lnSpc>
              <a:spcBef>
                <a:spcPts val="375"/>
              </a:spcBef>
              <a:buNone/>
            </a:pPr>
            <a:r>
              <a:rPr lang="en-US" sz="1584" b="1" dirty="0">
                <a:solidFill>
                  <a:srgbClr val="0055FF"/>
                </a:solidFill>
                <a:latin typeface="Noto Sans" pitchFamily="34" charset="0"/>
                <a:ea typeface="Noto Sans" pitchFamily="34" charset="-122"/>
                <a:cs typeface="Noto Sans" pitchFamily="34" charset="-120"/>
              </a:rPr>
              <a:t>AI句子生成逻辑</a:t>
            </a:r>
            <a:endParaRPr lang="en-US" sz="1440" dirty="0"/>
          </a:p>
        </p:txBody>
      </p:sp>
      <p:sp>
        <p:nvSpPr>
          <p:cNvPr id="17" name="Text 13"/>
          <p:cNvSpPr/>
          <p:nvPr/>
        </p:nvSpPr>
        <p:spPr>
          <a:xfrm>
            <a:off x="4127857" y="1289947"/>
            <a:ext cx="4501915" cy="621792"/>
          </a:xfrm>
          <a:prstGeom prst="rect">
            <a:avLst/>
          </a:prstGeom>
          <a:noFill/>
          <a:ln/>
        </p:spPr>
        <p:txBody>
          <a:bodyPr wrap="square" lIns="95250" tIns="95250" rIns="95250" bIns="95250" rtlCol="0" anchor="ctr"/>
          <a:lstStyle/>
          <a:p>
            <a:pPr marL="0" indent="0">
              <a:lnSpc>
                <a:spcPct val="100000"/>
              </a:lnSpc>
              <a:buNone/>
            </a:pPr>
            <a:r>
              <a:rPr lang="en-US" sz="1152" dirty="0">
                <a:solidFill>
                  <a:srgbClr val="000000"/>
                </a:solidFill>
                <a:latin typeface="Noto Sans" pitchFamily="34" charset="0"/>
                <a:ea typeface="Noto Sans" pitchFamily="34" charset="-122"/>
                <a:cs typeface="Noto Sans" pitchFamily="34" charset="-120"/>
              </a:rPr>
              <a:t>利用Qwen/QwQ-32B模型，通过精细调参和失败重试机制，实现高效且准确的AI句子生成，提升学习工具的实用性。</a:t>
            </a:r>
            <a:endParaRPr lang="en-US" sz="1440" dirty="0"/>
          </a:p>
        </p:txBody>
      </p:sp>
      <p:sp>
        <p:nvSpPr>
          <p:cNvPr id="18" name="Text 14"/>
          <p:cNvSpPr/>
          <p:nvPr/>
        </p:nvSpPr>
        <p:spPr>
          <a:xfrm>
            <a:off x="1119309" y="2625544"/>
            <a:ext cx="2858315" cy="402336"/>
          </a:xfrm>
          <a:prstGeom prst="rect">
            <a:avLst/>
          </a:prstGeom>
          <a:noFill/>
          <a:ln/>
        </p:spPr>
        <p:txBody>
          <a:bodyPr wrap="square" lIns="95250" tIns="95250" rIns="95250" bIns="95250" rtlCol="0" anchor="ctr"/>
          <a:lstStyle/>
          <a:p>
            <a:pPr marL="0" indent="0">
              <a:lnSpc>
                <a:spcPct val="100000"/>
              </a:lnSpc>
              <a:spcBef>
                <a:spcPts val="375"/>
              </a:spcBef>
              <a:buNone/>
            </a:pPr>
            <a:r>
              <a:rPr lang="en-US" sz="1584" b="1" dirty="0">
                <a:solidFill>
                  <a:srgbClr val="0055FF"/>
                </a:solidFill>
                <a:latin typeface="Noto Sans" pitchFamily="34" charset="0"/>
                <a:ea typeface="Noto Sans" pitchFamily="34" charset="-122"/>
                <a:cs typeface="Noto Sans" pitchFamily="34" charset="-120"/>
              </a:rPr>
              <a:t>双数据库协同</a:t>
            </a:r>
            <a:endParaRPr lang="en-US" sz="1440" dirty="0"/>
          </a:p>
        </p:txBody>
      </p:sp>
      <p:sp>
        <p:nvSpPr>
          <p:cNvPr id="19" name="Text 15"/>
          <p:cNvSpPr/>
          <p:nvPr/>
        </p:nvSpPr>
        <p:spPr>
          <a:xfrm>
            <a:off x="4127857" y="2515816"/>
            <a:ext cx="4501915" cy="621792"/>
          </a:xfrm>
          <a:prstGeom prst="rect">
            <a:avLst/>
          </a:prstGeom>
          <a:noFill/>
          <a:ln/>
        </p:spPr>
        <p:txBody>
          <a:bodyPr wrap="square" lIns="95250" tIns="95250" rIns="95250" bIns="95250" rtlCol="0" anchor="ctr"/>
          <a:lstStyle/>
          <a:p>
            <a:pPr marL="0" indent="0">
              <a:lnSpc>
                <a:spcPct val="100000"/>
              </a:lnSpc>
              <a:spcBef>
                <a:spcPts val="375"/>
              </a:spcBef>
              <a:buNone/>
            </a:pPr>
            <a:r>
              <a:rPr lang="en-US" sz="1152" dirty="0">
                <a:solidFill>
                  <a:srgbClr val="000000"/>
                </a:solidFill>
                <a:latin typeface="Noto Sans" pitchFamily="34" charset="0"/>
                <a:ea typeface="Noto Sans" pitchFamily="34" charset="-122"/>
                <a:cs typeface="Noto Sans" pitchFamily="34" charset="-120"/>
              </a:rPr>
              <a:t>结合本地SQLite与云端MySQL，实现数据的快速存取和更新，确保用户在使用过程中的数据一致性和实时性。</a:t>
            </a:r>
            <a:endParaRPr lang="en-US" sz="1440" dirty="0"/>
          </a:p>
        </p:txBody>
      </p:sp>
      <p:sp>
        <p:nvSpPr>
          <p:cNvPr id="20" name="Text 16"/>
          <p:cNvSpPr/>
          <p:nvPr/>
        </p:nvSpPr>
        <p:spPr>
          <a:xfrm>
            <a:off x="1119515" y="3865659"/>
            <a:ext cx="2858315" cy="374904"/>
          </a:xfrm>
          <a:prstGeom prst="rect">
            <a:avLst/>
          </a:prstGeom>
          <a:noFill/>
          <a:ln/>
        </p:spPr>
        <p:txBody>
          <a:bodyPr wrap="square" lIns="95250" tIns="95250" rIns="95250" bIns="95250" rtlCol="0" anchor="ctr"/>
          <a:lstStyle/>
          <a:p>
            <a:pPr marL="0" indent="0">
              <a:lnSpc>
                <a:spcPct val="100000"/>
              </a:lnSpc>
              <a:spcBef>
                <a:spcPts val="375"/>
              </a:spcBef>
              <a:buNone/>
            </a:pPr>
            <a:r>
              <a:rPr lang="en-US" sz="1584" b="1" dirty="0">
                <a:solidFill>
                  <a:srgbClr val="0055FF"/>
                </a:solidFill>
                <a:latin typeface="Noto Sans" pitchFamily="34" charset="0"/>
                <a:ea typeface="Noto Sans" pitchFamily="34" charset="-122"/>
                <a:cs typeface="Noto Sans" pitchFamily="34" charset="-120"/>
              </a:rPr>
              <a:t>流畅交互设计</a:t>
            </a:r>
            <a:endParaRPr lang="en-US" sz="1440" dirty="0"/>
          </a:p>
        </p:txBody>
      </p:sp>
      <p:sp>
        <p:nvSpPr>
          <p:cNvPr id="21" name="Text 17"/>
          <p:cNvSpPr/>
          <p:nvPr/>
        </p:nvSpPr>
        <p:spPr>
          <a:xfrm>
            <a:off x="4129686" y="3733071"/>
            <a:ext cx="4500086" cy="621792"/>
          </a:xfrm>
          <a:prstGeom prst="rect">
            <a:avLst/>
          </a:prstGeom>
          <a:noFill/>
          <a:ln/>
        </p:spPr>
        <p:txBody>
          <a:bodyPr wrap="square" lIns="95250" tIns="95250" rIns="95250" bIns="95250" rtlCol="0" anchor="ctr"/>
          <a:lstStyle/>
          <a:p>
            <a:pPr marL="0" indent="0">
              <a:lnSpc>
                <a:spcPct val="100000"/>
              </a:lnSpc>
              <a:spcBef>
                <a:spcPts val="375"/>
              </a:spcBef>
              <a:buNone/>
            </a:pPr>
            <a:r>
              <a:rPr lang="en-US" sz="1152" dirty="0">
                <a:solidFill>
                  <a:srgbClr val="000000"/>
                </a:solidFill>
                <a:latin typeface="Noto Sans" pitchFamily="34" charset="0"/>
                <a:ea typeface="Noto Sans" pitchFamily="34" charset="-122"/>
                <a:cs typeface="Noto Sans" pitchFamily="34" charset="-120"/>
              </a:rPr>
              <a:t>采用ViewPager2技术，配合异步加载和ProgressBar，打造无缝滑动和防卡顿的用户界面，优化用户体验。</a:t>
            </a:r>
            <a:endParaRPr lang="en-US" sz="144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63370" y="1959269"/>
            <a:ext cx="5221112" cy="786384"/>
          </a:xfrm>
          <a:prstGeom prst="rect">
            <a:avLst/>
          </a:prstGeom>
          <a:noFill/>
          <a:ln/>
        </p:spPr>
        <p:txBody>
          <a:bodyPr wrap="square" lIns="95250" tIns="95250" rIns="95250" bIns="95250" rtlCol="0" anchor="t"/>
          <a:lstStyle/>
          <a:p>
            <a:pPr marL="0" indent="0">
              <a:lnSpc>
                <a:spcPct val="112500"/>
              </a:lnSpc>
              <a:spcBef>
                <a:spcPts val="375"/>
              </a:spcBef>
              <a:buNone/>
            </a:pPr>
            <a:r>
              <a:rPr lang="en-US" sz="3168" b="1" dirty="0">
                <a:solidFill>
                  <a:srgbClr val="0055FF"/>
                </a:solidFill>
                <a:latin typeface="Microsoft Yahei" pitchFamily="34" charset="0"/>
                <a:ea typeface="Microsoft Yahei" pitchFamily="34" charset="-122"/>
                <a:cs typeface="Microsoft Yahei" pitchFamily="34" charset="-120"/>
              </a:rPr>
              <a:t>关键技术实现</a:t>
            </a:r>
            <a:endParaRPr lang="en-US" sz="1440" dirty="0"/>
          </a:p>
        </p:txBody>
      </p:sp>
      <p:pic>
        <p:nvPicPr>
          <p:cNvPr id="3" name="Image 0" descr="preencoded.png"/>
          <p:cNvPicPr>
            <a:picLocks noChangeAspect="1"/>
          </p:cNvPicPr>
          <p:nvPr/>
        </p:nvPicPr>
        <p:blipFill>
          <a:blip r:embed="rId4"/>
          <a:stretch>
            <a:fillRect/>
          </a:stretch>
        </p:blipFill>
        <p:spPr>
          <a:xfrm>
            <a:off x="463370" y="438260"/>
            <a:ext cx="914028" cy="914028"/>
          </a:xfrm>
          <a:prstGeom prst="rect">
            <a:avLst/>
          </a:prstGeom>
        </p:spPr>
      </p:pic>
      <p:sp>
        <p:nvSpPr>
          <p:cNvPr id="4" name="Text 1"/>
          <p:cNvSpPr/>
          <p:nvPr/>
        </p:nvSpPr>
        <p:spPr>
          <a:xfrm>
            <a:off x="345154" y="742055"/>
            <a:ext cx="1356643" cy="941832"/>
          </a:xfrm>
          <a:prstGeom prst="rect">
            <a:avLst/>
          </a:prstGeom>
          <a:noFill/>
          <a:ln/>
        </p:spPr>
        <p:txBody>
          <a:bodyPr wrap="square" lIns="95250" tIns="95250" rIns="95250" bIns="95250" rtlCol="0" anchor="t"/>
          <a:lstStyle/>
          <a:p>
            <a:pPr marL="0" indent="0" algn="ctr">
              <a:lnSpc>
                <a:spcPct val="112500"/>
              </a:lnSpc>
              <a:spcBef>
                <a:spcPts val="375"/>
              </a:spcBef>
              <a:buNone/>
            </a:pPr>
            <a:r>
              <a:rPr lang="en-US" sz="3888" b="1" dirty="0">
                <a:solidFill>
                  <a:srgbClr val="002B7F"/>
                </a:solidFill>
                <a:latin typeface="Arial" pitchFamily="34" charset="0"/>
                <a:ea typeface="Arial" pitchFamily="34" charset="-122"/>
                <a:cs typeface="Arial" pitchFamily="34" charset="-120"/>
              </a:rPr>
              <a:t>04</a:t>
            </a:r>
            <a:endParaRPr lang="en-US" sz="144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lstStyle/>
          <a:p>
            <a:pPr marL="0" indent="0">
              <a:lnSpc>
                <a:spcPct val="112500"/>
              </a:lnSpc>
              <a:spcBef>
                <a:spcPts val="375"/>
              </a:spcBef>
              <a:buNone/>
            </a:pPr>
            <a:r>
              <a:rPr lang="en-US" sz="2016" b="1" dirty="0">
                <a:solidFill>
                  <a:srgbClr val="002B7F"/>
                </a:solidFill>
                <a:latin typeface="Arial" pitchFamily="34" charset="0"/>
                <a:ea typeface="Arial" pitchFamily="34" charset="-122"/>
                <a:cs typeface="Arial" pitchFamily="34" charset="-120"/>
              </a:rPr>
              <a:t>AI</a:t>
            </a:r>
            <a:r>
              <a:rPr lang="en-US" sz="2016" b="1" dirty="0">
                <a:solidFill>
                  <a:srgbClr val="002B7F"/>
                </a:solidFill>
                <a:latin typeface="微软雅黑" pitchFamily="34" charset="0"/>
                <a:ea typeface="微软雅黑" pitchFamily="34" charset="-122"/>
                <a:cs typeface="微软雅黑" pitchFamily="34" charset="-120"/>
              </a:rPr>
              <a:t>句子生成逻辑</a:t>
            </a:r>
            <a:endParaRPr lang="en-US" sz="1440" dirty="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pic>
        <p:nvPicPr>
          <p:cNvPr id="5" name="Image 2" descr="preencoded.png"/>
          <p:cNvPicPr>
            <a:picLocks noChangeAspect="1"/>
          </p:cNvPicPr>
          <p:nvPr/>
        </p:nvPicPr>
        <p:blipFill>
          <a:blip r:embed="rId6"/>
          <a:stretch>
            <a:fillRect/>
          </a:stretch>
        </p:blipFill>
        <p:spPr>
          <a:xfrm>
            <a:off x="293270" y="1548323"/>
            <a:ext cx="2910748" cy="523935"/>
          </a:xfrm>
          <a:prstGeom prst="rect">
            <a:avLst/>
          </a:prstGeom>
        </p:spPr>
      </p:pic>
      <p:sp>
        <p:nvSpPr>
          <p:cNvPr id="6" name="Shape 1"/>
          <p:cNvSpPr/>
          <p:nvPr/>
        </p:nvSpPr>
        <p:spPr>
          <a:xfrm>
            <a:off x="465745" y="1311452"/>
            <a:ext cx="426472" cy="426472"/>
          </a:xfrm>
          <a:custGeom>
            <a:avLst/>
            <a:gdLst/>
            <a:ahLst/>
            <a:cxnLst/>
            <a:rect l="l" t="t" r="r" b="b"/>
            <a:pathLst>
              <a:path w="426472" h="426472">
                <a:moveTo>
                  <a:pt x="213236" y="0"/>
                </a:moveTo>
                <a:moveTo>
                  <a:pt x="213236" y="0"/>
                </a:moveTo>
                <a:cubicBezTo>
                  <a:pt x="330924" y="0"/>
                  <a:pt x="426472" y="95548"/>
                  <a:pt x="426472" y="213236"/>
                </a:cubicBezTo>
                <a:cubicBezTo>
                  <a:pt x="426472" y="330924"/>
                  <a:pt x="330924" y="426472"/>
                  <a:pt x="213236" y="426472"/>
                </a:cubicBezTo>
                <a:cubicBezTo>
                  <a:pt x="95548" y="426472"/>
                  <a:pt x="0" y="330924"/>
                  <a:pt x="0" y="213236"/>
                </a:cubicBezTo>
                <a:cubicBezTo>
                  <a:pt x="0" y="95548"/>
                  <a:pt x="95548" y="0"/>
                  <a:pt x="213236" y="0"/>
                </a:cubicBezTo>
                <a:close/>
              </a:path>
            </a:pathLst>
          </a:custGeom>
          <a:solidFill>
            <a:srgbClr val="0084FF"/>
          </a:solidFill>
          <a:ln w="38100">
            <a:solidFill>
              <a:srgbClr val="FFFFFF"/>
            </a:solidFill>
            <a:prstDash val="solid"/>
          </a:ln>
        </p:spPr>
      </p:sp>
      <p:sp>
        <p:nvSpPr>
          <p:cNvPr id="7" name="Text 2"/>
          <p:cNvSpPr/>
          <p:nvPr/>
        </p:nvSpPr>
        <p:spPr>
          <a:xfrm>
            <a:off x="290535" y="1282372"/>
            <a:ext cx="776892" cy="484632"/>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en-US" sz="1584" b="1" dirty="0">
                <a:solidFill>
                  <a:srgbClr val="FFFFFF"/>
                </a:solidFill>
                <a:latin typeface="Noto Sans" pitchFamily="34" charset="0"/>
                <a:ea typeface="Noto Sans" pitchFamily="34" charset="-122"/>
                <a:cs typeface="Noto Sans" pitchFamily="34" charset="-120"/>
              </a:rPr>
              <a:t>01</a:t>
            </a:r>
            <a:endParaRPr lang="en-US" sz="1440" dirty="0"/>
          </a:p>
        </p:txBody>
      </p:sp>
      <p:pic>
        <p:nvPicPr>
          <p:cNvPr id="8" name="Image 3" descr="preencoded.png"/>
          <p:cNvPicPr>
            <a:picLocks noChangeAspect="1"/>
          </p:cNvPicPr>
          <p:nvPr/>
        </p:nvPicPr>
        <p:blipFill>
          <a:blip r:embed="rId7"/>
          <a:stretch>
            <a:fillRect/>
          </a:stretch>
        </p:blipFill>
        <p:spPr>
          <a:xfrm>
            <a:off x="3116626" y="1548323"/>
            <a:ext cx="2910748" cy="523935"/>
          </a:xfrm>
          <a:prstGeom prst="rect">
            <a:avLst/>
          </a:prstGeom>
        </p:spPr>
      </p:pic>
      <p:sp>
        <p:nvSpPr>
          <p:cNvPr id="9" name="Shape 3"/>
          <p:cNvSpPr/>
          <p:nvPr/>
        </p:nvSpPr>
        <p:spPr>
          <a:xfrm>
            <a:off x="3289101" y="1311452"/>
            <a:ext cx="426472" cy="426472"/>
          </a:xfrm>
          <a:custGeom>
            <a:avLst/>
            <a:gdLst/>
            <a:ahLst/>
            <a:cxnLst/>
            <a:rect l="l" t="t" r="r" b="b"/>
            <a:pathLst>
              <a:path w="426472" h="426472">
                <a:moveTo>
                  <a:pt x="213236" y="0"/>
                </a:moveTo>
                <a:moveTo>
                  <a:pt x="213236" y="0"/>
                </a:moveTo>
                <a:cubicBezTo>
                  <a:pt x="330924" y="0"/>
                  <a:pt x="426472" y="95548"/>
                  <a:pt x="426472" y="213236"/>
                </a:cubicBezTo>
                <a:cubicBezTo>
                  <a:pt x="426472" y="330924"/>
                  <a:pt x="330924" y="426472"/>
                  <a:pt x="213236" y="426472"/>
                </a:cubicBezTo>
                <a:cubicBezTo>
                  <a:pt x="95548" y="426472"/>
                  <a:pt x="0" y="330924"/>
                  <a:pt x="0" y="213236"/>
                </a:cubicBezTo>
                <a:cubicBezTo>
                  <a:pt x="0" y="95548"/>
                  <a:pt x="95548" y="0"/>
                  <a:pt x="213236" y="0"/>
                </a:cubicBezTo>
                <a:close/>
              </a:path>
            </a:pathLst>
          </a:custGeom>
          <a:solidFill>
            <a:srgbClr val="5196FF"/>
          </a:solidFill>
          <a:ln w="38100">
            <a:solidFill>
              <a:srgbClr val="FFFFFF"/>
            </a:solidFill>
            <a:prstDash val="solid"/>
          </a:ln>
        </p:spPr>
      </p:sp>
      <p:sp>
        <p:nvSpPr>
          <p:cNvPr id="10" name="Text 4"/>
          <p:cNvSpPr/>
          <p:nvPr/>
        </p:nvSpPr>
        <p:spPr>
          <a:xfrm>
            <a:off x="3107455" y="1282372"/>
            <a:ext cx="776892" cy="484632"/>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en-US" sz="1584" b="1" dirty="0">
                <a:solidFill>
                  <a:srgbClr val="FFFFFF"/>
                </a:solidFill>
                <a:latin typeface="Noto Sans" pitchFamily="34" charset="0"/>
                <a:ea typeface="Noto Sans" pitchFamily="34" charset="-122"/>
                <a:cs typeface="Noto Sans" pitchFamily="34" charset="-120"/>
              </a:rPr>
              <a:t>02</a:t>
            </a:r>
            <a:endParaRPr lang="en-US" sz="1440" dirty="0"/>
          </a:p>
        </p:txBody>
      </p:sp>
      <p:pic>
        <p:nvPicPr>
          <p:cNvPr id="11" name="Image 4" descr="preencoded.png"/>
          <p:cNvPicPr>
            <a:picLocks noChangeAspect="1"/>
          </p:cNvPicPr>
          <p:nvPr/>
        </p:nvPicPr>
        <p:blipFill>
          <a:blip r:embed="rId6"/>
          <a:stretch>
            <a:fillRect/>
          </a:stretch>
        </p:blipFill>
        <p:spPr>
          <a:xfrm>
            <a:off x="5939982" y="1548323"/>
            <a:ext cx="2910748" cy="523935"/>
          </a:xfrm>
          <a:prstGeom prst="rect">
            <a:avLst/>
          </a:prstGeom>
        </p:spPr>
      </p:pic>
      <p:sp>
        <p:nvSpPr>
          <p:cNvPr id="12" name="Shape 5"/>
          <p:cNvSpPr/>
          <p:nvPr/>
        </p:nvSpPr>
        <p:spPr>
          <a:xfrm>
            <a:off x="6112457" y="1311452"/>
            <a:ext cx="426472" cy="426472"/>
          </a:xfrm>
          <a:custGeom>
            <a:avLst/>
            <a:gdLst/>
            <a:ahLst/>
            <a:cxnLst/>
            <a:rect l="l" t="t" r="r" b="b"/>
            <a:pathLst>
              <a:path w="426472" h="426472">
                <a:moveTo>
                  <a:pt x="213236" y="0"/>
                </a:moveTo>
                <a:moveTo>
                  <a:pt x="213236" y="0"/>
                </a:moveTo>
                <a:cubicBezTo>
                  <a:pt x="330924" y="0"/>
                  <a:pt x="426472" y="95548"/>
                  <a:pt x="426472" y="213236"/>
                </a:cubicBezTo>
                <a:cubicBezTo>
                  <a:pt x="426472" y="330924"/>
                  <a:pt x="330924" y="426472"/>
                  <a:pt x="213236" y="426472"/>
                </a:cubicBezTo>
                <a:cubicBezTo>
                  <a:pt x="95548" y="426472"/>
                  <a:pt x="0" y="330924"/>
                  <a:pt x="0" y="213236"/>
                </a:cubicBezTo>
                <a:cubicBezTo>
                  <a:pt x="0" y="95548"/>
                  <a:pt x="95548" y="0"/>
                  <a:pt x="213236" y="0"/>
                </a:cubicBezTo>
                <a:close/>
              </a:path>
            </a:pathLst>
          </a:custGeom>
          <a:solidFill>
            <a:srgbClr val="0084FF"/>
          </a:solidFill>
          <a:ln w="38100">
            <a:solidFill>
              <a:srgbClr val="FFFFFF"/>
            </a:solidFill>
            <a:prstDash val="solid"/>
          </a:ln>
        </p:spPr>
      </p:sp>
      <p:sp>
        <p:nvSpPr>
          <p:cNvPr id="13" name="Text 6"/>
          <p:cNvSpPr/>
          <p:nvPr/>
        </p:nvSpPr>
        <p:spPr>
          <a:xfrm>
            <a:off x="5937247" y="1282372"/>
            <a:ext cx="776892" cy="484632"/>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en-US" sz="1584" b="1" dirty="0">
                <a:solidFill>
                  <a:srgbClr val="FFFFFF"/>
                </a:solidFill>
                <a:latin typeface="Noto Sans" pitchFamily="34" charset="0"/>
                <a:ea typeface="Noto Sans" pitchFamily="34" charset="-122"/>
                <a:cs typeface="Noto Sans" pitchFamily="34" charset="-120"/>
              </a:rPr>
              <a:t>03</a:t>
            </a:r>
            <a:endParaRPr lang="en-US" sz="1440" dirty="0"/>
          </a:p>
        </p:txBody>
      </p:sp>
      <p:sp>
        <p:nvSpPr>
          <p:cNvPr id="14" name="Text 7"/>
          <p:cNvSpPr/>
          <p:nvPr/>
        </p:nvSpPr>
        <p:spPr>
          <a:xfrm>
            <a:off x="894747" y="1539179"/>
            <a:ext cx="2116833" cy="523935"/>
          </a:xfrm>
          <a:prstGeom prst="rect">
            <a:avLst/>
          </a:prstGeom>
          <a:noFill/>
          <a:ln/>
        </p:spPr>
        <p:txBody>
          <a:bodyPr wrap="square" lIns="95250" tIns="95250" rIns="95250" bIns="95250" rtlCol="0" anchor="ctr"/>
          <a:lstStyle/>
          <a:p>
            <a:pPr marL="0" indent="0" algn="ctr">
              <a:lnSpc>
                <a:spcPct val="100000"/>
              </a:lnSpc>
              <a:spcBef>
                <a:spcPts val="375"/>
              </a:spcBef>
              <a:buNone/>
            </a:pPr>
            <a:r>
              <a:rPr lang="en-US" sz="1440" b="1" dirty="0">
                <a:solidFill>
                  <a:srgbClr val="FFFFFF"/>
                </a:solidFill>
                <a:latin typeface="Noto Sans" pitchFamily="34" charset="0"/>
                <a:ea typeface="Noto Sans" pitchFamily="34" charset="-122"/>
                <a:cs typeface="Noto Sans" pitchFamily="34" charset="-120"/>
              </a:rPr>
              <a:t>Qwen/QwQ-32B模型调参</a:t>
            </a:r>
            <a:endParaRPr lang="en-US" sz="1440" dirty="0"/>
          </a:p>
        </p:txBody>
      </p:sp>
      <p:sp>
        <p:nvSpPr>
          <p:cNvPr id="15" name="Text 8"/>
          <p:cNvSpPr/>
          <p:nvPr/>
        </p:nvSpPr>
        <p:spPr>
          <a:xfrm>
            <a:off x="579933" y="2207480"/>
            <a:ext cx="2337423" cy="1207008"/>
          </a:xfrm>
          <a:prstGeom prst="rect">
            <a:avLst/>
          </a:prstGeom>
          <a:noFill/>
          <a:ln/>
        </p:spPr>
        <p:txBody>
          <a:bodyPr wrap="square" lIns="95250" tIns="95250" rIns="95250" bIns="95250" rtlCol="0" anchor="t">
            <a:spAutoFit/>
          </a:bodyPr>
          <a:lstStyle/>
          <a:p>
            <a:pPr marL="0" indent="0">
              <a:lnSpc>
                <a:spcPct val="100800"/>
              </a:lnSpc>
              <a:spcBef>
                <a:spcPts val="375"/>
              </a:spcBef>
              <a:buNone/>
            </a:pPr>
            <a:r>
              <a:rPr lang="en-US" sz="1152" dirty="0">
                <a:solidFill>
                  <a:srgbClr val="000000"/>
                </a:solidFill>
                <a:latin typeface="Noto Sans" pitchFamily="34" charset="0"/>
                <a:ea typeface="Noto Sans" pitchFamily="34" charset="-122"/>
                <a:cs typeface="Noto Sans" pitchFamily="34" charset="-120"/>
              </a:rPr>
              <a:t>通过调整Qwen/QwQ-32B模型的temperature参数至0.7和top_k值为50，优化了AI生成句子的质量和多样性，提升了学习工具的实用性。</a:t>
            </a:r>
            <a:endParaRPr lang="en-US" sz="1440" dirty="0"/>
          </a:p>
        </p:txBody>
      </p:sp>
      <p:sp>
        <p:nvSpPr>
          <p:cNvPr id="16" name="Text 9"/>
          <p:cNvSpPr/>
          <p:nvPr/>
        </p:nvSpPr>
        <p:spPr>
          <a:xfrm>
            <a:off x="3770719" y="1539179"/>
            <a:ext cx="2116833" cy="523935"/>
          </a:xfrm>
          <a:prstGeom prst="rect">
            <a:avLst/>
          </a:prstGeom>
          <a:noFill/>
          <a:ln/>
        </p:spPr>
        <p:txBody>
          <a:bodyPr wrap="square" lIns="95250" tIns="95250" rIns="95250" bIns="95250" rtlCol="0" anchor="ctr"/>
          <a:lstStyle/>
          <a:p>
            <a:pPr marL="0" indent="0" algn="ctr">
              <a:lnSpc>
                <a:spcPct val="100000"/>
              </a:lnSpc>
              <a:spcBef>
                <a:spcPts val="375"/>
              </a:spcBef>
              <a:buNone/>
            </a:pPr>
            <a:r>
              <a:rPr lang="en-US" sz="1440" b="1" dirty="0">
                <a:solidFill>
                  <a:srgbClr val="FFFFFF"/>
                </a:solidFill>
                <a:latin typeface="Noto Sans" pitchFamily="34" charset="0"/>
                <a:ea typeface="Noto Sans" pitchFamily="34" charset="-122"/>
                <a:cs typeface="Noto Sans" pitchFamily="34" charset="-120"/>
              </a:rPr>
              <a:t>失败重试机制</a:t>
            </a:r>
            <a:endParaRPr lang="en-US" sz="1440" dirty="0"/>
          </a:p>
        </p:txBody>
      </p:sp>
      <p:sp>
        <p:nvSpPr>
          <p:cNvPr id="17" name="Text 10"/>
          <p:cNvSpPr/>
          <p:nvPr/>
        </p:nvSpPr>
        <p:spPr>
          <a:xfrm>
            <a:off x="3403289" y="2207480"/>
            <a:ext cx="2337423" cy="1207008"/>
          </a:xfrm>
          <a:prstGeom prst="rect">
            <a:avLst/>
          </a:prstGeom>
          <a:noFill/>
          <a:ln/>
        </p:spPr>
        <p:txBody>
          <a:bodyPr wrap="square" lIns="95250" tIns="95250" rIns="95250" bIns="95250" rtlCol="0" anchor="t">
            <a:spAutoFit/>
          </a:bodyPr>
          <a:lstStyle/>
          <a:p>
            <a:pPr marL="0" indent="0">
              <a:lnSpc>
                <a:spcPct val="100800"/>
              </a:lnSpc>
              <a:spcBef>
                <a:spcPts val="375"/>
              </a:spcBef>
              <a:buNone/>
            </a:pPr>
            <a:r>
              <a:rPr lang="en-US" sz="1152" dirty="0">
                <a:solidFill>
                  <a:srgbClr val="000000"/>
                </a:solidFill>
                <a:latin typeface="Noto Sans" pitchFamily="34" charset="0"/>
                <a:ea typeface="Noto Sans" pitchFamily="34" charset="-122"/>
                <a:cs typeface="Noto Sans" pitchFamily="34" charset="-120"/>
              </a:rPr>
              <a:t>实施了高达三次的退避重试机制，确保在AI生成句子过程中遇到失败时能够自动重试，保障了应用的稳定性和用户体验。</a:t>
            </a:r>
            <a:endParaRPr lang="en-US" sz="1440" dirty="0"/>
          </a:p>
        </p:txBody>
      </p:sp>
      <p:sp>
        <p:nvSpPr>
          <p:cNvPr id="18" name="Text 11"/>
          <p:cNvSpPr/>
          <p:nvPr/>
        </p:nvSpPr>
        <p:spPr>
          <a:xfrm>
            <a:off x="6646690" y="1539179"/>
            <a:ext cx="2106699" cy="523935"/>
          </a:xfrm>
          <a:prstGeom prst="rect">
            <a:avLst/>
          </a:prstGeom>
          <a:noFill/>
          <a:ln/>
        </p:spPr>
        <p:txBody>
          <a:bodyPr wrap="square" lIns="95250" tIns="95250" rIns="95250" bIns="95250" rtlCol="0" anchor="ctr"/>
          <a:lstStyle/>
          <a:p>
            <a:pPr marL="0" indent="0" algn="ctr">
              <a:lnSpc>
                <a:spcPct val="100000"/>
              </a:lnSpc>
              <a:spcBef>
                <a:spcPts val="375"/>
              </a:spcBef>
              <a:buNone/>
            </a:pPr>
            <a:r>
              <a:rPr lang="en-US" sz="1440" b="1" dirty="0">
                <a:solidFill>
                  <a:srgbClr val="FFFFFF"/>
                </a:solidFill>
                <a:latin typeface="Noto Sans" pitchFamily="34" charset="0"/>
                <a:ea typeface="Noto Sans" pitchFamily="34" charset="-122"/>
                <a:cs typeface="Noto Sans" pitchFamily="34" charset="-120"/>
              </a:rPr>
              <a:t>预加载与本地缓存策略</a:t>
            </a:r>
            <a:endParaRPr lang="en-US" sz="1440" dirty="0"/>
          </a:p>
        </p:txBody>
      </p:sp>
      <p:sp>
        <p:nvSpPr>
          <p:cNvPr id="19" name="Text 12"/>
          <p:cNvSpPr/>
          <p:nvPr/>
        </p:nvSpPr>
        <p:spPr>
          <a:xfrm>
            <a:off x="6226645" y="2207480"/>
            <a:ext cx="2337423" cy="1207008"/>
          </a:xfrm>
          <a:prstGeom prst="rect">
            <a:avLst/>
          </a:prstGeom>
          <a:noFill/>
          <a:ln/>
        </p:spPr>
        <p:txBody>
          <a:bodyPr wrap="square" lIns="95250" tIns="95250" rIns="95250" bIns="95250" rtlCol="0" anchor="t">
            <a:spAutoFit/>
          </a:bodyPr>
          <a:lstStyle/>
          <a:p>
            <a:pPr marL="0" indent="0">
              <a:lnSpc>
                <a:spcPct val="100800"/>
              </a:lnSpc>
              <a:spcBef>
                <a:spcPts val="375"/>
              </a:spcBef>
              <a:buNone/>
            </a:pPr>
            <a:r>
              <a:rPr lang="en-US" sz="1152" dirty="0">
                <a:solidFill>
                  <a:srgbClr val="000000"/>
                </a:solidFill>
                <a:latin typeface="Noto Sans" pitchFamily="34" charset="0"/>
                <a:ea typeface="Noto Sans" pitchFamily="34" charset="-122"/>
                <a:cs typeface="Noto Sans" pitchFamily="34" charset="-120"/>
              </a:rPr>
              <a:t>为解决句子翻译延迟问题，采用了预加载和本地缓存策略，显著减少了用户等待时间，提高了应用的响应速度和流畅度。</a:t>
            </a:r>
            <a:endParaRPr lang="en-US" sz="144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lstStyle/>
          <a:p>
            <a:pPr marL="0" indent="0">
              <a:lnSpc>
                <a:spcPct val="112500"/>
              </a:lnSpc>
              <a:spcBef>
                <a:spcPts val="375"/>
              </a:spcBef>
              <a:buNone/>
            </a:pPr>
            <a:r>
              <a:rPr lang="en-US" sz="2016" b="1" dirty="0">
                <a:solidFill>
                  <a:srgbClr val="002B7F"/>
                </a:solidFill>
                <a:latin typeface="微软雅黑" pitchFamily="34" charset="0"/>
                <a:ea typeface="微软雅黑" pitchFamily="34" charset="-122"/>
                <a:cs typeface="微软雅黑" pitchFamily="34" charset="-120"/>
              </a:rPr>
              <a:t>双数据库协同工作</a:t>
            </a:r>
            <a:endParaRPr lang="en-US" sz="1440" dirty="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a:off x="350943" y="1105195"/>
            <a:ext cx="3129042" cy="3129042"/>
          </a:xfrm>
          <a:custGeom>
            <a:avLst/>
            <a:gdLst/>
            <a:ahLst/>
            <a:cxnLst/>
            <a:rect l="l" t="t" r="r" b="b"/>
            <a:pathLst>
              <a:path w="3129042" h="3129042">
                <a:moveTo>
                  <a:pt x="1564521" y="0"/>
                </a:moveTo>
                <a:moveTo>
                  <a:pt x="1564521" y="0"/>
                </a:moveTo>
                <a:cubicBezTo>
                  <a:pt x="2428003" y="0"/>
                  <a:pt x="3129042" y="701038"/>
                  <a:pt x="3129042" y="1564521"/>
                </a:cubicBezTo>
                <a:cubicBezTo>
                  <a:pt x="3129042" y="2428003"/>
                  <a:pt x="2428003" y="3129042"/>
                  <a:pt x="1564521" y="3129042"/>
                </a:cubicBezTo>
                <a:cubicBezTo>
                  <a:pt x="701038" y="3129042"/>
                  <a:pt x="0" y="2428003"/>
                  <a:pt x="0" y="1564521"/>
                </a:cubicBezTo>
                <a:cubicBezTo>
                  <a:pt x="0" y="701038"/>
                  <a:pt x="701038" y="0"/>
                  <a:pt x="1564521" y="0"/>
                </a:cubicBezTo>
                <a:close/>
              </a:path>
            </a:pathLst>
          </a:custGeom>
          <a:solidFill>
            <a:srgbClr val="0084FF">
              <a:alpha val="80000"/>
            </a:srgbClr>
          </a:solidFill>
          <a:ln/>
        </p:spPr>
      </p:sp>
      <p:sp>
        <p:nvSpPr>
          <p:cNvPr id="6" name="Text 2"/>
          <p:cNvSpPr/>
          <p:nvPr/>
        </p:nvSpPr>
        <p:spPr>
          <a:xfrm>
            <a:off x="1998203" y="1282384"/>
            <a:ext cx="704600" cy="676656"/>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en-US" sz="2592" b="1" i="1" dirty="0">
                <a:solidFill>
                  <a:srgbClr val="FFFFFF"/>
                </a:solidFill>
                <a:latin typeface="Noto Sans" pitchFamily="34" charset="0"/>
                <a:ea typeface="Noto Sans" pitchFamily="34" charset="-122"/>
                <a:cs typeface="Noto Sans" pitchFamily="34" charset="-120"/>
              </a:rPr>
              <a:t>01</a:t>
            </a:r>
            <a:endParaRPr lang="en-US" sz="1440" dirty="0"/>
          </a:p>
        </p:txBody>
      </p:sp>
      <p:sp>
        <p:nvSpPr>
          <p:cNvPr id="7" name="Shape 3"/>
          <p:cNvSpPr/>
          <p:nvPr/>
        </p:nvSpPr>
        <p:spPr>
          <a:xfrm>
            <a:off x="2992891" y="1105195"/>
            <a:ext cx="3129042" cy="3129042"/>
          </a:xfrm>
          <a:custGeom>
            <a:avLst/>
            <a:gdLst/>
            <a:ahLst/>
            <a:cxnLst/>
            <a:rect l="l" t="t" r="r" b="b"/>
            <a:pathLst>
              <a:path w="3129042" h="3129042">
                <a:moveTo>
                  <a:pt x="1564521" y="0"/>
                </a:moveTo>
                <a:moveTo>
                  <a:pt x="1564521" y="0"/>
                </a:moveTo>
                <a:cubicBezTo>
                  <a:pt x="2428003" y="0"/>
                  <a:pt x="3129042" y="701038"/>
                  <a:pt x="3129042" y="1564521"/>
                </a:cubicBezTo>
                <a:cubicBezTo>
                  <a:pt x="3129042" y="2428003"/>
                  <a:pt x="2428003" y="3129042"/>
                  <a:pt x="1564521" y="3129042"/>
                </a:cubicBezTo>
                <a:cubicBezTo>
                  <a:pt x="701038" y="3129042"/>
                  <a:pt x="0" y="2428003"/>
                  <a:pt x="0" y="1564521"/>
                </a:cubicBezTo>
                <a:cubicBezTo>
                  <a:pt x="0" y="701038"/>
                  <a:pt x="701038" y="0"/>
                  <a:pt x="1564521" y="0"/>
                </a:cubicBezTo>
                <a:close/>
              </a:path>
            </a:pathLst>
          </a:custGeom>
          <a:solidFill>
            <a:srgbClr val="5196FF">
              <a:alpha val="80000"/>
            </a:srgbClr>
          </a:solidFill>
          <a:ln/>
        </p:spPr>
      </p:sp>
      <p:sp>
        <p:nvSpPr>
          <p:cNvPr id="8" name="Text 4"/>
          <p:cNvSpPr/>
          <p:nvPr/>
        </p:nvSpPr>
        <p:spPr>
          <a:xfrm>
            <a:off x="4640151" y="1282384"/>
            <a:ext cx="704600" cy="676656"/>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en-US" sz="2592" b="1" i="1" dirty="0">
                <a:solidFill>
                  <a:srgbClr val="FFFFFF"/>
                </a:solidFill>
                <a:latin typeface="Noto Sans" pitchFamily="34" charset="0"/>
                <a:ea typeface="Noto Sans" pitchFamily="34" charset="-122"/>
                <a:cs typeface="Noto Sans" pitchFamily="34" charset="-120"/>
              </a:rPr>
              <a:t>02</a:t>
            </a:r>
            <a:endParaRPr lang="en-US" sz="1440" dirty="0"/>
          </a:p>
        </p:txBody>
      </p:sp>
      <p:sp>
        <p:nvSpPr>
          <p:cNvPr id="9" name="Shape 5"/>
          <p:cNvSpPr/>
          <p:nvPr/>
        </p:nvSpPr>
        <p:spPr>
          <a:xfrm>
            <a:off x="5664016" y="1105195"/>
            <a:ext cx="3129042" cy="3129042"/>
          </a:xfrm>
          <a:custGeom>
            <a:avLst/>
            <a:gdLst/>
            <a:ahLst/>
            <a:cxnLst/>
            <a:rect l="l" t="t" r="r" b="b"/>
            <a:pathLst>
              <a:path w="3129042" h="3129042">
                <a:moveTo>
                  <a:pt x="1564521" y="0"/>
                </a:moveTo>
                <a:moveTo>
                  <a:pt x="1564521" y="0"/>
                </a:moveTo>
                <a:cubicBezTo>
                  <a:pt x="2428003" y="0"/>
                  <a:pt x="3129042" y="701038"/>
                  <a:pt x="3129042" y="1564521"/>
                </a:cubicBezTo>
                <a:cubicBezTo>
                  <a:pt x="3129042" y="2428003"/>
                  <a:pt x="2428003" y="3129042"/>
                  <a:pt x="1564521" y="3129042"/>
                </a:cubicBezTo>
                <a:cubicBezTo>
                  <a:pt x="701038" y="3129042"/>
                  <a:pt x="0" y="2428003"/>
                  <a:pt x="0" y="1564521"/>
                </a:cubicBezTo>
                <a:cubicBezTo>
                  <a:pt x="0" y="701038"/>
                  <a:pt x="701038" y="0"/>
                  <a:pt x="1564521" y="0"/>
                </a:cubicBezTo>
                <a:close/>
              </a:path>
            </a:pathLst>
          </a:custGeom>
          <a:solidFill>
            <a:srgbClr val="0084FF">
              <a:alpha val="80000"/>
            </a:srgbClr>
          </a:solidFill>
          <a:ln/>
        </p:spPr>
      </p:sp>
      <p:sp>
        <p:nvSpPr>
          <p:cNvPr id="10" name="Text 6"/>
          <p:cNvSpPr/>
          <p:nvPr/>
        </p:nvSpPr>
        <p:spPr>
          <a:xfrm>
            <a:off x="7311275" y="1282384"/>
            <a:ext cx="704600" cy="676656"/>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en-US" sz="2592" b="1" i="1" dirty="0">
                <a:solidFill>
                  <a:srgbClr val="FFFFFF"/>
                </a:solidFill>
                <a:latin typeface="Noto Sans" pitchFamily="34" charset="0"/>
                <a:ea typeface="Noto Sans" pitchFamily="34" charset="-122"/>
                <a:cs typeface="Noto Sans" pitchFamily="34" charset="-120"/>
              </a:rPr>
              <a:t>03</a:t>
            </a:r>
            <a:endParaRPr lang="en-US" sz="1440" dirty="0"/>
          </a:p>
        </p:txBody>
      </p:sp>
      <p:sp>
        <p:nvSpPr>
          <p:cNvPr id="11" name="Text 7"/>
          <p:cNvSpPr/>
          <p:nvPr/>
        </p:nvSpPr>
        <p:spPr>
          <a:xfrm>
            <a:off x="479872" y="2029895"/>
            <a:ext cx="2599537" cy="410172"/>
          </a:xfrm>
          <a:prstGeom prst="rect">
            <a:avLst/>
          </a:prstGeom>
          <a:noFill/>
          <a:ln/>
        </p:spPr>
        <p:txBody>
          <a:bodyPr wrap="square" lIns="95250" tIns="95250" rIns="95250" bIns="95250" rtlCol="0" anchor="ctr"/>
          <a:lstStyle/>
          <a:p>
            <a:pPr marL="0" indent="0" algn="ctr">
              <a:lnSpc>
                <a:spcPct val="100000"/>
              </a:lnSpc>
              <a:buNone/>
            </a:pPr>
            <a:r>
              <a:rPr lang="en-US" sz="1584" b="1" kern="0" spc="72" dirty="0">
                <a:solidFill>
                  <a:srgbClr val="FFFFFF"/>
                </a:solidFill>
                <a:latin typeface="Noto Sans" pitchFamily="34" charset="0"/>
                <a:ea typeface="Noto Sans" pitchFamily="34" charset="-122"/>
                <a:cs typeface="Noto Sans" pitchFamily="34" charset="-120"/>
              </a:rPr>
              <a:t>本地SQLite存储优势</a:t>
            </a:r>
            <a:endParaRPr lang="en-US" sz="1440" dirty="0"/>
          </a:p>
        </p:txBody>
      </p:sp>
      <p:sp>
        <p:nvSpPr>
          <p:cNvPr id="12" name="Text 8"/>
          <p:cNvSpPr/>
          <p:nvPr/>
        </p:nvSpPr>
        <p:spPr>
          <a:xfrm>
            <a:off x="707594" y="2453883"/>
            <a:ext cx="2415740" cy="1464756"/>
          </a:xfrm>
          <a:prstGeom prst="rect">
            <a:avLst/>
          </a:prstGeom>
          <a:noFill/>
          <a:ln/>
        </p:spPr>
        <p:txBody>
          <a:bodyPr wrap="square" lIns="95250" tIns="95250" rIns="95250" bIns="95250" rtlCol="0" anchor="t"/>
          <a:lstStyle/>
          <a:p>
            <a:pPr marL="0" indent="0">
              <a:lnSpc>
                <a:spcPct val="100000"/>
              </a:lnSpc>
              <a:spcBef>
                <a:spcPts val="375"/>
              </a:spcBef>
              <a:buNone/>
            </a:pPr>
            <a:r>
              <a:rPr lang="en-US" sz="1152" dirty="0">
                <a:solidFill>
                  <a:srgbClr val="FFFFFF"/>
                </a:solidFill>
                <a:latin typeface="Noto Sans" pitchFamily="34" charset="0"/>
                <a:ea typeface="Noto Sans" pitchFamily="34" charset="-122"/>
                <a:cs typeface="Noto Sans" pitchFamily="34" charset="-120"/>
              </a:rPr>
              <a:t>SQLite作为本地数据库，以其轻量级和无需配置的特点，为App提供了快速的数据访问能力，确保了用户在使用过程中的流畅体验。</a:t>
            </a:r>
            <a:endParaRPr lang="en-US" sz="1440" dirty="0"/>
          </a:p>
        </p:txBody>
      </p:sp>
      <p:sp>
        <p:nvSpPr>
          <p:cNvPr id="13" name="Text 9"/>
          <p:cNvSpPr/>
          <p:nvPr/>
        </p:nvSpPr>
        <p:spPr>
          <a:xfrm>
            <a:off x="3337266" y="2029895"/>
            <a:ext cx="2326750" cy="410172"/>
          </a:xfrm>
          <a:prstGeom prst="rect">
            <a:avLst/>
          </a:prstGeom>
          <a:noFill/>
          <a:ln/>
        </p:spPr>
        <p:txBody>
          <a:bodyPr wrap="square" lIns="95250" tIns="95250" rIns="95250" bIns="95250" rtlCol="0" anchor="ctr"/>
          <a:lstStyle/>
          <a:p>
            <a:pPr marL="0" indent="0" algn="ctr">
              <a:lnSpc>
                <a:spcPct val="100000"/>
              </a:lnSpc>
              <a:buNone/>
            </a:pPr>
            <a:r>
              <a:rPr lang="en-US" sz="1584" b="1" kern="0" spc="72" dirty="0">
                <a:solidFill>
                  <a:srgbClr val="FFFFFF"/>
                </a:solidFill>
                <a:latin typeface="Noto Sans" pitchFamily="34" charset="0"/>
                <a:ea typeface="Noto Sans" pitchFamily="34" charset="-122"/>
                <a:cs typeface="Noto Sans" pitchFamily="34" charset="-120"/>
              </a:rPr>
              <a:t>云端MySQL更新机制</a:t>
            </a:r>
            <a:endParaRPr lang="en-US" sz="1440" dirty="0"/>
          </a:p>
        </p:txBody>
      </p:sp>
      <p:sp>
        <p:nvSpPr>
          <p:cNvPr id="14" name="Text 10"/>
          <p:cNvSpPr/>
          <p:nvPr/>
        </p:nvSpPr>
        <p:spPr>
          <a:xfrm>
            <a:off x="3424930" y="2453883"/>
            <a:ext cx="2317735" cy="1464756"/>
          </a:xfrm>
          <a:prstGeom prst="rect">
            <a:avLst/>
          </a:prstGeom>
          <a:noFill/>
          <a:ln/>
        </p:spPr>
        <p:txBody>
          <a:bodyPr wrap="square" lIns="95250" tIns="95250" rIns="95250" bIns="95250" rtlCol="0" anchor="t"/>
          <a:lstStyle/>
          <a:p>
            <a:pPr marL="0" indent="0">
              <a:lnSpc>
                <a:spcPct val="100000"/>
              </a:lnSpc>
              <a:spcBef>
                <a:spcPts val="375"/>
              </a:spcBef>
              <a:buNone/>
            </a:pPr>
            <a:r>
              <a:rPr lang="en-US" sz="1152" dirty="0">
                <a:solidFill>
                  <a:srgbClr val="FFFFFF"/>
                </a:solidFill>
                <a:latin typeface="Noto Sans" pitchFamily="34" charset="0"/>
                <a:ea typeface="Noto Sans" pitchFamily="34" charset="-122"/>
                <a:cs typeface="Noto Sans" pitchFamily="34" charset="-120"/>
              </a:rPr>
              <a:t>通过云端MySQL数据库，App能够实现数据的每日更新，保证学习内容的时效性和多样性，同时利用其强大的数据处理能力支持大规模用户访问。</a:t>
            </a:r>
            <a:endParaRPr lang="en-US" sz="1440" dirty="0"/>
          </a:p>
        </p:txBody>
      </p:sp>
      <p:sp>
        <p:nvSpPr>
          <p:cNvPr id="15" name="Text 11"/>
          <p:cNvSpPr/>
          <p:nvPr/>
        </p:nvSpPr>
        <p:spPr>
          <a:xfrm>
            <a:off x="6054243" y="2029895"/>
            <a:ext cx="2663316" cy="410172"/>
          </a:xfrm>
          <a:prstGeom prst="rect">
            <a:avLst/>
          </a:prstGeom>
          <a:noFill/>
          <a:ln/>
        </p:spPr>
        <p:txBody>
          <a:bodyPr wrap="square" lIns="95250" tIns="95250" rIns="95250" bIns="95250" rtlCol="0" anchor="ctr"/>
          <a:lstStyle/>
          <a:p>
            <a:pPr marL="0" indent="0" algn="ctr">
              <a:lnSpc>
                <a:spcPct val="100000"/>
              </a:lnSpc>
              <a:buNone/>
            </a:pPr>
            <a:r>
              <a:rPr lang="en-US" sz="1584" b="1" kern="0" spc="72" dirty="0">
                <a:solidFill>
                  <a:srgbClr val="FFFFFF"/>
                </a:solidFill>
                <a:latin typeface="Noto Sans" pitchFamily="34" charset="0"/>
                <a:ea typeface="Noto Sans" pitchFamily="34" charset="-122"/>
                <a:cs typeface="Noto Sans" pitchFamily="34" charset="-120"/>
              </a:rPr>
              <a:t>双数据库协同策略</a:t>
            </a:r>
            <a:endParaRPr lang="en-US" sz="1440" dirty="0"/>
          </a:p>
        </p:txBody>
      </p:sp>
      <p:sp>
        <p:nvSpPr>
          <p:cNvPr id="16" name="Text 12"/>
          <p:cNvSpPr/>
          <p:nvPr/>
        </p:nvSpPr>
        <p:spPr>
          <a:xfrm>
            <a:off x="6121933" y="2453883"/>
            <a:ext cx="2191899" cy="1464756"/>
          </a:xfrm>
          <a:prstGeom prst="rect">
            <a:avLst/>
          </a:prstGeom>
          <a:noFill/>
          <a:ln/>
        </p:spPr>
        <p:txBody>
          <a:bodyPr wrap="square" lIns="95250" tIns="95250" rIns="95250" bIns="95250" rtlCol="0" anchor="t"/>
          <a:lstStyle/>
          <a:p>
            <a:pPr marL="0" indent="0">
              <a:lnSpc>
                <a:spcPct val="100000"/>
              </a:lnSpc>
              <a:spcBef>
                <a:spcPts val="375"/>
              </a:spcBef>
              <a:buNone/>
            </a:pPr>
            <a:r>
              <a:rPr lang="en-US" sz="1152" dirty="0">
                <a:solidFill>
                  <a:srgbClr val="FFFFFF"/>
                </a:solidFill>
                <a:latin typeface="Noto Sans" pitchFamily="34" charset="0"/>
                <a:ea typeface="Noto Sans" pitchFamily="34" charset="-122"/>
                <a:cs typeface="Noto Sans" pitchFamily="34" charset="-120"/>
              </a:rPr>
              <a:t>结合本地SQLite和云端MySQL的双数据库设计，不仅优化了数据存取效率，还提高了数据安全性，为用户创造了一个既快速又可靠的学习环境。</a:t>
            </a:r>
            <a:endParaRPr lang="en-US" sz="144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lstStyle/>
          <a:p>
            <a:pPr marL="0" indent="0">
              <a:lnSpc>
                <a:spcPct val="112500"/>
              </a:lnSpc>
              <a:spcBef>
                <a:spcPts val="375"/>
              </a:spcBef>
              <a:buNone/>
            </a:pPr>
            <a:r>
              <a:rPr lang="en-US" sz="2016" b="1" dirty="0">
                <a:solidFill>
                  <a:srgbClr val="002B7F"/>
                </a:solidFill>
                <a:latin typeface="微软雅黑" pitchFamily="34" charset="0"/>
                <a:ea typeface="微软雅黑" pitchFamily="34" charset="-122"/>
                <a:cs typeface="微软雅黑" pitchFamily="34" charset="-120"/>
              </a:rPr>
              <a:t>流畅交互设计方法</a:t>
            </a:r>
            <a:endParaRPr lang="en-US" sz="1440" dirty="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a:off x="3411" y="3169843"/>
            <a:ext cx="756813" cy="0"/>
          </a:xfrm>
          <a:custGeom>
            <a:avLst/>
            <a:gdLst/>
            <a:ahLst/>
            <a:cxnLst/>
            <a:rect l="l" t="t" r="r" b="b"/>
            <a:pathLst>
              <a:path w="756813">
                <a:moveTo>
                  <a:pt x="0" y="0"/>
                </a:moveTo>
                <a:moveTo>
                  <a:pt x="0" y="0"/>
                </a:moveTo>
                <a:lnTo>
                  <a:pt x="756813" y="0"/>
                </a:lnTo>
              </a:path>
            </a:pathLst>
          </a:custGeom>
          <a:noFill/>
          <a:ln w="19050">
            <a:solidFill>
              <a:srgbClr val="0055FF"/>
            </a:solidFill>
            <a:prstDash val="solid"/>
            <a:headEnd type="none"/>
            <a:tailEnd type="none"/>
          </a:ln>
        </p:spPr>
      </p:sp>
      <p:sp>
        <p:nvSpPr>
          <p:cNvPr id="6" name="Shape 2"/>
          <p:cNvSpPr/>
          <p:nvPr/>
        </p:nvSpPr>
        <p:spPr>
          <a:xfrm>
            <a:off x="763427" y="1024861"/>
            <a:ext cx="2278893" cy="3444457"/>
          </a:xfrm>
          <a:custGeom>
            <a:avLst/>
            <a:gdLst/>
            <a:ahLst/>
            <a:cxnLst/>
            <a:rect l="l" t="t" r="r" b="b"/>
            <a:pathLst>
              <a:path w="2278893" h="3444457">
                <a:moveTo>
                  <a:pt x="205225" y="0"/>
                </a:moveTo>
                <a:moveTo>
                  <a:pt x="205225" y="0"/>
                </a:moveTo>
                <a:lnTo>
                  <a:pt x="2073668" y="0"/>
                </a:lnTo>
                <a:quadBezTo>
                  <a:pt x="2278893" y="0"/>
                  <a:pt x="2278893" y="261000"/>
                </a:quadBezTo>
                <a:lnTo>
                  <a:pt x="2278893" y="3183457"/>
                </a:lnTo>
                <a:quadBezTo>
                  <a:pt x="2278893" y="3444457"/>
                  <a:pt x="2073668" y="3444457"/>
                </a:quadBezTo>
                <a:lnTo>
                  <a:pt x="205225" y="3444457"/>
                </a:lnTo>
                <a:quadBezTo>
                  <a:pt x="0" y="3444457"/>
                  <a:pt x="0" y="3183457"/>
                </a:quadBezTo>
                <a:lnTo>
                  <a:pt x="0" y="261000"/>
                </a:lnTo>
                <a:quadBezTo>
                  <a:pt x="0" y="0"/>
                  <a:pt x="205225" y="0"/>
                </a:quadBezTo>
                <a:close/>
              </a:path>
            </a:pathLst>
          </a:custGeom>
          <a:solidFill>
            <a:srgbClr val="0084FF">
              <a:alpha val="10196"/>
            </a:srgbClr>
          </a:solidFill>
          <a:ln w="9525">
            <a:solidFill>
              <a:srgbClr val="0055FF">
                <a:alpha val="70196"/>
              </a:srgbClr>
            </a:solidFill>
            <a:prstDash val="solid"/>
          </a:ln>
        </p:spPr>
      </p:sp>
      <p:sp>
        <p:nvSpPr>
          <p:cNvPr id="7" name="Shape 3"/>
          <p:cNvSpPr/>
          <p:nvPr/>
        </p:nvSpPr>
        <p:spPr>
          <a:xfrm>
            <a:off x="838969" y="3739554"/>
            <a:ext cx="2127809" cy="656539"/>
          </a:xfrm>
          <a:custGeom>
            <a:avLst/>
            <a:gdLst/>
            <a:ahLst/>
            <a:cxnLst/>
            <a:rect l="l" t="t" r="r" b="b"/>
            <a:pathLst>
              <a:path w="2127809" h="656539">
                <a:moveTo>
                  <a:pt x="115736" y="0"/>
                </a:moveTo>
                <a:moveTo>
                  <a:pt x="115736" y="0"/>
                </a:moveTo>
                <a:lnTo>
                  <a:pt x="2012073" y="0"/>
                </a:lnTo>
                <a:quadBezTo>
                  <a:pt x="2127809" y="0"/>
                  <a:pt x="2127809" y="115736"/>
                </a:quadBezTo>
                <a:lnTo>
                  <a:pt x="2127809" y="540803"/>
                </a:lnTo>
                <a:quadBezTo>
                  <a:pt x="2127809" y="656539"/>
                  <a:pt x="2012073" y="656539"/>
                </a:quadBezTo>
                <a:lnTo>
                  <a:pt x="115736" y="656539"/>
                </a:lnTo>
                <a:quadBezTo>
                  <a:pt x="0" y="656539"/>
                  <a:pt x="0" y="540803"/>
                </a:quadBezTo>
                <a:lnTo>
                  <a:pt x="0" y="115736"/>
                </a:lnTo>
                <a:quadBezTo>
                  <a:pt x="0" y="0"/>
                  <a:pt x="115736" y="0"/>
                </a:quadBezTo>
                <a:close/>
              </a:path>
            </a:pathLst>
          </a:custGeom>
          <a:solidFill>
            <a:srgbClr val="0084FF"/>
          </a:solidFill>
          <a:ln/>
        </p:spPr>
      </p:sp>
      <p:sp>
        <p:nvSpPr>
          <p:cNvPr id="8" name="Text 4"/>
          <p:cNvSpPr/>
          <p:nvPr/>
        </p:nvSpPr>
        <p:spPr>
          <a:xfrm>
            <a:off x="1497553" y="1184756"/>
            <a:ext cx="810643" cy="78638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3168" b="1" dirty="0">
                <a:solidFill>
                  <a:srgbClr val="0055FF">
                    <a:alpha val="50000"/>
                  </a:srgbClr>
                </a:solidFill>
                <a:latin typeface="Noto Sans" pitchFamily="34" charset="0"/>
                <a:ea typeface="Noto Sans" pitchFamily="34" charset="-122"/>
                <a:cs typeface="Noto Sans" pitchFamily="34" charset="-120"/>
              </a:rPr>
              <a:t>01</a:t>
            </a:r>
            <a:endParaRPr lang="en-US" sz="1440" dirty="0"/>
          </a:p>
        </p:txBody>
      </p:sp>
      <p:sp>
        <p:nvSpPr>
          <p:cNvPr id="9" name="Shape 5"/>
          <p:cNvSpPr/>
          <p:nvPr/>
        </p:nvSpPr>
        <p:spPr>
          <a:xfrm>
            <a:off x="3432762" y="1024765"/>
            <a:ext cx="2278685" cy="3444553"/>
          </a:xfrm>
          <a:custGeom>
            <a:avLst/>
            <a:gdLst/>
            <a:ahLst/>
            <a:cxnLst/>
            <a:rect l="l" t="t" r="r" b="b"/>
            <a:pathLst>
              <a:path w="2278685" h="3444553">
                <a:moveTo>
                  <a:pt x="205206" y="0"/>
                </a:moveTo>
                <a:moveTo>
                  <a:pt x="205206" y="0"/>
                </a:moveTo>
                <a:lnTo>
                  <a:pt x="2073479" y="0"/>
                </a:lnTo>
                <a:quadBezTo>
                  <a:pt x="2278685" y="0"/>
                  <a:pt x="2278685" y="260976"/>
                </a:quadBezTo>
                <a:lnTo>
                  <a:pt x="2278685" y="3183577"/>
                </a:lnTo>
                <a:quadBezTo>
                  <a:pt x="2278685" y="3444553"/>
                  <a:pt x="2073479" y="3444553"/>
                </a:quadBezTo>
                <a:lnTo>
                  <a:pt x="205206" y="3444553"/>
                </a:lnTo>
                <a:quadBezTo>
                  <a:pt x="0" y="3444553"/>
                  <a:pt x="0" y="3183577"/>
                </a:quadBezTo>
                <a:lnTo>
                  <a:pt x="0" y="260976"/>
                </a:lnTo>
                <a:quadBezTo>
                  <a:pt x="0" y="0"/>
                  <a:pt x="205206" y="0"/>
                </a:quadBezTo>
                <a:close/>
              </a:path>
            </a:pathLst>
          </a:custGeom>
          <a:solidFill>
            <a:srgbClr val="0084FF">
              <a:alpha val="10196"/>
            </a:srgbClr>
          </a:solidFill>
          <a:ln w="9525">
            <a:solidFill>
              <a:srgbClr val="0055FF">
                <a:alpha val="70196"/>
              </a:srgbClr>
            </a:solidFill>
            <a:prstDash val="solid"/>
          </a:ln>
        </p:spPr>
      </p:sp>
      <p:sp>
        <p:nvSpPr>
          <p:cNvPr id="10" name="Shape 6"/>
          <p:cNvSpPr/>
          <p:nvPr/>
        </p:nvSpPr>
        <p:spPr>
          <a:xfrm>
            <a:off x="3508200" y="3739554"/>
            <a:ext cx="2127809" cy="656539"/>
          </a:xfrm>
          <a:custGeom>
            <a:avLst/>
            <a:gdLst/>
            <a:ahLst/>
            <a:cxnLst/>
            <a:rect l="l" t="t" r="r" b="b"/>
            <a:pathLst>
              <a:path w="2127809" h="656539">
                <a:moveTo>
                  <a:pt x="115736" y="0"/>
                </a:moveTo>
                <a:moveTo>
                  <a:pt x="115736" y="0"/>
                </a:moveTo>
                <a:lnTo>
                  <a:pt x="2012073" y="0"/>
                </a:lnTo>
                <a:quadBezTo>
                  <a:pt x="2127809" y="0"/>
                  <a:pt x="2127809" y="115736"/>
                </a:quadBezTo>
                <a:lnTo>
                  <a:pt x="2127809" y="540803"/>
                </a:lnTo>
                <a:quadBezTo>
                  <a:pt x="2127809" y="656539"/>
                  <a:pt x="2012073" y="656539"/>
                </a:quadBezTo>
                <a:lnTo>
                  <a:pt x="115736" y="656539"/>
                </a:lnTo>
                <a:quadBezTo>
                  <a:pt x="0" y="656539"/>
                  <a:pt x="0" y="540803"/>
                </a:quadBezTo>
                <a:lnTo>
                  <a:pt x="0" y="115736"/>
                </a:lnTo>
                <a:quadBezTo>
                  <a:pt x="0" y="0"/>
                  <a:pt x="115736" y="0"/>
                </a:quadBezTo>
                <a:close/>
              </a:path>
            </a:pathLst>
          </a:custGeom>
          <a:solidFill>
            <a:srgbClr val="0084FF"/>
          </a:solidFill>
          <a:ln/>
        </p:spPr>
      </p:sp>
      <p:sp>
        <p:nvSpPr>
          <p:cNvPr id="11" name="Text 7"/>
          <p:cNvSpPr/>
          <p:nvPr/>
        </p:nvSpPr>
        <p:spPr>
          <a:xfrm>
            <a:off x="4166783" y="1184831"/>
            <a:ext cx="810643" cy="78638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3168" b="1" dirty="0">
                <a:solidFill>
                  <a:srgbClr val="0055FF">
                    <a:alpha val="50000"/>
                  </a:srgbClr>
                </a:solidFill>
                <a:latin typeface="Noto Sans" pitchFamily="34" charset="0"/>
                <a:ea typeface="Noto Sans" pitchFamily="34" charset="-122"/>
                <a:cs typeface="Noto Sans" pitchFamily="34" charset="-120"/>
              </a:rPr>
              <a:t>02</a:t>
            </a:r>
            <a:endParaRPr lang="en-US" sz="1440" dirty="0"/>
          </a:p>
        </p:txBody>
      </p:sp>
      <p:sp>
        <p:nvSpPr>
          <p:cNvPr id="12" name="Shape 8"/>
          <p:cNvSpPr/>
          <p:nvPr/>
        </p:nvSpPr>
        <p:spPr>
          <a:xfrm>
            <a:off x="6111032" y="1024765"/>
            <a:ext cx="2278685" cy="3444553"/>
          </a:xfrm>
          <a:custGeom>
            <a:avLst/>
            <a:gdLst/>
            <a:ahLst/>
            <a:cxnLst/>
            <a:rect l="l" t="t" r="r" b="b"/>
            <a:pathLst>
              <a:path w="2278685" h="3444553">
                <a:moveTo>
                  <a:pt x="205206" y="0"/>
                </a:moveTo>
                <a:moveTo>
                  <a:pt x="205206" y="0"/>
                </a:moveTo>
                <a:lnTo>
                  <a:pt x="2073479" y="0"/>
                </a:lnTo>
                <a:quadBezTo>
                  <a:pt x="2278685" y="0"/>
                  <a:pt x="2278685" y="260976"/>
                </a:quadBezTo>
                <a:lnTo>
                  <a:pt x="2278685" y="3183577"/>
                </a:lnTo>
                <a:quadBezTo>
                  <a:pt x="2278685" y="3444553"/>
                  <a:pt x="2073479" y="3444553"/>
                </a:quadBezTo>
                <a:lnTo>
                  <a:pt x="205206" y="3444553"/>
                </a:lnTo>
                <a:quadBezTo>
                  <a:pt x="0" y="3444553"/>
                  <a:pt x="0" y="3183577"/>
                </a:quadBezTo>
                <a:lnTo>
                  <a:pt x="0" y="260976"/>
                </a:lnTo>
                <a:quadBezTo>
                  <a:pt x="0" y="0"/>
                  <a:pt x="205206" y="0"/>
                </a:quadBezTo>
                <a:close/>
              </a:path>
            </a:pathLst>
          </a:custGeom>
          <a:solidFill>
            <a:srgbClr val="0084FF">
              <a:alpha val="10196"/>
            </a:srgbClr>
          </a:solidFill>
          <a:ln w="9525">
            <a:solidFill>
              <a:srgbClr val="0055FF">
                <a:alpha val="70196"/>
              </a:srgbClr>
            </a:solidFill>
            <a:prstDash val="solid"/>
          </a:ln>
        </p:spPr>
      </p:sp>
      <p:sp>
        <p:nvSpPr>
          <p:cNvPr id="13" name="Shape 9"/>
          <p:cNvSpPr/>
          <p:nvPr/>
        </p:nvSpPr>
        <p:spPr>
          <a:xfrm>
            <a:off x="6186470" y="3739554"/>
            <a:ext cx="2127809" cy="656539"/>
          </a:xfrm>
          <a:custGeom>
            <a:avLst/>
            <a:gdLst/>
            <a:ahLst/>
            <a:cxnLst/>
            <a:rect l="l" t="t" r="r" b="b"/>
            <a:pathLst>
              <a:path w="2127809" h="656539">
                <a:moveTo>
                  <a:pt x="115736" y="0"/>
                </a:moveTo>
                <a:moveTo>
                  <a:pt x="115736" y="0"/>
                </a:moveTo>
                <a:lnTo>
                  <a:pt x="2012073" y="0"/>
                </a:lnTo>
                <a:quadBezTo>
                  <a:pt x="2127809" y="0"/>
                  <a:pt x="2127809" y="115736"/>
                </a:quadBezTo>
                <a:lnTo>
                  <a:pt x="2127809" y="540803"/>
                </a:lnTo>
                <a:quadBezTo>
                  <a:pt x="2127809" y="656539"/>
                  <a:pt x="2012073" y="656539"/>
                </a:quadBezTo>
                <a:lnTo>
                  <a:pt x="115736" y="656539"/>
                </a:lnTo>
                <a:quadBezTo>
                  <a:pt x="0" y="656539"/>
                  <a:pt x="0" y="540803"/>
                </a:quadBezTo>
                <a:lnTo>
                  <a:pt x="0" y="115736"/>
                </a:lnTo>
                <a:quadBezTo>
                  <a:pt x="0" y="0"/>
                  <a:pt x="115736" y="0"/>
                </a:quadBezTo>
                <a:close/>
              </a:path>
            </a:pathLst>
          </a:custGeom>
          <a:solidFill>
            <a:srgbClr val="0084FF"/>
          </a:solidFill>
          <a:ln/>
        </p:spPr>
      </p:sp>
      <p:sp>
        <p:nvSpPr>
          <p:cNvPr id="14" name="Text 10"/>
          <p:cNvSpPr/>
          <p:nvPr/>
        </p:nvSpPr>
        <p:spPr>
          <a:xfrm>
            <a:off x="6845053" y="1184756"/>
            <a:ext cx="810643" cy="78638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3168" b="1" dirty="0">
                <a:solidFill>
                  <a:srgbClr val="0055FF">
                    <a:alpha val="50000"/>
                  </a:srgbClr>
                </a:solidFill>
                <a:latin typeface="Noto Sans" pitchFamily="34" charset="0"/>
                <a:ea typeface="Noto Sans" pitchFamily="34" charset="-122"/>
                <a:cs typeface="Noto Sans" pitchFamily="34" charset="-120"/>
              </a:rPr>
              <a:t>03</a:t>
            </a:r>
            <a:endParaRPr lang="en-US" sz="1440" dirty="0"/>
          </a:p>
        </p:txBody>
      </p:sp>
      <p:sp>
        <p:nvSpPr>
          <p:cNvPr id="15" name="Shape 11"/>
          <p:cNvSpPr/>
          <p:nvPr/>
        </p:nvSpPr>
        <p:spPr>
          <a:xfrm>
            <a:off x="3039117" y="3169918"/>
            <a:ext cx="402607" cy="0"/>
          </a:xfrm>
          <a:custGeom>
            <a:avLst/>
            <a:gdLst/>
            <a:ahLst/>
            <a:cxnLst/>
            <a:rect l="l" t="t" r="r" b="b"/>
            <a:pathLst>
              <a:path w="402607">
                <a:moveTo>
                  <a:pt x="0" y="0"/>
                </a:moveTo>
                <a:moveTo>
                  <a:pt x="0" y="0"/>
                </a:moveTo>
                <a:lnTo>
                  <a:pt x="402607" y="0"/>
                </a:lnTo>
              </a:path>
            </a:pathLst>
          </a:custGeom>
          <a:noFill/>
          <a:ln w="19050">
            <a:solidFill>
              <a:srgbClr val="0055FF"/>
            </a:solidFill>
            <a:prstDash val="solid"/>
            <a:headEnd type="none"/>
            <a:tailEnd type="none"/>
          </a:ln>
        </p:spPr>
      </p:sp>
      <p:sp>
        <p:nvSpPr>
          <p:cNvPr id="16" name="Shape 12"/>
          <p:cNvSpPr/>
          <p:nvPr/>
        </p:nvSpPr>
        <p:spPr>
          <a:xfrm>
            <a:off x="5708243" y="3169918"/>
            <a:ext cx="402607" cy="0"/>
          </a:xfrm>
          <a:custGeom>
            <a:avLst/>
            <a:gdLst/>
            <a:ahLst/>
            <a:cxnLst/>
            <a:rect l="l" t="t" r="r" b="b"/>
            <a:pathLst>
              <a:path w="402607">
                <a:moveTo>
                  <a:pt x="0" y="0"/>
                </a:moveTo>
                <a:moveTo>
                  <a:pt x="0" y="0"/>
                </a:moveTo>
                <a:lnTo>
                  <a:pt x="402607" y="0"/>
                </a:lnTo>
              </a:path>
            </a:pathLst>
          </a:custGeom>
          <a:noFill/>
          <a:ln w="19050">
            <a:solidFill>
              <a:srgbClr val="0055FF"/>
            </a:solidFill>
            <a:prstDash val="solid"/>
            <a:headEnd type="none"/>
            <a:tailEnd type="none"/>
          </a:ln>
        </p:spPr>
      </p:sp>
      <p:sp>
        <p:nvSpPr>
          <p:cNvPr id="17" name="Shape 13"/>
          <p:cNvSpPr/>
          <p:nvPr/>
        </p:nvSpPr>
        <p:spPr>
          <a:xfrm>
            <a:off x="8383984" y="3169918"/>
            <a:ext cx="756813" cy="0"/>
          </a:xfrm>
          <a:custGeom>
            <a:avLst/>
            <a:gdLst/>
            <a:ahLst/>
            <a:cxnLst/>
            <a:rect l="l" t="t" r="r" b="b"/>
            <a:pathLst>
              <a:path w="756813">
                <a:moveTo>
                  <a:pt x="0" y="0"/>
                </a:moveTo>
                <a:moveTo>
                  <a:pt x="0" y="0"/>
                </a:moveTo>
                <a:lnTo>
                  <a:pt x="756813" y="0"/>
                </a:lnTo>
              </a:path>
            </a:pathLst>
          </a:custGeom>
          <a:noFill/>
          <a:ln w="19050">
            <a:solidFill>
              <a:srgbClr val="0055FF"/>
            </a:solidFill>
            <a:prstDash val="solid"/>
            <a:headEnd type="none"/>
            <a:tailEnd type="none"/>
          </a:ln>
        </p:spPr>
      </p:sp>
      <p:sp>
        <p:nvSpPr>
          <p:cNvPr id="18" name="Text 14"/>
          <p:cNvSpPr/>
          <p:nvPr/>
        </p:nvSpPr>
        <p:spPr>
          <a:xfrm>
            <a:off x="911657" y="3880371"/>
            <a:ext cx="1981505" cy="374904"/>
          </a:xfrm>
          <a:prstGeom prst="rect">
            <a:avLst/>
          </a:prstGeom>
          <a:noFill/>
          <a:ln/>
        </p:spPr>
        <p:txBody>
          <a:bodyPr wrap="square" lIns="95250" tIns="95250" rIns="95250" bIns="95250" rtlCol="0" anchor="ctr"/>
          <a:lstStyle/>
          <a:p>
            <a:pPr marL="0" indent="0" algn="ctr">
              <a:lnSpc>
                <a:spcPct val="100000"/>
              </a:lnSpc>
              <a:spcBef>
                <a:spcPts val="375"/>
              </a:spcBef>
              <a:buNone/>
            </a:pPr>
            <a:r>
              <a:rPr lang="en-US" sz="1440" b="1" dirty="0">
                <a:solidFill>
                  <a:srgbClr val="FFFFFF"/>
                </a:solidFill>
                <a:latin typeface="Noto Sans" pitchFamily="34" charset="0"/>
                <a:ea typeface="Noto Sans" pitchFamily="34" charset="-122"/>
                <a:cs typeface="Noto Sans" pitchFamily="34" charset="-120"/>
              </a:rPr>
              <a:t>ViewPager2实现无缝滑动</a:t>
            </a:r>
            <a:endParaRPr lang="en-US" sz="1440" dirty="0"/>
          </a:p>
        </p:txBody>
      </p:sp>
      <p:sp>
        <p:nvSpPr>
          <p:cNvPr id="19" name="Text 15"/>
          <p:cNvSpPr/>
          <p:nvPr/>
        </p:nvSpPr>
        <p:spPr>
          <a:xfrm>
            <a:off x="816109" y="1971140"/>
            <a:ext cx="2173529" cy="1024128"/>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1152" dirty="0">
                <a:solidFill>
                  <a:srgbClr val="000000"/>
                </a:solidFill>
                <a:latin typeface="Noto Sans" pitchFamily="34" charset="0"/>
                <a:ea typeface="Noto Sans" pitchFamily="34" charset="-122"/>
                <a:cs typeface="Noto Sans" pitchFamily="34" charset="-120"/>
              </a:rPr>
              <a:t>通过ViewPager2组件，实现了主界面到历史记录界面的流畅过渡，用户可通过简单的右滑操作，轻松切换查看单词学习的历史记录。</a:t>
            </a:r>
            <a:endParaRPr lang="en-US" sz="1440" dirty="0"/>
          </a:p>
        </p:txBody>
      </p:sp>
      <p:sp>
        <p:nvSpPr>
          <p:cNvPr id="20" name="Text 16"/>
          <p:cNvSpPr/>
          <p:nvPr/>
        </p:nvSpPr>
        <p:spPr>
          <a:xfrm>
            <a:off x="3581248" y="3880371"/>
            <a:ext cx="1981712" cy="374904"/>
          </a:xfrm>
          <a:prstGeom prst="rect">
            <a:avLst/>
          </a:prstGeom>
          <a:noFill/>
          <a:ln/>
        </p:spPr>
        <p:txBody>
          <a:bodyPr wrap="square" lIns="95250" tIns="95250" rIns="95250" bIns="95250" rtlCol="0" anchor="ctr"/>
          <a:lstStyle/>
          <a:p>
            <a:pPr marL="0" indent="0" algn="ctr">
              <a:lnSpc>
                <a:spcPct val="100000"/>
              </a:lnSpc>
              <a:spcBef>
                <a:spcPts val="375"/>
              </a:spcBef>
              <a:buNone/>
            </a:pPr>
            <a:r>
              <a:rPr lang="en-US" sz="1440" b="1" dirty="0">
                <a:solidFill>
                  <a:srgbClr val="FFFFFF"/>
                </a:solidFill>
                <a:latin typeface="Noto Sans" pitchFamily="34" charset="0"/>
                <a:ea typeface="Noto Sans" pitchFamily="34" charset="-122"/>
                <a:cs typeface="Noto Sans" pitchFamily="34" charset="-120"/>
              </a:rPr>
              <a:t>异步加载防卡顿</a:t>
            </a:r>
            <a:endParaRPr lang="en-US" sz="1440" dirty="0"/>
          </a:p>
        </p:txBody>
      </p:sp>
      <p:sp>
        <p:nvSpPr>
          <p:cNvPr id="21" name="Text 17"/>
          <p:cNvSpPr/>
          <p:nvPr/>
        </p:nvSpPr>
        <p:spPr>
          <a:xfrm>
            <a:off x="3485340" y="1971215"/>
            <a:ext cx="2173529" cy="1024128"/>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1152" dirty="0">
                <a:solidFill>
                  <a:srgbClr val="000000"/>
                </a:solidFill>
                <a:latin typeface="Noto Sans" pitchFamily="34" charset="0"/>
                <a:ea typeface="Noto Sans" pitchFamily="34" charset="-122"/>
                <a:cs typeface="Noto Sans" pitchFamily="34" charset="-120"/>
              </a:rPr>
              <a:t>利用Volley库进行后台数据的异步加载，配合ProgressBar显示加载进度，有效防止了界面在数据更新时的卡顿现象，提升了用户体验。</a:t>
            </a:r>
            <a:endParaRPr lang="en-US" sz="1440" dirty="0"/>
          </a:p>
        </p:txBody>
      </p:sp>
      <p:sp>
        <p:nvSpPr>
          <p:cNvPr id="22" name="Text 18"/>
          <p:cNvSpPr/>
          <p:nvPr/>
        </p:nvSpPr>
        <p:spPr>
          <a:xfrm>
            <a:off x="6259518" y="3894087"/>
            <a:ext cx="1981712" cy="347472"/>
          </a:xfrm>
          <a:prstGeom prst="rect">
            <a:avLst/>
          </a:prstGeom>
          <a:noFill/>
          <a:ln/>
        </p:spPr>
        <p:txBody>
          <a:bodyPr wrap="square" lIns="95250" tIns="95250" rIns="95250" bIns="95250" rtlCol="0" anchor="ctr"/>
          <a:lstStyle/>
          <a:p>
            <a:pPr marL="0" indent="0" algn="ctr">
              <a:lnSpc>
                <a:spcPct val="100000"/>
              </a:lnSpc>
              <a:spcBef>
                <a:spcPts val="375"/>
              </a:spcBef>
              <a:buNone/>
            </a:pPr>
            <a:r>
              <a:rPr lang="en-US" sz="1440" b="1" dirty="0">
                <a:solidFill>
                  <a:srgbClr val="FFFFFF"/>
                </a:solidFill>
                <a:latin typeface="Noto Sans" pitchFamily="34" charset="0"/>
                <a:ea typeface="Noto Sans" pitchFamily="34" charset="-122"/>
                <a:cs typeface="Noto Sans" pitchFamily="34" charset="-120"/>
              </a:rPr>
              <a:t>交互设计优化策略</a:t>
            </a:r>
            <a:endParaRPr lang="en-US" sz="1440" dirty="0"/>
          </a:p>
        </p:txBody>
      </p:sp>
      <p:sp>
        <p:nvSpPr>
          <p:cNvPr id="23" name="Text 19"/>
          <p:cNvSpPr/>
          <p:nvPr/>
        </p:nvSpPr>
        <p:spPr>
          <a:xfrm>
            <a:off x="6163834" y="1971140"/>
            <a:ext cx="2173081" cy="1024128"/>
          </a:xfrm>
          <a:prstGeom prst="rect">
            <a:avLst/>
          </a:prstGeom>
          <a:noFill/>
          <a:ln/>
        </p:spPr>
        <p:txBody>
          <a:bodyPr wrap="square" lIns="95250" tIns="95250" rIns="95250" bIns="95250" rtlCol="0" anchor="b">
            <a:spAutoFit/>
          </a:bodyPr>
          <a:lstStyle/>
          <a:p>
            <a:pPr marL="0" indent="0" algn="ctr">
              <a:lnSpc>
                <a:spcPct val="100000"/>
              </a:lnSpc>
              <a:spcBef>
                <a:spcPts val="375"/>
              </a:spcBef>
              <a:buNone/>
            </a:pPr>
            <a:r>
              <a:rPr lang="en-US" sz="1152" dirty="0">
                <a:solidFill>
                  <a:srgbClr val="000000"/>
                </a:solidFill>
                <a:latin typeface="Noto Sans" pitchFamily="34" charset="0"/>
                <a:ea typeface="Noto Sans" pitchFamily="34" charset="-122"/>
                <a:cs typeface="Noto Sans" pitchFamily="34" charset="-120"/>
              </a:rPr>
              <a:t>针对用户反馈和测试数据，不断调整交互细节，如按钮位置、响应速度等，确保每一次用户操作都能获得即时且流畅的反馈。</a:t>
            </a:r>
            <a:endParaRPr lang="en-US" sz="144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9">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63370" y="1959269"/>
            <a:ext cx="5221112" cy="786384"/>
          </a:xfrm>
          <a:prstGeom prst="rect">
            <a:avLst/>
          </a:prstGeom>
          <a:noFill/>
          <a:ln/>
        </p:spPr>
        <p:txBody>
          <a:bodyPr wrap="square" lIns="95250" tIns="95250" rIns="95250" bIns="95250" rtlCol="0" anchor="t"/>
          <a:lstStyle/>
          <a:p>
            <a:pPr marL="0" indent="0">
              <a:lnSpc>
                <a:spcPct val="112500"/>
              </a:lnSpc>
              <a:spcBef>
                <a:spcPts val="375"/>
              </a:spcBef>
              <a:buNone/>
            </a:pPr>
            <a:r>
              <a:rPr lang="en-US" sz="3168" b="1" dirty="0">
                <a:solidFill>
                  <a:srgbClr val="0055FF"/>
                </a:solidFill>
                <a:latin typeface="Microsoft Yahei" pitchFamily="34" charset="0"/>
                <a:ea typeface="Microsoft Yahei" pitchFamily="34" charset="-122"/>
                <a:cs typeface="Microsoft Yahei" pitchFamily="34" charset="-120"/>
              </a:rPr>
              <a:t>开发难点与突破</a:t>
            </a:r>
            <a:endParaRPr lang="en-US" sz="1440" dirty="0"/>
          </a:p>
        </p:txBody>
      </p:sp>
      <p:pic>
        <p:nvPicPr>
          <p:cNvPr id="3" name="Image 0" descr="preencoded.png"/>
          <p:cNvPicPr>
            <a:picLocks noChangeAspect="1"/>
          </p:cNvPicPr>
          <p:nvPr/>
        </p:nvPicPr>
        <p:blipFill>
          <a:blip r:embed="rId4"/>
          <a:stretch>
            <a:fillRect/>
          </a:stretch>
        </p:blipFill>
        <p:spPr>
          <a:xfrm>
            <a:off x="463370" y="438260"/>
            <a:ext cx="914028" cy="914028"/>
          </a:xfrm>
          <a:prstGeom prst="rect">
            <a:avLst/>
          </a:prstGeom>
        </p:spPr>
      </p:pic>
      <p:sp>
        <p:nvSpPr>
          <p:cNvPr id="4" name="Text 1"/>
          <p:cNvSpPr/>
          <p:nvPr/>
        </p:nvSpPr>
        <p:spPr>
          <a:xfrm>
            <a:off x="345154" y="742055"/>
            <a:ext cx="1356643" cy="941832"/>
          </a:xfrm>
          <a:prstGeom prst="rect">
            <a:avLst/>
          </a:prstGeom>
          <a:noFill/>
          <a:ln/>
        </p:spPr>
        <p:txBody>
          <a:bodyPr wrap="square" lIns="95250" tIns="95250" rIns="95250" bIns="95250" rtlCol="0" anchor="t"/>
          <a:lstStyle/>
          <a:p>
            <a:pPr marL="0" indent="0" algn="ctr">
              <a:lnSpc>
                <a:spcPct val="112500"/>
              </a:lnSpc>
              <a:spcBef>
                <a:spcPts val="375"/>
              </a:spcBef>
              <a:buNone/>
            </a:pPr>
            <a:r>
              <a:rPr lang="en-US" sz="3888" b="1" dirty="0">
                <a:solidFill>
                  <a:srgbClr val="002B7F"/>
                </a:solidFill>
                <a:latin typeface="Arial" pitchFamily="34" charset="0"/>
                <a:ea typeface="Arial" pitchFamily="34" charset="-122"/>
                <a:cs typeface="Arial" pitchFamily="34" charset="-120"/>
              </a:rPr>
              <a:t>05</a:t>
            </a:r>
            <a:endParaRPr lang="en-US" sz="144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20">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lstStyle/>
          <a:p>
            <a:pPr marL="0" indent="0">
              <a:lnSpc>
                <a:spcPct val="112500"/>
              </a:lnSpc>
              <a:spcBef>
                <a:spcPts val="375"/>
              </a:spcBef>
              <a:buNone/>
            </a:pPr>
            <a:r>
              <a:rPr lang="en-US" sz="2016" b="1" dirty="0">
                <a:solidFill>
                  <a:srgbClr val="002B7F"/>
                </a:solidFill>
                <a:latin typeface="微软雅黑" pitchFamily="34" charset="0"/>
                <a:ea typeface="微软雅黑" pitchFamily="34" charset="-122"/>
                <a:cs typeface="微软雅黑" pitchFamily="34" charset="-120"/>
              </a:rPr>
              <a:t>翻译延迟问题解决</a:t>
            </a:r>
            <a:endParaRPr lang="en-US" sz="1440" dirty="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pic>
        <p:nvPicPr>
          <p:cNvPr id="5" name="Image 2" descr="preencoded.png"/>
          <p:cNvPicPr>
            <a:picLocks noChangeAspect="1"/>
          </p:cNvPicPr>
          <p:nvPr/>
        </p:nvPicPr>
        <p:blipFill>
          <a:blip r:embed="rId6"/>
          <a:stretch>
            <a:fillRect/>
          </a:stretch>
        </p:blipFill>
        <p:spPr>
          <a:xfrm flipH="1">
            <a:off x="4678070" y="2572207"/>
            <a:ext cx="4079970" cy="1430189"/>
          </a:xfrm>
          <a:prstGeom prst="rect">
            <a:avLst/>
          </a:prstGeom>
        </p:spPr>
      </p:pic>
      <p:pic>
        <p:nvPicPr>
          <p:cNvPr id="6" name="Image 3" descr="preencoded.png"/>
          <p:cNvPicPr>
            <a:picLocks noChangeAspect="1"/>
          </p:cNvPicPr>
          <p:nvPr/>
        </p:nvPicPr>
        <p:blipFill>
          <a:blip r:embed="rId7"/>
          <a:stretch>
            <a:fillRect/>
          </a:stretch>
        </p:blipFill>
        <p:spPr>
          <a:xfrm>
            <a:off x="385960" y="1334533"/>
            <a:ext cx="4079970" cy="1430189"/>
          </a:xfrm>
          <a:prstGeom prst="rect">
            <a:avLst/>
          </a:prstGeom>
        </p:spPr>
      </p:pic>
      <p:sp>
        <p:nvSpPr>
          <p:cNvPr id="7" name="Shape 1"/>
          <p:cNvSpPr/>
          <p:nvPr/>
        </p:nvSpPr>
        <p:spPr>
          <a:xfrm>
            <a:off x="4582396" y="1340510"/>
            <a:ext cx="0" cy="3802544"/>
          </a:xfrm>
          <a:custGeom>
            <a:avLst/>
            <a:gdLst/>
            <a:ahLst/>
            <a:cxnLst/>
            <a:rect l="l" t="t" r="r" b="b"/>
            <a:pathLst>
              <a:path h="3802544">
                <a:moveTo>
                  <a:pt x="0" y="0"/>
                </a:moveTo>
                <a:moveTo>
                  <a:pt x="0" y="0"/>
                </a:moveTo>
                <a:lnTo>
                  <a:pt x="0" y="3802544"/>
                </a:lnTo>
              </a:path>
            </a:pathLst>
          </a:custGeom>
          <a:noFill/>
          <a:ln w="19050">
            <a:solidFill>
              <a:srgbClr val="E1E1E1"/>
            </a:solidFill>
            <a:prstDash val="solid"/>
            <a:headEnd type="none"/>
            <a:tailEnd type="none"/>
          </a:ln>
        </p:spPr>
      </p:sp>
      <p:sp>
        <p:nvSpPr>
          <p:cNvPr id="8" name="Shape 2"/>
          <p:cNvSpPr/>
          <p:nvPr/>
        </p:nvSpPr>
        <p:spPr>
          <a:xfrm>
            <a:off x="4490956" y="1318664"/>
            <a:ext cx="182880" cy="182880"/>
          </a:xfrm>
          <a:custGeom>
            <a:avLst/>
            <a:gdLst/>
            <a:ahLst/>
            <a:cxnLst/>
            <a:rect l="l" t="t" r="r" b="b"/>
            <a:pathLst>
              <a:path w="182880" h="182880">
                <a:moveTo>
                  <a:pt x="91440" y="0"/>
                </a:moveTo>
                <a:moveTo>
                  <a:pt x="91440" y="0"/>
                </a:moveTo>
                <a:cubicBezTo>
                  <a:pt x="141907" y="0"/>
                  <a:pt x="182880" y="40973"/>
                  <a:pt x="182880" y="91440"/>
                </a:cubicBezTo>
                <a:cubicBezTo>
                  <a:pt x="182880" y="141907"/>
                  <a:pt x="141907" y="182880"/>
                  <a:pt x="91440" y="182880"/>
                </a:cubicBezTo>
                <a:cubicBezTo>
                  <a:pt x="40973" y="182880"/>
                  <a:pt x="0" y="141907"/>
                  <a:pt x="0" y="91440"/>
                </a:cubicBezTo>
                <a:cubicBezTo>
                  <a:pt x="0" y="40973"/>
                  <a:pt x="40973" y="0"/>
                  <a:pt x="91440" y="0"/>
                </a:cubicBezTo>
                <a:close/>
              </a:path>
            </a:pathLst>
          </a:custGeom>
          <a:solidFill>
            <a:srgbClr val="0084FF"/>
          </a:solidFill>
          <a:ln/>
        </p:spPr>
      </p:sp>
      <p:pic>
        <p:nvPicPr>
          <p:cNvPr id="9" name="Image 4" descr="preencoded.png"/>
          <p:cNvPicPr>
            <a:picLocks noChangeAspect="1"/>
          </p:cNvPicPr>
          <p:nvPr/>
        </p:nvPicPr>
        <p:blipFill>
          <a:blip r:embed="rId7"/>
          <a:stretch>
            <a:fillRect/>
          </a:stretch>
        </p:blipFill>
        <p:spPr>
          <a:xfrm>
            <a:off x="385960" y="3401998"/>
            <a:ext cx="4079970" cy="1430189"/>
          </a:xfrm>
          <a:prstGeom prst="rect">
            <a:avLst/>
          </a:prstGeom>
        </p:spPr>
      </p:pic>
      <p:sp>
        <p:nvSpPr>
          <p:cNvPr id="10" name="Shape 3"/>
          <p:cNvSpPr/>
          <p:nvPr/>
        </p:nvSpPr>
        <p:spPr>
          <a:xfrm>
            <a:off x="4490956" y="2304856"/>
            <a:ext cx="182880" cy="182880"/>
          </a:xfrm>
          <a:custGeom>
            <a:avLst/>
            <a:gdLst/>
            <a:ahLst/>
            <a:cxnLst/>
            <a:rect l="l" t="t" r="r" b="b"/>
            <a:pathLst>
              <a:path w="182880" h="182880">
                <a:moveTo>
                  <a:pt x="91440" y="0"/>
                </a:moveTo>
                <a:moveTo>
                  <a:pt x="91440" y="0"/>
                </a:moveTo>
                <a:cubicBezTo>
                  <a:pt x="141907" y="0"/>
                  <a:pt x="182880" y="40973"/>
                  <a:pt x="182880" y="91440"/>
                </a:cubicBezTo>
                <a:cubicBezTo>
                  <a:pt x="182880" y="141907"/>
                  <a:pt x="141907" y="182880"/>
                  <a:pt x="91440" y="182880"/>
                </a:cubicBezTo>
                <a:cubicBezTo>
                  <a:pt x="40973" y="182880"/>
                  <a:pt x="0" y="141907"/>
                  <a:pt x="0" y="91440"/>
                </a:cubicBezTo>
                <a:cubicBezTo>
                  <a:pt x="0" y="40973"/>
                  <a:pt x="40973" y="0"/>
                  <a:pt x="91440" y="0"/>
                </a:cubicBezTo>
                <a:close/>
              </a:path>
            </a:pathLst>
          </a:custGeom>
          <a:solidFill>
            <a:srgbClr val="5196FF"/>
          </a:solidFill>
          <a:ln/>
        </p:spPr>
      </p:sp>
      <p:sp>
        <p:nvSpPr>
          <p:cNvPr id="11" name="Shape 4"/>
          <p:cNvSpPr/>
          <p:nvPr/>
        </p:nvSpPr>
        <p:spPr>
          <a:xfrm>
            <a:off x="4490956" y="3249659"/>
            <a:ext cx="182880" cy="182880"/>
          </a:xfrm>
          <a:custGeom>
            <a:avLst/>
            <a:gdLst/>
            <a:ahLst/>
            <a:cxnLst/>
            <a:rect l="l" t="t" r="r" b="b"/>
            <a:pathLst>
              <a:path w="182880" h="182880">
                <a:moveTo>
                  <a:pt x="91440" y="0"/>
                </a:moveTo>
                <a:moveTo>
                  <a:pt x="91440" y="0"/>
                </a:moveTo>
                <a:cubicBezTo>
                  <a:pt x="141907" y="0"/>
                  <a:pt x="182880" y="40973"/>
                  <a:pt x="182880" y="91440"/>
                </a:cubicBezTo>
                <a:cubicBezTo>
                  <a:pt x="182880" y="141907"/>
                  <a:pt x="141907" y="182880"/>
                  <a:pt x="91440" y="182880"/>
                </a:cubicBezTo>
                <a:cubicBezTo>
                  <a:pt x="40973" y="182880"/>
                  <a:pt x="0" y="141907"/>
                  <a:pt x="0" y="91440"/>
                </a:cubicBezTo>
                <a:cubicBezTo>
                  <a:pt x="0" y="40973"/>
                  <a:pt x="40973" y="0"/>
                  <a:pt x="91440" y="0"/>
                </a:cubicBezTo>
                <a:close/>
              </a:path>
            </a:pathLst>
          </a:custGeom>
          <a:solidFill>
            <a:srgbClr val="0084FF"/>
          </a:solidFill>
          <a:ln/>
        </p:spPr>
      </p:sp>
      <p:sp>
        <p:nvSpPr>
          <p:cNvPr id="12" name="Text 5"/>
          <p:cNvSpPr/>
          <p:nvPr/>
        </p:nvSpPr>
        <p:spPr>
          <a:xfrm>
            <a:off x="385960" y="895153"/>
            <a:ext cx="3737868" cy="460087"/>
          </a:xfrm>
          <a:prstGeom prst="rect">
            <a:avLst/>
          </a:prstGeom>
          <a:noFill/>
          <a:ln/>
        </p:spPr>
        <p:txBody>
          <a:bodyPr wrap="square" lIns="95250" tIns="95250" rIns="95250" bIns="95250" rtlCol="0" anchor="b"/>
          <a:lstStyle/>
          <a:p>
            <a:pPr marL="0" indent="0" algn="r">
              <a:lnSpc>
                <a:spcPct val="100000"/>
              </a:lnSpc>
              <a:spcBef>
                <a:spcPts val="375"/>
              </a:spcBef>
              <a:buNone/>
            </a:pPr>
            <a:r>
              <a:rPr lang="en-US" sz="1584" b="1" dirty="0">
                <a:solidFill>
                  <a:srgbClr val="0055FF"/>
                </a:solidFill>
                <a:latin typeface="Noto Sans" pitchFamily="34" charset="0"/>
                <a:ea typeface="Noto Sans" pitchFamily="34" charset="-122"/>
                <a:cs typeface="Noto Sans" pitchFamily="34" charset="-120"/>
              </a:rPr>
              <a:t>预加载策略实施</a:t>
            </a:r>
            <a:endParaRPr lang="en-US" sz="1440" dirty="0"/>
          </a:p>
        </p:txBody>
      </p:sp>
      <p:sp>
        <p:nvSpPr>
          <p:cNvPr id="13" name="Text 6"/>
          <p:cNvSpPr/>
          <p:nvPr/>
        </p:nvSpPr>
        <p:spPr>
          <a:xfrm>
            <a:off x="511111" y="1610413"/>
            <a:ext cx="3504575" cy="1234440"/>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152" dirty="0">
                <a:solidFill>
                  <a:srgbClr val="FFFFFF"/>
                </a:solidFill>
                <a:latin typeface="Noto Sans" pitchFamily="34" charset="0"/>
                <a:ea typeface="Noto Sans" pitchFamily="34" charset="-122"/>
                <a:cs typeface="Noto Sans" pitchFamily="34" charset="-120"/>
              </a:rPr>
              <a:t>通过预先加载常用词汇和句子的翻译，减少用户等待时间，提升应用响应速度，有效缓解翻译延迟问题。</a:t>
            </a:r>
            <a:endParaRPr lang="en-US" sz="1440" dirty="0"/>
          </a:p>
        </p:txBody>
      </p:sp>
      <p:sp>
        <p:nvSpPr>
          <p:cNvPr id="14" name="Text 7"/>
          <p:cNvSpPr/>
          <p:nvPr/>
        </p:nvSpPr>
        <p:spPr>
          <a:xfrm>
            <a:off x="5031623" y="2112120"/>
            <a:ext cx="3726417" cy="460087"/>
          </a:xfrm>
          <a:prstGeom prst="rect">
            <a:avLst/>
          </a:prstGeom>
          <a:noFill/>
          <a:ln/>
        </p:spPr>
        <p:txBody>
          <a:bodyPr wrap="square" lIns="95250" tIns="95250" rIns="95250" bIns="95250" rtlCol="0" anchor="b"/>
          <a:lstStyle/>
          <a:p>
            <a:pPr marL="0" indent="0">
              <a:lnSpc>
                <a:spcPct val="100000"/>
              </a:lnSpc>
              <a:spcBef>
                <a:spcPts val="375"/>
              </a:spcBef>
              <a:buNone/>
            </a:pPr>
            <a:r>
              <a:rPr lang="en-US" sz="1584" b="1" dirty="0">
                <a:solidFill>
                  <a:srgbClr val="5A85D9"/>
                </a:solidFill>
                <a:latin typeface="Noto Sans" pitchFamily="34" charset="0"/>
                <a:ea typeface="Noto Sans" pitchFamily="34" charset="-122"/>
                <a:cs typeface="Noto Sans" pitchFamily="34" charset="-120"/>
              </a:rPr>
              <a:t>本地缓存优化</a:t>
            </a:r>
            <a:endParaRPr lang="en-US" sz="1440" dirty="0"/>
          </a:p>
        </p:txBody>
      </p:sp>
      <p:sp>
        <p:nvSpPr>
          <p:cNvPr id="15" name="Text 8"/>
          <p:cNvSpPr/>
          <p:nvPr/>
        </p:nvSpPr>
        <p:spPr>
          <a:xfrm>
            <a:off x="5139005" y="2590495"/>
            <a:ext cx="3469605" cy="1234440"/>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152" dirty="0">
                <a:solidFill>
                  <a:srgbClr val="FFFFFF"/>
                </a:solidFill>
                <a:latin typeface="Noto Sans" pitchFamily="34" charset="0"/>
                <a:ea typeface="Noto Sans" pitchFamily="34" charset="-122"/>
                <a:cs typeface="Noto Sans" pitchFamily="34" charset="-120"/>
              </a:rPr>
              <a:t>利用本地缓存存储已查询过的翻译内容，减少对服务器的重复请求，从而降低网络延迟，提高用户体验。</a:t>
            </a:r>
            <a:endParaRPr lang="en-US" sz="1440" dirty="0"/>
          </a:p>
        </p:txBody>
      </p:sp>
      <p:sp>
        <p:nvSpPr>
          <p:cNvPr id="16" name="Text 9"/>
          <p:cNvSpPr/>
          <p:nvPr/>
        </p:nvSpPr>
        <p:spPr>
          <a:xfrm>
            <a:off x="385960" y="2941911"/>
            <a:ext cx="3737868" cy="460087"/>
          </a:xfrm>
          <a:prstGeom prst="rect">
            <a:avLst/>
          </a:prstGeom>
          <a:noFill/>
          <a:ln/>
        </p:spPr>
        <p:txBody>
          <a:bodyPr wrap="square" lIns="95250" tIns="95250" rIns="95250" bIns="95250" rtlCol="0" anchor="b"/>
          <a:lstStyle/>
          <a:p>
            <a:pPr marL="0" indent="0" algn="r">
              <a:lnSpc>
                <a:spcPct val="100000"/>
              </a:lnSpc>
              <a:spcBef>
                <a:spcPts val="375"/>
              </a:spcBef>
              <a:buNone/>
            </a:pPr>
            <a:r>
              <a:rPr lang="en-US" sz="1584" b="1" dirty="0">
                <a:solidFill>
                  <a:srgbClr val="0055FF"/>
                </a:solidFill>
                <a:latin typeface="Noto Sans" pitchFamily="34" charset="0"/>
                <a:ea typeface="Noto Sans" pitchFamily="34" charset="-122"/>
                <a:cs typeface="Noto Sans" pitchFamily="34" charset="-120"/>
              </a:rPr>
              <a:t>异步处理机制</a:t>
            </a:r>
            <a:endParaRPr lang="en-US" sz="1440" dirty="0"/>
          </a:p>
        </p:txBody>
      </p:sp>
      <p:sp>
        <p:nvSpPr>
          <p:cNvPr id="17" name="Text 10"/>
          <p:cNvSpPr/>
          <p:nvPr/>
        </p:nvSpPr>
        <p:spPr>
          <a:xfrm>
            <a:off x="511111" y="3507638"/>
            <a:ext cx="3494424" cy="1234440"/>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152" dirty="0">
                <a:solidFill>
                  <a:srgbClr val="FFFFFF"/>
                </a:solidFill>
                <a:latin typeface="Noto Sans" pitchFamily="34" charset="0"/>
                <a:ea typeface="Noto Sans" pitchFamily="34" charset="-122"/>
                <a:cs typeface="Noto Sans" pitchFamily="34" charset="-120"/>
              </a:rPr>
              <a:t>采用异步方式处理翻译请求，允许应用在后台进行翻译工作，避免阻塞主线程，确保界面流畅运行。</a:t>
            </a:r>
            <a:endParaRPr lang="en-US" sz="144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219926" y="226326"/>
            <a:ext cx="8578704" cy="4659681"/>
          </a:xfrm>
          <a:custGeom>
            <a:avLst/>
            <a:gdLst/>
            <a:ahLst/>
            <a:cxnLst/>
            <a:rect l="l" t="t" r="r" b="b"/>
            <a:pathLst>
              <a:path w="8578704" h="4659681">
                <a:moveTo>
                  <a:pt x="582460" y="0"/>
                </a:moveTo>
                <a:moveTo>
                  <a:pt x="582460" y="0"/>
                </a:moveTo>
                <a:lnTo>
                  <a:pt x="8578704" y="0"/>
                </a:lnTo>
                <a:lnTo>
                  <a:pt x="8578704" y="4077221"/>
                </a:lnTo>
                <a:quadBezTo>
                  <a:pt x="8578704" y="4659681"/>
                  <a:pt x="7996244" y="4659681"/>
                </a:quadBezTo>
                <a:lnTo>
                  <a:pt x="0" y="4659681"/>
                </a:lnTo>
                <a:lnTo>
                  <a:pt x="0" y="582460"/>
                </a:lnTo>
                <a:quadBezTo>
                  <a:pt x="0" y="0"/>
                  <a:pt x="582460" y="0"/>
                </a:quadBezTo>
                <a:close/>
              </a:path>
            </a:pathLst>
          </a:custGeom>
          <a:solidFill>
            <a:srgbClr val="FFFFFF">
              <a:alpha val="18000"/>
            </a:srgbClr>
          </a:solidFill>
          <a:ln w="9525">
            <a:solidFill>
              <a:srgbClr val="FFFFFF"/>
            </a:solidFill>
            <a:prstDash val="solid"/>
          </a:ln>
        </p:spPr>
      </p:sp>
      <p:sp>
        <p:nvSpPr>
          <p:cNvPr id="3" name="Text 1"/>
          <p:cNvSpPr/>
          <p:nvPr/>
        </p:nvSpPr>
        <p:spPr>
          <a:xfrm>
            <a:off x="1636376" y="1512912"/>
            <a:ext cx="3017520" cy="457200"/>
          </a:xfrm>
          <a:prstGeom prst="rect">
            <a:avLst/>
          </a:prstGeom>
          <a:noFill/>
          <a:ln/>
        </p:spPr>
        <p:txBody>
          <a:bodyPr wrap="square" lIns="95250" tIns="95250" rIns="95250" bIns="95250" rtlCol="0" anchor="t"/>
          <a:lstStyle/>
          <a:p>
            <a:pPr marL="0" indent="0">
              <a:lnSpc>
                <a:spcPct val="112500"/>
              </a:lnSpc>
              <a:spcBef>
                <a:spcPts val="375"/>
              </a:spcBef>
              <a:buNone/>
            </a:pPr>
            <a:r>
              <a:rPr lang="en-US" sz="1440" dirty="0">
                <a:solidFill>
                  <a:srgbClr val="00070F"/>
                </a:solidFill>
                <a:latin typeface="Microsoft Yahei" pitchFamily="34" charset="0"/>
                <a:ea typeface="Microsoft Yahei" pitchFamily="34" charset="-122"/>
                <a:cs typeface="Microsoft Yahei" pitchFamily="34" charset="-120"/>
              </a:rPr>
              <a:t>项目背景与目标</a:t>
            </a:r>
            <a:endParaRPr lang="en-US" sz="1440" dirty="0"/>
          </a:p>
        </p:txBody>
      </p:sp>
      <p:sp>
        <p:nvSpPr>
          <p:cNvPr id="4" name="Text 2"/>
          <p:cNvSpPr/>
          <p:nvPr/>
        </p:nvSpPr>
        <p:spPr>
          <a:xfrm>
            <a:off x="1021920" y="1400853"/>
            <a:ext cx="713232" cy="621792"/>
          </a:xfrm>
          <a:prstGeom prst="rect">
            <a:avLst/>
          </a:prstGeom>
          <a:noFill/>
          <a:ln/>
        </p:spPr>
        <p:txBody>
          <a:bodyPr wrap="square" lIns="95250" tIns="95250" rIns="95250" bIns="95250" rtlCol="0" anchor="t"/>
          <a:lstStyle/>
          <a:p>
            <a:pPr marL="0" indent="0" algn="ctr">
              <a:lnSpc>
                <a:spcPct val="112500"/>
              </a:lnSpc>
              <a:spcBef>
                <a:spcPts val="375"/>
              </a:spcBef>
              <a:buNone/>
            </a:pPr>
            <a:r>
              <a:rPr lang="en-US" sz="2304" b="1" dirty="0">
                <a:solidFill>
                  <a:srgbClr val="002B7F"/>
                </a:solidFill>
                <a:latin typeface="Microsoft Yahei" pitchFamily="34" charset="0"/>
                <a:ea typeface="Microsoft Yahei" pitchFamily="34" charset="-122"/>
                <a:cs typeface="Microsoft Yahei" pitchFamily="34" charset="-120"/>
              </a:rPr>
              <a:t>01</a:t>
            </a:r>
            <a:endParaRPr lang="en-US" sz="1440" dirty="0"/>
          </a:p>
        </p:txBody>
      </p:sp>
      <p:sp>
        <p:nvSpPr>
          <p:cNvPr id="5" name="Text 3"/>
          <p:cNvSpPr/>
          <p:nvPr/>
        </p:nvSpPr>
        <p:spPr>
          <a:xfrm>
            <a:off x="5268353" y="1512912"/>
            <a:ext cx="3017520" cy="457200"/>
          </a:xfrm>
          <a:prstGeom prst="rect">
            <a:avLst/>
          </a:prstGeom>
          <a:noFill/>
          <a:ln/>
        </p:spPr>
        <p:txBody>
          <a:bodyPr wrap="square" lIns="95250" tIns="95250" rIns="95250" bIns="95250" rtlCol="0" anchor="t"/>
          <a:lstStyle/>
          <a:p>
            <a:pPr marL="0" indent="0">
              <a:lnSpc>
                <a:spcPct val="112500"/>
              </a:lnSpc>
              <a:spcBef>
                <a:spcPts val="375"/>
              </a:spcBef>
              <a:buNone/>
            </a:pPr>
            <a:r>
              <a:rPr lang="en-US" sz="1440" dirty="0">
                <a:solidFill>
                  <a:srgbClr val="00070F"/>
                </a:solidFill>
                <a:latin typeface="Microsoft Yahei" pitchFamily="34" charset="0"/>
                <a:ea typeface="Microsoft Yahei" pitchFamily="34" charset="-122"/>
                <a:cs typeface="Microsoft Yahei" pitchFamily="34" charset="-120"/>
              </a:rPr>
              <a:t>功能演示与动态展示</a:t>
            </a:r>
            <a:endParaRPr lang="en-US" sz="1440" dirty="0"/>
          </a:p>
        </p:txBody>
      </p:sp>
      <p:sp>
        <p:nvSpPr>
          <p:cNvPr id="6" name="Text 4"/>
          <p:cNvSpPr/>
          <p:nvPr/>
        </p:nvSpPr>
        <p:spPr>
          <a:xfrm>
            <a:off x="4653896" y="1400853"/>
            <a:ext cx="713232" cy="621792"/>
          </a:xfrm>
          <a:prstGeom prst="rect">
            <a:avLst/>
          </a:prstGeom>
          <a:noFill/>
          <a:ln/>
        </p:spPr>
        <p:txBody>
          <a:bodyPr wrap="square" lIns="95250" tIns="95250" rIns="95250" bIns="95250" rtlCol="0" anchor="t"/>
          <a:lstStyle/>
          <a:p>
            <a:pPr marL="0" indent="0" algn="ctr">
              <a:lnSpc>
                <a:spcPct val="112500"/>
              </a:lnSpc>
              <a:spcBef>
                <a:spcPts val="375"/>
              </a:spcBef>
              <a:buNone/>
            </a:pPr>
            <a:r>
              <a:rPr lang="en-US" sz="2304" b="1" dirty="0">
                <a:solidFill>
                  <a:srgbClr val="002B7F"/>
                </a:solidFill>
                <a:latin typeface="Microsoft Yahei" pitchFamily="34" charset="0"/>
                <a:ea typeface="Microsoft Yahei" pitchFamily="34" charset="-122"/>
                <a:cs typeface="Microsoft Yahei" pitchFamily="34" charset="-120"/>
              </a:rPr>
              <a:t>02</a:t>
            </a:r>
            <a:endParaRPr lang="en-US" sz="1440" dirty="0"/>
          </a:p>
        </p:txBody>
      </p:sp>
      <p:sp>
        <p:nvSpPr>
          <p:cNvPr id="7" name="Text 5"/>
          <p:cNvSpPr/>
          <p:nvPr/>
        </p:nvSpPr>
        <p:spPr>
          <a:xfrm>
            <a:off x="1636376" y="2125825"/>
            <a:ext cx="3017520" cy="457200"/>
          </a:xfrm>
          <a:prstGeom prst="rect">
            <a:avLst/>
          </a:prstGeom>
          <a:noFill/>
          <a:ln/>
        </p:spPr>
        <p:txBody>
          <a:bodyPr wrap="square" lIns="95250" tIns="95250" rIns="95250" bIns="95250" rtlCol="0" anchor="t"/>
          <a:lstStyle/>
          <a:p>
            <a:pPr marL="0" indent="0">
              <a:lnSpc>
                <a:spcPct val="112500"/>
              </a:lnSpc>
              <a:spcBef>
                <a:spcPts val="375"/>
              </a:spcBef>
              <a:buNone/>
            </a:pPr>
            <a:r>
              <a:rPr lang="en-US" sz="1440" dirty="0">
                <a:solidFill>
                  <a:srgbClr val="00070F"/>
                </a:solidFill>
                <a:latin typeface="Microsoft Yahei" pitchFamily="34" charset="0"/>
                <a:ea typeface="Microsoft Yahei" pitchFamily="34" charset="-122"/>
                <a:cs typeface="Microsoft Yahei" pitchFamily="34" charset="-120"/>
              </a:rPr>
              <a:t>技术架构全景图</a:t>
            </a:r>
            <a:endParaRPr lang="en-US" sz="1440" dirty="0"/>
          </a:p>
        </p:txBody>
      </p:sp>
      <p:sp>
        <p:nvSpPr>
          <p:cNvPr id="8" name="Text 6"/>
          <p:cNvSpPr/>
          <p:nvPr/>
        </p:nvSpPr>
        <p:spPr>
          <a:xfrm>
            <a:off x="1021920" y="2013766"/>
            <a:ext cx="713232" cy="621792"/>
          </a:xfrm>
          <a:prstGeom prst="rect">
            <a:avLst/>
          </a:prstGeom>
          <a:noFill/>
          <a:ln/>
        </p:spPr>
        <p:txBody>
          <a:bodyPr wrap="square" lIns="95250" tIns="95250" rIns="95250" bIns="95250" rtlCol="0" anchor="t"/>
          <a:lstStyle/>
          <a:p>
            <a:pPr marL="0" indent="0" algn="ctr">
              <a:lnSpc>
                <a:spcPct val="112500"/>
              </a:lnSpc>
              <a:spcBef>
                <a:spcPts val="375"/>
              </a:spcBef>
              <a:buNone/>
            </a:pPr>
            <a:r>
              <a:rPr lang="en-US" sz="2304" b="1" dirty="0">
                <a:solidFill>
                  <a:srgbClr val="002B7F"/>
                </a:solidFill>
                <a:latin typeface="Microsoft Yahei" pitchFamily="34" charset="0"/>
                <a:ea typeface="Microsoft Yahei" pitchFamily="34" charset="-122"/>
                <a:cs typeface="Microsoft Yahei" pitchFamily="34" charset="-120"/>
              </a:rPr>
              <a:t>03</a:t>
            </a:r>
            <a:endParaRPr lang="en-US" sz="1440" dirty="0"/>
          </a:p>
        </p:txBody>
      </p:sp>
      <p:sp>
        <p:nvSpPr>
          <p:cNvPr id="9" name="Text 7"/>
          <p:cNvSpPr/>
          <p:nvPr/>
        </p:nvSpPr>
        <p:spPr>
          <a:xfrm>
            <a:off x="5268353" y="2126110"/>
            <a:ext cx="3017520" cy="457200"/>
          </a:xfrm>
          <a:prstGeom prst="rect">
            <a:avLst/>
          </a:prstGeom>
          <a:noFill/>
          <a:ln/>
        </p:spPr>
        <p:txBody>
          <a:bodyPr wrap="square" lIns="95250" tIns="95250" rIns="95250" bIns="95250" rtlCol="0" anchor="t"/>
          <a:lstStyle/>
          <a:p>
            <a:pPr marL="0" indent="0">
              <a:lnSpc>
                <a:spcPct val="112500"/>
              </a:lnSpc>
              <a:spcBef>
                <a:spcPts val="375"/>
              </a:spcBef>
              <a:buNone/>
            </a:pPr>
            <a:r>
              <a:rPr lang="en-US" sz="1440" dirty="0">
                <a:solidFill>
                  <a:srgbClr val="00070F"/>
                </a:solidFill>
                <a:latin typeface="Microsoft Yahei" pitchFamily="34" charset="0"/>
                <a:ea typeface="Microsoft Yahei" pitchFamily="34" charset="-122"/>
                <a:cs typeface="Microsoft Yahei" pitchFamily="34" charset="-120"/>
              </a:rPr>
              <a:t>关键技术实现</a:t>
            </a:r>
            <a:endParaRPr lang="en-US" sz="1440" dirty="0"/>
          </a:p>
        </p:txBody>
      </p:sp>
      <p:sp>
        <p:nvSpPr>
          <p:cNvPr id="10" name="Text 8"/>
          <p:cNvSpPr/>
          <p:nvPr/>
        </p:nvSpPr>
        <p:spPr>
          <a:xfrm>
            <a:off x="4653896" y="2014051"/>
            <a:ext cx="713232" cy="621792"/>
          </a:xfrm>
          <a:prstGeom prst="rect">
            <a:avLst/>
          </a:prstGeom>
          <a:noFill/>
          <a:ln/>
        </p:spPr>
        <p:txBody>
          <a:bodyPr wrap="square" lIns="95250" tIns="95250" rIns="95250" bIns="95250" rtlCol="0" anchor="t"/>
          <a:lstStyle/>
          <a:p>
            <a:pPr marL="0" indent="0" algn="ctr">
              <a:lnSpc>
                <a:spcPct val="112500"/>
              </a:lnSpc>
              <a:spcBef>
                <a:spcPts val="375"/>
              </a:spcBef>
              <a:buNone/>
            </a:pPr>
            <a:r>
              <a:rPr lang="en-US" sz="2304" b="1" dirty="0">
                <a:solidFill>
                  <a:srgbClr val="002B7F"/>
                </a:solidFill>
                <a:latin typeface="Microsoft Yahei" pitchFamily="34" charset="0"/>
                <a:ea typeface="Microsoft Yahei" pitchFamily="34" charset="-122"/>
                <a:cs typeface="Microsoft Yahei" pitchFamily="34" charset="-120"/>
              </a:rPr>
              <a:t>04</a:t>
            </a:r>
            <a:endParaRPr lang="en-US" sz="1440" dirty="0"/>
          </a:p>
        </p:txBody>
      </p:sp>
      <p:sp>
        <p:nvSpPr>
          <p:cNvPr id="11" name="Text 9"/>
          <p:cNvSpPr/>
          <p:nvPr/>
        </p:nvSpPr>
        <p:spPr>
          <a:xfrm>
            <a:off x="1636376" y="2738738"/>
            <a:ext cx="3017520" cy="457200"/>
          </a:xfrm>
          <a:prstGeom prst="rect">
            <a:avLst/>
          </a:prstGeom>
          <a:noFill/>
          <a:ln/>
        </p:spPr>
        <p:txBody>
          <a:bodyPr wrap="square" lIns="95250" tIns="95250" rIns="95250" bIns="95250" rtlCol="0" anchor="t"/>
          <a:lstStyle/>
          <a:p>
            <a:pPr marL="0" indent="0">
              <a:lnSpc>
                <a:spcPct val="112500"/>
              </a:lnSpc>
              <a:spcBef>
                <a:spcPts val="375"/>
              </a:spcBef>
              <a:buNone/>
            </a:pPr>
            <a:r>
              <a:rPr lang="en-US" sz="1440" dirty="0">
                <a:solidFill>
                  <a:srgbClr val="00070F"/>
                </a:solidFill>
                <a:latin typeface="Microsoft Yahei" pitchFamily="34" charset="0"/>
                <a:ea typeface="Microsoft Yahei" pitchFamily="34" charset="-122"/>
                <a:cs typeface="Microsoft Yahei" pitchFamily="34" charset="-120"/>
              </a:rPr>
              <a:t>开发难点与突破</a:t>
            </a:r>
            <a:endParaRPr lang="en-US" sz="1440" dirty="0"/>
          </a:p>
        </p:txBody>
      </p:sp>
      <p:sp>
        <p:nvSpPr>
          <p:cNvPr id="12" name="Text 10"/>
          <p:cNvSpPr/>
          <p:nvPr/>
        </p:nvSpPr>
        <p:spPr>
          <a:xfrm>
            <a:off x="1021920" y="2626679"/>
            <a:ext cx="713232" cy="621792"/>
          </a:xfrm>
          <a:prstGeom prst="rect">
            <a:avLst/>
          </a:prstGeom>
          <a:noFill/>
          <a:ln/>
        </p:spPr>
        <p:txBody>
          <a:bodyPr wrap="square" lIns="95250" tIns="95250" rIns="95250" bIns="95250" rtlCol="0" anchor="t"/>
          <a:lstStyle/>
          <a:p>
            <a:pPr marL="0" indent="0" algn="ctr">
              <a:lnSpc>
                <a:spcPct val="112500"/>
              </a:lnSpc>
              <a:spcBef>
                <a:spcPts val="375"/>
              </a:spcBef>
              <a:buNone/>
            </a:pPr>
            <a:r>
              <a:rPr lang="en-US" sz="2304" b="1" dirty="0">
                <a:solidFill>
                  <a:srgbClr val="002B7F"/>
                </a:solidFill>
                <a:latin typeface="Microsoft Yahei" pitchFamily="34" charset="0"/>
                <a:ea typeface="Microsoft Yahei" pitchFamily="34" charset="-122"/>
                <a:cs typeface="Microsoft Yahei" pitchFamily="34" charset="-120"/>
              </a:rPr>
              <a:t>05</a:t>
            </a:r>
            <a:endParaRPr lang="en-US" sz="1440" dirty="0"/>
          </a:p>
        </p:txBody>
      </p:sp>
      <p:sp>
        <p:nvSpPr>
          <p:cNvPr id="13" name="Text 11"/>
          <p:cNvSpPr/>
          <p:nvPr/>
        </p:nvSpPr>
        <p:spPr>
          <a:xfrm>
            <a:off x="5268353" y="2738758"/>
            <a:ext cx="3017520" cy="457200"/>
          </a:xfrm>
          <a:prstGeom prst="rect">
            <a:avLst/>
          </a:prstGeom>
          <a:noFill/>
          <a:ln/>
        </p:spPr>
        <p:txBody>
          <a:bodyPr wrap="square" lIns="95250" tIns="95250" rIns="95250" bIns="95250" rtlCol="0" anchor="t"/>
          <a:lstStyle/>
          <a:p>
            <a:pPr marL="0" indent="0">
              <a:lnSpc>
                <a:spcPct val="112500"/>
              </a:lnSpc>
              <a:spcBef>
                <a:spcPts val="375"/>
              </a:spcBef>
              <a:buNone/>
            </a:pPr>
            <a:r>
              <a:rPr lang="en-US" sz="1440" dirty="0">
                <a:solidFill>
                  <a:srgbClr val="00070F"/>
                </a:solidFill>
                <a:latin typeface="Microsoft Yahei" pitchFamily="34" charset="0"/>
                <a:ea typeface="Microsoft Yahei" pitchFamily="34" charset="-122"/>
                <a:cs typeface="Microsoft Yahei" pitchFamily="34" charset="-120"/>
              </a:rPr>
              <a:t>性能优化方案</a:t>
            </a:r>
            <a:endParaRPr lang="en-US" sz="1440" dirty="0"/>
          </a:p>
        </p:txBody>
      </p:sp>
      <p:sp>
        <p:nvSpPr>
          <p:cNvPr id="14" name="Text 12"/>
          <p:cNvSpPr/>
          <p:nvPr/>
        </p:nvSpPr>
        <p:spPr>
          <a:xfrm>
            <a:off x="4653896" y="2626699"/>
            <a:ext cx="713232" cy="621792"/>
          </a:xfrm>
          <a:prstGeom prst="rect">
            <a:avLst/>
          </a:prstGeom>
          <a:noFill/>
          <a:ln/>
        </p:spPr>
        <p:txBody>
          <a:bodyPr wrap="square" lIns="95250" tIns="95250" rIns="95250" bIns="95250" rtlCol="0" anchor="t"/>
          <a:lstStyle/>
          <a:p>
            <a:pPr marL="0" indent="0" algn="ctr">
              <a:lnSpc>
                <a:spcPct val="112500"/>
              </a:lnSpc>
              <a:spcBef>
                <a:spcPts val="375"/>
              </a:spcBef>
              <a:buNone/>
            </a:pPr>
            <a:r>
              <a:rPr lang="en-US" sz="2304" b="1" dirty="0">
                <a:solidFill>
                  <a:srgbClr val="002B7F"/>
                </a:solidFill>
                <a:latin typeface="Microsoft Yahei" pitchFamily="34" charset="0"/>
                <a:ea typeface="Microsoft Yahei" pitchFamily="34" charset="-122"/>
                <a:cs typeface="Microsoft Yahei" pitchFamily="34" charset="-120"/>
              </a:rPr>
              <a:t>06</a:t>
            </a:r>
            <a:endParaRPr lang="en-US" sz="1440" dirty="0"/>
          </a:p>
        </p:txBody>
      </p:sp>
      <p:sp>
        <p:nvSpPr>
          <p:cNvPr id="15" name="Text 13"/>
          <p:cNvSpPr/>
          <p:nvPr/>
        </p:nvSpPr>
        <p:spPr>
          <a:xfrm>
            <a:off x="1636376" y="3351651"/>
            <a:ext cx="3017520" cy="457200"/>
          </a:xfrm>
          <a:prstGeom prst="rect">
            <a:avLst/>
          </a:prstGeom>
          <a:noFill/>
          <a:ln/>
        </p:spPr>
        <p:txBody>
          <a:bodyPr wrap="square" lIns="95250" tIns="95250" rIns="95250" bIns="95250" rtlCol="0" anchor="t"/>
          <a:lstStyle/>
          <a:p>
            <a:pPr marL="0" indent="0">
              <a:lnSpc>
                <a:spcPct val="112500"/>
              </a:lnSpc>
              <a:spcBef>
                <a:spcPts val="375"/>
              </a:spcBef>
              <a:buNone/>
            </a:pPr>
            <a:r>
              <a:rPr lang="en-US" sz="1440" dirty="0">
                <a:solidFill>
                  <a:srgbClr val="00070F"/>
                </a:solidFill>
                <a:latin typeface="Microsoft Yahei" pitchFamily="34" charset="0"/>
                <a:ea typeface="Microsoft Yahei" pitchFamily="34" charset="-122"/>
                <a:cs typeface="Microsoft Yahei" pitchFamily="34" charset="-120"/>
              </a:rPr>
              <a:t>测试数据与用户反馈</a:t>
            </a:r>
            <a:endParaRPr lang="en-US" sz="1440" dirty="0"/>
          </a:p>
        </p:txBody>
      </p:sp>
      <p:sp>
        <p:nvSpPr>
          <p:cNvPr id="16" name="Text 14"/>
          <p:cNvSpPr/>
          <p:nvPr/>
        </p:nvSpPr>
        <p:spPr>
          <a:xfrm>
            <a:off x="1021920" y="3239592"/>
            <a:ext cx="713232" cy="621792"/>
          </a:xfrm>
          <a:prstGeom prst="rect">
            <a:avLst/>
          </a:prstGeom>
          <a:noFill/>
          <a:ln/>
        </p:spPr>
        <p:txBody>
          <a:bodyPr wrap="square" lIns="95250" tIns="95250" rIns="95250" bIns="95250" rtlCol="0" anchor="t"/>
          <a:lstStyle/>
          <a:p>
            <a:pPr marL="0" indent="0" algn="ctr">
              <a:lnSpc>
                <a:spcPct val="112500"/>
              </a:lnSpc>
              <a:spcBef>
                <a:spcPts val="375"/>
              </a:spcBef>
              <a:buNone/>
            </a:pPr>
            <a:r>
              <a:rPr lang="en-US" sz="2304" b="1" dirty="0">
                <a:solidFill>
                  <a:srgbClr val="002B7F"/>
                </a:solidFill>
                <a:latin typeface="Microsoft Yahei" pitchFamily="34" charset="0"/>
                <a:ea typeface="Microsoft Yahei" pitchFamily="34" charset="-122"/>
                <a:cs typeface="Microsoft Yahei" pitchFamily="34" charset="-120"/>
              </a:rPr>
              <a:t>07</a:t>
            </a:r>
            <a:endParaRPr lang="en-US" sz="1440" dirty="0"/>
          </a:p>
        </p:txBody>
      </p:sp>
      <p:sp>
        <p:nvSpPr>
          <p:cNvPr id="17" name="Text 15"/>
          <p:cNvSpPr/>
          <p:nvPr/>
        </p:nvSpPr>
        <p:spPr>
          <a:xfrm>
            <a:off x="5268353" y="3351406"/>
            <a:ext cx="3017520" cy="457200"/>
          </a:xfrm>
          <a:prstGeom prst="rect">
            <a:avLst/>
          </a:prstGeom>
          <a:noFill/>
          <a:ln/>
        </p:spPr>
        <p:txBody>
          <a:bodyPr wrap="square" lIns="95250" tIns="95250" rIns="95250" bIns="95250" rtlCol="0" anchor="t"/>
          <a:lstStyle/>
          <a:p>
            <a:pPr marL="0" indent="0">
              <a:lnSpc>
                <a:spcPct val="112500"/>
              </a:lnSpc>
              <a:spcBef>
                <a:spcPts val="375"/>
              </a:spcBef>
              <a:buNone/>
            </a:pPr>
            <a:r>
              <a:rPr lang="en-US" sz="1440" dirty="0">
                <a:solidFill>
                  <a:srgbClr val="00070F"/>
                </a:solidFill>
                <a:latin typeface="Microsoft Yahei" pitchFamily="34" charset="0"/>
                <a:ea typeface="Microsoft Yahei" pitchFamily="34" charset="-122"/>
                <a:cs typeface="Microsoft Yahei" pitchFamily="34" charset="-120"/>
              </a:rPr>
              <a:t>商业价值延伸</a:t>
            </a:r>
            <a:endParaRPr lang="en-US" sz="1440" dirty="0"/>
          </a:p>
        </p:txBody>
      </p:sp>
      <p:sp>
        <p:nvSpPr>
          <p:cNvPr id="18" name="Text 16"/>
          <p:cNvSpPr/>
          <p:nvPr/>
        </p:nvSpPr>
        <p:spPr>
          <a:xfrm>
            <a:off x="4653896" y="3239347"/>
            <a:ext cx="713232" cy="621792"/>
          </a:xfrm>
          <a:prstGeom prst="rect">
            <a:avLst/>
          </a:prstGeom>
          <a:noFill/>
          <a:ln/>
        </p:spPr>
        <p:txBody>
          <a:bodyPr wrap="square" lIns="95250" tIns="95250" rIns="95250" bIns="95250" rtlCol="0" anchor="t"/>
          <a:lstStyle/>
          <a:p>
            <a:pPr marL="0" indent="0" algn="ctr">
              <a:lnSpc>
                <a:spcPct val="112500"/>
              </a:lnSpc>
              <a:spcBef>
                <a:spcPts val="375"/>
              </a:spcBef>
              <a:buNone/>
            </a:pPr>
            <a:r>
              <a:rPr lang="en-US" sz="2304" b="1" dirty="0">
                <a:solidFill>
                  <a:srgbClr val="002B7F"/>
                </a:solidFill>
                <a:latin typeface="Microsoft Yahei" pitchFamily="34" charset="0"/>
                <a:ea typeface="Microsoft Yahei" pitchFamily="34" charset="-122"/>
                <a:cs typeface="Microsoft Yahei" pitchFamily="34" charset="-120"/>
              </a:rPr>
              <a:t>08</a:t>
            </a:r>
            <a:endParaRPr lang="en-US" sz="1440" dirty="0"/>
          </a:p>
        </p:txBody>
      </p:sp>
      <p:sp>
        <p:nvSpPr>
          <p:cNvPr id="19" name="Text 17"/>
          <p:cNvSpPr/>
          <p:nvPr/>
        </p:nvSpPr>
        <p:spPr>
          <a:xfrm>
            <a:off x="303329" y="139079"/>
            <a:ext cx="4113526" cy="1170432"/>
          </a:xfrm>
          <a:prstGeom prst="rect">
            <a:avLst/>
          </a:prstGeom>
          <a:noFill/>
          <a:ln/>
        </p:spPr>
        <p:txBody>
          <a:bodyPr wrap="square" lIns="95250" tIns="95250" rIns="95250" bIns="95250" rtlCol="0" anchor="t"/>
          <a:lstStyle/>
          <a:p>
            <a:pPr marL="0" indent="0">
              <a:lnSpc>
                <a:spcPct val="112500"/>
              </a:lnSpc>
              <a:spcBef>
                <a:spcPts val="375"/>
              </a:spcBef>
              <a:buNone/>
            </a:pPr>
            <a:r>
              <a:rPr lang="en-US" sz="5184" b="1" dirty="0">
                <a:solidFill>
                  <a:srgbClr val="5A85D9">
                    <a:alpha val="10000"/>
                  </a:srgbClr>
                </a:solidFill>
                <a:latin typeface="Microsoft Yahei" pitchFamily="34" charset="0"/>
                <a:ea typeface="Microsoft Yahei" pitchFamily="34" charset="-122"/>
                <a:cs typeface="Microsoft Yahei" pitchFamily="34" charset="-120"/>
              </a:rPr>
              <a:t>CONTENTS</a:t>
            </a:r>
            <a:endParaRPr lang="en-US" sz="1440" dirty="0"/>
          </a:p>
        </p:txBody>
      </p:sp>
      <p:sp>
        <p:nvSpPr>
          <p:cNvPr id="20" name="Text 18"/>
          <p:cNvSpPr/>
          <p:nvPr/>
        </p:nvSpPr>
        <p:spPr>
          <a:xfrm>
            <a:off x="528866" y="505095"/>
            <a:ext cx="1699339" cy="950976"/>
          </a:xfrm>
          <a:prstGeom prst="rect">
            <a:avLst/>
          </a:prstGeom>
          <a:noFill/>
          <a:ln/>
        </p:spPr>
        <p:txBody>
          <a:bodyPr wrap="square" lIns="95250" tIns="95250" rIns="95250" bIns="95250" rtlCol="0" anchor="t"/>
          <a:lstStyle/>
          <a:p>
            <a:pPr marL="0" indent="0">
              <a:lnSpc>
                <a:spcPct val="112500"/>
              </a:lnSpc>
              <a:spcBef>
                <a:spcPts val="375"/>
              </a:spcBef>
              <a:buNone/>
            </a:pPr>
            <a:r>
              <a:rPr lang="en-US" sz="4032" b="1" dirty="0">
                <a:solidFill>
                  <a:srgbClr val="0055FF"/>
                </a:solidFill>
                <a:latin typeface="Microsoft Yahei" pitchFamily="34" charset="0"/>
                <a:ea typeface="Microsoft Yahei" pitchFamily="34" charset="-122"/>
                <a:cs typeface="Microsoft Yahei" pitchFamily="34" charset="-120"/>
              </a:rPr>
              <a:t>目录</a:t>
            </a:r>
            <a:endParaRPr lang="en-US" sz="1440" dirty="0"/>
          </a:p>
        </p:txBody>
      </p:sp>
      <p:sp>
        <p:nvSpPr>
          <p:cNvPr id="21" name="Text 1">
            <a:extLst>
              <a:ext uri="{FF2B5EF4-FFF2-40B4-BE49-F238E27FC236}">
                <a16:creationId xmlns:a16="http://schemas.microsoft.com/office/drawing/2014/main" id="{1725D7A8-A28A-BFFE-8799-84D8DF8BC5F5}"/>
              </a:ext>
            </a:extLst>
          </p:cNvPr>
          <p:cNvSpPr/>
          <p:nvPr/>
        </p:nvSpPr>
        <p:spPr>
          <a:xfrm>
            <a:off x="1636376" y="3964054"/>
            <a:ext cx="3017520" cy="457200"/>
          </a:xfrm>
          <a:prstGeom prst="rect">
            <a:avLst/>
          </a:prstGeom>
          <a:noFill/>
          <a:ln/>
        </p:spPr>
        <p:txBody>
          <a:bodyPr wrap="square" lIns="95250" tIns="95250" rIns="95250" bIns="95250" rtlCol="0" anchor="t"/>
          <a:lstStyle/>
          <a:p>
            <a:pPr marL="0" indent="0">
              <a:lnSpc>
                <a:spcPct val="112500"/>
              </a:lnSpc>
              <a:spcBef>
                <a:spcPts val="375"/>
              </a:spcBef>
              <a:buNone/>
            </a:pPr>
            <a:r>
              <a:rPr lang="en-US" sz="1440" dirty="0">
                <a:solidFill>
                  <a:srgbClr val="00070F"/>
                </a:solidFill>
                <a:latin typeface="Microsoft Yahei" pitchFamily="34" charset="0"/>
                <a:ea typeface="Microsoft Yahei" pitchFamily="34" charset="-122"/>
                <a:cs typeface="Microsoft Yahei" pitchFamily="34" charset="-120"/>
              </a:rPr>
              <a:t>项目总结与收获</a:t>
            </a:r>
            <a:endParaRPr lang="en-US" sz="1440" dirty="0"/>
          </a:p>
        </p:txBody>
      </p:sp>
      <p:sp>
        <p:nvSpPr>
          <p:cNvPr id="22" name="Text 2">
            <a:extLst>
              <a:ext uri="{FF2B5EF4-FFF2-40B4-BE49-F238E27FC236}">
                <a16:creationId xmlns:a16="http://schemas.microsoft.com/office/drawing/2014/main" id="{2D76E524-A1EF-E5AC-697B-4483A2674CE2}"/>
              </a:ext>
            </a:extLst>
          </p:cNvPr>
          <p:cNvSpPr/>
          <p:nvPr/>
        </p:nvSpPr>
        <p:spPr>
          <a:xfrm>
            <a:off x="1021920" y="3851995"/>
            <a:ext cx="713232" cy="621792"/>
          </a:xfrm>
          <a:prstGeom prst="rect">
            <a:avLst/>
          </a:prstGeom>
          <a:noFill/>
          <a:ln/>
        </p:spPr>
        <p:txBody>
          <a:bodyPr wrap="square" lIns="95250" tIns="95250" rIns="95250" bIns="95250" rtlCol="0" anchor="t"/>
          <a:lstStyle/>
          <a:p>
            <a:pPr marL="0" indent="0" algn="ctr">
              <a:lnSpc>
                <a:spcPct val="112500"/>
              </a:lnSpc>
              <a:spcBef>
                <a:spcPts val="375"/>
              </a:spcBef>
              <a:buNone/>
            </a:pPr>
            <a:r>
              <a:rPr lang="en-US" sz="2304" b="1" dirty="0">
                <a:solidFill>
                  <a:srgbClr val="002B7F"/>
                </a:solidFill>
                <a:latin typeface="Microsoft Yahei" pitchFamily="34" charset="0"/>
                <a:ea typeface="Microsoft Yahei" pitchFamily="34" charset="-122"/>
                <a:cs typeface="Microsoft Yahei" pitchFamily="34" charset="-120"/>
              </a:rPr>
              <a:t>09</a:t>
            </a:r>
            <a:endParaRPr lang="en-US" sz="1440" dirty="0"/>
          </a:p>
        </p:txBody>
      </p:sp>
      <p:sp>
        <p:nvSpPr>
          <p:cNvPr id="23" name="Text 3">
            <a:extLst>
              <a:ext uri="{FF2B5EF4-FFF2-40B4-BE49-F238E27FC236}">
                <a16:creationId xmlns:a16="http://schemas.microsoft.com/office/drawing/2014/main" id="{4982D3EC-4413-3CE7-776B-B56183F0408D}"/>
              </a:ext>
            </a:extLst>
          </p:cNvPr>
          <p:cNvSpPr/>
          <p:nvPr/>
        </p:nvSpPr>
        <p:spPr>
          <a:xfrm>
            <a:off x="5268353" y="3964054"/>
            <a:ext cx="3017520" cy="457200"/>
          </a:xfrm>
          <a:prstGeom prst="rect">
            <a:avLst/>
          </a:prstGeom>
          <a:noFill/>
          <a:ln/>
        </p:spPr>
        <p:txBody>
          <a:bodyPr wrap="square" lIns="95250" tIns="95250" rIns="95250" bIns="95250" rtlCol="0" anchor="t"/>
          <a:lstStyle/>
          <a:p>
            <a:pPr marL="0" indent="0">
              <a:lnSpc>
                <a:spcPct val="112500"/>
              </a:lnSpc>
              <a:spcBef>
                <a:spcPts val="375"/>
              </a:spcBef>
              <a:buNone/>
            </a:pPr>
            <a:r>
              <a:rPr lang="en-US" sz="1440" dirty="0">
                <a:solidFill>
                  <a:srgbClr val="00070F"/>
                </a:solidFill>
                <a:latin typeface="Microsoft Yahei" pitchFamily="34" charset="0"/>
                <a:ea typeface="Microsoft Yahei" pitchFamily="34" charset="-122"/>
                <a:cs typeface="Microsoft Yahei" pitchFamily="34" charset="-120"/>
              </a:rPr>
              <a:t>未来规划与迭代方向</a:t>
            </a:r>
            <a:endParaRPr lang="en-US" sz="1440" dirty="0"/>
          </a:p>
        </p:txBody>
      </p:sp>
      <p:sp>
        <p:nvSpPr>
          <p:cNvPr id="24" name="Text 4">
            <a:extLst>
              <a:ext uri="{FF2B5EF4-FFF2-40B4-BE49-F238E27FC236}">
                <a16:creationId xmlns:a16="http://schemas.microsoft.com/office/drawing/2014/main" id="{D79E7CC0-399E-A21B-F21D-7C163BC64E2D}"/>
              </a:ext>
            </a:extLst>
          </p:cNvPr>
          <p:cNvSpPr/>
          <p:nvPr/>
        </p:nvSpPr>
        <p:spPr>
          <a:xfrm>
            <a:off x="4653896" y="3851995"/>
            <a:ext cx="713232" cy="621792"/>
          </a:xfrm>
          <a:prstGeom prst="rect">
            <a:avLst/>
          </a:prstGeom>
          <a:noFill/>
          <a:ln/>
        </p:spPr>
        <p:txBody>
          <a:bodyPr wrap="square" lIns="95250" tIns="95250" rIns="95250" bIns="95250" rtlCol="0" anchor="t"/>
          <a:lstStyle/>
          <a:p>
            <a:pPr marL="0" indent="0" algn="ctr">
              <a:lnSpc>
                <a:spcPct val="112500"/>
              </a:lnSpc>
              <a:spcBef>
                <a:spcPts val="375"/>
              </a:spcBef>
              <a:buNone/>
            </a:pPr>
            <a:r>
              <a:rPr lang="en-US" sz="2304" b="1" dirty="0">
                <a:solidFill>
                  <a:srgbClr val="002B7F"/>
                </a:solidFill>
                <a:latin typeface="Microsoft Yahei" pitchFamily="34" charset="0"/>
                <a:ea typeface="Microsoft Yahei" pitchFamily="34" charset="-122"/>
                <a:cs typeface="Microsoft Yahei" pitchFamily="34" charset="-120"/>
              </a:rPr>
              <a:t>10</a:t>
            </a:r>
            <a:endParaRPr lang="en-US" sz="144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lstStyle/>
          <a:p>
            <a:pPr marL="0" indent="0">
              <a:lnSpc>
                <a:spcPct val="112500"/>
              </a:lnSpc>
              <a:spcBef>
                <a:spcPts val="375"/>
              </a:spcBef>
              <a:buNone/>
            </a:pPr>
            <a:r>
              <a:rPr lang="en-US" sz="2016" b="1" dirty="0">
                <a:solidFill>
                  <a:srgbClr val="002B7F"/>
                </a:solidFill>
                <a:latin typeface="Arial" pitchFamily="34" charset="0"/>
                <a:ea typeface="Arial" pitchFamily="34" charset="-122"/>
                <a:cs typeface="Arial" pitchFamily="34" charset="-120"/>
              </a:rPr>
              <a:t>API</a:t>
            </a:r>
            <a:r>
              <a:rPr lang="en-US" sz="2016" b="1" dirty="0">
                <a:solidFill>
                  <a:srgbClr val="002B7F"/>
                </a:solidFill>
                <a:latin typeface="微软雅黑" pitchFamily="34" charset="0"/>
                <a:ea typeface="微软雅黑" pitchFamily="34" charset="-122"/>
                <a:cs typeface="微软雅黑" pitchFamily="34" charset="-120"/>
              </a:rPr>
              <a:t>限流应对策略</a:t>
            </a:r>
            <a:endParaRPr lang="en-US" sz="1440" dirty="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Text 1"/>
          <p:cNvSpPr/>
          <p:nvPr/>
        </p:nvSpPr>
        <p:spPr>
          <a:xfrm>
            <a:off x="1053503" y="1025789"/>
            <a:ext cx="5480411" cy="420624"/>
          </a:xfrm>
          <a:prstGeom prst="rect">
            <a:avLst/>
          </a:prstGeom>
          <a:noFill/>
          <a:ln/>
        </p:spPr>
        <p:txBody>
          <a:bodyPr wrap="square" lIns="95250" tIns="95250" rIns="95250" bIns="95250" rtlCol="0" anchor="b"/>
          <a:lstStyle/>
          <a:p>
            <a:pPr marL="0" indent="0">
              <a:lnSpc>
                <a:spcPct val="100000"/>
              </a:lnSpc>
              <a:spcBef>
                <a:spcPts val="375"/>
              </a:spcBef>
              <a:buNone/>
            </a:pPr>
            <a:r>
              <a:rPr lang="en-US" sz="1584" b="1" dirty="0">
                <a:solidFill>
                  <a:srgbClr val="0055FF"/>
                </a:solidFill>
                <a:latin typeface="Noto Sans" pitchFamily="34" charset="0"/>
                <a:ea typeface="Noto Sans" pitchFamily="34" charset="-122"/>
                <a:cs typeface="Noto Sans" pitchFamily="34" charset="-120"/>
              </a:rPr>
              <a:t>请求重试机制</a:t>
            </a:r>
            <a:endParaRPr lang="en-US" sz="1440" dirty="0"/>
          </a:p>
        </p:txBody>
      </p:sp>
      <p:sp>
        <p:nvSpPr>
          <p:cNvPr id="7" name="Text 2"/>
          <p:cNvSpPr/>
          <p:nvPr/>
        </p:nvSpPr>
        <p:spPr>
          <a:xfrm>
            <a:off x="1053503" y="1276653"/>
            <a:ext cx="5480411" cy="621792"/>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152" dirty="0">
                <a:solidFill>
                  <a:srgbClr val="000000"/>
                </a:solidFill>
                <a:latin typeface="Noto Sans" pitchFamily="34" charset="0"/>
                <a:ea typeface="Noto Sans" pitchFamily="34" charset="-122"/>
                <a:cs typeface="Noto Sans" pitchFamily="34" charset="-120"/>
              </a:rPr>
              <a:t>通过urllib3.Retry实现请求重试，有效应对API限流问题，确保数据获取的稳定性和可靠性。</a:t>
            </a:r>
            <a:endParaRPr lang="en-US" sz="1440" dirty="0"/>
          </a:p>
        </p:txBody>
      </p:sp>
      <p:sp>
        <p:nvSpPr>
          <p:cNvPr id="8" name="Text 3"/>
          <p:cNvSpPr/>
          <p:nvPr/>
        </p:nvSpPr>
        <p:spPr>
          <a:xfrm>
            <a:off x="1053503" y="2338871"/>
            <a:ext cx="5480411" cy="420624"/>
          </a:xfrm>
          <a:prstGeom prst="rect">
            <a:avLst/>
          </a:prstGeom>
          <a:noFill/>
          <a:ln/>
        </p:spPr>
        <p:txBody>
          <a:bodyPr wrap="square" lIns="95250" tIns="95250" rIns="95250" bIns="95250" rtlCol="0" anchor="b"/>
          <a:lstStyle/>
          <a:p>
            <a:pPr marL="0" indent="0">
              <a:lnSpc>
                <a:spcPct val="100000"/>
              </a:lnSpc>
              <a:spcBef>
                <a:spcPts val="375"/>
              </a:spcBef>
              <a:buNone/>
            </a:pPr>
            <a:r>
              <a:rPr lang="en-US" sz="1584" b="1" dirty="0">
                <a:solidFill>
                  <a:srgbClr val="0055FF"/>
                </a:solidFill>
                <a:latin typeface="Noto Sans" pitchFamily="34" charset="0"/>
                <a:ea typeface="Noto Sans" pitchFamily="34" charset="-122"/>
                <a:cs typeface="Noto Sans" pitchFamily="34" charset="-120"/>
              </a:rPr>
              <a:t>预加载与本地缓存策略</a:t>
            </a:r>
            <a:endParaRPr lang="en-US" sz="1440" dirty="0"/>
          </a:p>
        </p:txBody>
      </p:sp>
      <p:sp>
        <p:nvSpPr>
          <p:cNvPr id="9" name="Text 4"/>
          <p:cNvSpPr/>
          <p:nvPr/>
        </p:nvSpPr>
        <p:spPr>
          <a:xfrm>
            <a:off x="1053503" y="2597790"/>
            <a:ext cx="5480411" cy="621792"/>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152" dirty="0">
                <a:solidFill>
                  <a:srgbClr val="000000"/>
                </a:solidFill>
                <a:latin typeface="Noto Sans" pitchFamily="34" charset="0"/>
                <a:ea typeface="Noto Sans" pitchFamily="34" charset="-122"/>
                <a:cs typeface="Noto Sans" pitchFamily="34" charset="-120"/>
              </a:rPr>
              <a:t>采用预加载和本地缓存策略，减少对API的即时请求次数，缓解服务器压力，提高用户体验。</a:t>
            </a:r>
            <a:endParaRPr lang="en-US" sz="1440" dirty="0"/>
          </a:p>
        </p:txBody>
      </p:sp>
      <p:sp>
        <p:nvSpPr>
          <p:cNvPr id="10" name="Text 5"/>
          <p:cNvSpPr/>
          <p:nvPr/>
        </p:nvSpPr>
        <p:spPr>
          <a:xfrm>
            <a:off x="1128484" y="3656535"/>
            <a:ext cx="5480411" cy="420624"/>
          </a:xfrm>
          <a:prstGeom prst="rect">
            <a:avLst/>
          </a:prstGeom>
          <a:noFill/>
          <a:ln/>
        </p:spPr>
        <p:txBody>
          <a:bodyPr wrap="square" lIns="95250" tIns="95250" rIns="95250" bIns="95250" rtlCol="0" anchor="b"/>
          <a:lstStyle/>
          <a:p>
            <a:pPr marL="0" indent="0">
              <a:lnSpc>
                <a:spcPct val="100000"/>
              </a:lnSpc>
              <a:spcBef>
                <a:spcPts val="375"/>
              </a:spcBef>
              <a:buNone/>
            </a:pPr>
            <a:r>
              <a:rPr lang="en-US" sz="1584" b="1" dirty="0">
                <a:solidFill>
                  <a:srgbClr val="0055FF"/>
                </a:solidFill>
                <a:latin typeface="Noto Sans" pitchFamily="34" charset="0"/>
                <a:ea typeface="Noto Sans" pitchFamily="34" charset="-122"/>
                <a:cs typeface="Noto Sans" pitchFamily="34" charset="-120"/>
              </a:rPr>
              <a:t>动态调整请求频率</a:t>
            </a:r>
            <a:endParaRPr lang="en-US" sz="1440" dirty="0"/>
          </a:p>
        </p:txBody>
      </p:sp>
      <p:sp>
        <p:nvSpPr>
          <p:cNvPr id="11" name="Text 6"/>
          <p:cNvSpPr/>
          <p:nvPr/>
        </p:nvSpPr>
        <p:spPr>
          <a:xfrm>
            <a:off x="1128484" y="3907255"/>
            <a:ext cx="5482133" cy="621792"/>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152" dirty="0">
                <a:solidFill>
                  <a:srgbClr val="000000"/>
                </a:solidFill>
                <a:latin typeface="Noto Sans" pitchFamily="34" charset="0"/>
                <a:ea typeface="Noto Sans" pitchFamily="34" charset="-122"/>
                <a:cs typeface="Noto Sans" pitchFamily="34" charset="-120"/>
              </a:rPr>
              <a:t>根据API响应情况动态调整请求频率，避免因频繁请求导致的限流，保证服务的持续可用性。</a:t>
            </a:r>
            <a:endParaRPr lang="en-US" sz="1440" dirty="0"/>
          </a:p>
        </p:txBody>
      </p:sp>
      <p:pic>
        <p:nvPicPr>
          <p:cNvPr id="12" name="图片 11">
            <a:extLst>
              <a:ext uri="{FF2B5EF4-FFF2-40B4-BE49-F238E27FC236}">
                <a16:creationId xmlns:a16="http://schemas.microsoft.com/office/drawing/2014/main" id="{C4A08A77-3845-5179-8C87-487A29EA21E7}"/>
              </a:ext>
            </a:extLst>
          </p:cNvPr>
          <p:cNvPicPr>
            <a:picLocks noChangeAspect="1"/>
          </p:cNvPicPr>
          <p:nvPr/>
        </p:nvPicPr>
        <p:blipFill>
          <a:blip r:embed="rId6"/>
          <a:stretch>
            <a:fillRect/>
          </a:stretch>
        </p:blipFill>
        <p:spPr>
          <a:xfrm>
            <a:off x="6608895" y="1633524"/>
            <a:ext cx="2307350" cy="214837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lstStyle/>
          <a:p>
            <a:pPr marL="0" indent="0">
              <a:lnSpc>
                <a:spcPct val="112500"/>
              </a:lnSpc>
              <a:spcBef>
                <a:spcPts val="375"/>
              </a:spcBef>
              <a:buNone/>
            </a:pPr>
            <a:r>
              <a:rPr lang="en-US" sz="2016" b="1" dirty="0">
                <a:solidFill>
                  <a:srgbClr val="002B7F"/>
                </a:solidFill>
                <a:latin typeface="微软雅黑" pitchFamily="34" charset="0"/>
                <a:ea typeface="微软雅黑" pitchFamily="34" charset="-122"/>
                <a:cs typeface="微软雅黑" pitchFamily="34" charset="-120"/>
              </a:rPr>
              <a:t>布局适配挑战克服</a:t>
            </a:r>
            <a:endParaRPr lang="en-US" sz="1440" dirty="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a:off x="3385125" y="2239170"/>
            <a:ext cx="5388009" cy="1431546"/>
          </a:xfrm>
          <a:custGeom>
            <a:avLst/>
            <a:gdLst/>
            <a:ahLst/>
            <a:cxnLst/>
            <a:rect l="l" t="t" r="r" b="b"/>
            <a:pathLst>
              <a:path w="5388009" h="1431546">
                <a:moveTo>
                  <a:pt x="0" y="0"/>
                </a:moveTo>
                <a:moveTo>
                  <a:pt x="0" y="0"/>
                </a:moveTo>
                <a:lnTo>
                  <a:pt x="5388009" y="0"/>
                </a:lnTo>
                <a:lnTo>
                  <a:pt x="5388009" y="1431546"/>
                </a:lnTo>
                <a:lnTo>
                  <a:pt x="0" y="1431546"/>
                </a:lnTo>
                <a:close/>
              </a:path>
            </a:pathLst>
          </a:custGeom>
          <a:solidFill>
            <a:srgbClr val="0084FF"/>
          </a:solidFill>
          <a:ln/>
        </p:spPr>
      </p:sp>
      <p:sp>
        <p:nvSpPr>
          <p:cNvPr id="6" name="Text 2"/>
          <p:cNvSpPr/>
          <p:nvPr/>
        </p:nvSpPr>
        <p:spPr>
          <a:xfrm>
            <a:off x="1235759" y="1043668"/>
            <a:ext cx="5424217" cy="420624"/>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584" b="1" dirty="0">
                <a:solidFill>
                  <a:srgbClr val="000000"/>
                </a:solidFill>
                <a:latin typeface="Noto Sans" pitchFamily="34" charset="0"/>
                <a:ea typeface="Noto Sans" pitchFamily="34" charset="-122"/>
                <a:cs typeface="Noto Sans" pitchFamily="34" charset="-120"/>
              </a:rPr>
              <a:t>多分辨率适配方案</a:t>
            </a:r>
            <a:endParaRPr lang="en-US" sz="1440" dirty="0"/>
          </a:p>
        </p:txBody>
      </p:sp>
      <p:sp>
        <p:nvSpPr>
          <p:cNvPr id="8" name="Text 3"/>
          <p:cNvSpPr/>
          <p:nvPr/>
        </p:nvSpPr>
        <p:spPr>
          <a:xfrm>
            <a:off x="1235759" y="1412754"/>
            <a:ext cx="5379481" cy="603504"/>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152" dirty="0">
                <a:solidFill>
                  <a:srgbClr val="000000"/>
                </a:solidFill>
                <a:latin typeface="Noto Sans" pitchFamily="34" charset="0"/>
                <a:ea typeface="Noto Sans" pitchFamily="34" charset="-122"/>
                <a:cs typeface="Noto Sans" pitchFamily="34" charset="-120"/>
              </a:rPr>
              <a:t>通过使用ConstraintLayout的动态权重特性，实现了应用在不同屏幕尺寸和分辨率下的自适应布局，确保用户界面元素在各种设备上都能保持一致性和可用性。</a:t>
            </a:r>
            <a:endParaRPr lang="en-US" sz="1440" dirty="0"/>
          </a:p>
        </p:txBody>
      </p:sp>
      <p:sp>
        <p:nvSpPr>
          <p:cNvPr id="9" name="Text 4"/>
          <p:cNvSpPr/>
          <p:nvPr/>
        </p:nvSpPr>
        <p:spPr>
          <a:xfrm>
            <a:off x="3535669" y="2409732"/>
            <a:ext cx="5101166" cy="384048"/>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584" b="1" dirty="0">
                <a:solidFill>
                  <a:srgbClr val="FFFFFF"/>
                </a:solidFill>
                <a:latin typeface="Noto Sans" pitchFamily="34" charset="0"/>
                <a:ea typeface="Noto Sans" pitchFamily="34" charset="-122"/>
                <a:cs typeface="Noto Sans" pitchFamily="34" charset="-120"/>
              </a:rPr>
              <a:t>动态布局调整策略</a:t>
            </a:r>
            <a:endParaRPr lang="en-US" sz="1440" dirty="0"/>
          </a:p>
        </p:txBody>
      </p:sp>
      <p:sp>
        <p:nvSpPr>
          <p:cNvPr id="10" name="Text 5"/>
          <p:cNvSpPr/>
          <p:nvPr/>
        </p:nvSpPr>
        <p:spPr>
          <a:xfrm>
            <a:off x="3535669" y="2723824"/>
            <a:ext cx="5101166" cy="603504"/>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152" dirty="0">
                <a:solidFill>
                  <a:srgbClr val="FFFFFF"/>
                </a:solidFill>
                <a:latin typeface="Noto Sans" pitchFamily="34" charset="0"/>
                <a:ea typeface="Noto Sans" pitchFamily="34" charset="-122"/>
                <a:cs typeface="Noto Sans" pitchFamily="34" charset="-120"/>
              </a:rPr>
              <a:t>针对多样化的设备屏幕尺寸，采用动态计算和调整布局参数的方法，使得UI组件能够根据屏幕大小智能地重新排列，提升用户体验。</a:t>
            </a:r>
            <a:endParaRPr lang="en-US" sz="1440" dirty="0"/>
          </a:p>
        </p:txBody>
      </p:sp>
      <p:sp>
        <p:nvSpPr>
          <p:cNvPr id="11" name="Text 6"/>
          <p:cNvSpPr/>
          <p:nvPr/>
        </p:nvSpPr>
        <p:spPr>
          <a:xfrm>
            <a:off x="1235759" y="3708204"/>
            <a:ext cx="5424217" cy="384048"/>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584" b="1" dirty="0">
                <a:solidFill>
                  <a:srgbClr val="000000"/>
                </a:solidFill>
                <a:latin typeface="Noto Sans" pitchFamily="34" charset="0"/>
                <a:ea typeface="Noto Sans" pitchFamily="34" charset="-122"/>
                <a:cs typeface="Noto Sans" pitchFamily="34" charset="-120"/>
              </a:rPr>
              <a:t>交互设计优化实践</a:t>
            </a:r>
            <a:endParaRPr lang="en-US" sz="1440" dirty="0"/>
          </a:p>
        </p:txBody>
      </p:sp>
      <p:sp>
        <p:nvSpPr>
          <p:cNvPr id="12" name="Text 7"/>
          <p:cNvSpPr/>
          <p:nvPr/>
        </p:nvSpPr>
        <p:spPr>
          <a:xfrm>
            <a:off x="1248964" y="4132854"/>
            <a:ext cx="5379481" cy="603504"/>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152" dirty="0">
                <a:solidFill>
                  <a:srgbClr val="000000"/>
                </a:solidFill>
                <a:latin typeface="Noto Sans" pitchFamily="34" charset="0"/>
                <a:ea typeface="Noto Sans" pitchFamily="34" charset="-122"/>
                <a:cs typeface="Noto Sans" pitchFamily="34" charset="-120"/>
              </a:rPr>
              <a:t>在布局适配过程中，特别关注用户的交互体验，通过细致的设计和测试，确保所有交互元素如按钮、滑块等在不同设备上均能提供流畅且一致的操作感受。</a:t>
            </a:r>
            <a:endParaRPr lang="en-US" sz="144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3">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63370" y="1959269"/>
            <a:ext cx="5221112" cy="786384"/>
          </a:xfrm>
          <a:prstGeom prst="rect">
            <a:avLst/>
          </a:prstGeom>
          <a:noFill/>
          <a:ln/>
        </p:spPr>
        <p:txBody>
          <a:bodyPr wrap="square" lIns="95250" tIns="95250" rIns="95250" bIns="95250" rtlCol="0" anchor="t"/>
          <a:lstStyle/>
          <a:p>
            <a:pPr marL="0" indent="0">
              <a:lnSpc>
                <a:spcPct val="112500"/>
              </a:lnSpc>
              <a:spcBef>
                <a:spcPts val="375"/>
              </a:spcBef>
              <a:buNone/>
            </a:pPr>
            <a:r>
              <a:rPr lang="en-US" sz="3168" b="1" dirty="0">
                <a:solidFill>
                  <a:srgbClr val="0055FF"/>
                </a:solidFill>
                <a:latin typeface="Microsoft Yahei" pitchFamily="34" charset="0"/>
                <a:ea typeface="Microsoft Yahei" pitchFamily="34" charset="-122"/>
                <a:cs typeface="Microsoft Yahei" pitchFamily="34" charset="-120"/>
              </a:rPr>
              <a:t>性能优化方案</a:t>
            </a:r>
            <a:endParaRPr lang="en-US" sz="1440" dirty="0"/>
          </a:p>
        </p:txBody>
      </p:sp>
      <p:pic>
        <p:nvPicPr>
          <p:cNvPr id="3" name="Image 0" descr="preencoded.png"/>
          <p:cNvPicPr>
            <a:picLocks noChangeAspect="1"/>
          </p:cNvPicPr>
          <p:nvPr/>
        </p:nvPicPr>
        <p:blipFill>
          <a:blip r:embed="rId4"/>
          <a:stretch>
            <a:fillRect/>
          </a:stretch>
        </p:blipFill>
        <p:spPr>
          <a:xfrm>
            <a:off x="463370" y="438260"/>
            <a:ext cx="914028" cy="914028"/>
          </a:xfrm>
          <a:prstGeom prst="rect">
            <a:avLst/>
          </a:prstGeom>
        </p:spPr>
      </p:pic>
      <p:sp>
        <p:nvSpPr>
          <p:cNvPr id="4" name="Text 1"/>
          <p:cNvSpPr/>
          <p:nvPr/>
        </p:nvSpPr>
        <p:spPr>
          <a:xfrm>
            <a:off x="345154" y="742055"/>
            <a:ext cx="1356643" cy="941832"/>
          </a:xfrm>
          <a:prstGeom prst="rect">
            <a:avLst/>
          </a:prstGeom>
          <a:noFill/>
          <a:ln/>
        </p:spPr>
        <p:txBody>
          <a:bodyPr wrap="square" lIns="95250" tIns="95250" rIns="95250" bIns="95250" rtlCol="0" anchor="t"/>
          <a:lstStyle/>
          <a:p>
            <a:pPr marL="0" indent="0" algn="ctr">
              <a:lnSpc>
                <a:spcPct val="112500"/>
              </a:lnSpc>
              <a:spcBef>
                <a:spcPts val="375"/>
              </a:spcBef>
              <a:buNone/>
            </a:pPr>
            <a:r>
              <a:rPr lang="en-US" sz="3888" b="1" dirty="0">
                <a:solidFill>
                  <a:srgbClr val="002B7F"/>
                </a:solidFill>
                <a:latin typeface="Arial" pitchFamily="34" charset="0"/>
                <a:ea typeface="Arial" pitchFamily="34" charset="-122"/>
                <a:cs typeface="Arial" pitchFamily="34" charset="-120"/>
              </a:rPr>
              <a:t>06</a:t>
            </a:r>
            <a:endParaRPr lang="en-US" sz="144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4">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lstStyle/>
          <a:p>
            <a:pPr marL="0" indent="0">
              <a:lnSpc>
                <a:spcPct val="112500"/>
              </a:lnSpc>
              <a:spcBef>
                <a:spcPts val="375"/>
              </a:spcBef>
              <a:buNone/>
            </a:pPr>
            <a:r>
              <a:rPr lang="en-US" sz="2016" b="1" dirty="0">
                <a:solidFill>
                  <a:srgbClr val="002B7F"/>
                </a:solidFill>
                <a:latin typeface="微软雅黑" pitchFamily="34" charset="0"/>
                <a:ea typeface="微软雅黑" pitchFamily="34" charset="-122"/>
                <a:cs typeface="微软雅黑" pitchFamily="34" charset="-120"/>
              </a:rPr>
              <a:t>网络请求耗时优化</a:t>
            </a:r>
            <a:endParaRPr lang="en-US" sz="1440" dirty="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a:off x="344926" y="4742354"/>
            <a:ext cx="8276745" cy="0"/>
          </a:xfrm>
          <a:custGeom>
            <a:avLst/>
            <a:gdLst/>
            <a:ahLst/>
            <a:cxnLst/>
            <a:rect l="l" t="t" r="r" b="b"/>
            <a:pathLst>
              <a:path w="8276745">
                <a:moveTo>
                  <a:pt x="0" y="0"/>
                </a:moveTo>
                <a:moveTo>
                  <a:pt x="0" y="0"/>
                </a:moveTo>
                <a:lnTo>
                  <a:pt x="8276745" y="0"/>
                </a:lnTo>
              </a:path>
            </a:pathLst>
          </a:custGeom>
          <a:noFill/>
          <a:ln w="95250">
            <a:solidFill>
              <a:srgbClr val="0055FF"/>
            </a:solidFill>
            <a:prstDash val="solid"/>
            <a:headEnd type="none"/>
            <a:tailEnd type="arrow"/>
          </a:ln>
        </p:spPr>
      </p:sp>
      <p:pic>
        <p:nvPicPr>
          <p:cNvPr id="6" name="Image 2" descr="preencoded.png"/>
          <p:cNvPicPr>
            <a:picLocks noChangeAspect="1"/>
          </p:cNvPicPr>
          <p:nvPr/>
        </p:nvPicPr>
        <p:blipFill>
          <a:blip r:embed="rId6"/>
          <a:stretch>
            <a:fillRect/>
          </a:stretch>
        </p:blipFill>
        <p:spPr>
          <a:xfrm>
            <a:off x="523647" y="1863699"/>
            <a:ext cx="2720653" cy="2424812"/>
          </a:xfrm>
          <a:prstGeom prst="rect">
            <a:avLst/>
          </a:prstGeom>
        </p:spPr>
      </p:pic>
      <p:sp>
        <p:nvSpPr>
          <p:cNvPr id="7" name="Shape 2"/>
          <p:cNvSpPr/>
          <p:nvPr/>
        </p:nvSpPr>
        <p:spPr>
          <a:xfrm>
            <a:off x="642871" y="1965216"/>
            <a:ext cx="856176" cy="319639"/>
          </a:xfrm>
          <a:custGeom>
            <a:avLst/>
            <a:gdLst/>
            <a:ahLst/>
            <a:cxnLst/>
            <a:rect l="l" t="t" r="r" b="b"/>
            <a:pathLst>
              <a:path w="856176" h="319639">
                <a:moveTo>
                  <a:pt x="159820" y="0"/>
                </a:moveTo>
                <a:moveTo>
                  <a:pt x="159820" y="0"/>
                </a:moveTo>
                <a:lnTo>
                  <a:pt x="696357" y="0"/>
                </a:lnTo>
                <a:quadBezTo>
                  <a:pt x="856176" y="0"/>
                  <a:pt x="856176" y="159820"/>
                </a:quadBezTo>
                <a:lnTo>
                  <a:pt x="856176" y="159820"/>
                </a:lnTo>
                <a:quadBezTo>
                  <a:pt x="856176" y="319639"/>
                  <a:pt x="696357" y="319639"/>
                </a:quadBezTo>
                <a:lnTo>
                  <a:pt x="159820" y="319639"/>
                </a:lnTo>
                <a:quadBezTo>
                  <a:pt x="0" y="319639"/>
                  <a:pt x="0" y="159820"/>
                </a:quadBezTo>
                <a:lnTo>
                  <a:pt x="0" y="159820"/>
                </a:lnTo>
                <a:quadBezTo>
                  <a:pt x="0" y="0"/>
                  <a:pt x="159820" y="0"/>
                </a:quadBezTo>
                <a:close/>
              </a:path>
            </a:pathLst>
          </a:custGeom>
          <a:solidFill>
            <a:srgbClr val="0084FF"/>
          </a:solidFill>
          <a:ln/>
        </p:spPr>
      </p:sp>
      <p:sp>
        <p:nvSpPr>
          <p:cNvPr id="8" name="Text 3"/>
          <p:cNvSpPr/>
          <p:nvPr/>
        </p:nvSpPr>
        <p:spPr>
          <a:xfrm>
            <a:off x="741495" y="1863699"/>
            <a:ext cx="658928" cy="48463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584" b="1" dirty="0">
                <a:solidFill>
                  <a:srgbClr val="FFFFFF"/>
                </a:solidFill>
                <a:latin typeface="Noto Sans" pitchFamily="34" charset="0"/>
                <a:ea typeface="Noto Sans" pitchFamily="34" charset="-122"/>
                <a:cs typeface="Noto Sans" pitchFamily="34" charset="-120"/>
              </a:rPr>
              <a:t>1</a:t>
            </a:r>
            <a:endParaRPr lang="en-US" sz="1440" dirty="0"/>
          </a:p>
        </p:txBody>
      </p:sp>
      <p:sp>
        <p:nvSpPr>
          <p:cNvPr id="9" name="Shape 4"/>
          <p:cNvSpPr/>
          <p:nvPr/>
        </p:nvSpPr>
        <p:spPr>
          <a:xfrm>
            <a:off x="676160" y="2980305"/>
            <a:ext cx="2409598" cy="0"/>
          </a:xfrm>
          <a:custGeom>
            <a:avLst/>
            <a:gdLst/>
            <a:ahLst/>
            <a:cxnLst/>
            <a:rect l="l" t="t" r="r" b="b"/>
            <a:pathLst>
              <a:path w="2409598">
                <a:moveTo>
                  <a:pt x="0" y="0"/>
                </a:moveTo>
                <a:moveTo>
                  <a:pt x="0" y="0"/>
                </a:moveTo>
                <a:lnTo>
                  <a:pt x="2409598" y="0"/>
                </a:lnTo>
              </a:path>
            </a:pathLst>
          </a:custGeom>
          <a:noFill/>
          <a:ln w="9722">
            <a:solidFill>
              <a:srgbClr val="0055FF">
                <a:alpha val="21961"/>
              </a:srgbClr>
            </a:solidFill>
            <a:prstDash val="solid"/>
            <a:headEnd type="none"/>
            <a:tailEnd type="none"/>
          </a:ln>
        </p:spPr>
      </p:sp>
      <p:sp>
        <p:nvSpPr>
          <p:cNvPr id="10" name="Shape 5"/>
          <p:cNvSpPr/>
          <p:nvPr/>
        </p:nvSpPr>
        <p:spPr>
          <a:xfrm>
            <a:off x="3434116" y="977223"/>
            <a:ext cx="2084413" cy="3311288"/>
          </a:xfrm>
          <a:custGeom>
            <a:avLst/>
            <a:gdLst/>
            <a:ahLst/>
            <a:cxnLst/>
            <a:rect l="l" t="t" r="r" b="b"/>
            <a:pathLst>
              <a:path w="2084413" h="3311288">
                <a:moveTo>
                  <a:pt x="149147" y="0"/>
                </a:moveTo>
                <a:moveTo>
                  <a:pt x="149147" y="0"/>
                </a:moveTo>
                <a:lnTo>
                  <a:pt x="1935266" y="0"/>
                </a:lnTo>
                <a:quadBezTo>
                  <a:pt x="2084413" y="0"/>
                  <a:pt x="2084413" y="140049"/>
                </a:quadBezTo>
                <a:lnTo>
                  <a:pt x="2084413" y="3171238"/>
                </a:lnTo>
                <a:quadBezTo>
                  <a:pt x="2084413" y="3311288"/>
                  <a:pt x="1935266" y="3311288"/>
                </a:quadBezTo>
                <a:lnTo>
                  <a:pt x="149147" y="3311288"/>
                </a:lnTo>
                <a:quadBezTo>
                  <a:pt x="0" y="3311288"/>
                  <a:pt x="0" y="3171238"/>
                </a:quadBezTo>
                <a:lnTo>
                  <a:pt x="0" y="140049"/>
                </a:lnTo>
                <a:quadBezTo>
                  <a:pt x="0" y="0"/>
                  <a:pt x="149147" y="0"/>
                </a:quadBezTo>
                <a:close/>
              </a:path>
            </a:pathLst>
          </a:custGeom>
          <a:solidFill>
            <a:srgbClr val="0084FF"/>
          </a:solidFill>
          <a:ln w="9525">
            <a:solidFill>
              <a:srgbClr val="0055FF">
                <a:alpha val="45882"/>
              </a:srgbClr>
            </a:solidFill>
            <a:prstDash val="solid"/>
          </a:ln>
        </p:spPr>
      </p:sp>
      <p:sp>
        <p:nvSpPr>
          <p:cNvPr id="11" name="Shape 6"/>
          <p:cNvSpPr/>
          <p:nvPr/>
        </p:nvSpPr>
        <p:spPr>
          <a:xfrm>
            <a:off x="3572746" y="1181205"/>
            <a:ext cx="856176" cy="319639"/>
          </a:xfrm>
          <a:custGeom>
            <a:avLst/>
            <a:gdLst/>
            <a:ahLst/>
            <a:cxnLst/>
            <a:rect l="l" t="t" r="r" b="b"/>
            <a:pathLst>
              <a:path w="856176" h="319639">
                <a:moveTo>
                  <a:pt x="159820" y="0"/>
                </a:moveTo>
                <a:moveTo>
                  <a:pt x="159820" y="0"/>
                </a:moveTo>
                <a:lnTo>
                  <a:pt x="696357" y="0"/>
                </a:lnTo>
                <a:quadBezTo>
                  <a:pt x="856176" y="0"/>
                  <a:pt x="856176" y="159820"/>
                </a:quadBezTo>
                <a:lnTo>
                  <a:pt x="856176" y="159820"/>
                </a:lnTo>
                <a:quadBezTo>
                  <a:pt x="856176" y="319639"/>
                  <a:pt x="696357" y="319639"/>
                </a:quadBezTo>
                <a:lnTo>
                  <a:pt x="159820" y="319639"/>
                </a:lnTo>
                <a:quadBezTo>
                  <a:pt x="0" y="319639"/>
                  <a:pt x="0" y="159820"/>
                </a:quadBezTo>
                <a:lnTo>
                  <a:pt x="0" y="159820"/>
                </a:lnTo>
                <a:quadBezTo>
                  <a:pt x="0" y="0"/>
                  <a:pt x="159820" y="0"/>
                </a:quadBezTo>
                <a:close/>
              </a:path>
            </a:pathLst>
          </a:custGeom>
          <a:solidFill>
            <a:srgbClr val="FFFFFF"/>
          </a:solidFill>
          <a:ln w="19050">
            <a:solidFill>
              <a:srgbClr val="0055FF"/>
            </a:solidFill>
            <a:prstDash val="solid"/>
          </a:ln>
        </p:spPr>
      </p:sp>
      <p:sp>
        <p:nvSpPr>
          <p:cNvPr id="12" name="Text 7"/>
          <p:cNvSpPr/>
          <p:nvPr/>
        </p:nvSpPr>
        <p:spPr>
          <a:xfrm>
            <a:off x="3671370" y="1079688"/>
            <a:ext cx="658928" cy="48463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584" b="1" dirty="0">
                <a:solidFill>
                  <a:srgbClr val="0055FF"/>
                </a:solidFill>
                <a:latin typeface="Noto Sans" pitchFamily="34" charset="0"/>
                <a:ea typeface="Noto Sans" pitchFamily="34" charset="-122"/>
                <a:cs typeface="Noto Sans" pitchFamily="34" charset="-120"/>
              </a:rPr>
              <a:t>2</a:t>
            </a:r>
            <a:endParaRPr lang="en-US" sz="1440" dirty="0"/>
          </a:p>
        </p:txBody>
      </p:sp>
      <p:sp>
        <p:nvSpPr>
          <p:cNvPr id="13" name="Shape 8"/>
          <p:cNvSpPr/>
          <p:nvPr/>
        </p:nvSpPr>
        <p:spPr>
          <a:xfrm>
            <a:off x="3631232" y="2309052"/>
            <a:ext cx="1690182" cy="0"/>
          </a:xfrm>
          <a:custGeom>
            <a:avLst/>
            <a:gdLst/>
            <a:ahLst/>
            <a:cxnLst/>
            <a:rect l="l" t="t" r="r" b="b"/>
            <a:pathLst>
              <a:path w="1690182">
                <a:moveTo>
                  <a:pt x="0" y="0"/>
                </a:moveTo>
                <a:moveTo>
                  <a:pt x="0" y="0"/>
                </a:moveTo>
                <a:lnTo>
                  <a:pt x="1690182" y="0"/>
                </a:lnTo>
              </a:path>
            </a:pathLst>
          </a:custGeom>
          <a:noFill/>
          <a:ln w="9722">
            <a:solidFill>
              <a:srgbClr val="FFFFFF">
                <a:alpha val="29020"/>
              </a:srgbClr>
            </a:solidFill>
            <a:prstDash val="solid"/>
            <a:headEnd type="none"/>
            <a:tailEnd type="none"/>
          </a:ln>
        </p:spPr>
      </p:sp>
      <p:sp>
        <p:nvSpPr>
          <p:cNvPr id="14" name="Shape 9"/>
          <p:cNvSpPr/>
          <p:nvPr/>
        </p:nvSpPr>
        <p:spPr>
          <a:xfrm>
            <a:off x="4323829" y="4429785"/>
            <a:ext cx="304986" cy="302099"/>
          </a:xfrm>
          <a:custGeom>
            <a:avLst/>
            <a:gdLst/>
            <a:ahLst/>
            <a:cxnLst/>
            <a:rect l="l" t="t" r="r" b="b"/>
            <a:pathLst>
              <a:path w="304986" h="302099">
                <a:moveTo>
                  <a:pt x="152493" y="0"/>
                </a:moveTo>
                <a:moveTo>
                  <a:pt x="152493" y="0"/>
                </a:moveTo>
                <a:lnTo>
                  <a:pt x="0" y="151050"/>
                </a:lnTo>
                <a:lnTo>
                  <a:pt x="76247" y="151050"/>
                </a:lnTo>
                <a:lnTo>
                  <a:pt x="76247" y="302099"/>
                </a:lnTo>
                <a:lnTo>
                  <a:pt x="228740" y="302099"/>
                </a:lnTo>
                <a:lnTo>
                  <a:pt x="228740" y="151050"/>
                </a:lnTo>
                <a:lnTo>
                  <a:pt x="304986" y="151050"/>
                </a:lnTo>
                <a:lnTo>
                  <a:pt x="152493" y="0"/>
                </a:lnTo>
                <a:close/>
              </a:path>
            </a:pathLst>
          </a:custGeom>
          <a:solidFill>
            <a:srgbClr val="0084FF"/>
          </a:solidFill>
          <a:ln/>
        </p:spPr>
      </p:sp>
      <p:pic>
        <p:nvPicPr>
          <p:cNvPr id="15" name="Image 3" descr="preencoded.png"/>
          <p:cNvPicPr>
            <a:picLocks noChangeAspect="1"/>
          </p:cNvPicPr>
          <p:nvPr/>
        </p:nvPicPr>
        <p:blipFill>
          <a:blip r:embed="rId7"/>
          <a:stretch>
            <a:fillRect/>
          </a:stretch>
        </p:blipFill>
        <p:spPr>
          <a:xfrm>
            <a:off x="5848373" y="1863699"/>
            <a:ext cx="2720653" cy="2415253"/>
          </a:xfrm>
          <a:prstGeom prst="rect">
            <a:avLst/>
          </a:prstGeom>
        </p:spPr>
      </p:pic>
      <p:sp>
        <p:nvSpPr>
          <p:cNvPr id="16" name="Shape 10"/>
          <p:cNvSpPr/>
          <p:nvPr/>
        </p:nvSpPr>
        <p:spPr>
          <a:xfrm>
            <a:off x="5975939" y="1936720"/>
            <a:ext cx="856176" cy="319639"/>
          </a:xfrm>
          <a:custGeom>
            <a:avLst/>
            <a:gdLst/>
            <a:ahLst/>
            <a:cxnLst/>
            <a:rect l="l" t="t" r="r" b="b"/>
            <a:pathLst>
              <a:path w="856176" h="319639">
                <a:moveTo>
                  <a:pt x="159820" y="0"/>
                </a:moveTo>
                <a:moveTo>
                  <a:pt x="159820" y="0"/>
                </a:moveTo>
                <a:lnTo>
                  <a:pt x="696357" y="0"/>
                </a:lnTo>
                <a:quadBezTo>
                  <a:pt x="856176" y="0"/>
                  <a:pt x="856176" y="159820"/>
                </a:quadBezTo>
                <a:lnTo>
                  <a:pt x="856176" y="159820"/>
                </a:lnTo>
                <a:quadBezTo>
                  <a:pt x="856176" y="319639"/>
                  <a:pt x="696357" y="319639"/>
                </a:quadBezTo>
                <a:lnTo>
                  <a:pt x="159820" y="319639"/>
                </a:lnTo>
                <a:quadBezTo>
                  <a:pt x="0" y="319639"/>
                  <a:pt x="0" y="159820"/>
                </a:quadBezTo>
                <a:lnTo>
                  <a:pt x="0" y="159820"/>
                </a:lnTo>
                <a:quadBezTo>
                  <a:pt x="0" y="0"/>
                  <a:pt x="159820" y="0"/>
                </a:quadBezTo>
                <a:close/>
              </a:path>
            </a:pathLst>
          </a:custGeom>
          <a:solidFill>
            <a:srgbClr val="0084FF"/>
          </a:solidFill>
          <a:ln/>
        </p:spPr>
      </p:sp>
      <p:sp>
        <p:nvSpPr>
          <p:cNvPr id="17" name="Text 11"/>
          <p:cNvSpPr/>
          <p:nvPr/>
        </p:nvSpPr>
        <p:spPr>
          <a:xfrm>
            <a:off x="6074563" y="1835202"/>
            <a:ext cx="658928" cy="48463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584" b="1" dirty="0">
                <a:solidFill>
                  <a:srgbClr val="FFFFFF"/>
                </a:solidFill>
                <a:latin typeface="Noto Sans" pitchFamily="34" charset="0"/>
                <a:ea typeface="Noto Sans" pitchFamily="34" charset="-122"/>
                <a:cs typeface="Noto Sans" pitchFamily="34" charset="-120"/>
              </a:rPr>
              <a:t>3</a:t>
            </a:r>
            <a:endParaRPr lang="en-US" sz="1440" dirty="0"/>
          </a:p>
        </p:txBody>
      </p:sp>
      <p:sp>
        <p:nvSpPr>
          <p:cNvPr id="18" name="Shape 12"/>
          <p:cNvSpPr/>
          <p:nvPr/>
        </p:nvSpPr>
        <p:spPr>
          <a:xfrm>
            <a:off x="5975939" y="2970746"/>
            <a:ext cx="2440269" cy="0"/>
          </a:xfrm>
          <a:custGeom>
            <a:avLst/>
            <a:gdLst/>
            <a:ahLst/>
            <a:cxnLst/>
            <a:rect l="l" t="t" r="r" b="b"/>
            <a:pathLst>
              <a:path w="2440269">
                <a:moveTo>
                  <a:pt x="0" y="0"/>
                </a:moveTo>
                <a:moveTo>
                  <a:pt x="0" y="0"/>
                </a:moveTo>
                <a:lnTo>
                  <a:pt x="2440269" y="0"/>
                </a:lnTo>
              </a:path>
            </a:pathLst>
          </a:custGeom>
          <a:noFill/>
          <a:ln w="9722">
            <a:solidFill>
              <a:srgbClr val="0055FF">
                <a:alpha val="21961"/>
              </a:srgbClr>
            </a:solidFill>
            <a:prstDash val="solid"/>
            <a:headEnd type="none"/>
            <a:tailEnd type="none"/>
          </a:ln>
        </p:spPr>
      </p:sp>
      <p:sp>
        <p:nvSpPr>
          <p:cNvPr id="19" name="Text 13"/>
          <p:cNvSpPr/>
          <p:nvPr/>
        </p:nvSpPr>
        <p:spPr>
          <a:xfrm>
            <a:off x="614870" y="2433040"/>
            <a:ext cx="2409295" cy="354672"/>
          </a:xfrm>
          <a:prstGeom prst="rect">
            <a:avLst/>
          </a:prstGeom>
          <a:noFill/>
          <a:ln/>
        </p:spPr>
        <p:txBody>
          <a:bodyPr wrap="square" lIns="95250" tIns="95250" rIns="95250" bIns="95250" rtlCol="0" anchor="ctr"/>
          <a:lstStyle/>
          <a:p>
            <a:pPr marL="0" indent="0">
              <a:lnSpc>
                <a:spcPct val="100000"/>
              </a:lnSpc>
              <a:spcBef>
                <a:spcPts val="375"/>
              </a:spcBef>
              <a:buNone/>
            </a:pPr>
            <a:r>
              <a:rPr lang="en-US" sz="1584" b="1" dirty="0">
                <a:solidFill>
                  <a:srgbClr val="000000"/>
                </a:solidFill>
                <a:latin typeface="Noto Sans" pitchFamily="34" charset="0"/>
                <a:ea typeface="Noto Sans" pitchFamily="34" charset="-122"/>
                <a:cs typeface="Noto Sans" pitchFamily="34" charset="-120"/>
              </a:rPr>
              <a:t>预加载与本地缓存策略</a:t>
            </a:r>
            <a:endParaRPr lang="en-US" sz="1440" dirty="0"/>
          </a:p>
        </p:txBody>
      </p:sp>
      <p:sp>
        <p:nvSpPr>
          <p:cNvPr id="20" name="Text 14"/>
          <p:cNvSpPr/>
          <p:nvPr/>
        </p:nvSpPr>
        <p:spPr>
          <a:xfrm>
            <a:off x="577537" y="3028493"/>
            <a:ext cx="2666763" cy="81381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152" dirty="0">
                <a:solidFill>
                  <a:srgbClr val="000000"/>
                </a:solidFill>
                <a:latin typeface="Noto Sans" pitchFamily="34" charset="0"/>
                <a:ea typeface="Noto Sans" pitchFamily="34" charset="-122"/>
                <a:cs typeface="Noto Sans" pitchFamily="34" charset="-120"/>
              </a:rPr>
              <a:t>通过预加载和本地缓存策略，有效减少网络请求次数，显著降低单词翻译的延迟，提升用户体验。</a:t>
            </a:r>
            <a:endParaRPr lang="en-US" sz="1440" dirty="0"/>
          </a:p>
        </p:txBody>
      </p:sp>
      <p:sp>
        <p:nvSpPr>
          <p:cNvPr id="21" name="Text 15"/>
          <p:cNvSpPr/>
          <p:nvPr/>
        </p:nvSpPr>
        <p:spPr>
          <a:xfrm>
            <a:off x="3524631" y="1672363"/>
            <a:ext cx="1903383" cy="382672"/>
          </a:xfrm>
          <a:prstGeom prst="rect">
            <a:avLst/>
          </a:prstGeom>
          <a:noFill/>
          <a:ln/>
        </p:spPr>
        <p:txBody>
          <a:bodyPr wrap="square" lIns="95250" tIns="95250" rIns="95250" bIns="95250" rtlCol="0" anchor="ctr"/>
          <a:lstStyle/>
          <a:p>
            <a:pPr marL="0" indent="0">
              <a:lnSpc>
                <a:spcPct val="100000"/>
              </a:lnSpc>
              <a:spcBef>
                <a:spcPts val="375"/>
              </a:spcBef>
              <a:buNone/>
            </a:pPr>
            <a:r>
              <a:rPr lang="en-US" sz="1584" b="1" dirty="0">
                <a:solidFill>
                  <a:srgbClr val="FFFFFF"/>
                </a:solidFill>
                <a:latin typeface="Noto Sans" pitchFamily="34" charset="0"/>
                <a:ea typeface="Noto Sans" pitchFamily="34" charset="-122"/>
                <a:cs typeface="Noto Sans" pitchFamily="34" charset="-120"/>
              </a:rPr>
              <a:t>Volley库的高效应用</a:t>
            </a:r>
            <a:endParaRPr lang="en-US" sz="1440" dirty="0"/>
          </a:p>
        </p:txBody>
      </p:sp>
      <p:sp>
        <p:nvSpPr>
          <p:cNvPr id="22" name="Text 16"/>
          <p:cNvSpPr/>
          <p:nvPr/>
        </p:nvSpPr>
        <p:spPr>
          <a:xfrm>
            <a:off x="3524631" y="2404769"/>
            <a:ext cx="1993898" cy="1024128"/>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152" dirty="0">
                <a:solidFill>
                  <a:srgbClr val="FFFFFF"/>
                </a:solidFill>
                <a:latin typeface="Noto Sans" pitchFamily="34" charset="0"/>
                <a:ea typeface="Noto Sans" pitchFamily="34" charset="-122"/>
                <a:cs typeface="Noto Sans" pitchFamily="34" charset="-120"/>
              </a:rPr>
              <a:t>利用Volley库进行HTTP请求，结合其内置的缓存机制，优化了网络请求耗时，从3.2秒降至1.5秒。</a:t>
            </a:r>
            <a:endParaRPr lang="en-US" sz="1440" dirty="0"/>
          </a:p>
        </p:txBody>
      </p:sp>
      <p:sp>
        <p:nvSpPr>
          <p:cNvPr id="23" name="Text 17"/>
          <p:cNvSpPr/>
          <p:nvPr/>
        </p:nvSpPr>
        <p:spPr>
          <a:xfrm>
            <a:off x="6017278" y="2396361"/>
            <a:ext cx="2382842" cy="354672"/>
          </a:xfrm>
          <a:prstGeom prst="rect">
            <a:avLst/>
          </a:prstGeom>
          <a:noFill/>
          <a:ln/>
        </p:spPr>
        <p:txBody>
          <a:bodyPr wrap="square" lIns="95250" tIns="95250" rIns="95250" bIns="95250" rtlCol="0" anchor="ctr"/>
          <a:lstStyle/>
          <a:p>
            <a:pPr marL="0" indent="0">
              <a:lnSpc>
                <a:spcPct val="100000"/>
              </a:lnSpc>
              <a:spcBef>
                <a:spcPts val="375"/>
              </a:spcBef>
              <a:buNone/>
            </a:pPr>
            <a:r>
              <a:rPr lang="en-US" sz="1584" b="1" dirty="0">
                <a:solidFill>
                  <a:srgbClr val="000000"/>
                </a:solidFill>
                <a:latin typeface="Noto Sans" pitchFamily="34" charset="0"/>
                <a:ea typeface="Noto Sans" pitchFamily="34" charset="-122"/>
                <a:cs typeface="Noto Sans" pitchFamily="34" charset="-120"/>
              </a:rPr>
              <a:t>数据库查询效率提升</a:t>
            </a:r>
            <a:endParaRPr lang="en-US" sz="1440" dirty="0"/>
          </a:p>
        </p:txBody>
      </p:sp>
      <p:sp>
        <p:nvSpPr>
          <p:cNvPr id="24" name="Text 18"/>
          <p:cNvSpPr/>
          <p:nvPr/>
        </p:nvSpPr>
        <p:spPr>
          <a:xfrm>
            <a:off x="5924043" y="3018934"/>
            <a:ext cx="2644983" cy="81381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152" dirty="0">
                <a:solidFill>
                  <a:srgbClr val="000000"/>
                </a:solidFill>
                <a:latin typeface="Noto Sans" pitchFamily="34" charset="0"/>
                <a:ea typeface="Noto Sans" pitchFamily="34" charset="-122"/>
                <a:cs typeface="Noto Sans" pitchFamily="34" charset="-120"/>
              </a:rPr>
              <a:t>对数据库进行索引优化，使得查询速度提升了40%，进一步减少了用户等待时间，提高了整体应用性能。</a:t>
            </a:r>
            <a:endParaRPr lang="en-US" sz="144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5">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lstStyle/>
          <a:p>
            <a:pPr marL="0" indent="0">
              <a:lnSpc>
                <a:spcPct val="112500"/>
              </a:lnSpc>
              <a:spcBef>
                <a:spcPts val="375"/>
              </a:spcBef>
              <a:buNone/>
            </a:pPr>
            <a:r>
              <a:rPr lang="en-US" sz="2016" b="1" dirty="0">
                <a:solidFill>
                  <a:srgbClr val="002B7F"/>
                </a:solidFill>
                <a:latin typeface="微软雅黑" pitchFamily="34" charset="0"/>
                <a:ea typeface="微软雅黑" pitchFamily="34" charset="-122"/>
                <a:cs typeface="微软雅黑" pitchFamily="34" charset="-120"/>
              </a:rPr>
              <a:t>数据库查询效率提升</a:t>
            </a:r>
            <a:endParaRPr lang="en-US" sz="1440" dirty="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pic>
        <p:nvPicPr>
          <p:cNvPr id="5" name="Image 2" descr="preencoded.png"/>
          <p:cNvPicPr>
            <a:picLocks noChangeAspect="1"/>
          </p:cNvPicPr>
          <p:nvPr/>
        </p:nvPicPr>
        <p:blipFill>
          <a:blip r:embed="rId6"/>
          <a:stretch>
            <a:fillRect/>
          </a:stretch>
        </p:blipFill>
        <p:spPr>
          <a:xfrm>
            <a:off x="1045074" y="939170"/>
            <a:ext cx="890161" cy="975519"/>
          </a:xfrm>
          <a:prstGeom prst="rect">
            <a:avLst/>
          </a:prstGeom>
        </p:spPr>
      </p:pic>
      <p:sp>
        <p:nvSpPr>
          <p:cNvPr id="6" name="Shape 1"/>
          <p:cNvSpPr/>
          <p:nvPr/>
        </p:nvSpPr>
        <p:spPr>
          <a:xfrm>
            <a:off x="267661" y="2153262"/>
            <a:ext cx="8491441" cy="0"/>
          </a:xfrm>
          <a:custGeom>
            <a:avLst/>
            <a:gdLst/>
            <a:ahLst/>
            <a:cxnLst/>
            <a:rect l="l" t="t" r="r" b="b"/>
            <a:pathLst>
              <a:path w="8491441">
                <a:moveTo>
                  <a:pt x="0" y="0"/>
                </a:moveTo>
                <a:moveTo>
                  <a:pt x="0" y="0"/>
                </a:moveTo>
                <a:lnTo>
                  <a:pt x="8491441" y="0"/>
                </a:lnTo>
              </a:path>
            </a:pathLst>
          </a:custGeom>
          <a:noFill/>
          <a:ln w="10162">
            <a:solidFill>
              <a:srgbClr val="0055FF"/>
            </a:solidFill>
            <a:prstDash val="dash"/>
            <a:headEnd type="none"/>
            <a:tailEnd type="none"/>
          </a:ln>
        </p:spPr>
      </p:sp>
      <p:pic>
        <p:nvPicPr>
          <p:cNvPr id="7" name="Image 3" descr="preencoded.png"/>
          <p:cNvPicPr>
            <a:picLocks noChangeAspect="1"/>
          </p:cNvPicPr>
          <p:nvPr/>
        </p:nvPicPr>
        <p:blipFill>
          <a:blip r:embed="rId7"/>
          <a:stretch>
            <a:fillRect/>
          </a:stretch>
        </p:blipFill>
        <p:spPr>
          <a:xfrm rot="5400000">
            <a:off x="4186102" y="-921254"/>
            <a:ext cx="602916" cy="6157737"/>
          </a:xfrm>
          <a:prstGeom prst="rect">
            <a:avLst/>
          </a:prstGeom>
        </p:spPr>
      </p:pic>
      <p:sp>
        <p:nvSpPr>
          <p:cNvPr id="8" name="Text 2"/>
          <p:cNvSpPr/>
          <p:nvPr/>
        </p:nvSpPr>
        <p:spPr>
          <a:xfrm>
            <a:off x="1109244" y="1031844"/>
            <a:ext cx="761819" cy="649224"/>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en-US" sz="2448" b="1" dirty="0">
                <a:solidFill>
                  <a:srgbClr val="FFFFFF"/>
                </a:solidFill>
                <a:latin typeface="Noto Sans" pitchFamily="34" charset="0"/>
                <a:ea typeface="Noto Sans" pitchFamily="34" charset="-122"/>
                <a:cs typeface="Noto Sans" pitchFamily="34" charset="-120"/>
              </a:rPr>
              <a:t>01</a:t>
            </a:r>
            <a:endParaRPr lang="en-US" sz="1440" dirty="0"/>
          </a:p>
        </p:txBody>
      </p:sp>
      <p:pic>
        <p:nvPicPr>
          <p:cNvPr id="9" name="Image 4" descr="preencoded.png"/>
          <p:cNvPicPr>
            <a:picLocks noChangeAspect="1"/>
          </p:cNvPicPr>
          <p:nvPr/>
        </p:nvPicPr>
        <p:blipFill>
          <a:blip r:embed="rId6"/>
          <a:stretch>
            <a:fillRect/>
          </a:stretch>
        </p:blipFill>
        <p:spPr>
          <a:xfrm>
            <a:off x="7033509" y="939170"/>
            <a:ext cx="890161" cy="975519"/>
          </a:xfrm>
          <a:prstGeom prst="rect">
            <a:avLst/>
          </a:prstGeom>
        </p:spPr>
      </p:pic>
      <p:sp>
        <p:nvSpPr>
          <p:cNvPr id="10" name="Text 3"/>
          <p:cNvSpPr/>
          <p:nvPr/>
        </p:nvSpPr>
        <p:spPr>
          <a:xfrm>
            <a:off x="7097680" y="1031844"/>
            <a:ext cx="761819" cy="649224"/>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en-US" sz="2448" b="1" dirty="0">
                <a:solidFill>
                  <a:srgbClr val="FFFFFF"/>
                </a:solidFill>
                <a:latin typeface="Noto Sans" pitchFamily="34" charset="0"/>
                <a:ea typeface="Noto Sans" pitchFamily="34" charset="-122"/>
                <a:cs typeface="Noto Sans" pitchFamily="34" charset="-120"/>
              </a:rPr>
              <a:t>03</a:t>
            </a:r>
            <a:endParaRPr lang="en-US" sz="1440" dirty="0"/>
          </a:p>
        </p:txBody>
      </p:sp>
      <p:sp>
        <p:nvSpPr>
          <p:cNvPr id="11" name="Text 4"/>
          <p:cNvSpPr/>
          <p:nvPr/>
        </p:nvSpPr>
        <p:spPr>
          <a:xfrm>
            <a:off x="280566" y="2294320"/>
            <a:ext cx="2589050" cy="420624"/>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584" b="1" dirty="0">
                <a:solidFill>
                  <a:srgbClr val="0055FF"/>
                </a:solidFill>
                <a:latin typeface="Noto Sans" pitchFamily="34" charset="0"/>
                <a:ea typeface="Noto Sans" pitchFamily="34" charset="-122"/>
                <a:cs typeface="Noto Sans" pitchFamily="34" charset="-120"/>
              </a:rPr>
              <a:t>索引优化策略</a:t>
            </a:r>
            <a:endParaRPr lang="en-US" sz="1440" dirty="0"/>
          </a:p>
        </p:txBody>
      </p:sp>
      <p:sp>
        <p:nvSpPr>
          <p:cNvPr id="12" name="Text 5"/>
          <p:cNvSpPr/>
          <p:nvPr/>
        </p:nvSpPr>
        <p:spPr>
          <a:xfrm>
            <a:off x="280566" y="2869876"/>
            <a:ext cx="2419177" cy="1024128"/>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152" dirty="0">
                <a:solidFill>
                  <a:srgbClr val="000000"/>
                </a:solidFill>
                <a:latin typeface="Noto Sans" pitchFamily="34" charset="0"/>
                <a:ea typeface="Noto Sans" pitchFamily="34" charset="-122"/>
                <a:cs typeface="Noto Sans" pitchFamily="34" charset="-120"/>
              </a:rPr>
              <a:t>通过精心设计数据库索引，显著提升了查询效率，使得数据检索速度比未优化前提高了40%，有效减少了用户等待时间。</a:t>
            </a:r>
            <a:endParaRPr lang="en-US" sz="1440" dirty="0"/>
          </a:p>
        </p:txBody>
      </p:sp>
      <p:sp>
        <p:nvSpPr>
          <p:cNvPr id="13" name="Text 6"/>
          <p:cNvSpPr/>
          <p:nvPr/>
        </p:nvSpPr>
        <p:spPr>
          <a:xfrm>
            <a:off x="3413066" y="2294320"/>
            <a:ext cx="2589050" cy="420624"/>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584" b="1" dirty="0">
                <a:solidFill>
                  <a:srgbClr val="0055FF"/>
                </a:solidFill>
                <a:latin typeface="Noto Sans" pitchFamily="34" charset="0"/>
                <a:ea typeface="Noto Sans" pitchFamily="34" charset="-122"/>
                <a:cs typeface="Noto Sans" pitchFamily="34" charset="-120"/>
              </a:rPr>
              <a:t>SQLite与MySQL协同</a:t>
            </a:r>
            <a:endParaRPr lang="en-US" sz="1440" dirty="0"/>
          </a:p>
        </p:txBody>
      </p:sp>
      <p:sp>
        <p:nvSpPr>
          <p:cNvPr id="14" name="Text 7"/>
          <p:cNvSpPr/>
          <p:nvPr/>
        </p:nvSpPr>
        <p:spPr>
          <a:xfrm>
            <a:off x="3413066" y="2869876"/>
            <a:ext cx="2419177" cy="1024128"/>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152" dirty="0">
                <a:solidFill>
                  <a:srgbClr val="000000"/>
                </a:solidFill>
                <a:latin typeface="Noto Sans" pitchFamily="34" charset="0"/>
                <a:ea typeface="Noto Sans" pitchFamily="34" charset="-122"/>
                <a:cs typeface="Noto Sans" pitchFamily="34" charset="-120"/>
              </a:rPr>
              <a:t>结合本地SQLite和云端MySQL的双数据库架构，不仅保证了数据的快速访问，还实现了数据的实时更新和备份，增强了系统的可靠性。</a:t>
            </a:r>
            <a:endParaRPr lang="en-US" sz="1440" dirty="0"/>
          </a:p>
        </p:txBody>
      </p:sp>
      <p:sp>
        <p:nvSpPr>
          <p:cNvPr id="15" name="Text 8"/>
          <p:cNvSpPr/>
          <p:nvPr/>
        </p:nvSpPr>
        <p:spPr>
          <a:xfrm>
            <a:off x="6287289" y="2294320"/>
            <a:ext cx="2589050" cy="420624"/>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584" b="1" dirty="0">
                <a:solidFill>
                  <a:srgbClr val="0055FF"/>
                </a:solidFill>
                <a:latin typeface="Noto Sans" pitchFamily="34" charset="0"/>
                <a:ea typeface="Noto Sans" pitchFamily="34" charset="-122"/>
                <a:cs typeface="Noto Sans" pitchFamily="34" charset="-120"/>
              </a:rPr>
              <a:t>查询性能监控</a:t>
            </a:r>
            <a:endParaRPr lang="en-US" sz="1440" dirty="0"/>
          </a:p>
        </p:txBody>
      </p:sp>
      <p:sp>
        <p:nvSpPr>
          <p:cNvPr id="16" name="Text 9"/>
          <p:cNvSpPr/>
          <p:nvPr/>
        </p:nvSpPr>
        <p:spPr>
          <a:xfrm>
            <a:off x="6287289" y="2869876"/>
            <a:ext cx="2419177" cy="1024128"/>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152" dirty="0">
                <a:solidFill>
                  <a:srgbClr val="000000"/>
                </a:solidFill>
                <a:latin typeface="Noto Sans" pitchFamily="34" charset="0"/>
                <a:ea typeface="Noto Sans" pitchFamily="34" charset="-122"/>
                <a:cs typeface="Noto Sans" pitchFamily="34" charset="-120"/>
              </a:rPr>
              <a:t>实施了持续的查询性能监控机制，及时发现并解决潜在的瓶颈问题，确保数据库操作始终保持高效，为用户提供流畅的使用体验。</a:t>
            </a:r>
            <a:endParaRPr lang="en-US" sz="1440" dirty="0"/>
          </a:p>
        </p:txBody>
      </p:sp>
      <p:pic>
        <p:nvPicPr>
          <p:cNvPr id="17" name="Image 5" descr="preencoded.png"/>
          <p:cNvPicPr>
            <a:picLocks noChangeAspect="1"/>
          </p:cNvPicPr>
          <p:nvPr/>
        </p:nvPicPr>
        <p:blipFill>
          <a:blip r:embed="rId8"/>
          <a:stretch>
            <a:fillRect/>
          </a:stretch>
        </p:blipFill>
        <p:spPr>
          <a:xfrm>
            <a:off x="4022126" y="939170"/>
            <a:ext cx="890161" cy="975519"/>
          </a:xfrm>
          <a:prstGeom prst="rect">
            <a:avLst/>
          </a:prstGeom>
        </p:spPr>
      </p:pic>
      <p:sp>
        <p:nvSpPr>
          <p:cNvPr id="18" name="Text 10"/>
          <p:cNvSpPr/>
          <p:nvPr/>
        </p:nvSpPr>
        <p:spPr>
          <a:xfrm>
            <a:off x="4086297" y="1031844"/>
            <a:ext cx="761819" cy="649224"/>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en-US" sz="2448" b="1" dirty="0">
                <a:solidFill>
                  <a:srgbClr val="FFFFFF"/>
                </a:solidFill>
                <a:latin typeface="Noto Sans" pitchFamily="34" charset="0"/>
                <a:ea typeface="Noto Sans" pitchFamily="34" charset="-122"/>
                <a:cs typeface="Noto Sans" pitchFamily="34" charset="-120"/>
              </a:rPr>
              <a:t>02</a:t>
            </a:r>
            <a:endParaRPr lang="en-US" sz="144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6">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lstStyle/>
          <a:p>
            <a:pPr marL="0" indent="0">
              <a:lnSpc>
                <a:spcPct val="112500"/>
              </a:lnSpc>
              <a:spcBef>
                <a:spcPts val="375"/>
              </a:spcBef>
              <a:buNone/>
            </a:pPr>
            <a:r>
              <a:rPr lang="en-US" sz="2016" b="1" dirty="0">
                <a:solidFill>
                  <a:srgbClr val="002B7F"/>
                </a:solidFill>
                <a:latin typeface="微软雅黑" pitchFamily="34" charset="0"/>
                <a:ea typeface="微软雅黑" pitchFamily="34" charset="-122"/>
                <a:cs typeface="微软雅黑" pitchFamily="34" charset="-120"/>
              </a:rPr>
              <a:t>内存占用控制措施</a:t>
            </a:r>
            <a:endParaRPr lang="en-US" sz="1440" dirty="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a:off x="968141" y="1399328"/>
            <a:ext cx="182880" cy="182880"/>
          </a:xfrm>
          <a:custGeom>
            <a:avLst/>
            <a:gdLst/>
            <a:ahLst/>
            <a:cxnLst/>
            <a:rect l="l" t="t" r="r" b="b"/>
            <a:pathLst>
              <a:path w="182880" h="182880">
                <a:moveTo>
                  <a:pt x="91440" y="0"/>
                </a:moveTo>
                <a:moveTo>
                  <a:pt x="91440" y="0"/>
                </a:moveTo>
                <a:cubicBezTo>
                  <a:pt x="141907" y="0"/>
                  <a:pt x="182880" y="40973"/>
                  <a:pt x="182880" y="91440"/>
                </a:cubicBezTo>
                <a:cubicBezTo>
                  <a:pt x="182880" y="141907"/>
                  <a:pt x="141907" y="182880"/>
                  <a:pt x="91440" y="182880"/>
                </a:cubicBezTo>
                <a:cubicBezTo>
                  <a:pt x="40973" y="182880"/>
                  <a:pt x="0" y="141907"/>
                  <a:pt x="0" y="91440"/>
                </a:cubicBezTo>
                <a:cubicBezTo>
                  <a:pt x="0" y="40973"/>
                  <a:pt x="40973" y="0"/>
                  <a:pt x="91440" y="0"/>
                </a:cubicBezTo>
                <a:close/>
              </a:path>
            </a:pathLst>
          </a:custGeom>
          <a:solidFill>
            <a:srgbClr val="0084FF">
              <a:alpha val="40000"/>
            </a:srgbClr>
          </a:solidFill>
          <a:ln/>
        </p:spPr>
      </p:sp>
      <p:sp>
        <p:nvSpPr>
          <p:cNvPr id="6" name="Text 2"/>
          <p:cNvSpPr/>
          <p:nvPr/>
        </p:nvSpPr>
        <p:spPr>
          <a:xfrm>
            <a:off x="343003" y="978704"/>
            <a:ext cx="972611" cy="731520"/>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4320" b="1" dirty="0">
                <a:solidFill>
                  <a:srgbClr val="0055FF"/>
                </a:solidFill>
                <a:latin typeface="Noto Sans" pitchFamily="34" charset="0"/>
                <a:ea typeface="Noto Sans" pitchFamily="34" charset="-122"/>
                <a:cs typeface="Noto Sans" pitchFamily="34" charset="-120"/>
              </a:rPr>
              <a:t>01</a:t>
            </a:r>
            <a:endParaRPr lang="en-US" sz="1440" dirty="0"/>
          </a:p>
        </p:txBody>
      </p:sp>
      <p:sp>
        <p:nvSpPr>
          <p:cNvPr id="7" name="Shape 3"/>
          <p:cNvSpPr/>
          <p:nvPr/>
        </p:nvSpPr>
        <p:spPr>
          <a:xfrm>
            <a:off x="6858301" y="1399328"/>
            <a:ext cx="182880" cy="182880"/>
          </a:xfrm>
          <a:custGeom>
            <a:avLst/>
            <a:gdLst/>
            <a:ahLst/>
            <a:cxnLst/>
            <a:rect l="l" t="t" r="r" b="b"/>
            <a:pathLst>
              <a:path w="182880" h="182880">
                <a:moveTo>
                  <a:pt x="91440" y="0"/>
                </a:moveTo>
                <a:moveTo>
                  <a:pt x="91440" y="0"/>
                </a:moveTo>
                <a:cubicBezTo>
                  <a:pt x="141907" y="0"/>
                  <a:pt x="182880" y="40973"/>
                  <a:pt x="182880" y="91440"/>
                </a:cubicBezTo>
                <a:cubicBezTo>
                  <a:pt x="182880" y="141907"/>
                  <a:pt x="141907" y="182880"/>
                  <a:pt x="91440" y="182880"/>
                </a:cubicBezTo>
                <a:cubicBezTo>
                  <a:pt x="40973" y="182880"/>
                  <a:pt x="0" y="141907"/>
                  <a:pt x="0" y="91440"/>
                </a:cubicBezTo>
                <a:cubicBezTo>
                  <a:pt x="0" y="40973"/>
                  <a:pt x="40973" y="0"/>
                  <a:pt x="91440" y="0"/>
                </a:cubicBezTo>
                <a:close/>
              </a:path>
            </a:pathLst>
          </a:custGeom>
          <a:solidFill>
            <a:srgbClr val="0084FF">
              <a:alpha val="40000"/>
            </a:srgbClr>
          </a:solidFill>
          <a:ln/>
        </p:spPr>
      </p:sp>
      <p:sp>
        <p:nvSpPr>
          <p:cNvPr id="8" name="Text 4"/>
          <p:cNvSpPr/>
          <p:nvPr/>
        </p:nvSpPr>
        <p:spPr>
          <a:xfrm>
            <a:off x="6233162" y="978704"/>
            <a:ext cx="972611" cy="731520"/>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4320" b="1" dirty="0">
                <a:solidFill>
                  <a:srgbClr val="0055FF"/>
                </a:solidFill>
                <a:latin typeface="Noto Sans" pitchFamily="34" charset="0"/>
                <a:ea typeface="Noto Sans" pitchFamily="34" charset="-122"/>
                <a:cs typeface="Noto Sans" pitchFamily="34" charset="-120"/>
              </a:rPr>
              <a:t>03</a:t>
            </a:r>
            <a:endParaRPr lang="en-US" sz="1440" dirty="0"/>
          </a:p>
        </p:txBody>
      </p:sp>
      <p:sp>
        <p:nvSpPr>
          <p:cNvPr id="9" name="Shape 5"/>
          <p:cNvSpPr/>
          <p:nvPr/>
        </p:nvSpPr>
        <p:spPr>
          <a:xfrm>
            <a:off x="3904076" y="1399328"/>
            <a:ext cx="182880" cy="182880"/>
          </a:xfrm>
          <a:custGeom>
            <a:avLst/>
            <a:gdLst/>
            <a:ahLst/>
            <a:cxnLst/>
            <a:rect l="l" t="t" r="r" b="b"/>
            <a:pathLst>
              <a:path w="182880" h="182880">
                <a:moveTo>
                  <a:pt x="91440" y="0"/>
                </a:moveTo>
                <a:moveTo>
                  <a:pt x="91440" y="0"/>
                </a:moveTo>
                <a:cubicBezTo>
                  <a:pt x="141907" y="0"/>
                  <a:pt x="182880" y="40973"/>
                  <a:pt x="182880" y="91440"/>
                </a:cubicBezTo>
                <a:cubicBezTo>
                  <a:pt x="182880" y="141907"/>
                  <a:pt x="141907" y="182880"/>
                  <a:pt x="91440" y="182880"/>
                </a:cubicBezTo>
                <a:cubicBezTo>
                  <a:pt x="40973" y="182880"/>
                  <a:pt x="0" y="141907"/>
                  <a:pt x="0" y="91440"/>
                </a:cubicBezTo>
                <a:cubicBezTo>
                  <a:pt x="0" y="40973"/>
                  <a:pt x="40973" y="0"/>
                  <a:pt x="91440" y="0"/>
                </a:cubicBezTo>
                <a:close/>
              </a:path>
            </a:pathLst>
          </a:custGeom>
          <a:solidFill>
            <a:srgbClr val="0084FF">
              <a:alpha val="40000"/>
            </a:srgbClr>
          </a:solidFill>
          <a:ln/>
        </p:spPr>
      </p:sp>
      <p:sp>
        <p:nvSpPr>
          <p:cNvPr id="10" name="Text 6"/>
          <p:cNvSpPr/>
          <p:nvPr/>
        </p:nvSpPr>
        <p:spPr>
          <a:xfrm>
            <a:off x="3278937" y="978704"/>
            <a:ext cx="972611" cy="731520"/>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4320" b="1" dirty="0">
                <a:solidFill>
                  <a:srgbClr val="0055FF"/>
                </a:solidFill>
                <a:latin typeface="Noto Sans" pitchFamily="34" charset="0"/>
                <a:ea typeface="Noto Sans" pitchFamily="34" charset="-122"/>
                <a:cs typeface="Noto Sans" pitchFamily="34" charset="-120"/>
              </a:rPr>
              <a:t>02</a:t>
            </a:r>
            <a:endParaRPr lang="en-US" sz="1440" dirty="0"/>
          </a:p>
        </p:txBody>
      </p:sp>
      <p:sp>
        <p:nvSpPr>
          <p:cNvPr id="11" name="Text 7"/>
          <p:cNvSpPr/>
          <p:nvPr/>
        </p:nvSpPr>
        <p:spPr>
          <a:xfrm>
            <a:off x="343003" y="1808683"/>
            <a:ext cx="2567635" cy="420624"/>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584" b="1" dirty="0">
                <a:solidFill>
                  <a:srgbClr val="0055FF"/>
                </a:solidFill>
                <a:latin typeface="Noto Sans" pitchFamily="34" charset="0"/>
                <a:ea typeface="Noto Sans" pitchFamily="34" charset="-122"/>
                <a:cs typeface="Noto Sans" pitchFamily="34" charset="-120"/>
              </a:rPr>
              <a:t>RecyclerView复用机制</a:t>
            </a:r>
            <a:endParaRPr lang="en-US" sz="1440" dirty="0"/>
          </a:p>
        </p:txBody>
      </p:sp>
      <p:sp>
        <p:nvSpPr>
          <p:cNvPr id="12" name="Text 8"/>
          <p:cNvSpPr/>
          <p:nvPr/>
        </p:nvSpPr>
        <p:spPr>
          <a:xfrm>
            <a:off x="343003" y="2457650"/>
            <a:ext cx="2567635" cy="950976"/>
          </a:xfrm>
          <a:prstGeom prst="rect">
            <a:avLst/>
          </a:prstGeom>
          <a:noFill/>
          <a:ln/>
        </p:spPr>
        <p:txBody>
          <a:bodyPr wrap="square" lIns="95250" tIns="95250" rIns="95250" bIns="95250" rtlCol="0" anchor="t">
            <a:spAutoFit/>
          </a:bodyPr>
          <a:lstStyle/>
          <a:p>
            <a:pPr marL="0" indent="0">
              <a:lnSpc>
                <a:spcPct val="100800"/>
              </a:lnSpc>
              <a:spcBef>
                <a:spcPts val="375"/>
              </a:spcBef>
              <a:buNone/>
            </a:pPr>
            <a:r>
              <a:rPr lang="en-US" sz="1152" dirty="0">
                <a:solidFill>
                  <a:srgbClr val="000000"/>
                </a:solidFill>
                <a:latin typeface="Noto Sans" pitchFamily="34" charset="0"/>
                <a:ea typeface="Noto Sans" pitchFamily="34" charset="-122"/>
                <a:cs typeface="Noto Sans" pitchFamily="34" charset="-120"/>
              </a:rPr>
              <a:t>通过RecyclerView的复用机制，有效降低内存消耗，提升应用性能，确保用户在使用过程中体验流畅。</a:t>
            </a:r>
            <a:endParaRPr lang="en-US" sz="1440" dirty="0"/>
          </a:p>
        </p:txBody>
      </p:sp>
      <p:sp>
        <p:nvSpPr>
          <p:cNvPr id="13" name="Text 9"/>
          <p:cNvSpPr/>
          <p:nvPr/>
        </p:nvSpPr>
        <p:spPr>
          <a:xfrm>
            <a:off x="3278935" y="1808426"/>
            <a:ext cx="2567635" cy="420624"/>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584" b="1" dirty="0">
                <a:solidFill>
                  <a:srgbClr val="0055FF"/>
                </a:solidFill>
                <a:latin typeface="Noto Sans" pitchFamily="34" charset="0"/>
                <a:ea typeface="Noto Sans" pitchFamily="34" charset="-122"/>
                <a:cs typeface="Noto Sans" pitchFamily="34" charset="-120"/>
              </a:rPr>
              <a:t>异步加载技术</a:t>
            </a:r>
            <a:endParaRPr lang="en-US" sz="1440" dirty="0"/>
          </a:p>
        </p:txBody>
      </p:sp>
      <p:sp>
        <p:nvSpPr>
          <p:cNvPr id="14" name="Text 10"/>
          <p:cNvSpPr/>
          <p:nvPr/>
        </p:nvSpPr>
        <p:spPr>
          <a:xfrm>
            <a:off x="3278937" y="2457907"/>
            <a:ext cx="2567635" cy="950976"/>
          </a:xfrm>
          <a:prstGeom prst="rect">
            <a:avLst/>
          </a:prstGeom>
          <a:noFill/>
          <a:ln/>
        </p:spPr>
        <p:txBody>
          <a:bodyPr wrap="square" lIns="95250" tIns="95250" rIns="95250" bIns="95250" rtlCol="0" anchor="t">
            <a:spAutoFit/>
          </a:bodyPr>
          <a:lstStyle/>
          <a:p>
            <a:pPr marL="0" indent="0">
              <a:lnSpc>
                <a:spcPct val="100800"/>
              </a:lnSpc>
              <a:spcBef>
                <a:spcPts val="375"/>
              </a:spcBef>
              <a:buNone/>
            </a:pPr>
            <a:r>
              <a:rPr lang="en-US" sz="1152" dirty="0">
                <a:solidFill>
                  <a:srgbClr val="000000"/>
                </a:solidFill>
                <a:latin typeface="Noto Sans" pitchFamily="34" charset="0"/>
                <a:ea typeface="Noto Sans" pitchFamily="34" charset="-122"/>
                <a:cs typeface="Noto Sans" pitchFamily="34" charset="-120"/>
              </a:rPr>
              <a:t>采用异步加载技术，配合ProgressBar显示加载进度，避免主线程阻塞，提高界面响应速度和用户体验。</a:t>
            </a:r>
            <a:endParaRPr lang="en-US" sz="1440" dirty="0"/>
          </a:p>
        </p:txBody>
      </p:sp>
      <p:sp>
        <p:nvSpPr>
          <p:cNvPr id="15" name="Text 11"/>
          <p:cNvSpPr/>
          <p:nvPr/>
        </p:nvSpPr>
        <p:spPr>
          <a:xfrm>
            <a:off x="6233362" y="1808683"/>
            <a:ext cx="2567635" cy="420624"/>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584" b="1" dirty="0">
                <a:solidFill>
                  <a:srgbClr val="0055FF"/>
                </a:solidFill>
                <a:latin typeface="Noto Sans" pitchFamily="34" charset="0"/>
                <a:ea typeface="Noto Sans" pitchFamily="34" charset="-122"/>
                <a:cs typeface="Noto Sans" pitchFamily="34" charset="-120"/>
              </a:rPr>
              <a:t>视图层级优化</a:t>
            </a:r>
            <a:endParaRPr lang="en-US" sz="1440" dirty="0"/>
          </a:p>
        </p:txBody>
      </p:sp>
      <p:sp>
        <p:nvSpPr>
          <p:cNvPr id="16" name="Text 12"/>
          <p:cNvSpPr/>
          <p:nvPr/>
        </p:nvSpPr>
        <p:spPr>
          <a:xfrm>
            <a:off x="6233162" y="2457907"/>
            <a:ext cx="2567635" cy="950976"/>
          </a:xfrm>
          <a:prstGeom prst="rect">
            <a:avLst/>
          </a:prstGeom>
          <a:noFill/>
          <a:ln/>
        </p:spPr>
        <p:txBody>
          <a:bodyPr wrap="square" lIns="95250" tIns="95250" rIns="95250" bIns="95250" rtlCol="0" anchor="t">
            <a:spAutoFit/>
          </a:bodyPr>
          <a:lstStyle/>
          <a:p>
            <a:pPr marL="0" indent="0">
              <a:lnSpc>
                <a:spcPct val="100800"/>
              </a:lnSpc>
              <a:spcBef>
                <a:spcPts val="375"/>
              </a:spcBef>
              <a:buNone/>
            </a:pPr>
            <a:r>
              <a:rPr lang="en-US" sz="1152" dirty="0">
                <a:solidFill>
                  <a:srgbClr val="000000"/>
                </a:solidFill>
                <a:latin typeface="Noto Sans" pitchFamily="34" charset="0"/>
                <a:ea typeface="Noto Sans" pitchFamily="34" charset="-122"/>
                <a:cs typeface="Noto Sans" pitchFamily="34" charset="-120"/>
              </a:rPr>
              <a:t>对布局文件进行优化，减少不必要的嵌套层级，减轻渲染负担，进一步降低内存占用，提升应用运行效率。</a:t>
            </a:r>
            <a:endParaRPr lang="en-US" sz="144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7">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63370" y="1959269"/>
            <a:ext cx="5221112" cy="786384"/>
          </a:xfrm>
          <a:prstGeom prst="rect">
            <a:avLst/>
          </a:prstGeom>
          <a:noFill/>
          <a:ln/>
        </p:spPr>
        <p:txBody>
          <a:bodyPr wrap="square" lIns="95250" tIns="95250" rIns="95250" bIns="95250" rtlCol="0" anchor="t"/>
          <a:lstStyle/>
          <a:p>
            <a:pPr marL="0" indent="0">
              <a:lnSpc>
                <a:spcPct val="112500"/>
              </a:lnSpc>
              <a:spcBef>
                <a:spcPts val="375"/>
              </a:spcBef>
              <a:buNone/>
            </a:pPr>
            <a:r>
              <a:rPr lang="en-US" sz="3168" b="1" dirty="0">
                <a:solidFill>
                  <a:srgbClr val="0055FF"/>
                </a:solidFill>
                <a:latin typeface="Microsoft Yahei" pitchFamily="34" charset="0"/>
                <a:ea typeface="Microsoft Yahei" pitchFamily="34" charset="-122"/>
                <a:cs typeface="Microsoft Yahei" pitchFamily="34" charset="-120"/>
              </a:rPr>
              <a:t>测试数据与用户反馈</a:t>
            </a:r>
            <a:endParaRPr lang="en-US" sz="1440" dirty="0"/>
          </a:p>
        </p:txBody>
      </p:sp>
      <p:pic>
        <p:nvPicPr>
          <p:cNvPr id="3" name="Image 0" descr="preencoded.png"/>
          <p:cNvPicPr>
            <a:picLocks noChangeAspect="1"/>
          </p:cNvPicPr>
          <p:nvPr/>
        </p:nvPicPr>
        <p:blipFill>
          <a:blip r:embed="rId4"/>
          <a:stretch>
            <a:fillRect/>
          </a:stretch>
        </p:blipFill>
        <p:spPr>
          <a:xfrm>
            <a:off x="463370" y="438260"/>
            <a:ext cx="914028" cy="914028"/>
          </a:xfrm>
          <a:prstGeom prst="rect">
            <a:avLst/>
          </a:prstGeom>
        </p:spPr>
      </p:pic>
      <p:sp>
        <p:nvSpPr>
          <p:cNvPr id="4" name="Text 1"/>
          <p:cNvSpPr/>
          <p:nvPr/>
        </p:nvSpPr>
        <p:spPr>
          <a:xfrm>
            <a:off x="345154" y="742055"/>
            <a:ext cx="1356643" cy="941832"/>
          </a:xfrm>
          <a:prstGeom prst="rect">
            <a:avLst/>
          </a:prstGeom>
          <a:noFill/>
          <a:ln/>
        </p:spPr>
        <p:txBody>
          <a:bodyPr wrap="square" lIns="95250" tIns="95250" rIns="95250" bIns="95250" rtlCol="0" anchor="t"/>
          <a:lstStyle/>
          <a:p>
            <a:pPr marL="0" indent="0" algn="ctr">
              <a:lnSpc>
                <a:spcPct val="112500"/>
              </a:lnSpc>
              <a:spcBef>
                <a:spcPts val="375"/>
              </a:spcBef>
              <a:buNone/>
            </a:pPr>
            <a:r>
              <a:rPr lang="en-US" sz="3888" b="1" dirty="0">
                <a:solidFill>
                  <a:srgbClr val="002B7F"/>
                </a:solidFill>
                <a:latin typeface="Arial" pitchFamily="34" charset="0"/>
                <a:ea typeface="Arial" pitchFamily="34" charset="-122"/>
                <a:cs typeface="Arial" pitchFamily="34" charset="-120"/>
              </a:rPr>
              <a:t>07</a:t>
            </a:r>
            <a:endParaRPr lang="en-US" sz="144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8">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lstStyle/>
          <a:p>
            <a:pPr marL="0" indent="0">
              <a:lnSpc>
                <a:spcPct val="112500"/>
              </a:lnSpc>
              <a:spcBef>
                <a:spcPts val="375"/>
              </a:spcBef>
              <a:buNone/>
            </a:pPr>
            <a:r>
              <a:rPr lang="en-US" sz="2016" b="1" dirty="0">
                <a:solidFill>
                  <a:srgbClr val="002B7F"/>
                </a:solidFill>
                <a:latin typeface="微软雅黑" pitchFamily="34" charset="0"/>
                <a:ea typeface="微软雅黑" pitchFamily="34" charset="-122"/>
                <a:cs typeface="微软雅黑" pitchFamily="34" charset="-120"/>
              </a:rPr>
              <a:t>压力测试结果</a:t>
            </a:r>
            <a:endParaRPr lang="en-US" sz="1440" dirty="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a:off x="290093" y="1274583"/>
            <a:ext cx="2462795" cy="355014"/>
          </a:xfrm>
          <a:custGeom>
            <a:avLst/>
            <a:gdLst/>
            <a:ahLst/>
            <a:cxnLst/>
            <a:rect l="l" t="t" r="r" b="b"/>
            <a:pathLst>
              <a:path w="2462795" h="355014">
                <a:moveTo>
                  <a:pt x="2462795" y="177507"/>
                </a:moveTo>
                <a:moveTo>
                  <a:pt x="2462795" y="177507"/>
                </a:moveTo>
                <a:lnTo>
                  <a:pt x="2239660" y="0"/>
                </a:lnTo>
                <a:lnTo>
                  <a:pt x="0" y="0"/>
                </a:lnTo>
                <a:lnTo>
                  <a:pt x="223135" y="177507"/>
                </a:lnTo>
                <a:lnTo>
                  <a:pt x="0" y="355014"/>
                </a:lnTo>
                <a:lnTo>
                  <a:pt x="2239660" y="355014"/>
                </a:lnTo>
                <a:close/>
              </a:path>
            </a:pathLst>
          </a:custGeom>
          <a:solidFill>
            <a:srgbClr val="0084FF"/>
          </a:solidFill>
          <a:ln/>
        </p:spPr>
      </p:sp>
      <p:sp>
        <p:nvSpPr>
          <p:cNvPr id="6" name="Text 2"/>
          <p:cNvSpPr/>
          <p:nvPr/>
        </p:nvSpPr>
        <p:spPr>
          <a:xfrm>
            <a:off x="1068430" y="1210207"/>
            <a:ext cx="906122" cy="428643"/>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440" dirty="0">
                <a:solidFill>
                  <a:srgbClr val="FFFFFF"/>
                </a:solidFill>
                <a:latin typeface="Noto Sans" pitchFamily="34" charset="0"/>
                <a:ea typeface="Noto Sans" pitchFamily="34" charset="-122"/>
                <a:cs typeface="Noto Sans" pitchFamily="34" charset="-120"/>
              </a:rPr>
              <a:t>1</a:t>
            </a:r>
            <a:endParaRPr lang="en-US" sz="1440" dirty="0"/>
          </a:p>
        </p:txBody>
      </p:sp>
      <p:sp>
        <p:nvSpPr>
          <p:cNvPr id="7" name="Shape 3"/>
          <p:cNvSpPr/>
          <p:nvPr/>
        </p:nvSpPr>
        <p:spPr>
          <a:xfrm>
            <a:off x="1521491" y="1610663"/>
            <a:ext cx="0" cy="590513"/>
          </a:xfrm>
          <a:custGeom>
            <a:avLst/>
            <a:gdLst/>
            <a:ahLst/>
            <a:cxnLst/>
            <a:rect l="l" t="t" r="r" b="b"/>
            <a:pathLst>
              <a:path h="590513">
                <a:moveTo>
                  <a:pt x="0" y="0"/>
                </a:moveTo>
                <a:moveTo>
                  <a:pt x="0" y="0"/>
                </a:moveTo>
                <a:lnTo>
                  <a:pt x="0" y="590513"/>
                </a:lnTo>
              </a:path>
            </a:pathLst>
          </a:custGeom>
          <a:noFill/>
          <a:ln w="20157">
            <a:solidFill>
              <a:srgbClr val="0055FF"/>
            </a:solidFill>
            <a:prstDash val="solid"/>
            <a:headEnd type="none"/>
            <a:tailEnd type="none"/>
          </a:ln>
        </p:spPr>
      </p:sp>
      <p:sp>
        <p:nvSpPr>
          <p:cNvPr id="8" name="Shape 4"/>
          <p:cNvSpPr/>
          <p:nvPr/>
        </p:nvSpPr>
        <p:spPr>
          <a:xfrm>
            <a:off x="1424737" y="2172362"/>
            <a:ext cx="193507" cy="193507"/>
          </a:xfrm>
          <a:custGeom>
            <a:avLst/>
            <a:gdLst/>
            <a:ahLst/>
            <a:cxnLst/>
            <a:rect l="l" t="t" r="r" b="b"/>
            <a:pathLst>
              <a:path w="193507" h="193507">
                <a:moveTo>
                  <a:pt x="96753" y="0"/>
                </a:moveTo>
                <a:moveTo>
                  <a:pt x="96753" y="0"/>
                </a:moveTo>
                <a:cubicBezTo>
                  <a:pt x="150153" y="0"/>
                  <a:pt x="193507" y="43354"/>
                  <a:pt x="193507" y="96753"/>
                </a:cubicBezTo>
                <a:cubicBezTo>
                  <a:pt x="193507" y="150153"/>
                  <a:pt x="150153" y="193507"/>
                  <a:pt x="96753" y="193507"/>
                </a:cubicBezTo>
                <a:cubicBezTo>
                  <a:pt x="43354" y="193507"/>
                  <a:pt x="0" y="150153"/>
                  <a:pt x="0" y="96753"/>
                </a:cubicBezTo>
                <a:cubicBezTo>
                  <a:pt x="0" y="43354"/>
                  <a:pt x="43354" y="0"/>
                  <a:pt x="96753" y="0"/>
                </a:cubicBezTo>
                <a:close/>
              </a:path>
            </a:pathLst>
          </a:custGeom>
          <a:solidFill>
            <a:srgbClr val="0084FF"/>
          </a:solidFill>
          <a:ln/>
        </p:spPr>
      </p:sp>
      <p:sp>
        <p:nvSpPr>
          <p:cNvPr id="9" name="Shape 5"/>
          <p:cNvSpPr/>
          <p:nvPr/>
        </p:nvSpPr>
        <p:spPr>
          <a:xfrm>
            <a:off x="1401747" y="1016700"/>
            <a:ext cx="239488" cy="193507"/>
          </a:xfrm>
          <a:custGeom>
            <a:avLst/>
            <a:gdLst/>
            <a:ahLst/>
            <a:cxnLst/>
            <a:rect l="l" t="t" r="r" b="b"/>
            <a:pathLst>
              <a:path w="239488" h="193507">
                <a:moveTo>
                  <a:pt x="119744" y="0"/>
                </a:moveTo>
                <a:moveTo>
                  <a:pt x="119744" y="0"/>
                </a:moveTo>
                <a:lnTo>
                  <a:pt x="71846" y="58052"/>
                </a:lnTo>
                <a:lnTo>
                  <a:pt x="0" y="96753"/>
                </a:lnTo>
                <a:lnTo>
                  <a:pt x="71846" y="135455"/>
                </a:lnTo>
                <a:lnTo>
                  <a:pt x="119744" y="193507"/>
                </a:lnTo>
                <a:lnTo>
                  <a:pt x="167642" y="135455"/>
                </a:lnTo>
                <a:lnTo>
                  <a:pt x="239488" y="96753"/>
                </a:lnTo>
                <a:lnTo>
                  <a:pt x="167642" y="58052"/>
                </a:lnTo>
                <a:lnTo>
                  <a:pt x="119744" y="0"/>
                </a:lnTo>
                <a:close/>
              </a:path>
            </a:pathLst>
          </a:custGeom>
          <a:solidFill>
            <a:srgbClr val="0084FF"/>
          </a:solidFill>
          <a:ln/>
        </p:spPr>
      </p:sp>
      <p:sp>
        <p:nvSpPr>
          <p:cNvPr id="10" name="Shape 6"/>
          <p:cNvSpPr/>
          <p:nvPr/>
        </p:nvSpPr>
        <p:spPr>
          <a:xfrm>
            <a:off x="6383225" y="1217760"/>
            <a:ext cx="2462795" cy="355014"/>
          </a:xfrm>
          <a:custGeom>
            <a:avLst/>
            <a:gdLst/>
            <a:ahLst/>
            <a:cxnLst/>
            <a:rect l="l" t="t" r="r" b="b"/>
            <a:pathLst>
              <a:path w="2462795" h="355014">
                <a:moveTo>
                  <a:pt x="2462795" y="177507"/>
                </a:moveTo>
                <a:moveTo>
                  <a:pt x="2462795" y="177507"/>
                </a:moveTo>
                <a:lnTo>
                  <a:pt x="2239660" y="0"/>
                </a:lnTo>
                <a:lnTo>
                  <a:pt x="0" y="0"/>
                </a:lnTo>
                <a:lnTo>
                  <a:pt x="223135" y="177507"/>
                </a:lnTo>
                <a:lnTo>
                  <a:pt x="0" y="355014"/>
                </a:lnTo>
                <a:lnTo>
                  <a:pt x="2239660" y="355014"/>
                </a:lnTo>
                <a:close/>
              </a:path>
            </a:pathLst>
          </a:custGeom>
          <a:solidFill>
            <a:srgbClr val="0084FF"/>
          </a:solidFill>
          <a:ln/>
        </p:spPr>
      </p:sp>
      <p:sp>
        <p:nvSpPr>
          <p:cNvPr id="11" name="Text 7"/>
          <p:cNvSpPr/>
          <p:nvPr/>
        </p:nvSpPr>
        <p:spPr>
          <a:xfrm>
            <a:off x="7161562" y="1153384"/>
            <a:ext cx="906122" cy="42890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440" dirty="0">
                <a:solidFill>
                  <a:schemeClr val="bg1"/>
                </a:solidFill>
              </a:rPr>
              <a:t>3</a:t>
            </a:r>
          </a:p>
        </p:txBody>
      </p:sp>
      <p:sp>
        <p:nvSpPr>
          <p:cNvPr id="12" name="Shape 8"/>
          <p:cNvSpPr/>
          <p:nvPr/>
        </p:nvSpPr>
        <p:spPr>
          <a:xfrm>
            <a:off x="7614623" y="1553840"/>
            <a:ext cx="0" cy="590513"/>
          </a:xfrm>
          <a:custGeom>
            <a:avLst/>
            <a:gdLst/>
            <a:ahLst/>
            <a:cxnLst/>
            <a:rect l="l" t="t" r="r" b="b"/>
            <a:pathLst>
              <a:path h="590513">
                <a:moveTo>
                  <a:pt x="0" y="0"/>
                </a:moveTo>
                <a:moveTo>
                  <a:pt x="0" y="0"/>
                </a:moveTo>
                <a:lnTo>
                  <a:pt x="0" y="590513"/>
                </a:lnTo>
              </a:path>
            </a:pathLst>
          </a:custGeom>
          <a:noFill/>
          <a:ln w="20157">
            <a:solidFill>
              <a:srgbClr val="0055FF"/>
            </a:solidFill>
            <a:prstDash val="solid"/>
            <a:headEnd type="none"/>
            <a:tailEnd type="none"/>
          </a:ln>
        </p:spPr>
      </p:sp>
      <p:sp>
        <p:nvSpPr>
          <p:cNvPr id="13" name="Shape 9"/>
          <p:cNvSpPr/>
          <p:nvPr/>
        </p:nvSpPr>
        <p:spPr>
          <a:xfrm>
            <a:off x="7517869" y="2115539"/>
            <a:ext cx="193507" cy="193507"/>
          </a:xfrm>
          <a:custGeom>
            <a:avLst/>
            <a:gdLst/>
            <a:ahLst/>
            <a:cxnLst/>
            <a:rect l="l" t="t" r="r" b="b"/>
            <a:pathLst>
              <a:path w="193507" h="193507">
                <a:moveTo>
                  <a:pt x="96753" y="0"/>
                </a:moveTo>
                <a:moveTo>
                  <a:pt x="96753" y="0"/>
                </a:moveTo>
                <a:cubicBezTo>
                  <a:pt x="150153" y="0"/>
                  <a:pt x="193507" y="43354"/>
                  <a:pt x="193507" y="96753"/>
                </a:cubicBezTo>
                <a:cubicBezTo>
                  <a:pt x="193507" y="150153"/>
                  <a:pt x="150153" y="193507"/>
                  <a:pt x="96753" y="193507"/>
                </a:cubicBezTo>
                <a:cubicBezTo>
                  <a:pt x="43354" y="193507"/>
                  <a:pt x="0" y="150153"/>
                  <a:pt x="0" y="96753"/>
                </a:cubicBezTo>
                <a:cubicBezTo>
                  <a:pt x="0" y="43354"/>
                  <a:pt x="43354" y="0"/>
                  <a:pt x="96753" y="0"/>
                </a:cubicBezTo>
                <a:close/>
              </a:path>
            </a:pathLst>
          </a:custGeom>
          <a:solidFill>
            <a:srgbClr val="0084FF"/>
          </a:solidFill>
          <a:ln/>
        </p:spPr>
      </p:sp>
      <p:sp>
        <p:nvSpPr>
          <p:cNvPr id="14" name="Shape 10"/>
          <p:cNvSpPr/>
          <p:nvPr/>
        </p:nvSpPr>
        <p:spPr>
          <a:xfrm>
            <a:off x="7494879" y="959877"/>
            <a:ext cx="239488" cy="193507"/>
          </a:xfrm>
          <a:custGeom>
            <a:avLst/>
            <a:gdLst/>
            <a:ahLst/>
            <a:cxnLst/>
            <a:rect l="l" t="t" r="r" b="b"/>
            <a:pathLst>
              <a:path w="239488" h="193507">
                <a:moveTo>
                  <a:pt x="119744" y="0"/>
                </a:moveTo>
                <a:moveTo>
                  <a:pt x="119744" y="0"/>
                </a:moveTo>
                <a:lnTo>
                  <a:pt x="71846" y="58052"/>
                </a:lnTo>
                <a:lnTo>
                  <a:pt x="0" y="96753"/>
                </a:lnTo>
                <a:lnTo>
                  <a:pt x="71846" y="135455"/>
                </a:lnTo>
                <a:lnTo>
                  <a:pt x="119744" y="193507"/>
                </a:lnTo>
                <a:lnTo>
                  <a:pt x="167642" y="135455"/>
                </a:lnTo>
                <a:lnTo>
                  <a:pt x="239488" y="96753"/>
                </a:lnTo>
                <a:lnTo>
                  <a:pt x="167642" y="58052"/>
                </a:lnTo>
                <a:lnTo>
                  <a:pt x="119744" y="0"/>
                </a:lnTo>
                <a:close/>
              </a:path>
            </a:pathLst>
          </a:custGeom>
          <a:solidFill>
            <a:srgbClr val="0084FF"/>
          </a:solidFill>
          <a:ln/>
        </p:spPr>
      </p:sp>
      <p:sp>
        <p:nvSpPr>
          <p:cNvPr id="15" name="Shape 11"/>
          <p:cNvSpPr/>
          <p:nvPr/>
        </p:nvSpPr>
        <p:spPr>
          <a:xfrm>
            <a:off x="3327215" y="1906548"/>
            <a:ext cx="2462795" cy="355014"/>
          </a:xfrm>
          <a:custGeom>
            <a:avLst/>
            <a:gdLst/>
            <a:ahLst/>
            <a:cxnLst/>
            <a:rect l="l" t="t" r="r" b="b"/>
            <a:pathLst>
              <a:path w="2462795" h="355014">
                <a:moveTo>
                  <a:pt x="2462795" y="177507"/>
                </a:moveTo>
                <a:moveTo>
                  <a:pt x="2462795" y="177507"/>
                </a:moveTo>
                <a:lnTo>
                  <a:pt x="2239660" y="0"/>
                </a:lnTo>
                <a:lnTo>
                  <a:pt x="0" y="0"/>
                </a:lnTo>
                <a:lnTo>
                  <a:pt x="223135" y="177507"/>
                </a:lnTo>
                <a:lnTo>
                  <a:pt x="0" y="355014"/>
                </a:lnTo>
                <a:lnTo>
                  <a:pt x="2239660" y="355014"/>
                </a:lnTo>
                <a:close/>
              </a:path>
            </a:pathLst>
          </a:custGeom>
          <a:solidFill>
            <a:srgbClr val="696969"/>
          </a:solidFill>
          <a:ln/>
        </p:spPr>
      </p:sp>
      <p:sp>
        <p:nvSpPr>
          <p:cNvPr id="16" name="Text 12"/>
          <p:cNvSpPr/>
          <p:nvPr/>
        </p:nvSpPr>
        <p:spPr>
          <a:xfrm>
            <a:off x="4105552" y="1842172"/>
            <a:ext cx="906122" cy="42890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440" dirty="0"/>
              <a:t>2</a:t>
            </a:r>
          </a:p>
        </p:txBody>
      </p:sp>
      <p:sp>
        <p:nvSpPr>
          <p:cNvPr id="17" name="Shape 13"/>
          <p:cNvSpPr/>
          <p:nvPr/>
        </p:nvSpPr>
        <p:spPr>
          <a:xfrm>
            <a:off x="4558613" y="2242628"/>
            <a:ext cx="0" cy="590513"/>
          </a:xfrm>
          <a:custGeom>
            <a:avLst/>
            <a:gdLst/>
            <a:ahLst/>
            <a:cxnLst/>
            <a:rect l="l" t="t" r="r" b="b"/>
            <a:pathLst>
              <a:path h="590513">
                <a:moveTo>
                  <a:pt x="0" y="0"/>
                </a:moveTo>
                <a:moveTo>
                  <a:pt x="0" y="0"/>
                </a:moveTo>
                <a:lnTo>
                  <a:pt x="0" y="590513"/>
                </a:lnTo>
              </a:path>
            </a:pathLst>
          </a:custGeom>
          <a:noFill/>
          <a:ln w="20157">
            <a:solidFill>
              <a:srgbClr val="696969"/>
            </a:solidFill>
            <a:prstDash val="solid"/>
            <a:headEnd type="none"/>
            <a:tailEnd type="none"/>
          </a:ln>
        </p:spPr>
      </p:sp>
      <p:sp>
        <p:nvSpPr>
          <p:cNvPr id="18" name="Shape 14"/>
          <p:cNvSpPr/>
          <p:nvPr/>
        </p:nvSpPr>
        <p:spPr>
          <a:xfrm>
            <a:off x="4461860" y="2804327"/>
            <a:ext cx="193507" cy="193507"/>
          </a:xfrm>
          <a:custGeom>
            <a:avLst/>
            <a:gdLst/>
            <a:ahLst/>
            <a:cxnLst/>
            <a:rect l="l" t="t" r="r" b="b"/>
            <a:pathLst>
              <a:path w="193507" h="193507">
                <a:moveTo>
                  <a:pt x="96753" y="0"/>
                </a:moveTo>
                <a:moveTo>
                  <a:pt x="96753" y="0"/>
                </a:moveTo>
                <a:cubicBezTo>
                  <a:pt x="150153" y="0"/>
                  <a:pt x="193507" y="43354"/>
                  <a:pt x="193507" y="96753"/>
                </a:cubicBezTo>
                <a:cubicBezTo>
                  <a:pt x="193507" y="150153"/>
                  <a:pt x="150153" y="193507"/>
                  <a:pt x="96753" y="193507"/>
                </a:cubicBezTo>
                <a:cubicBezTo>
                  <a:pt x="43354" y="193507"/>
                  <a:pt x="0" y="150153"/>
                  <a:pt x="0" y="96753"/>
                </a:cubicBezTo>
                <a:cubicBezTo>
                  <a:pt x="0" y="43354"/>
                  <a:pt x="43354" y="0"/>
                  <a:pt x="96753" y="0"/>
                </a:cubicBezTo>
                <a:close/>
              </a:path>
            </a:pathLst>
          </a:custGeom>
          <a:solidFill>
            <a:srgbClr val="696969"/>
          </a:solidFill>
          <a:ln/>
        </p:spPr>
      </p:sp>
      <p:sp>
        <p:nvSpPr>
          <p:cNvPr id="19" name="Shape 15"/>
          <p:cNvSpPr/>
          <p:nvPr/>
        </p:nvSpPr>
        <p:spPr>
          <a:xfrm>
            <a:off x="4438869" y="1648666"/>
            <a:ext cx="239488" cy="193507"/>
          </a:xfrm>
          <a:custGeom>
            <a:avLst/>
            <a:gdLst/>
            <a:ahLst/>
            <a:cxnLst/>
            <a:rect l="l" t="t" r="r" b="b"/>
            <a:pathLst>
              <a:path w="239488" h="193507">
                <a:moveTo>
                  <a:pt x="119744" y="0"/>
                </a:moveTo>
                <a:moveTo>
                  <a:pt x="119744" y="0"/>
                </a:moveTo>
                <a:lnTo>
                  <a:pt x="71846" y="58052"/>
                </a:lnTo>
                <a:lnTo>
                  <a:pt x="0" y="96753"/>
                </a:lnTo>
                <a:lnTo>
                  <a:pt x="71846" y="135455"/>
                </a:lnTo>
                <a:lnTo>
                  <a:pt x="119744" y="193507"/>
                </a:lnTo>
                <a:lnTo>
                  <a:pt x="167642" y="135455"/>
                </a:lnTo>
                <a:lnTo>
                  <a:pt x="239488" y="96753"/>
                </a:lnTo>
                <a:lnTo>
                  <a:pt x="167642" y="58052"/>
                </a:lnTo>
                <a:lnTo>
                  <a:pt x="119744" y="0"/>
                </a:lnTo>
                <a:close/>
              </a:path>
            </a:pathLst>
          </a:custGeom>
          <a:solidFill>
            <a:srgbClr val="696969"/>
          </a:solidFill>
          <a:ln/>
        </p:spPr>
      </p:sp>
      <p:sp>
        <p:nvSpPr>
          <p:cNvPr id="20" name="Text 16"/>
          <p:cNvSpPr/>
          <p:nvPr/>
        </p:nvSpPr>
        <p:spPr>
          <a:xfrm>
            <a:off x="290093" y="2518439"/>
            <a:ext cx="2462795" cy="396688"/>
          </a:xfrm>
          <a:prstGeom prst="rect">
            <a:avLst/>
          </a:prstGeom>
          <a:noFill/>
          <a:ln/>
        </p:spPr>
        <p:txBody>
          <a:bodyPr wrap="square" lIns="95250" tIns="95250" rIns="95250" bIns="95250" rtlCol="0" anchor="ctr"/>
          <a:lstStyle/>
          <a:p>
            <a:pPr marL="0" indent="0" algn="ctr">
              <a:lnSpc>
                <a:spcPct val="100000"/>
              </a:lnSpc>
              <a:spcBef>
                <a:spcPts val="375"/>
              </a:spcBef>
              <a:buNone/>
            </a:pPr>
            <a:r>
              <a:rPr lang="en-US" sz="1584" b="1" dirty="0">
                <a:solidFill>
                  <a:srgbClr val="000000"/>
                </a:solidFill>
                <a:latin typeface="Noto Sans" pitchFamily="34" charset="0"/>
                <a:ea typeface="Noto Sans" pitchFamily="34" charset="-122"/>
                <a:cs typeface="Noto Sans" pitchFamily="34" charset="-120"/>
              </a:rPr>
              <a:t>压力测试支持能力</a:t>
            </a:r>
            <a:endParaRPr lang="en-US" sz="1440" dirty="0"/>
          </a:p>
        </p:txBody>
      </p:sp>
      <p:sp>
        <p:nvSpPr>
          <p:cNvPr id="21" name="Text 17"/>
          <p:cNvSpPr/>
          <p:nvPr/>
        </p:nvSpPr>
        <p:spPr>
          <a:xfrm>
            <a:off x="290093" y="2930107"/>
            <a:ext cx="2462795" cy="1024128"/>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1152" dirty="0">
                <a:solidFill>
                  <a:srgbClr val="000000"/>
                </a:solidFill>
                <a:latin typeface="Noto Sans" pitchFamily="34" charset="0"/>
                <a:ea typeface="Noto Sans" pitchFamily="34" charset="-122"/>
                <a:cs typeface="Noto Sans" pitchFamily="34" charset="-120"/>
              </a:rPr>
              <a:t>通过压力测试，AI背单词App成功支持了1000+单词的本地存储而无明显卡顿，展示了其强大的数据处理和存储能力。</a:t>
            </a:r>
            <a:endParaRPr lang="en-US" sz="1440" dirty="0"/>
          </a:p>
        </p:txBody>
      </p:sp>
      <p:sp>
        <p:nvSpPr>
          <p:cNvPr id="22" name="Text 18"/>
          <p:cNvSpPr/>
          <p:nvPr/>
        </p:nvSpPr>
        <p:spPr>
          <a:xfrm>
            <a:off x="3327215" y="3071773"/>
            <a:ext cx="2462795" cy="396688"/>
          </a:xfrm>
          <a:prstGeom prst="rect">
            <a:avLst/>
          </a:prstGeom>
          <a:noFill/>
          <a:ln/>
        </p:spPr>
        <p:txBody>
          <a:bodyPr wrap="square" lIns="95250" tIns="95250" rIns="95250" bIns="95250" rtlCol="0" anchor="ctr"/>
          <a:lstStyle/>
          <a:p>
            <a:pPr marL="0" indent="0" algn="ctr">
              <a:lnSpc>
                <a:spcPct val="100000"/>
              </a:lnSpc>
              <a:spcBef>
                <a:spcPts val="375"/>
              </a:spcBef>
              <a:buNone/>
            </a:pPr>
            <a:r>
              <a:rPr lang="en-US" sz="1584" b="1" dirty="0">
                <a:solidFill>
                  <a:srgbClr val="000000"/>
                </a:solidFill>
                <a:latin typeface="Noto Sans" pitchFamily="34" charset="0"/>
                <a:ea typeface="Noto Sans" pitchFamily="34" charset="-122"/>
                <a:cs typeface="Noto Sans" pitchFamily="34" charset="-120"/>
              </a:rPr>
              <a:t>API稳定性表现</a:t>
            </a:r>
            <a:endParaRPr lang="en-US" sz="1440" dirty="0"/>
          </a:p>
        </p:txBody>
      </p:sp>
      <p:sp>
        <p:nvSpPr>
          <p:cNvPr id="23" name="Text 19"/>
          <p:cNvSpPr/>
          <p:nvPr/>
        </p:nvSpPr>
        <p:spPr>
          <a:xfrm>
            <a:off x="3327215" y="3493116"/>
            <a:ext cx="2462795" cy="1024128"/>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1152" dirty="0">
                <a:solidFill>
                  <a:srgbClr val="000000"/>
                </a:solidFill>
                <a:latin typeface="Noto Sans" pitchFamily="34" charset="0"/>
                <a:ea typeface="Noto Sans" pitchFamily="34" charset="-122"/>
                <a:cs typeface="Noto Sans" pitchFamily="34" charset="-120"/>
              </a:rPr>
              <a:t>在压力测试中，SiliconFlow API的请求成功率达到了92.7%，证明了AI生成例句的稳定性和可靠性。</a:t>
            </a:r>
            <a:endParaRPr lang="en-US" sz="1440" dirty="0"/>
          </a:p>
        </p:txBody>
      </p:sp>
      <p:sp>
        <p:nvSpPr>
          <p:cNvPr id="24" name="Text 20"/>
          <p:cNvSpPr/>
          <p:nvPr/>
        </p:nvSpPr>
        <p:spPr>
          <a:xfrm>
            <a:off x="6375338" y="2489413"/>
            <a:ext cx="2478568" cy="396688"/>
          </a:xfrm>
          <a:prstGeom prst="rect">
            <a:avLst/>
          </a:prstGeom>
          <a:noFill/>
          <a:ln/>
        </p:spPr>
        <p:txBody>
          <a:bodyPr wrap="square" lIns="95250" tIns="95250" rIns="95250" bIns="95250" rtlCol="0" anchor="ctr"/>
          <a:lstStyle/>
          <a:p>
            <a:pPr marL="0" indent="0" algn="ctr">
              <a:lnSpc>
                <a:spcPct val="100000"/>
              </a:lnSpc>
              <a:spcBef>
                <a:spcPts val="375"/>
              </a:spcBef>
              <a:buNone/>
            </a:pPr>
            <a:r>
              <a:rPr lang="en-US" sz="1584" b="1" dirty="0">
                <a:solidFill>
                  <a:srgbClr val="000000"/>
                </a:solidFill>
                <a:latin typeface="Noto Sans" pitchFamily="34" charset="0"/>
                <a:ea typeface="Noto Sans" pitchFamily="34" charset="-122"/>
                <a:cs typeface="Noto Sans" pitchFamily="34" charset="-120"/>
              </a:rPr>
              <a:t>用户体验反馈</a:t>
            </a:r>
            <a:endParaRPr lang="en-US" sz="1440" dirty="0"/>
          </a:p>
        </p:txBody>
      </p:sp>
      <p:sp>
        <p:nvSpPr>
          <p:cNvPr id="25" name="Text 21"/>
          <p:cNvSpPr/>
          <p:nvPr/>
        </p:nvSpPr>
        <p:spPr>
          <a:xfrm>
            <a:off x="6383225" y="2930107"/>
            <a:ext cx="2462795" cy="1024128"/>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1152" dirty="0">
                <a:solidFill>
                  <a:srgbClr val="000000"/>
                </a:solidFill>
                <a:latin typeface="Noto Sans" pitchFamily="34" charset="0"/>
                <a:ea typeface="Noto Sans" pitchFamily="34" charset="-122"/>
                <a:cs typeface="Noto Sans" pitchFamily="34" charset="-120"/>
              </a:rPr>
              <a:t>用户对App的界面流畅度和功能实用性给出了高分评价，分别达到4.8/5和4.6/5，反映了良好的用户体验。</a:t>
            </a:r>
            <a:endParaRPr lang="en-US" sz="144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9">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lstStyle/>
          <a:p>
            <a:pPr marL="0" indent="0">
              <a:lnSpc>
                <a:spcPct val="112500"/>
              </a:lnSpc>
              <a:spcBef>
                <a:spcPts val="375"/>
              </a:spcBef>
              <a:buNone/>
            </a:pPr>
            <a:r>
              <a:rPr lang="en-US" sz="2016" b="1" dirty="0">
                <a:solidFill>
                  <a:srgbClr val="002B7F"/>
                </a:solidFill>
                <a:latin typeface="Arial" pitchFamily="34" charset="0"/>
                <a:ea typeface="Arial" pitchFamily="34" charset="-122"/>
                <a:cs typeface="Arial" pitchFamily="34" charset="-120"/>
              </a:rPr>
              <a:t>API</a:t>
            </a:r>
            <a:r>
              <a:rPr lang="en-US" sz="2016" b="1" dirty="0">
                <a:solidFill>
                  <a:srgbClr val="002B7F"/>
                </a:solidFill>
                <a:latin typeface="微软雅黑" pitchFamily="34" charset="0"/>
                <a:ea typeface="微软雅黑" pitchFamily="34" charset="-122"/>
                <a:cs typeface="微软雅黑" pitchFamily="34" charset="-120"/>
              </a:rPr>
              <a:t>稳定性评估</a:t>
            </a:r>
            <a:endParaRPr lang="en-US" sz="1440" dirty="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a:off x="3385125" y="2239170"/>
            <a:ext cx="5388009" cy="1431546"/>
          </a:xfrm>
          <a:custGeom>
            <a:avLst/>
            <a:gdLst/>
            <a:ahLst/>
            <a:cxnLst/>
            <a:rect l="l" t="t" r="r" b="b"/>
            <a:pathLst>
              <a:path w="5388009" h="1431546">
                <a:moveTo>
                  <a:pt x="0" y="0"/>
                </a:moveTo>
                <a:moveTo>
                  <a:pt x="0" y="0"/>
                </a:moveTo>
                <a:lnTo>
                  <a:pt x="5388009" y="0"/>
                </a:lnTo>
                <a:lnTo>
                  <a:pt x="5388009" y="1431546"/>
                </a:lnTo>
                <a:lnTo>
                  <a:pt x="0" y="1431546"/>
                </a:lnTo>
                <a:close/>
              </a:path>
            </a:pathLst>
          </a:custGeom>
          <a:solidFill>
            <a:srgbClr val="0084FF"/>
          </a:solidFill>
          <a:ln/>
        </p:spPr>
      </p:sp>
      <p:sp>
        <p:nvSpPr>
          <p:cNvPr id="6" name="Text 2"/>
          <p:cNvSpPr/>
          <p:nvPr/>
        </p:nvSpPr>
        <p:spPr>
          <a:xfrm>
            <a:off x="3385125" y="1101858"/>
            <a:ext cx="5424217" cy="420624"/>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584" b="1" dirty="0">
                <a:solidFill>
                  <a:srgbClr val="000000"/>
                </a:solidFill>
                <a:latin typeface="Noto Sans" pitchFamily="34" charset="0"/>
                <a:ea typeface="Noto Sans" pitchFamily="34" charset="-122"/>
                <a:cs typeface="Noto Sans" pitchFamily="34" charset="-120"/>
              </a:rPr>
              <a:t>请求成功率分析</a:t>
            </a:r>
            <a:endParaRPr lang="en-US" sz="1440" dirty="0"/>
          </a:p>
        </p:txBody>
      </p:sp>
      <p:pic>
        <p:nvPicPr>
          <p:cNvPr id="7" name="Image 2" descr="https://sgw-dx.xf-yun.com/api/v1/sparkdesk/_1744982281805b9a3f1be1af34c929e941f6fb92f86c1.jpg?authorization=c2ltcGxlLWp3dCBhaz1zcGFya2Rlc2s4MDAwMDAwMDAwMDE7ZXhwPTMzMjE3ODIyODE7YWxnbz1obWFjLXNoYTI1NjtzaWc9QTMxbGZKUmtZakpIUTY5TEd3bDR2ZW1OS3VEK2UwMnJROG9Yd3BMaUNjZz0=&amp;x_location=7YfmxI7B7uKO7jlRxIftd6UofXD="/>
          <p:cNvPicPr>
            <a:picLocks noChangeAspect="1"/>
          </p:cNvPicPr>
          <p:nvPr/>
        </p:nvPicPr>
        <p:blipFill>
          <a:blip r:embed="rId6"/>
          <a:srcRect l="9600" r="10400"/>
          <a:stretch/>
        </p:blipFill>
        <p:spPr>
          <a:xfrm>
            <a:off x="379476" y="1187577"/>
            <a:ext cx="2836548" cy="3545684"/>
          </a:xfrm>
          <a:prstGeom prst="rect">
            <a:avLst/>
          </a:prstGeom>
        </p:spPr>
      </p:pic>
      <p:sp>
        <p:nvSpPr>
          <p:cNvPr id="8" name="Text 3"/>
          <p:cNvSpPr/>
          <p:nvPr/>
        </p:nvSpPr>
        <p:spPr>
          <a:xfrm>
            <a:off x="3385125" y="1412754"/>
            <a:ext cx="5379481" cy="603504"/>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152" dirty="0">
                <a:solidFill>
                  <a:srgbClr val="000000"/>
                </a:solidFill>
                <a:latin typeface="Noto Sans" pitchFamily="34" charset="0"/>
                <a:ea typeface="Noto Sans" pitchFamily="34" charset="-122"/>
                <a:cs typeface="Noto Sans" pitchFamily="34" charset="-120"/>
              </a:rPr>
              <a:t>SiliconFlow API的请求成功率达到92.7%，显示出较高的稳定性和可靠性，确保了AI生成内容的连贯性和教育专业性。</a:t>
            </a:r>
            <a:endParaRPr lang="en-US" sz="1440" dirty="0"/>
          </a:p>
        </p:txBody>
      </p:sp>
      <p:sp>
        <p:nvSpPr>
          <p:cNvPr id="9" name="Text 4"/>
          <p:cNvSpPr/>
          <p:nvPr/>
        </p:nvSpPr>
        <p:spPr>
          <a:xfrm>
            <a:off x="3535669" y="2409732"/>
            <a:ext cx="5101166" cy="384048"/>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584" b="1" dirty="0">
                <a:solidFill>
                  <a:srgbClr val="FFFFFF"/>
                </a:solidFill>
                <a:latin typeface="Noto Sans" pitchFamily="34" charset="0"/>
                <a:ea typeface="Noto Sans" pitchFamily="34" charset="-122"/>
                <a:cs typeface="Noto Sans" pitchFamily="34" charset="-120"/>
              </a:rPr>
              <a:t>失败重试机制</a:t>
            </a:r>
            <a:endParaRPr lang="en-US" sz="1440" dirty="0"/>
          </a:p>
        </p:txBody>
      </p:sp>
      <p:sp>
        <p:nvSpPr>
          <p:cNvPr id="10" name="Text 5"/>
          <p:cNvSpPr/>
          <p:nvPr/>
        </p:nvSpPr>
        <p:spPr>
          <a:xfrm>
            <a:off x="3535669" y="2723824"/>
            <a:ext cx="5101166" cy="603504"/>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152" dirty="0">
                <a:solidFill>
                  <a:srgbClr val="FFFFFF"/>
                </a:solidFill>
                <a:latin typeface="Noto Sans" pitchFamily="34" charset="0"/>
                <a:ea typeface="Noto Sans" pitchFamily="34" charset="-122"/>
                <a:cs typeface="Noto Sans" pitchFamily="34" charset="-120"/>
              </a:rPr>
              <a:t>实施了3次退避的失败重试机制，有效应对了网络波动或API临时不可用的情况，保障了用户体验的流畅性。</a:t>
            </a:r>
            <a:endParaRPr lang="en-US" sz="1440" dirty="0"/>
          </a:p>
        </p:txBody>
      </p:sp>
      <p:sp>
        <p:nvSpPr>
          <p:cNvPr id="11" name="Text 6"/>
          <p:cNvSpPr/>
          <p:nvPr/>
        </p:nvSpPr>
        <p:spPr>
          <a:xfrm>
            <a:off x="3385125" y="3849717"/>
            <a:ext cx="5424217" cy="384048"/>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584" b="1" dirty="0">
                <a:solidFill>
                  <a:srgbClr val="000000"/>
                </a:solidFill>
                <a:latin typeface="Noto Sans" pitchFamily="34" charset="0"/>
                <a:ea typeface="Noto Sans" pitchFamily="34" charset="-122"/>
                <a:cs typeface="Noto Sans" pitchFamily="34" charset="-120"/>
              </a:rPr>
              <a:t>预加载与本地缓存策略</a:t>
            </a:r>
            <a:endParaRPr lang="en-US" sz="1440" dirty="0"/>
          </a:p>
        </p:txBody>
      </p:sp>
      <p:sp>
        <p:nvSpPr>
          <p:cNvPr id="12" name="Text 7"/>
          <p:cNvSpPr/>
          <p:nvPr/>
        </p:nvSpPr>
        <p:spPr>
          <a:xfrm>
            <a:off x="3385125" y="4160613"/>
            <a:ext cx="5379481" cy="603504"/>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152" dirty="0">
                <a:solidFill>
                  <a:srgbClr val="000000"/>
                </a:solidFill>
                <a:latin typeface="Noto Sans" pitchFamily="34" charset="0"/>
                <a:ea typeface="Noto Sans" pitchFamily="34" charset="-122"/>
                <a:cs typeface="Noto Sans" pitchFamily="34" charset="-120"/>
              </a:rPr>
              <a:t>通过预加载和本地缓存策略，减少了句子翻译的延迟问题，提高了应用响应速度，优化了用户学习过程的体验。</a:t>
            </a:r>
            <a:endParaRPr lang="en-US" sz="144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30">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lstStyle/>
          <a:p>
            <a:pPr marL="0" indent="0">
              <a:lnSpc>
                <a:spcPct val="112500"/>
              </a:lnSpc>
              <a:spcBef>
                <a:spcPts val="375"/>
              </a:spcBef>
              <a:buNone/>
            </a:pPr>
            <a:r>
              <a:rPr lang="en-US" sz="2016" b="1" dirty="0">
                <a:solidFill>
                  <a:srgbClr val="002B7F"/>
                </a:solidFill>
                <a:latin typeface="微软雅黑" pitchFamily="34" charset="0"/>
                <a:ea typeface="微软雅黑" pitchFamily="34" charset="-122"/>
                <a:cs typeface="微软雅黑" pitchFamily="34" charset="-120"/>
              </a:rPr>
              <a:t>用户体验评分汇总</a:t>
            </a:r>
            <a:endParaRPr lang="en-US" sz="1440" dirty="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a:off x="416142" y="1095306"/>
            <a:ext cx="8311715" cy="3574735"/>
          </a:xfrm>
          <a:custGeom>
            <a:avLst/>
            <a:gdLst/>
            <a:ahLst/>
            <a:cxnLst/>
            <a:rect l="l" t="t" r="r" b="b"/>
            <a:pathLst>
              <a:path w="8311715" h="3574735">
                <a:moveTo>
                  <a:pt x="255784" y="0"/>
                </a:moveTo>
                <a:moveTo>
                  <a:pt x="255784" y="0"/>
                </a:moveTo>
                <a:lnTo>
                  <a:pt x="8055931" y="0"/>
                </a:lnTo>
                <a:quadBezTo>
                  <a:pt x="8311715" y="0"/>
                  <a:pt x="8311715" y="255784"/>
                </a:quadBezTo>
                <a:lnTo>
                  <a:pt x="8311715" y="3318951"/>
                </a:lnTo>
                <a:quadBezTo>
                  <a:pt x="8311715" y="3574735"/>
                  <a:pt x="8055931" y="3574735"/>
                </a:quadBezTo>
                <a:lnTo>
                  <a:pt x="255784" y="3574735"/>
                </a:lnTo>
                <a:quadBezTo>
                  <a:pt x="0" y="3574735"/>
                  <a:pt x="0" y="3318951"/>
                </a:quadBezTo>
                <a:lnTo>
                  <a:pt x="0" y="255784"/>
                </a:lnTo>
                <a:quadBezTo>
                  <a:pt x="0" y="0"/>
                  <a:pt x="255784" y="0"/>
                </a:quadBezTo>
                <a:close/>
              </a:path>
            </a:pathLst>
          </a:custGeom>
          <a:solidFill>
            <a:srgbClr val="FFFFFF"/>
          </a:solidFill>
          <a:ln/>
          <a:effectLst>
            <a:outerShdw blurRad="19050" dist="38100" dir="2700000" algn="bl" rotWithShape="0">
              <a:srgbClr val="808080">
                <a:alpha val="14902"/>
              </a:srgbClr>
            </a:outerShdw>
          </a:effectLst>
        </p:spPr>
      </p:sp>
      <p:sp>
        <p:nvSpPr>
          <p:cNvPr id="6" name="Shape 2"/>
          <p:cNvSpPr/>
          <p:nvPr/>
        </p:nvSpPr>
        <p:spPr>
          <a:xfrm>
            <a:off x="751435" y="1950136"/>
            <a:ext cx="2295442" cy="626033"/>
          </a:xfrm>
          <a:custGeom>
            <a:avLst/>
            <a:gdLst/>
            <a:ahLst/>
            <a:cxnLst/>
            <a:rect l="l" t="t" r="r" b="b"/>
            <a:pathLst>
              <a:path w="2295442" h="626033">
                <a:moveTo>
                  <a:pt x="267010" y="0"/>
                </a:moveTo>
                <a:moveTo>
                  <a:pt x="267010" y="0"/>
                </a:moveTo>
                <a:lnTo>
                  <a:pt x="2028431" y="0"/>
                </a:lnTo>
                <a:quadBezTo>
                  <a:pt x="2295442" y="0"/>
                  <a:pt x="2295442" y="313016"/>
                </a:quadBezTo>
                <a:lnTo>
                  <a:pt x="2295442" y="313016"/>
                </a:lnTo>
                <a:quadBezTo>
                  <a:pt x="2295442" y="626033"/>
                  <a:pt x="2028431" y="626033"/>
                </a:quadBezTo>
                <a:lnTo>
                  <a:pt x="267010" y="626033"/>
                </a:lnTo>
                <a:quadBezTo>
                  <a:pt x="0" y="626033"/>
                  <a:pt x="0" y="313016"/>
                </a:quadBezTo>
                <a:lnTo>
                  <a:pt x="0" y="313016"/>
                </a:lnTo>
                <a:quadBezTo>
                  <a:pt x="0" y="0"/>
                  <a:pt x="267010" y="0"/>
                </a:quadBezTo>
                <a:close/>
              </a:path>
            </a:pathLst>
          </a:custGeom>
          <a:solidFill>
            <a:srgbClr val="0084FF"/>
          </a:solidFill>
          <a:ln/>
        </p:spPr>
      </p:sp>
      <p:sp>
        <p:nvSpPr>
          <p:cNvPr id="7" name="Shape 3"/>
          <p:cNvSpPr/>
          <p:nvPr/>
        </p:nvSpPr>
        <p:spPr>
          <a:xfrm>
            <a:off x="849760" y="2803925"/>
            <a:ext cx="2098790" cy="0"/>
          </a:xfrm>
          <a:custGeom>
            <a:avLst/>
            <a:gdLst/>
            <a:ahLst/>
            <a:cxnLst/>
            <a:rect l="l" t="t" r="r" b="b"/>
            <a:pathLst>
              <a:path w="2098790">
                <a:moveTo>
                  <a:pt x="0" y="0"/>
                </a:moveTo>
                <a:moveTo>
                  <a:pt x="0" y="0"/>
                </a:moveTo>
                <a:lnTo>
                  <a:pt x="2098790" y="0"/>
                </a:lnTo>
              </a:path>
            </a:pathLst>
          </a:custGeom>
          <a:noFill/>
          <a:ln w="9525">
            <a:solidFill>
              <a:srgbClr val="0055FF">
                <a:alpha val="21961"/>
              </a:srgbClr>
            </a:solidFill>
            <a:prstDash val="solid"/>
            <a:headEnd type="none"/>
            <a:tailEnd type="none"/>
          </a:ln>
        </p:spPr>
      </p:sp>
      <p:pic>
        <p:nvPicPr>
          <p:cNvPr id="8" name="Image 2" descr="preencoded.png"/>
          <p:cNvPicPr>
            <a:picLocks noChangeAspect="1"/>
          </p:cNvPicPr>
          <p:nvPr/>
        </p:nvPicPr>
        <p:blipFill>
          <a:blip r:embed="rId6"/>
          <a:stretch>
            <a:fillRect/>
          </a:stretch>
        </p:blipFill>
        <p:spPr>
          <a:xfrm>
            <a:off x="856348" y="1464158"/>
            <a:ext cx="2085615" cy="485978"/>
          </a:xfrm>
          <a:prstGeom prst="rect">
            <a:avLst/>
          </a:prstGeom>
        </p:spPr>
      </p:pic>
      <p:sp>
        <p:nvSpPr>
          <p:cNvPr id="9" name="Shape 4"/>
          <p:cNvSpPr/>
          <p:nvPr/>
        </p:nvSpPr>
        <p:spPr>
          <a:xfrm>
            <a:off x="3432553" y="1950136"/>
            <a:ext cx="2295442" cy="626033"/>
          </a:xfrm>
          <a:custGeom>
            <a:avLst/>
            <a:gdLst/>
            <a:ahLst/>
            <a:cxnLst/>
            <a:rect l="l" t="t" r="r" b="b"/>
            <a:pathLst>
              <a:path w="2295442" h="626033">
                <a:moveTo>
                  <a:pt x="267010" y="0"/>
                </a:moveTo>
                <a:moveTo>
                  <a:pt x="267010" y="0"/>
                </a:moveTo>
                <a:lnTo>
                  <a:pt x="2028431" y="0"/>
                </a:lnTo>
                <a:quadBezTo>
                  <a:pt x="2295442" y="0"/>
                  <a:pt x="2295442" y="313016"/>
                </a:quadBezTo>
                <a:lnTo>
                  <a:pt x="2295442" y="313016"/>
                </a:lnTo>
                <a:quadBezTo>
                  <a:pt x="2295442" y="626033"/>
                  <a:pt x="2028431" y="626033"/>
                </a:quadBezTo>
                <a:lnTo>
                  <a:pt x="267010" y="626033"/>
                </a:lnTo>
                <a:quadBezTo>
                  <a:pt x="0" y="626033"/>
                  <a:pt x="0" y="313016"/>
                </a:quadBezTo>
                <a:lnTo>
                  <a:pt x="0" y="313016"/>
                </a:lnTo>
                <a:quadBezTo>
                  <a:pt x="0" y="0"/>
                  <a:pt x="267010" y="0"/>
                </a:quadBezTo>
                <a:close/>
              </a:path>
            </a:pathLst>
          </a:custGeom>
          <a:solidFill>
            <a:srgbClr val="0084FF"/>
          </a:solidFill>
          <a:ln/>
        </p:spPr>
      </p:sp>
      <p:sp>
        <p:nvSpPr>
          <p:cNvPr id="10" name="Shape 5"/>
          <p:cNvSpPr/>
          <p:nvPr/>
        </p:nvSpPr>
        <p:spPr>
          <a:xfrm>
            <a:off x="3530879" y="2803925"/>
            <a:ext cx="2098790" cy="0"/>
          </a:xfrm>
          <a:custGeom>
            <a:avLst/>
            <a:gdLst/>
            <a:ahLst/>
            <a:cxnLst/>
            <a:rect l="l" t="t" r="r" b="b"/>
            <a:pathLst>
              <a:path w="2098790">
                <a:moveTo>
                  <a:pt x="0" y="0"/>
                </a:moveTo>
                <a:moveTo>
                  <a:pt x="0" y="0"/>
                </a:moveTo>
                <a:lnTo>
                  <a:pt x="2098790" y="0"/>
                </a:lnTo>
              </a:path>
            </a:pathLst>
          </a:custGeom>
          <a:noFill/>
          <a:ln w="9525">
            <a:solidFill>
              <a:srgbClr val="0055FF">
                <a:alpha val="21961"/>
              </a:srgbClr>
            </a:solidFill>
            <a:prstDash val="solid"/>
            <a:headEnd type="none"/>
            <a:tailEnd type="none"/>
          </a:ln>
        </p:spPr>
      </p:sp>
      <p:pic>
        <p:nvPicPr>
          <p:cNvPr id="11" name="Image 3" descr="preencoded.png"/>
          <p:cNvPicPr>
            <a:picLocks noChangeAspect="1"/>
          </p:cNvPicPr>
          <p:nvPr/>
        </p:nvPicPr>
        <p:blipFill>
          <a:blip r:embed="rId6"/>
          <a:stretch>
            <a:fillRect/>
          </a:stretch>
        </p:blipFill>
        <p:spPr>
          <a:xfrm>
            <a:off x="3537466" y="1464158"/>
            <a:ext cx="2085615" cy="485978"/>
          </a:xfrm>
          <a:prstGeom prst="rect">
            <a:avLst/>
          </a:prstGeom>
        </p:spPr>
      </p:pic>
      <p:sp>
        <p:nvSpPr>
          <p:cNvPr id="12" name="Shape 6"/>
          <p:cNvSpPr/>
          <p:nvPr/>
        </p:nvSpPr>
        <p:spPr>
          <a:xfrm>
            <a:off x="6097124" y="1950136"/>
            <a:ext cx="2295442" cy="626033"/>
          </a:xfrm>
          <a:custGeom>
            <a:avLst/>
            <a:gdLst/>
            <a:ahLst/>
            <a:cxnLst/>
            <a:rect l="l" t="t" r="r" b="b"/>
            <a:pathLst>
              <a:path w="2295442" h="626033">
                <a:moveTo>
                  <a:pt x="267010" y="0"/>
                </a:moveTo>
                <a:moveTo>
                  <a:pt x="267010" y="0"/>
                </a:moveTo>
                <a:lnTo>
                  <a:pt x="2028431" y="0"/>
                </a:lnTo>
                <a:quadBezTo>
                  <a:pt x="2295442" y="0"/>
                  <a:pt x="2295442" y="313016"/>
                </a:quadBezTo>
                <a:lnTo>
                  <a:pt x="2295442" y="313016"/>
                </a:lnTo>
                <a:quadBezTo>
                  <a:pt x="2295442" y="626033"/>
                  <a:pt x="2028431" y="626033"/>
                </a:quadBezTo>
                <a:lnTo>
                  <a:pt x="267010" y="626033"/>
                </a:lnTo>
                <a:quadBezTo>
                  <a:pt x="0" y="626033"/>
                  <a:pt x="0" y="313016"/>
                </a:quadBezTo>
                <a:lnTo>
                  <a:pt x="0" y="313016"/>
                </a:lnTo>
                <a:quadBezTo>
                  <a:pt x="0" y="0"/>
                  <a:pt x="267010" y="0"/>
                </a:quadBezTo>
                <a:close/>
              </a:path>
            </a:pathLst>
          </a:custGeom>
          <a:solidFill>
            <a:srgbClr val="0084FF"/>
          </a:solidFill>
          <a:ln/>
        </p:spPr>
      </p:sp>
      <p:sp>
        <p:nvSpPr>
          <p:cNvPr id="13" name="Shape 7"/>
          <p:cNvSpPr/>
          <p:nvPr/>
        </p:nvSpPr>
        <p:spPr>
          <a:xfrm>
            <a:off x="6195449" y="2803925"/>
            <a:ext cx="2098790" cy="0"/>
          </a:xfrm>
          <a:custGeom>
            <a:avLst/>
            <a:gdLst/>
            <a:ahLst/>
            <a:cxnLst/>
            <a:rect l="l" t="t" r="r" b="b"/>
            <a:pathLst>
              <a:path w="2098790">
                <a:moveTo>
                  <a:pt x="0" y="0"/>
                </a:moveTo>
                <a:moveTo>
                  <a:pt x="0" y="0"/>
                </a:moveTo>
                <a:lnTo>
                  <a:pt x="2098790" y="0"/>
                </a:lnTo>
              </a:path>
            </a:pathLst>
          </a:custGeom>
          <a:noFill/>
          <a:ln w="9525">
            <a:solidFill>
              <a:srgbClr val="0055FF">
                <a:alpha val="21961"/>
              </a:srgbClr>
            </a:solidFill>
            <a:prstDash val="solid"/>
            <a:headEnd type="none"/>
            <a:tailEnd type="none"/>
          </a:ln>
        </p:spPr>
      </p:sp>
      <p:pic>
        <p:nvPicPr>
          <p:cNvPr id="14" name="Image 4" descr="preencoded.png"/>
          <p:cNvPicPr>
            <a:picLocks noChangeAspect="1"/>
          </p:cNvPicPr>
          <p:nvPr/>
        </p:nvPicPr>
        <p:blipFill>
          <a:blip r:embed="rId6"/>
          <a:stretch>
            <a:fillRect/>
          </a:stretch>
        </p:blipFill>
        <p:spPr>
          <a:xfrm>
            <a:off x="6202037" y="1464158"/>
            <a:ext cx="2085615" cy="485978"/>
          </a:xfrm>
          <a:prstGeom prst="rect">
            <a:avLst/>
          </a:prstGeom>
        </p:spPr>
      </p:pic>
      <p:sp>
        <p:nvSpPr>
          <p:cNvPr id="15" name="Text 8"/>
          <p:cNvSpPr/>
          <p:nvPr/>
        </p:nvSpPr>
        <p:spPr>
          <a:xfrm>
            <a:off x="795609" y="1095306"/>
            <a:ext cx="2207094" cy="914400"/>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5760" b="1" i="1" dirty="0">
                <a:solidFill>
                  <a:srgbClr val="0055FF"/>
                </a:solidFill>
                <a:latin typeface="Noto Sans" pitchFamily="34" charset="0"/>
                <a:ea typeface="Noto Sans" pitchFamily="34" charset="-122"/>
                <a:cs typeface="Noto Sans" pitchFamily="34" charset="-120"/>
              </a:rPr>
              <a:t>1</a:t>
            </a:r>
            <a:endParaRPr lang="en-US" sz="1440" dirty="0"/>
          </a:p>
        </p:txBody>
      </p:sp>
      <p:sp>
        <p:nvSpPr>
          <p:cNvPr id="16" name="Text 9"/>
          <p:cNvSpPr/>
          <p:nvPr/>
        </p:nvSpPr>
        <p:spPr>
          <a:xfrm>
            <a:off x="3476727" y="1095306"/>
            <a:ext cx="2207094" cy="914400"/>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5760" b="1" i="1" dirty="0">
                <a:solidFill>
                  <a:srgbClr val="0055FF"/>
                </a:solidFill>
                <a:latin typeface="Noto Sans" pitchFamily="34" charset="0"/>
                <a:ea typeface="Noto Sans" pitchFamily="34" charset="-122"/>
                <a:cs typeface="Noto Sans" pitchFamily="34" charset="-120"/>
              </a:rPr>
              <a:t>2</a:t>
            </a:r>
            <a:endParaRPr lang="en-US" sz="1440" dirty="0"/>
          </a:p>
        </p:txBody>
      </p:sp>
      <p:sp>
        <p:nvSpPr>
          <p:cNvPr id="17" name="Text 10"/>
          <p:cNvSpPr/>
          <p:nvPr/>
        </p:nvSpPr>
        <p:spPr>
          <a:xfrm>
            <a:off x="6141298" y="1095306"/>
            <a:ext cx="2207094" cy="914400"/>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5760" b="1" i="1" dirty="0">
                <a:solidFill>
                  <a:srgbClr val="0055FF"/>
                </a:solidFill>
                <a:latin typeface="Noto Sans" pitchFamily="34" charset="0"/>
                <a:ea typeface="Noto Sans" pitchFamily="34" charset="-122"/>
                <a:cs typeface="Noto Sans" pitchFamily="34" charset="-120"/>
              </a:rPr>
              <a:t>3</a:t>
            </a:r>
            <a:endParaRPr lang="en-US" sz="1440" dirty="0"/>
          </a:p>
        </p:txBody>
      </p:sp>
      <p:pic>
        <p:nvPicPr>
          <p:cNvPr id="18" name="Image 5" descr="preencoded.png"/>
          <p:cNvPicPr>
            <a:picLocks noChangeAspect="1"/>
          </p:cNvPicPr>
          <p:nvPr/>
        </p:nvPicPr>
        <p:blipFill>
          <a:blip r:embed="rId7"/>
          <a:stretch>
            <a:fillRect/>
          </a:stretch>
        </p:blipFill>
        <p:spPr>
          <a:xfrm>
            <a:off x="856348" y="1552506"/>
            <a:ext cx="7431305" cy="419652"/>
          </a:xfrm>
          <a:prstGeom prst="rect">
            <a:avLst/>
          </a:prstGeom>
        </p:spPr>
      </p:pic>
      <p:sp>
        <p:nvSpPr>
          <p:cNvPr id="19" name="Text 11"/>
          <p:cNvSpPr/>
          <p:nvPr/>
        </p:nvSpPr>
        <p:spPr>
          <a:xfrm>
            <a:off x="751435" y="2075701"/>
            <a:ext cx="2295442" cy="374904"/>
          </a:xfrm>
          <a:prstGeom prst="rect">
            <a:avLst/>
          </a:prstGeom>
          <a:noFill/>
          <a:ln/>
        </p:spPr>
        <p:txBody>
          <a:bodyPr wrap="square" lIns="95250" tIns="95250" rIns="95250" bIns="95250" rtlCol="0" anchor="ctr"/>
          <a:lstStyle/>
          <a:p>
            <a:pPr marL="0" indent="0" algn="ctr">
              <a:lnSpc>
                <a:spcPct val="100000"/>
              </a:lnSpc>
              <a:spcBef>
                <a:spcPts val="375"/>
              </a:spcBef>
              <a:buNone/>
            </a:pPr>
            <a:r>
              <a:rPr lang="en-US" sz="1440" b="1" dirty="0">
                <a:solidFill>
                  <a:srgbClr val="FFFFFF"/>
                </a:solidFill>
                <a:latin typeface="Noto Sans" pitchFamily="34" charset="0"/>
                <a:ea typeface="Noto Sans" pitchFamily="34" charset="-122"/>
                <a:cs typeface="Noto Sans" pitchFamily="34" charset="-120"/>
              </a:rPr>
              <a:t>界面流畅度评价</a:t>
            </a:r>
            <a:endParaRPr lang="en-US" sz="1440" dirty="0"/>
          </a:p>
        </p:txBody>
      </p:sp>
      <p:sp>
        <p:nvSpPr>
          <p:cNvPr id="20" name="Text 12"/>
          <p:cNvSpPr/>
          <p:nvPr/>
        </p:nvSpPr>
        <p:spPr>
          <a:xfrm>
            <a:off x="728282" y="2875476"/>
            <a:ext cx="2341747" cy="1024128"/>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152" dirty="0">
                <a:solidFill>
                  <a:srgbClr val="000000"/>
                </a:solidFill>
                <a:latin typeface="Noto Sans" pitchFamily="34" charset="0"/>
                <a:ea typeface="Noto Sans" pitchFamily="34" charset="-122"/>
                <a:cs typeface="Noto Sans" pitchFamily="34" charset="-120"/>
              </a:rPr>
              <a:t>用户对AI背单词App的界面流畅度给出4.8/5的高评分，反映出通过ViewPager2实现的无缝滑动和异步加载技术有效提升了用户体验。</a:t>
            </a:r>
            <a:endParaRPr lang="en-US" sz="1440" dirty="0"/>
          </a:p>
        </p:txBody>
      </p:sp>
      <p:sp>
        <p:nvSpPr>
          <p:cNvPr id="21" name="Text 13"/>
          <p:cNvSpPr/>
          <p:nvPr/>
        </p:nvSpPr>
        <p:spPr>
          <a:xfrm>
            <a:off x="3432553" y="2075701"/>
            <a:ext cx="2295442" cy="374904"/>
          </a:xfrm>
          <a:prstGeom prst="rect">
            <a:avLst/>
          </a:prstGeom>
          <a:noFill/>
          <a:ln/>
        </p:spPr>
        <p:txBody>
          <a:bodyPr wrap="square" lIns="95250" tIns="95250" rIns="95250" bIns="95250" rtlCol="0" anchor="ctr"/>
          <a:lstStyle/>
          <a:p>
            <a:pPr marL="0" indent="0" algn="ctr">
              <a:lnSpc>
                <a:spcPct val="100000"/>
              </a:lnSpc>
              <a:spcBef>
                <a:spcPts val="375"/>
              </a:spcBef>
              <a:buNone/>
            </a:pPr>
            <a:r>
              <a:rPr lang="en-US" sz="1440" b="1" dirty="0">
                <a:solidFill>
                  <a:srgbClr val="FFFFFF"/>
                </a:solidFill>
                <a:latin typeface="Noto Sans" pitchFamily="34" charset="0"/>
                <a:ea typeface="Noto Sans" pitchFamily="34" charset="-122"/>
                <a:cs typeface="Noto Sans" pitchFamily="34" charset="-120"/>
              </a:rPr>
              <a:t>功能实用性反馈</a:t>
            </a:r>
            <a:endParaRPr lang="en-US" sz="1440" dirty="0"/>
          </a:p>
        </p:txBody>
      </p:sp>
      <p:sp>
        <p:nvSpPr>
          <p:cNvPr id="22" name="Text 14"/>
          <p:cNvSpPr/>
          <p:nvPr/>
        </p:nvSpPr>
        <p:spPr>
          <a:xfrm>
            <a:off x="3409401" y="2875476"/>
            <a:ext cx="2341747" cy="1024128"/>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152" dirty="0">
                <a:solidFill>
                  <a:srgbClr val="000000"/>
                </a:solidFill>
                <a:latin typeface="Noto Sans" pitchFamily="34" charset="0"/>
                <a:ea typeface="Noto Sans" pitchFamily="34" charset="-122"/>
                <a:cs typeface="Noto Sans" pitchFamily="34" charset="-120"/>
              </a:rPr>
              <a:t>功能实用性获得4.6/5的评价，显示了AI生成例句、双数据库存储及右滑历史记录等创新功能极大地满足了用户的学习需求。</a:t>
            </a:r>
            <a:endParaRPr lang="en-US" sz="1440" dirty="0"/>
          </a:p>
        </p:txBody>
      </p:sp>
      <p:sp>
        <p:nvSpPr>
          <p:cNvPr id="23" name="Text 15"/>
          <p:cNvSpPr/>
          <p:nvPr/>
        </p:nvSpPr>
        <p:spPr>
          <a:xfrm>
            <a:off x="6097124" y="2075701"/>
            <a:ext cx="2295442" cy="374904"/>
          </a:xfrm>
          <a:prstGeom prst="rect">
            <a:avLst/>
          </a:prstGeom>
          <a:noFill/>
          <a:ln/>
        </p:spPr>
        <p:txBody>
          <a:bodyPr wrap="square" lIns="95250" tIns="95250" rIns="95250" bIns="95250" rtlCol="0" anchor="ctr"/>
          <a:lstStyle/>
          <a:p>
            <a:pPr marL="0" indent="0" algn="ctr">
              <a:lnSpc>
                <a:spcPct val="100000"/>
              </a:lnSpc>
              <a:spcBef>
                <a:spcPts val="375"/>
              </a:spcBef>
              <a:buNone/>
            </a:pPr>
            <a:r>
              <a:rPr lang="en-US" sz="1440" b="1" dirty="0">
                <a:solidFill>
                  <a:srgbClr val="FFFFFF"/>
                </a:solidFill>
                <a:latin typeface="Noto Sans" pitchFamily="34" charset="0"/>
                <a:ea typeface="Noto Sans" pitchFamily="34" charset="-122"/>
                <a:cs typeface="Noto Sans" pitchFamily="34" charset="-120"/>
              </a:rPr>
              <a:t>综合体验满意度</a:t>
            </a:r>
            <a:endParaRPr lang="en-US" sz="1440" dirty="0"/>
          </a:p>
        </p:txBody>
      </p:sp>
      <p:sp>
        <p:nvSpPr>
          <p:cNvPr id="24" name="Text 16"/>
          <p:cNvSpPr/>
          <p:nvPr/>
        </p:nvSpPr>
        <p:spPr>
          <a:xfrm>
            <a:off x="6073971" y="2875476"/>
            <a:ext cx="2341747" cy="1024128"/>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152" dirty="0">
                <a:solidFill>
                  <a:srgbClr val="000000"/>
                </a:solidFill>
                <a:latin typeface="Noto Sans" pitchFamily="34" charset="0"/>
                <a:ea typeface="Noto Sans" pitchFamily="34" charset="-122"/>
                <a:cs typeface="Noto Sans" pitchFamily="34" charset="-120"/>
              </a:rPr>
              <a:t>综合体验满意度高，得益于项目在解决传统学习工具痛点、提升学习效率方面的显著成效，以及在技术实现上的精心优化。</a:t>
            </a:r>
            <a:endParaRPr lang="en-US" sz="144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63370" y="1959269"/>
            <a:ext cx="5221112" cy="786384"/>
          </a:xfrm>
          <a:prstGeom prst="rect">
            <a:avLst/>
          </a:prstGeom>
          <a:noFill/>
          <a:ln/>
        </p:spPr>
        <p:txBody>
          <a:bodyPr wrap="square" lIns="95250" tIns="95250" rIns="95250" bIns="95250" rtlCol="0" anchor="t"/>
          <a:lstStyle/>
          <a:p>
            <a:pPr marL="0" indent="0">
              <a:lnSpc>
                <a:spcPct val="112500"/>
              </a:lnSpc>
              <a:spcBef>
                <a:spcPts val="375"/>
              </a:spcBef>
              <a:buNone/>
            </a:pPr>
            <a:r>
              <a:rPr lang="en-US" sz="3168" b="1" dirty="0">
                <a:solidFill>
                  <a:srgbClr val="0055FF"/>
                </a:solidFill>
                <a:latin typeface="Microsoft Yahei" pitchFamily="34" charset="0"/>
                <a:ea typeface="Microsoft Yahei" pitchFamily="34" charset="-122"/>
                <a:cs typeface="Microsoft Yahei" pitchFamily="34" charset="-120"/>
              </a:rPr>
              <a:t>项目背景与目标</a:t>
            </a:r>
            <a:endParaRPr lang="en-US" sz="1440" dirty="0"/>
          </a:p>
        </p:txBody>
      </p:sp>
      <p:pic>
        <p:nvPicPr>
          <p:cNvPr id="3" name="Image 0" descr="preencoded.png"/>
          <p:cNvPicPr>
            <a:picLocks noChangeAspect="1"/>
          </p:cNvPicPr>
          <p:nvPr/>
        </p:nvPicPr>
        <p:blipFill>
          <a:blip r:embed="rId4"/>
          <a:stretch>
            <a:fillRect/>
          </a:stretch>
        </p:blipFill>
        <p:spPr>
          <a:xfrm>
            <a:off x="463370" y="438260"/>
            <a:ext cx="914028" cy="914028"/>
          </a:xfrm>
          <a:prstGeom prst="rect">
            <a:avLst/>
          </a:prstGeom>
        </p:spPr>
      </p:pic>
      <p:sp>
        <p:nvSpPr>
          <p:cNvPr id="4" name="Text 1"/>
          <p:cNvSpPr/>
          <p:nvPr/>
        </p:nvSpPr>
        <p:spPr>
          <a:xfrm>
            <a:off x="345154" y="742055"/>
            <a:ext cx="1356643" cy="941832"/>
          </a:xfrm>
          <a:prstGeom prst="rect">
            <a:avLst/>
          </a:prstGeom>
          <a:noFill/>
          <a:ln/>
        </p:spPr>
        <p:txBody>
          <a:bodyPr wrap="square" lIns="95250" tIns="95250" rIns="95250" bIns="95250" rtlCol="0" anchor="t"/>
          <a:lstStyle/>
          <a:p>
            <a:pPr marL="0" indent="0" algn="ctr">
              <a:lnSpc>
                <a:spcPct val="112500"/>
              </a:lnSpc>
              <a:spcBef>
                <a:spcPts val="375"/>
              </a:spcBef>
              <a:buNone/>
            </a:pPr>
            <a:r>
              <a:rPr lang="en-US" sz="3888" b="1" dirty="0">
                <a:solidFill>
                  <a:srgbClr val="002B7F"/>
                </a:solidFill>
                <a:latin typeface="Arial" pitchFamily="34" charset="0"/>
                <a:ea typeface="Arial" pitchFamily="34" charset="-122"/>
                <a:cs typeface="Arial" pitchFamily="34" charset="-120"/>
              </a:rPr>
              <a:t>01</a:t>
            </a:r>
            <a:endParaRPr lang="en-US" sz="144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63370" y="1959269"/>
            <a:ext cx="5221112" cy="786384"/>
          </a:xfrm>
          <a:prstGeom prst="rect">
            <a:avLst/>
          </a:prstGeom>
          <a:noFill/>
          <a:ln/>
        </p:spPr>
        <p:txBody>
          <a:bodyPr wrap="square" lIns="95250" tIns="95250" rIns="95250" bIns="95250" rtlCol="0" anchor="t"/>
          <a:lstStyle/>
          <a:p>
            <a:pPr marL="0" indent="0">
              <a:lnSpc>
                <a:spcPct val="112500"/>
              </a:lnSpc>
              <a:spcBef>
                <a:spcPts val="375"/>
              </a:spcBef>
              <a:buNone/>
            </a:pPr>
            <a:r>
              <a:rPr lang="en-US" sz="3168" b="1" dirty="0">
                <a:solidFill>
                  <a:srgbClr val="0055FF"/>
                </a:solidFill>
                <a:latin typeface="Microsoft Yahei" pitchFamily="34" charset="0"/>
                <a:ea typeface="Microsoft Yahei" pitchFamily="34" charset="-122"/>
                <a:cs typeface="Microsoft Yahei" pitchFamily="34" charset="-120"/>
              </a:rPr>
              <a:t>商业价值延伸</a:t>
            </a:r>
            <a:endParaRPr lang="en-US" sz="1440" dirty="0"/>
          </a:p>
        </p:txBody>
      </p:sp>
      <p:pic>
        <p:nvPicPr>
          <p:cNvPr id="3" name="Image 0" descr="preencoded.png"/>
          <p:cNvPicPr>
            <a:picLocks noChangeAspect="1"/>
          </p:cNvPicPr>
          <p:nvPr/>
        </p:nvPicPr>
        <p:blipFill>
          <a:blip r:embed="rId4"/>
          <a:stretch>
            <a:fillRect/>
          </a:stretch>
        </p:blipFill>
        <p:spPr>
          <a:xfrm>
            <a:off x="463370" y="438260"/>
            <a:ext cx="914028" cy="914028"/>
          </a:xfrm>
          <a:prstGeom prst="rect">
            <a:avLst/>
          </a:prstGeom>
        </p:spPr>
      </p:pic>
      <p:sp>
        <p:nvSpPr>
          <p:cNvPr id="4" name="Text 1"/>
          <p:cNvSpPr/>
          <p:nvPr/>
        </p:nvSpPr>
        <p:spPr>
          <a:xfrm>
            <a:off x="345154" y="742055"/>
            <a:ext cx="1356643" cy="941832"/>
          </a:xfrm>
          <a:prstGeom prst="rect">
            <a:avLst/>
          </a:prstGeom>
          <a:noFill/>
          <a:ln/>
        </p:spPr>
        <p:txBody>
          <a:bodyPr wrap="square" lIns="95250" tIns="95250" rIns="95250" bIns="95250" rtlCol="0" anchor="t"/>
          <a:lstStyle/>
          <a:p>
            <a:pPr marL="0" indent="0" algn="ctr">
              <a:lnSpc>
                <a:spcPct val="112500"/>
              </a:lnSpc>
              <a:spcBef>
                <a:spcPts val="375"/>
              </a:spcBef>
              <a:buNone/>
            </a:pPr>
            <a:r>
              <a:rPr lang="en-US" sz="3888" b="1" dirty="0">
                <a:solidFill>
                  <a:srgbClr val="002B7F"/>
                </a:solidFill>
                <a:latin typeface="Arial" pitchFamily="34" charset="0"/>
                <a:ea typeface="Arial" pitchFamily="34" charset="-122"/>
                <a:cs typeface="Arial" pitchFamily="34" charset="-120"/>
              </a:rPr>
              <a:t>08</a:t>
            </a:r>
            <a:endParaRPr lang="en-US" sz="144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lstStyle/>
          <a:p>
            <a:pPr marL="0" indent="0">
              <a:lnSpc>
                <a:spcPct val="112500"/>
              </a:lnSpc>
              <a:spcBef>
                <a:spcPts val="375"/>
              </a:spcBef>
              <a:buNone/>
            </a:pPr>
            <a:r>
              <a:rPr lang="en-US" sz="2016" b="1" dirty="0">
                <a:solidFill>
                  <a:srgbClr val="002B7F"/>
                </a:solidFill>
                <a:latin typeface="微软雅黑" pitchFamily="34" charset="0"/>
                <a:ea typeface="微软雅黑" pitchFamily="34" charset="-122"/>
                <a:cs typeface="微软雅黑" pitchFamily="34" charset="-120"/>
              </a:rPr>
              <a:t>潜在扩展方向探讨</a:t>
            </a:r>
            <a:endParaRPr lang="en-US" sz="1440" dirty="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rot="2700000">
            <a:off x="4116172" y="2229671"/>
            <a:ext cx="911657" cy="911657"/>
          </a:xfrm>
          <a:custGeom>
            <a:avLst/>
            <a:gdLst/>
            <a:ahLst/>
            <a:cxnLst/>
            <a:rect l="l" t="t" r="r" b="b"/>
            <a:pathLst>
              <a:path w="911657" h="911657">
                <a:moveTo>
                  <a:pt x="158693" y="0"/>
                </a:moveTo>
                <a:moveTo>
                  <a:pt x="158693" y="0"/>
                </a:moveTo>
                <a:lnTo>
                  <a:pt x="752964" y="0"/>
                </a:lnTo>
                <a:quadBezTo>
                  <a:pt x="911657" y="0"/>
                  <a:pt x="911657" y="158693"/>
                </a:quadBezTo>
                <a:lnTo>
                  <a:pt x="911657" y="752964"/>
                </a:lnTo>
                <a:quadBezTo>
                  <a:pt x="911657" y="911657"/>
                  <a:pt x="752964" y="911657"/>
                </a:quadBezTo>
                <a:lnTo>
                  <a:pt x="158693" y="911657"/>
                </a:lnTo>
                <a:quadBezTo>
                  <a:pt x="0" y="911657"/>
                  <a:pt x="0" y="752964"/>
                </a:quadBezTo>
                <a:lnTo>
                  <a:pt x="0" y="158693"/>
                </a:lnTo>
                <a:quadBezTo>
                  <a:pt x="0" y="0"/>
                  <a:pt x="158693" y="0"/>
                </a:quadBezTo>
                <a:close/>
              </a:path>
            </a:pathLst>
          </a:custGeom>
          <a:solidFill>
            <a:srgbClr val="5196FF"/>
          </a:solidFill>
          <a:ln/>
        </p:spPr>
      </p:sp>
      <p:sp>
        <p:nvSpPr>
          <p:cNvPr id="6" name="Shape 2"/>
          <p:cNvSpPr/>
          <p:nvPr/>
        </p:nvSpPr>
        <p:spPr>
          <a:xfrm rot="2700000">
            <a:off x="3321091" y="2992149"/>
            <a:ext cx="911657" cy="911657"/>
          </a:xfrm>
          <a:custGeom>
            <a:avLst/>
            <a:gdLst/>
            <a:ahLst/>
            <a:cxnLst/>
            <a:rect l="l" t="t" r="r" b="b"/>
            <a:pathLst>
              <a:path w="911657" h="911657">
                <a:moveTo>
                  <a:pt x="158693" y="0"/>
                </a:moveTo>
                <a:moveTo>
                  <a:pt x="158693" y="0"/>
                </a:moveTo>
                <a:lnTo>
                  <a:pt x="752964" y="0"/>
                </a:lnTo>
                <a:quadBezTo>
                  <a:pt x="911657" y="0"/>
                  <a:pt x="911657" y="158693"/>
                </a:quadBezTo>
                <a:lnTo>
                  <a:pt x="911657" y="752964"/>
                </a:lnTo>
                <a:quadBezTo>
                  <a:pt x="911657" y="911657"/>
                  <a:pt x="752964" y="911657"/>
                </a:quadBezTo>
                <a:lnTo>
                  <a:pt x="158693" y="911657"/>
                </a:lnTo>
                <a:quadBezTo>
                  <a:pt x="0" y="911657"/>
                  <a:pt x="0" y="752964"/>
                </a:quadBezTo>
                <a:lnTo>
                  <a:pt x="0" y="158693"/>
                </a:lnTo>
                <a:quadBezTo>
                  <a:pt x="0" y="0"/>
                  <a:pt x="158693" y="0"/>
                </a:quadBezTo>
                <a:close/>
              </a:path>
            </a:pathLst>
          </a:custGeom>
          <a:solidFill>
            <a:srgbClr val="0084FF"/>
          </a:solidFill>
          <a:ln/>
        </p:spPr>
      </p:sp>
      <p:sp>
        <p:nvSpPr>
          <p:cNvPr id="7" name="Shape 3"/>
          <p:cNvSpPr/>
          <p:nvPr/>
        </p:nvSpPr>
        <p:spPr>
          <a:xfrm rot="2700000">
            <a:off x="4911252" y="2992149"/>
            <a:ext cx="911657" cy="911657"/>
          </a:xfrm>
          <a:custGeom>
            <a:avLst/>
            <a:gdLst/>
            <a:ahLst/>
            <a:cxnLst/>
            <a:rect l="l" t="t" r="r" b="b"/>
            <a:pathLst>
              <a:path w="911657" h="911657">
                <a:moveTo>
                  <a:pt x="158693" y="0"/>
                </a:moveTo>
                <a:moveTo>
                  <a:pt x="158693" y="0"/>
                </a:moveTo>
                <a:lnTo>
                  <a:pt x="752964" y="0"/>
                </a:lnTo>
                <a:quadBezTo>
                  <a:pt x="911657" y="0"/>
                  <a:pt x="911657" y="158693"/>
                </a:quadBezTo>
                <a:lnTo>
                  <a:pt x="911657" y="752964"/>
                </a:lnTo>
                <a:quadBezTo>
                  <a:pt x="911657" y="911657"/>
                  <a:pt x="752964" y="911657"/>
                </a:quadBezTo>
                <a:lnTo>
                  <a:pt x="158693" y="911657"/>
                </a:lnTo>
                <a:quadBezTo>
                  <a:pt x="0" y="911657"/>
                  <a:pt x="0" y="752964"/>
                </a:quadBezTo>
                <a:lnTo>
                  <a:pt x="0" y="158693"/>
                </a:lnTo>
                <a:quadBezTo>
                  <a:pt x="0" y="0"/>
                  <a:pt x="158693" y="0"/>
                </a:quadBezTo>
                <a:close/>
              </a:path>
            </a:pathLst>
          </a:custGeom>
          <a:solidFill>
            <a:srgbClr val="0084FF"/>
          </a:solidFill>
          <a:ln/>
        </p:spPr>
      </p:sp>
      <p:pic>
        <p:nvPicPr>
          <p:cNvPr id="8" name="Image 2" descr="preencoded.png"/>
          <p:cNvPicPr>
            <a:picLocks noChangeAspect="1"/>
          </p:cNvPicPr>
          <p:nvPr/>
        </p:nvPicPr>
        <p:blipFill>
          <a:blip r:embed="rId6"/>
          <a:stretch>
            <a:fillRect/>
          </a:stretch>
        </p:blipFill>
        <p:spPr>
          <a:xfrm>
            <a:off x="3576666" y="3247723"/>
            <a:ext cx="400507" cy="400507"/>
          </a:xfrm>
          <a:prstGeom prst="rect">
            <a:avLst/>
          </a:prstGeom>
        </p:spPr>
      </p:pic>
      <p:pic>
        <p:nvPicPr>
          <p:cNvPr id="9" name="Image 3" descr="preencoded.png"/>
          <p:cNvPicPr>
            <a:picLocks noChangeAspect="1"/>
          </p:cNvPicPr>
          <p:nvPr/>
        </p:nvPicPr>
        <p:blipFill>
          <a:blip r:embed="rId7"/>
          <a:stretch>
            <a:fillRect/>
          </a:stretch>
        </p:blipFill>
        <p:spPr>
          <a:xfrm>
            <a:off x="4347972" y="2461472"/>
            <a:ext cx="448056" cy="448056"/>
          </a:xfrm>
          <a:prstGeom prst="rect">
            <a:avLst/>
          </a:prstGeom>
        </p:spPr>
      </p:pic>
      <p:pic>
        <p:nvPicPr>
          <p:cNvPr id="10" name="Image 4" descr="preencoded.png"/>
          <p:cNvPicPr>
            <a:picLocks noChangeAspect="1"/>
          </p:cNvPicPr>
          <p:nvPr/>
        </p:nvPicPr>
        <p:blipFill>
          <a:blip r:embed="rId8"/>
          <a:stretch>
            <a:fillRect/>
          </a:stretch>
        </p:blipFill>
        <p:spPr>
          <a:xfrm>
            <a:off x="5195071" y="3275968"/>
            <a:ext cx="344018" cy="344018"/>
          </a:xfrm>
          <a:prstGeom prst="rect">
            <a:avLst/>
          </a:prstGeom>
        </p:spPr>
      </p:pic>
      <p:sp>
        <p:nvSpPr>
          <p:cNvPr id="11" name="Text 4"/>
          <p:cNvSpPr/>
          <p:nvPr/>
        </p:nvSpPr>
        <p:spPr>
          <a:xfrm>
            <a:off x="226675" y="2727592"/>
            <a:ext cx="2712236" cy="374904"/>
          </a:xfrm>
          <a:prstGeom prst="rect">
            <a:avLst/>
          </a:prstGeom>
          <a:noFill/>
          <a:ln/>
        </p:spPr>
        <p:txBody>
          <a:bodyPr wrap="square" lIns="95250" tIns="95250" rIns="95250" bIns="95250" rtlCol="0" anchor="b"/>
          <a:lstStyle/>
          <a:p>
            <a:pPr marL="0" indent="0" algn="r">
              <a:lnSpc>
                <a:spcPct val="100000"/>
              </a:lnSpc>
              <a:spcBef>
                <a:spcPts val="375"/>
              </a:spcBef>
              <a:buNone/>
            </a:pPr>
            <a:r>
              <a:rPr lang="en-US" sz="1584" b="1" dirty="0">
                <a:solidFill>
                  <a:srgbClr val="000000"/>
                </a:solidFill>
                <a:latin typeface="Noto Sans" pitchFamily="34" charset="0"/>
                <a:ea typeface="Noto Sans" pitchFamily="34" charset="-122"/>
                <a:cs typeface="Noto Sans" pitchFamily="34" charset="-120"/>
              </a:rPr>
              <a:t>付费解锁高阶功能</a:t>
            </a:r>
            <a:endParaRPr lang="en-US" sz="1440" dirty="0"/>
          </a:p>
        </p:txBody>
      </p:sp>
      <p:sp>
        <p:nvSpPr>
          <p:cNvPr id="12" name="Text 5"/>
          <p:cNvSpPr/>
          <p:nvPr/>
        </p:nvSpPr>
        <p:spPr>
          <a:xfrm>
            <a:off x="226675" y="3070933"/>
            <a:ext cx="2712236" cy="813816"/>
          </a:xfrm>
          <a:prstGeom prst="rect">
            <a:avLst/>
          </a:prstGeom>
          <a:noFill/>
          <a:ln/>
        </p:spPr>
        <p:txBody>
          <a:bodyPr wrap="square" lIns="95250" tIns="95250" rIns="95250" bIns="95250" rtlCol="0" anchor="t">
            <a:spAutoFit/>
          </a:bodyPr>
          <a:lstStyle/>
          <a:p>
            <a:pPr marL="0" indent="0" algn="r">
              <a:lnSpc>
                <a:spcPct val="100000"/>
              </a:lnSpc>
              <a:spcBef>
                <a:spcPts val="375"/>
              </a:spcBef>
              <a:buNone/>
            </a:pPr>
            <a:r>
              <a:rPr lang="en-US" sz="1152" dirty="0">
                <a:solidFill>
                  <a:srgbClr val="000000"/>
                </a:solidFill>
                <a:latin typeface="Noto Sans" pitchFamily="34" charset="0"/>
                <a:ea typeface="Noto Sans" pitchFamily="34" charset="-122"/>
                <a:cs typeface="Noto Sans" pitchFamily="34" charset="-120"/>
              </a:rPr>
              <a:t>通过引入付费模式，用户可以解锁更多高级功能如自定义词库和语音评测，这不仅增加了应用的吸引力，也为用户提供了更个性化的学习体验。</a:t>
            </a:r>
            <a:endParaRPr lang="en-US" sz="1440" dirty="0"/>
          </a:p>
        </p:txBody>
      </p:sp>
      <p:sp>
        <p:nvSpPr>
          <p:cNvPr id="13" name="Text 6"/>
          <p:cNvSpPr/>
          <p:nvPr/>
        </p:nvSpPr>
        <p:spPr>
          <a:xfrm>
            <a:off x="2079889" y="980555"/>
            <a:ext cx="4990549" cy="374904"/>
          </a:xfrm>
          <a:prstGeom prst="rect">
            <a:avLst/>
          </a:prstGeom>
          <a:noFill/>
          <a:ln/>
        </p:spPr>
        <p:txBody>
          <a:bodyPr wrap="square" lIns="95250" tIns="95250" rIns="95250" bIns="95250" rtlCol="0" anchor="b"/>
          <a:lstStyle/>
          <a:p>
            <a:pPr marL="0" indent="0" algn="ctr">
              <a:lnSpc>
                <a:spcPct val="100000"/>
              </a:lnSpc>
              <a:spcBef>
                <a:spcPts val="375"/>
              </a:spcBef>
              <a:buNone/>
            </a:pPr>
            <a:r>
              <a:rPr lang="en-US" sz="1584" b="1" dirty="0">
                <a:solidFill>
                  <a:srgbClr val="000000"/>
                </a:solidFill>
                <a:latin typeface="Noto Sans" pitchFamily="34" charset="0"/>
                <a:ea typeface="Noto Sans" pitchFamily="34" charset="-122"/>
                <a:cs typeface="Noto Sans" pitchFamily="34" charset="-120"/>
              </a:rPr>
              <a:t>教育机构合作模式</a:t>
            </a:r>
            <a:endParaRPr lang="en-US" sz="1440" dirty="0"/>
          </a:p>
        </p:txBody>
      </p:sp>
      <p:sp>
        <p:nvSpPr>
          <p:cNvPr id="14" name="Text 7"/>
          <p:cNvSpPr/>
          <p:nvPr/>
        </p:nvSpPr>
        <p:spPr>
          <a:xfrm>
            <a:off x="2079889" y="1273163"/>
            <a:ext cx="4990549" cy="603504"/>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1152" dirty="0">
                <a:solidFill>
                  <a:srgbClr val="000000"/>
                </a:solidFill>
                <a:latin typeface="Noto Sans" pitchFamily="34" charset="0"/>
                <a:ea typeface="Noto Sans" pitchFamily="34" charset="-122"/>
                <a:cs typeface="Noto Sans" pitchFamily="34" charset="-120"/>
              </a:rPr>
              <a:t>与教育机构合作开发CET6专项训练模块，能够针对特定考试提供定制化学习内容，增强应用的市场竞争力和教育价值。</a:t>
            </a:r>
            <a:endParaRPr lang="en-US" sz="1440" dirty="0"/>
          </a:p>
        </p:txBody>
      </p:sp>
      <p:sp>
        <p:nvSpPr>
          <p:cNvPr id="15" name="Text 8"/>
          <p:cNvSpPr/>
          <p:nvPr/>
        </p:nvSpPr>
        <p:spPr>
          <a:xfrm>
            <a:off x="6144294" y="2727592"/>
            <a:ext cx="2773031" cy="374904"/>
          </a:xfrm>
          <a:prstGeom prst="rect">
            <a:avLst/>
          </a:prstGeom>
          <a:noFill/>
          <a:ln/>
        </p:spPr>
        <p:txBody>
          <a:bodyPr wrap="square" lIns="95250" tIns="95250" rIns="95250" bIns="95250" rtlCol="0" anchor="b"/>
          <a:lstStyle/>
          <a:p>
            <a:pPr marL="0" indent="0">
              <a:lnSpc>
                <a:spcPct val="100000"/>
              </a:lnSpc>
              <a:spcBef>
                <a:spcPts val="375"/>
              </a:spcBef>
              <a:buNone/>
            </a:pPr>
            <a:r>
              <a:rPr lang="en-US" sz="1584" b="1" dirty="0">
                <a:solidFill>
                  <a:srgbClr val="000000"/>
                </a:solidFill>
                <a:latin typeface="Noto Sans" pitchFamily="34" charset="0"/>
                <a:ea typeface="Noto Sans" pitchFamily="34" charset="-122"/>
                <a:cs typeface="Noto Sans" pitchFamily="34" charset="-120"/>
              </a:rPr>
              <a:t>多语言拓展计划</a:t>
            </a:r>
            <a:endParaRPr lang="en-US" sz="1440" dirty="0"/>
          </a:p>
        </p:txBody>
      </p:sp>
      <p:sp>
        <p:nvSpPr>
          <p:cNvPr id="16" name="Text 9"/>
          <p:cNvSpPr/>
          <p:nvPr/>
        </p:nvSpPr>
        <p:spPr>
          <a:xfrm>
            <a:off x="6154913" y="3070933"/>
            <a:ext cx="2762412" cy="81381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152" dirty="0">
                <a:solidFill>
                  <a:srgbClr val="000000"/>
                </a:solidFill>
                <a:latin typeface="Noto Sans" pitchFamily="34" charset="0"/>
                <a:ea typeface="Noto Sans" pitchFamily="34" charset="-122"/>
                <a:cs typeface="Noto Sans" pitchFamily="34" charset="-120"/>
              </a:rPr>
              <a:t>计划推出日语和韩语版本的AI背单词App，满足不同语言学习者的需求，扩大用户基础，提升应用的国际影响力。</a:t>
            </a:r>
            <a:endParaRPr lang="en-US" sz="144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3">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63370" y="1959269"/>
            <a:ext cx="5221112" cy="786384"/>
          </a:xfrm>
          <a:prstGeom prst="rect">
            <a:avLst/>
          </a:prstGeom>
          <a:noFill/>
          <a:ln/>
        </p:spPr>
        <p:txBody>
          <a:bodyPr wrap="square" lIns="95250" tIns="95250" rIns="95250" bIns="95250" rtlCol="0" anchor="t"/>
          <a:lstStyle/>
          <a:p>
            <a:pPr marL="0" indent="0">
              <a:lnSpc>
                <a:spcPct val="112500"/>
              </a:lnSpc>
              <a:spcBef>
                <a:spcPts val="375"/>
              </a:spcBef>
              <a:buNone/>
            </a:pPr>
            <a:r>
              <a:rPr lang="en-US" sz="3168" b="1" dirty="0">
                <a:solidFill>
                  <a:srgbClr val="0055FF"/>
                </a:solidFill>
                <a:latin typeface="Microsoft Yahei" pitchFamily="34" charset="0"/>
                <a:ea typeface="Microsoft Yahei" pitchFamily="34" charset="-122"/>
                <a:cs typeface="Microsoft Yahei" pitchFamily="34" charset="-120"/>
              </a:rPr>
              <a:t>项目总结与收获</a:t>
            </a:r>
            <a:endParaRPr lang="en-US" sz="1440" dirty="0"/>
          </a:p>
        </p:txBody>
      </p:sp>
      <p:pic>
        <p:nvPicPr>
          <p:cNvPr id="3" name="Image 0" descr="preencoded.png"/>
          <p:cNvPicPr>
            <a:picLocks noChangeAspect="1"/>
          </p:cNvPicPr>
          <p:nvPr/>
        </p:nvPicPr>
        <p:blipFill>
          <a:blip r:embed="rId4"/>
          <a:stretch>
            <a:fillRect/>
          </a:stretch>
        </p:blipFill>
        <p:spPr>
          <a:xfrm>
            <a:off x="463370" y="438260"/>
            <a:ext cx="914028" cy="914028"/>
          </a:xfrm>
          <a:prstGeom prst="rect">
            <a:avLst/>
          </a:prstGeom>
        </p:spPr>
      </p:pic>
      <p:sp>
        <p:nvSpPr>
          <p:cNvPr id="4" name="Text 1"/>
          <p:cNvSpPr/>
          <p:nvPr/>
        </p:nvSpPr>
        <p:spPr>
          <a:xfrm>
            <a:off x="345154" y="742055"/>
            <a:ext cx="1356643" cy="941832"/>
          </a:xfrm>
          <a:prstGeom prst="rect">
            <a:avLst/>
          </a:prstGeom>
          <a:noFill/>
          <a:ln/>
        </p:spPr>
        <p:txBody>
          <a:bodyPr wrap="square" lIns="95250" tIns="95250" rIns="95250" bIns="95250" rtlCol="0" anchor="t"/>
          <a:lstStyle/>
          <a:p>
            <a:pPr marL="0" indent="0" algn="ctr">
              <a:lnSpc>
                <a:spcPct val="112500"/>
              </a:lnSpc>
              <a:spcBef>
                <a:spcPts val="375"/>
              </a:spcBef>
              <a:buNone/>
            </a:pPr>
            <a:r>
              <a:rPr lang="en-US" sz="3888" b="1" dirty="0">
                <a:solidFill>
                  <a:srgbClr val="002B7F"/>
                </a:solidFill>
                <a:latin typeface="Arial" pitchFamily="34" charset="0"/>
                <a:ea typeface="Arial" pitchFamily="34" charset="-122"/>
                <a:cs typeface="Arial" pitchFamily="34" charset="-120"/>
              </a:rPr>
              <a:t>09</a:t>
            </a:r>
            <a:endParaRPr lang="en-US" sz="144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4">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lstStyle/>
          <a:p>
            <a:pPr marL="0" indent="0">
              <a:lnSpc>
                <a:spcPct val="112500"/>
              </a:lnSpc>
              <a:spcBef>
                <a:spcPts val="375"/>
              </a:spcBef>
              <a:buNone/>
            </a:pPr>
            <a:r>
              <a:rPr lang="en-US" sz="2016" b="1" dirty="0">
                <a:solidFill>
                  <a:srgbClr val="002B7F"/>
                </a:solidFill>
                <a:latin typeface="微软雅黑" pitchFamily="34" charset="0"/>
                <a:ea typeface="微软雅黑" pitchFamily="34" charset="-122"/>
                <a:cs typeface="微软雅黑" pitchFamily="34" charset="-120"/>
              </a:rPr>
              <a:t>核心能力提升总结</a:t>
            </a:r>
            <a:endParaRPr lang="en-US" sz="1440" dirty="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pic>
        <p:nvPicPr>
          <p:cNvPr id="5" name="Image 2" descr="preencoded.png"/>
          <p:cNvPicPr>
            <a:picLocks noChangeAspect="1"/>
          </p:cNvPicPr>
          <p:nvPr/>
        </p:nvPicPr>
        <p:blipFill>
          <a:blip r:embed="rId6"/>
          <a:stretch>
            <a:fillRect/>
          </a:stretch>
        </p:blipFill>
        <p:spPr>
          <a:xfrm>
            <a:off x="5997313" y="1177268"/>
            <a:ext cx="2638108" cy="3342596"/>
          </a:xfrm>
          <a:prstGeom prst="rect">
            <a:avLst/>
          </a:prstGeom>
        </p:spPr>
      </p:pic>
      <p:pic>
        <p:nvPicPr>
          <p:cNvPr id="6" name="Image 3" descr="preencoded.png"/>
          <p:cNvPicPr>
            <a:picLocks noChangeAspect="1"/>
          </p:cNvPicPr>
          <p:nvPr/>
        </p:nvPicPr>
        <p:blipFill>
          <a:blip r:embed="rId7"/>
          <a:stretch>
            <a:fillRect/>
          </a:stretch>
        </p:blipFill>
        <p:spPr>
          <a:xfrm flipH="1">
            <a:off x="508580" y="1177268"/>
            <a:ext cx="2610676" cy="3342596"/>
          </a:xfrm>
          <a:prstGeom prst="rect">
            <a:avLst/>
          </a:prstGeom>
        </p:spPr>
      </p:pic>
      <p:sp>
        <p:nvSpPr>
          <p:cNvPr id="7" name="Shape 1"/>
          <p:cNvSpPr/>
          <p:nvPr/>
        </p:nvSpPr>
        <p:spPr>
          <a:xfrm>
            <a:off x="2996572" y="1137421"/>
            <a:ext cx="3123424" cy="3422290"/>
          </a:xfrm>
          <a:custGeom>
            <a:avLst/>
            <a:gdLst/>
            <a:ahLst/>
            <a:cxnLst/>
            <a:rect l="l" t="t" r="r" b="b"/>
            <a:pathLst>
              <a:path w="3123424" h="3422290">
                <a:moveTo>
                  <a:pt x="0" y="0"/>
                </a:moveTo>
                <a:moveTo>
                  <a:pt x="0" y="0"/>
                </a:moveTo>
                <a:lnTo>
                  <a:pt x="3123424" y="0"/>
                </a:lnTo>
                <a:lnTo>
                  <a:pt x="3123424" y="3422290"/>
                </a:lnTo>
                <a:lnTo>
                  <a:pt x="0" y="3422290"/>
                </a:lnTo>
                <a:close/>
              </a:path>
            </a:pathLst>
          </a:custGeom>
          <a:solidFill>
            <a:srgbClr val="0084FF"/>
          </a:solidFill>
          <a:ln/>
        </p:spPr>
      </p:sp>
      <p:sp>
        <p:nvSpPr>
          <p:cNvPr id="8" name="Text 2"/>
          <p:cNvSpPr/>
          <p:nvPr/>
        </p:nvSpPr>
        <p:spPr>
          <a:xfrm>
            <a:off x="673172" y="2586947"/>
            <a:ext cx="2176841" cy="374904"/>
          </a:xfrm>
          <a:prstGeom prst="rect">
            <a:avLst/>
          </a:prstGeom>
          <a:noFill/>
          <a:ln/>
        </p:spPr>
        <p:txBody>
          <a:bodyPr wrap="square" lIns="95250" tIns="95250" rIns="95250" bIns="95250" rtlCol="0" anchor="ctr"/>
          <a:lstStyle/>
          <a:p>
            <a:pPr marL="0" indent="0" algn="r">
              <a:lnSpc>
                <a:spcPct val="100000"/>
              </a:lnSpc>
              <a:spcBef>
                <a:spcPts val="375"/>
              </a:spcBef>
              <a:buNone/>
            </a:pPr>
            <a:r>
              <a:rPr lang="en-US" sz="1584" b="1" dirty="0">
                <a:solidFill>
                  <a:srgbClr val="FFFFFF"/>
                </a:solidFill>
                <a:latin typeface="Noto Sans" pitchFamily="34" charset="0"/>
                <a:ea typeface="Noto Sans" pitchFamily="34" charset="-122"/>
                <a:cs typeface="Noto Sans" pitchFamily="34" charset="-120"/>
              </a:rPr>
              <a:t>全栈开发能力提升</a:t>
            </a:r>
            <a:endParaRPr lang="en-US" sz="1440" dirty="0"/>
          </a:p>
        </p:txBody>
      </p:sp>
      <p:pic>
        <p:nvPicPr>
          <p:cNvPr id="9" name="Image 4" descr="https://sgw-dx.xf-yun.com/api/v1/sparkdesk/_17449822869534c82c3c4f78547a8abf609d0b03ff0df.jpg?authorization=c2ltcGxlLWp3dCBhaz1zcGFya2Rlc2s4MDAwMDAwMDAwMDE7ZXhwPTMzMjE3ODIyODY7YWxnbz1obWFjLXNoYTI1NjtzaWc9WEpVMjdJOTJROWFRa3dVelJabFduZDZheHdnQ1RBNS9NK1M2NzRCbkF6OD0=&amp;x_location=7YfmxI7B7uKO7jlRxIftd6UofXD="/>
          <p:cNvPicPr>
            <a:picLocks noChangeAspect="1"/>
          </p:cNvPicPr>
          <p:nvPr/>
        </p:nvPicPr>
        <p:blipFill>
          <a:blip r:embed="rId8"/>
          <a:srcRect/>
          <a:stretch/>
        </p:blipFill>
        <p:spPr>
          <a:xfrm>
            <a:off x="1419939" y="1658528"/>
            <a:ext cx="800404" cy="800404"/>
          </a:xfrm>
          <a:prstGeom prst="ellipse">
            <a:avLst/>
          </a:prstGeom>
        </p:spPr>
      </p:pic>
      <p:sp>
        <p:nvSpPr>
          <p:cNvPr id="10" name="Text 3"/>
          <p:cNvSpPr/>
          <p:nvPr/>
        </p:nvSpPr>
        <p:spPr>
          <a:xfrm>
            <a:off x="673172" y="2952081"/>
            <a:ext cx="2187878" cy="1024128"/>
          </a:xfrm>
          <a:prstGeom prst="rect">
            <a:avLst/>
          </a:prstGeom>
          <a:noFill/>
          <a:ln/>
        </p:spPr>
        <p:txBody>
          <a:bodyPr wrap="square" lIns="95250" tIns="95250" rIns="95250" bIns="95250" rtlCol="0" anchor="t">
            <a:spAutoFit/>
          </a:bodyPr>
          <a:lstStyle/>
          <a:p>
            <a:pPr marL="0" indent="0" algn="r">
              <a:lnSpc>
                <a:spcPct val="100000"/>
              </a:lnSpc>
              <a:spcBef>
                <a:spcPts val="375"/>
              </a:spcBef>
              <a:buNone/>
            </a:pPr>
            <a:r>
              <a:rPr lang="en-US" sz="1152" dirty="0">
                <a:solidFill>
                  <a:srgbClr val="FFFFFF"/>
                </a:solidFill>
                <a:latin typeface="Noto Sans" pitchFamily="34" charset="0"/>
                <a:ea typeface="Noto Sans" pitchFamily="34" charset="-122"/>
                <a:cs typeface="Noto Sans" pitchFamily="34" charset="-120"/>
              </a:rPr>
              <a:t>通过本项目，开发者在Android、Flask和MySQL等技术栈上获得了全面的实践经验，显著提升了从前端到后端的全栈开发能力。</a:t>
            </a:r>
            <a:endParaRPr lang="en-US" sz="1440" dirty="0"/>
          </a:p>
        </p:txBody>
      </p:sp>
      <p:sp>
        <p:nvSpPr>
          <p:cNvPr id="11" name="Text 4"/>
          <p:cNvSpPr/>
          <p:nvPr/>
        </p:nvSpPr>
        <p:spPr>
          <a:xfrm>
            <a:off x="3277721" y="2473662"/>
            <a:ext cx="2561125" cy="374904"/>
          </a:xfrm>
          <a:prstGeom prst="rect">
            <a:avLst/>
          </a:prstGeom>
          <a:noFill/>
          <a:ln/>
        </p:spPr>
        <p:txBody>
          <a:bodyPr wrap="square" lIns="95250" tIns="95250" rIns="95250" bIns="95250" rtlCol="0" anchor="ctr"/>
          <a:lstStyle/>
          <a:p>
            <a:pPr marL="0" indent="0" algn="ctr">
              <a:lnSpc>
                <a:spcPct val="100000"/>
              </a:lnSpc>
              <a:spcBef>
                <a:spcPts val="375"/>
              </a:spcBef>
              <a:buNone/>
            </a:pPr>
            <a:r>
              <a:rPr lang="en-US" sz="1584" b="1" dirty="0">
                <a:solidFill>
                  <a:srgbClr val="FFFFFF"/>
                </a:solidFill>
                <a:latin typeface="Noto Sans" pitchFamily="34" charset="0"/>
                <a:ea typeface="Noto Sans" pitchFamily="34" charset="-122"/>
                <a:cs typeface="Noto Sans" pitchFamily="34" charset="-120"/>
              </a:rPr>
              <a:t>复杂系统调试经验</a:t>
            </a:r>
            <a:endParaRPr lang="en-US" sz="1440" dirty="0"/>
          </a:p>
        </p:txBody>
      </p:sp>
      <p:sp>
        <p:nvSpPr>
          <p:cNvPr id="13" name="Text 5"/>
          <p:cNvSpPr/>
          <p:nvPr/>
        </p:nvSpPr>
        <p:spPr>
          <a:xfrm>
            <a:off x="3205938" y="2952081"/>
            <a:ext cx="2704693" cy="813816"/>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1152" dirty="0">
                <a:solidFill>
                  <a:srgbClr val="FFFFFF"/>
                </a:solidFill>
                <a:latin typeface="Noto Sans" pitchFamily="34" charset="0"/>
                <a:ea typeface="Noto Sans" pitchFamily="34" charset="-122"/>
                <a:cs typeface="Noto Sans" pitchFamily="34" charset="-120"/>
              </a:rPr>
              <a:t>项目实施过程中，面对网络、数据库和API集成等多重挑战，开发者积累了宝贵的复杂系统调试经验，有效提高了问题解决能力。</a:t>
            </a:r>
            <a:endParaRPr lang="en-US" sz="1440" dirty="0"/>
          </a:p>
        </p:txBody>
      </p:sp>
      <p:sp>
        <p:nvSpPr>
          <p:cNvPr id="14" name="Text 6"/>
          <p:cNvSpPr/>
          <p:nvPr/>
        </p:nvSpPr>
        <p:spPr>
          <a:xfrm>
            <a:off x="6290855" y="2644902"/>
            <a:ext cx="2139744" cy="374904"/>
          </a:xfrm>
          <a:prstGeom prst="rect">
            <a:avLst/>
          </a:prstGeom>
          <a:noFill/>
          <a:ln/>
        </p:spPr>
        <p:txBody>
          <a:bodyPr wrap="square" lIns="95250" tIns="95250" rIns="95250" bIns="95250" rtlCol="0" anchor="ctr"/>
          <a:lstStyle/>
          <a:p>
            <a:pPr marL="0" indent="0">
              <a:lnSpc>
                <a:spcPct val="100000"/>
              </a:lnSpc>
              <a:spcBef>
                <a:spcPts val="375"/>
              </a:spcBef>
              <a:buNone/>
            </a:pPr>
            <a:r>
              <a:rPr lang="en-US" sz="1584" b="1" dirty="0">
                <a:solidFill>
                  <a:srgbClr val="FFFFFF"/>
                </a:solidFill>
                <a:latin typeface="Noto Sans" pitchFamily="34" charset="0"/>
                <a:ea typeface="Noto Sans" pitchFamily="34" charset="-122"/>
                <a:cs typeface="Noto Sans" pitchFamily="34" charset="-120"/>
              </a:rPr>
              <a:t>用户导向设计思维</a:t>
            </a:r>
            <a:endParaRPr lang="en-US" sz="1440" dirty="0"/>
          </a:p>
        </p:txBody>
      </p:sp>
      <p:pic>
        <p:nvPicPr>
          <p:cNvPr id="15" name="Image 6" descr="https://sgw-dx.xf-yun.com/api/v1/sparkdesk/_1744982293854a9f961b91d7246c598b85cc391d21fae.jpg?authorization=c2ltcGxlLWp3dCBhaz1zcGFya2Rlc2s4MDAwMDAwMDAwMDE7ZXhwPTMzMjE3ODIyOTM7YWxnbz1obWFjLXNoYTI1NjtzaWc9d2dCcDNpKzQ2enpMSjJYMGNRUmhFNDNFR0JVRjZLTEI1cTlkRDdWV2E1MD0=&amp;x_location=7YfmxI7B7uKO7jlRxIftd6UofXD="/>
          <p:cNvPicPr>
            <a:picLocks noChangeAspect="1"/>
          </p:cNvPicPr>
          <p:nvPr/>
        </p:nvPicPr>
        <p:blipFill>
          <a:blip r:embed="rId9"/>
          <a:srcRect/>
          <a:stretch/>
        </p:blipFill>
        <p:spPr>
          <a:xfrm>
            <a:off x="6941945" y="1658528"/>
            <a:ext cx="800404" cy="800404"/>
          </a:xfrm>
          <a:prstGeom prst="ellipse">
            <a:avLst/>
          </a:prstGeom>
        </p:spPr>
      </p:pic>
      <p:sp>
        <p:nvSpPr>
          <p:cNvPr id="16" name="Text 7"/>
          <p:cNvSpPr/>
          <p:nvPr/>
        </p:nvSpPr>
        <p:spPr>
          <a:xfrm>
            <a:off x="6290855" y="3010036"/>
            <a:ext cx="2139744" cy="1024128"/>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152" dirty="0">
                <a:solidFill>
                  <a:srgbClr val="FFFFFF"/>
                </a:solidFill>
                <a:latin typeface="Noto Sans" pitchFamily="34" charset="0"/>
                <a:ea typeface="Noto Sans" pitchFamily="34" charset="-122"/>
                <a:cs typeface="Noto Sans" pitchFamily="34" charset="-120"/>
              </a:rPr>
              <a:t>本项目强调用户体验，通过实际用户反馈不断优化产品功能和界面设计，验证了以用户为中心的设计思维在实际开发中的有效性。</a:t>
            </a:r>
            <a:endParaRPr lang="en-US" sz="1440" dirty="0"/>
          </a:p>
        </p:txBody>
      </p:sp>
      <p:pic>
        <p:nvPicPr>
          <p:cNvPr id="19" name="图片 18">
            <a:extLst>
              <a:ext uri="{FF2B5EF4-FFF2-40B4-BE49-F238E27FC236}">
                <a16:creationId xmlns:a16="http://schemas.microsoft.com/office/drawing/2014/main" id="{FA48A70F-D137-6EDC-80CF-3DAF2E3A8166}"/>
              </a:ext>
            </a:extLst>
          </p:cNvPr>
          <p:cNvPicPr>
            <a:picLocks noChangeAspect="1"/>
          </p:cNvPicPr>
          <p:nvPr/>
        </p:nvPicPr>
        <p:blipFill>
          <a:blip r:embed="rId10"/>
          <a:srcRect l="24289" t="4226" r="30597" b="4226"/>
          <a:stretch>
            <a:fillRect/>
          </a:stretch>
        </p:blipFill>
        <p:spPr>
          <a:xfrm>
            <a:off x="4138038" y="1349236"/>
            <a:ext cx="876634" cy="912612"/>
          </a:xfrm>
          <a:custGeom>
            <a:avLst/>
            <a:gdLst>
              <a:gd name="connsiteX0" fmla="*/ 438317 w 876634"/>
              <a:gd name="connsiteY0" fmla="*/ 0 h 912612"/>
              <a:gd name="connsiteX1" fmla="*/ 876634 w 876634"/>
              <a:gd name="connsiteY1" fmla="*/ 456306 h 912612"/>
              <a:gd name="connsiteX2" fmla="*/ 438317 w 876634"/>
              <a:gd name="connsiteY2" fmla="*/ 912612 h 912612"/>
              <a:gd name="connsiteX3" fmla="*/ 0 w 876634"/>
              <a:gd name="connsiteY3" fmla="*/ 456306 h 912612"/>
              <a:gd name="connsiteX4" fmla="*/ 438317 w 876634"/>
              <a:gd name="connsiteY4" fmla="*/ 0 h 912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634" h="912612">
                <a:moveTo>
                  <a:pt x="438317" y="0"/>
                </a:moveTo>
                <a:cubicBezTo>
                  <a:pt x="680393" y="0"/>
                  <a:pt x="876634" y="204295"/>
                  <a:pt x="876634" y="456306"/>
                </a:cubicBezTo>
                <a:cubicBezTo>
                  <a:pt x="876634" y="708317"/>
                  <a:pt x="680393" y="912612"/>
                  <a:pt x="438317" y="912612"/>
                </a:cubicBezTo>
                <a:cubicBezTo>
                  <a:pt x="196241" y="912612"/>
                  <a:pt x="0" y="708317"/>
                  <a:pt x="0" y="456306"/>
                </a:cubicBezTo>
                <a:cubicBezTo>
                  <a:pt x="0" y="204295"/>
                  <a:pt x="196241" y="0"/>
                  <a:pt x="438317" y="0"/>
                </a:cubicBezTo>
                <a:close/>
              </a:path>
            </a:pathLst>
          </a:cu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5">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lstStyle/>
          <a:p>
            <a:pPr marL="0" indent="0">
              <a:lnSpc>
                <a:spcPct val="112500"/>
              </a:lnSpc>
              <a:spcBef>
                <a:spcPts val="375"/>
              </a:spcBef>
              <a:buNone/>
            </a:pPr>
            <a:r>
              <a:rPr lang="en-US" sz="2016" b="1" dirty="0">
                <a:solidFill>
                  <a:srgbClr val="002B7F"/>
                </a:solidFill>
                <a:latin typeface="微软雅黑" pitchFamily="34" charset="0"/>
                <a:ea typeface="微软雅黑" pitchFamily="34" charset="-122"/>
                <a:cs typeface="微软雅黑" pitchFamily="34" charset="-120"/>
              </a:rPr>
              <a:t>复杂系统调试经验分享</a:t>
            </a:r>
            <a:endParaRPr lang="en-US" sz="1440" dirty="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Text 1"/>
          <p:cNvSpPr/>
          <p:nvPr/>
        </p:nvSpPr>
        <p:spPr>
          <a:xfrm>
            <a:off x="289912" y="906269"/>
            <a:ext cx="1913307" cy="566928"/>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i="1" dirty="0">
                <a:solidFill>
                  <a:srgbClr val="0055FF"/>
                </a:solidFill>
                <a:latin typeface="Noto Sans" pitchFamily="34" charset="0"/>
                <a:ea typeface="Noto Sans" pitchFamily="34" charset="-122"/>
                <a:cs typeface="Noto Sans" pitchFamily="34" charset="-120"/>
              </a:rPr>
              <a:t>Part 01</a:t>
            </a:r>
            <a:endParaRPr lang="en-US" sz="1440" dirty="0"/>
          </a:p>
        </p:txBody>
      </p:sp>
      <p:pic>
        <p:nvPicPr>
          <p:cNvPr id="6" name="Image 2" descr="preencoded.png"/>
          <p:cNvPicPr>
            <a:picLocks noChangeAspect="1"/>
          </p:cNvPicPr>
          <p:nvPr/>
        </p:nvPicPr>
        <p:blipFill>
          <a:blip r:embed="rId6">
            <a:alphaModFix amt="30000"/>
          </a:blip>
          <a:stretch>
            <a:fillRect/>
          </a:stretch>
        </p:blipFill>
        <p:spPr>
          <a:xfrm>
            <a:off x="289912" y="1387272"/>
            <a:ext cx="2657487" cy="2657487"/>
          </a:xfrm>
          <a:prstGeom prst="rect">
            <a:avLst/>
          </a:prstGeom>
        </p:spPr>
      </p:pic>
      <p:pic>
        <p:nvPicPr>
          <p:cNvPr id="7" name="Image 3" descr="preencoded.png"/>
          <p:cNvPicPr>
            <a:picLocks noChangeAspect="1"/>
          </p:cNvPicPr>
          <p:nvPr/>
        </p:nvPicPr>
        <p:blipFill>
          <a:blip r:embed="rId6"/>
          <a:stretch>
            <a:fillRect/>
          </a:stretch>
        </p:blipFill>
        <p:spPr>
          <a:xfrm>
            <a:off x="289912" y="1277517"/>
            <a:ext cx="2657487" cy="2657487"/>
          </a:xfrm>
          <a:prstGeom prst="rect">
            <a:avLst/>
          </a:prstGeom>
        </p:spPr>
      </p:pic>
      <p:sp>
        <p:nvSpPr>
          <p:cNvPr id="8" name="Text 2"/>
          <p:cNvSpPr/>
          <p:nvPr/>
        </p:nvSpPr>
        <p:spPr>
          <a:xfrm>
            <a:off x="6196601" y="906269"/>
            <a:ext cx="1913307" cy="566928"/>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i="1" dirty="0">
                <a:solidFill>
                  <a:srgbClr val="0055FF"/>
                </a:solidFill>
                <a:latin typeface="Noto Sans" pitchFamily="34" charset="0"/>
                <a:ea typeface="Noto Sans" pitchFamily="34" charset="-122"/>
                <a:cs typeface="Noto Sans" pitchFamily="34" charset="-120"/>
              </a:rPr>
              <a:t>Part 03</a:t>
            </a:r>
            <a:endParaRPr lang="en-US" sz="1440" dirty="0"/>
          </a:p>
        </p:txBody>
      </p:sp>
      <p:pic>
        <p:nvPicPr>
          <p:cNvPr id="9" name="Image 4" descr="preencoded.png"/>
          <p:cNvPicPr>
            <a:picLocks noChangeAspect="1"/>
          </p:cNvPicPr>
          <p:nvPr/>
        </p:nvPicPr>
        <p:blipFill>
          <a:blip r:embed="rId6">
            <a:alphaModFix amt="30000"/>
          </a:blip>
          <a:stretch>
            <a:fillRect/>
          </a:stretch>
        </p:blipFill>
        <p:spPr>
          <a:xfrm>
            <a:off x="6196601" y="1387272"/>
            <a:ext cx="2657487" cy="2657487"/>
          </a:xfrm>
          <a:prstGeom prst="rect">
            <a:avLst/>
          </a:prstGeom>
        </p:spPr>
      </p:pic>
      <p:pic>
        <p:nvPicPr>
          <p:cNvPr id="10" name="Image 5" descr="preencoded.png"/>
          <p:cNvPicPr>
            <a:picLocks noChangeAspect="1"/>
          </p:cNvPicPr>
          <p:nvPr/>
        </p:nvPicPr>
        <p:blipFill>
          <a:blip r:embed="rId6"/>
          <a:stretch>
            <a:fillRect/>
          </a:stretch>
        </p:blipFill>
        <p:spPr>
          <a:xfrm>
            <a:off x="6196601" y="1277517"/>
            <a:ext cx="2657487" cy="2657487"/>
          </a:xfrm>
          <a:prstGeom prst="rect">
            <a:avLst/>
          </a:prstGeom>
        </p:spPr>
      </p:pic>
      <p:sp>
        <p:nvSpPr>
          <p:cNvPr id="11" name="Text 3"/>
          <p:cNvSpPr/>
          <p:nvPr/>
        </p:nvSpPr>
        <p:spPr>
          <a:xfrm>
            <a:off x="3238268" y="1464751"/>
            <a:ext cx="1913307" cy="566928"/>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i="1" dirty="0">
                <a:solidFill>
                  <a:srgbClr val="5A85D9"/>
                </a:solidFill>
                <a:latin typeface="Noto Sans" pitchFamily="34" charset="0"/>
                <a:ea typeface="Noto Sans" pitchFamily="34" charset="-122"/>
                <a:cs typeface="Noto Sans" pitchFamily="34" charset="-120"/>
              </a:rPr>
              <a:t>Part 02</a:t>
            </a:r>
            <a:endParaRPr lang="en-US" sz="1440" dirty="0"/>
          </a:p>
        </p:txBody>
      </p:sp>
      <p:pic>
        <p:nvPicPr>
          <p:cNvPr id="12" name="Image 6" descr="preencoded.png"/>
          <p:cNvPicPr>
            <a:picLocks noChangeAspect="1"/>
          </p:cNvPicPr>
          <p:nvPr/>
        </p:nvPicPr>
        <p:blipFill>
          <a:blip r:embed="rId7">
            <a:alphaModFix amt="30000"/>
          </a:blip>
          <a:stretch>
            <a:fillRect/>
          </a:stretch>
        </p:blipFill>
        <p:spPr>
          <a:xfrm>
            <a:off x="3238268" y="1945755"/>
            <a:ext cx="2657487" cy="2657487"/>
          </a:xfrm>
          <a:prstGeom prst="rect">
            <a:avLst/>
          </a:prstGeom>
        </p:spPr>
      </p:pic>
      <p:pic>
        <p:nvPicPr>
          <p:cNvPr id="13" name="Image 7" descr="preencoded.png"/>
          <p:cNvPicPr>
            <a:picLocks noChangeAspect="1"/>
          </p:cNvPicPr>
          <p:nvPr/>
        </p:nvPicPr>
        <p:blipFill>
          <a:blip r:embed="rId7"/>
          <a:stretch>
            <a:fillRect/>
          </a:stretch>
        </p:blipFill>
        <p:spPr>
          <a:xfrm>
            <a:off x="3238268" y="1835999"/>
            <a:ext cx="2657487" cy="2657487"/>
          </a:xfrm>
          <a:prstGeom prst="rect">
            <a:avLst/>
          </a:prstGeom>
        </p:spPr>
      </p:pic>
      <p:sp>
        <p:nvSpPr>
          <p:cNvPr id="14" name="Text 4"/>
          <p:cNvSpPr/>
          <p:nvPr/>
        </p:nvSpPr>
        <p:spPr>
          <a:xfrm>
            <a:off x="289912" y="1497028"/>
            <a:ext cx="2556049" cy="409089"/>
          </a:xfrm>
          <a:prstGeom prst="rect">
            <a:avLst/>
          </a:prstGeom>
          <a:noFill/>
          <a:ln/>
        </p:spPr>
        <p:txBody>
          <a:bodyPr wrap="square" lIns="95250" tIns="95250" rIns="95250" bIns="95250" rtlCol="0" anchor="ctr"/>
          <a:lstStyle/>
          <a:p>
            <a:pPr marL="0" indent="0">
              <a:lnSpc>
                <a:spcPct val="100000"/>
              </a:lnSpc>
              <a:spcBef>
                <a:spcPts val="375"/>
              </a:spcBef>
              <a:buNone/>
            </a:pPr>
            <a:r>
              <a:rPr lang="en-US" sz="1584" b="1" dirty="0">
                <a:solidFill>
                  <a:srgbClr val="FFFFFF"/>
                </a:solidFill>
                <a:latin typeface="Noto Sans" pitchFamily="34" charset="0"/>
                <a:ea typeface="Noto Sans" pitchFamily="34" charset="-122"/>
                <a:cs typeface="Noto Sans" pitchFamily="34" charset="-120"/>
              </a:rPr>
              <a:t>网络请求优化策略</a:t>
            </a:r>
            <a:endParaRPr lang="en-US" sz="1440" dirty="0"/>
          </a:p>
        </p:txBody>
      </p:sp>
      <p:sp>
        <p:nvSpPr>
          <p:cNvPr id="15" name="Text 5"/>
          <p:cNvSpPr/>
          <p:nvPr/>
        </p:nvSpPr>
        <p:spPr>
          <a:xfrm>
            <a:off x="289912" y="1996307"/>
            <a:ext cx="2657487" cy="81381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152" dirty="0">
                <a:solidFill>
                  <a:srgbClr val="FFFFFF"/>
                </a:solidFill>
                <a:latin typeface="Noto Sans" pitchFamily="34" charset="0"/>
                <a:ea typeface="Noto Sans" pitchFamily="34" charset="-122"/>
                <a:cs typeface="Noto Sans" pitchFamily="34" charset="-120"/>
              </a:rPr>
              <a:t>通过实施预加载和本地缓存策略，有效解决了句子翻译延迟问题，确保了用户在使用过程中的流畅体验。</a:t>
            </a:r>
            <a:endParaRPr lang="en-US" sz="1440" dirty="0"/>
          </a:p>
        </p:txBody>
      </p:sp>
      <p:sp>
        <p:nvSpPr>
          <p:cNvPr id="16" name="Text 6"/>
          <p:cNvSpPr/>
          <p:nvPr/>
        </p:nvSpPr>
        <p:spPr>
          <a:xfrm>
            <a:off x="3238268" y="2105399"/>
            <a:ext cx="2556049" cy="409089"/>
          </a:xfrm>
          <a:prstGeom prst="rect">
            <a:avLst/>
          </a:prstGeom>
          <a:noFill/>
          <a:ln/>
        </p:spPr>
        <p:txBody>
          <a:bodyPr wrap="square" lIns="95250" tIns="95250" rIns="95250" bIns="95250" rtlCol="0" anchor="ctr"/>
          <a:lstStyle/>
          <a:p>
            <a:pPr marL="0" indent="0">
              <a:lnSpc>
                <a:spcPct val="100000"/>
              </a:lnSpc>
              <a:spcBef>
                <a:spcPts val="375"/>
              </a:spcBef>
              <a:buNone/>
            </a:pPr>
            <a:r>
              <a:rPr lang="en-US" sz="1584" b="1" dirty="0">
                <a:solidFill>
                  <a:srgbClr val="FFFFFF"/>
                </a:solidFill>
                <a:latin typeface="Noto Sans" pitchFamily="34" charset="0"/>
                <a:ea typeface="Noto Sans" pitchFamily="34" charset="-122"/>
                <a:cs typeface="Noto Sans" pitchFamily="34" charset="-120"/>
              </a:rPr>
              <a:t>API限流应对机制</a:t>
            </a:r>
            <a:endParaRPr lang="en-US" sz="1440" dirty="0"/>
          </a:p>
        </p:txBody>
      </p:sp>
      <p:sp>
        <p:nvSpPr>
          <p:cNvPr id="17" name="Text 7"/>
          <p:cNvSpPr/>
          <p:nvPr/>
        </p:nvSpPr>
        <p:spPr>
          <a:xfrm>
            <a:off x="3238268" y="2554790"/>
            <a:ext cx="2657487" cy="81381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152" dirty="0">
                <a:solidFill>
                  <a:srgbClr val="FFFFFF"/>
                </a:solidFill>
                <a:latin typeface="Noto Sans" pitchFamily="34" charset="0"/>
                <a:ea typeface="Noto Sans" pitchFamily="34" charset="-122"/>
                <a:cs typeface="Noto Sans" pitchFamily="34" charset="-120"/>
              </a:rPr>
              <a:t>采用urllib3.Retry实现请求重试机制，成功应对API限流挑战，保障了数据获取的稳定性和可靠性。</a:t>
            </a:r>
            <a:endParaRPr lang="en-US" sz="1440" dirty="0"/>
          </a:p>
        </p:txBody>
      </p:sp>
      <p:sp>
        <p:nvSpPr>
          <p:cNvPr id="18" name="Text 8"/>
          <p:cNvSpPr/>
          <p:nvPr/>
        </p:nvSpPr>
        <p:spPr>
          <a:xfrm>
            <a:off x="6196601" y="1497028"/>
            <a:ext cx="2556049" cy="409089"/>
          </a:xfrm>
          <a:prstGeom prst="rect">
            <a:avLst/>
          </a:prstGeom>
          <a:noFill/>
          <a:ln/>
        </p:spPr>
        <p:txBody>
          <a:bodyPr wrap="square" lIns="95250" tIns="95250" rIns="95250" bIns="95250" rtlCol="0" anchor="ctr"/>
          <a:lstStyle/>
          <a:p>
            <a:pPr marL="0" indent="0">
              <a:lnSpc>
                <a:spcPct val="100000"/>
              </a:lnSpc>
              <a:spcBef>
                <a:spcPts val="375"/>
              </a:spcBef>
              <a:buNone/>
            </a:pPr>
            <a:r>
              <a:rPr lang="en-US" sz="1584" b="1" dirty="0">
                <a:solidFill>
                  <a:srgbClr val="FFFFFF"/>
                </a:solidFill>
                <a:latin typeface="Noto Sans" pitchFamily="34" charset="0"/>
                <a:ea typeface="Noto Sans" pitchFamily="34" charset="-122"/>
                <a:cs typeface="Noto Sans" pitchFamily="34" charset="-120"/>
              </a:rPr>
              <a:t>多分辨率布局适配</a:t>
            </a:r>
            <a:endParaRPr lang="en-US" sz="1440" dirty="0"/>
          </a:p>
        </p:txBody>
      </p:sp>
      <p:sp>
        <p:nvSpPr>
          <p:cNvPr id="19" name="Text 9"/>
          <p:cNvSpPr/>
          <p:nvPr/>
        </p:nvSpPr>
        <p:spPr>
          <a:xfrm>
            <a:off x="6196601" y="1996307"/>
            <a:ext cx="2657487" cy="81381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152" dirty="0">
                <a:solidFill>
                  <a:srgbClr val="FFFFFF"/>
                </a:solidFill>
                <a:latin typeface="Noto Sans" pitchFamily="34" charset="0"/>
                <a:ea typeface="Noto Sans" pitchFamily="34" charset="-122"/>
                <a:cs typeface="Noto Sans" pitchFamily="34" charset="-120"/>
              </a:rPr>
              <a:t>利用ConstraintLayout动态权重方案，克服了布局适配挑战，实现了应用在不同设备上的一致性表现。</a:t>
            </a:r>
            <a:endParaRPr lang="en-US" sz="144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6">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63370" y="1959269"/>
            <a:ext cx="5221112" cy="786384"/>
          </a:xfrm>
          <a:prstGeom prst="rect">
            <a:avLst/>
          </a:prstGeom>
          <a:noFill/>
          <a:ln/>
        </p:spPr>
        <p:txBody>
          <a:bodyPr wrap="square" lIns="95250" tIns="95250" rIns="95250" bIns="95250" rtlCol="0" anchor="t"/>
          <a:lstStyle/>
          <a:p>
            <a:pPr marL="0" indent="0">
              <a:lnSpc>
                <a:spcPct val="112500"/>
              </a:lnSpc>
              <a:spcBef>
                <a:spcPts val="375"/>
              </a:spcBef>
              <a:buNone/>
            </a:pPr>
            <a:r>
              <a:rPr lang="en-US" sz="3168" b="1" dirty="0">
                <a:solidFill>
                  <a:srgbClr val="0055FF"/>
                </a:solidFill>
                <a:latin typeface="Microsoft Yahei" pitchFamily="34" charset="0"/>
                <a:ea typeface="Microsoft Yahei" pitchFamily="34" charset="-122"/>
                <a:cs typeface="Microsoft Yahei" pitchFamily="34" charset="-120"/>
              </a:rPr>
              <a:t>未来规划与迭代方向</a:t>
            </a:r>
            <a:endParaRPr lang="en-US" sz="1440" dirty="0"/>
          </a:p>
        </p:txBody>
      </p:sp>
      <p:pic>
        <p:nvPicPr>
          <p:cNvPr id="3" name="Image 0" descr="preencoded.png"/>
          <p:cNvPicPr>
            <a:picLocks noChangeAspect="1"/>
          </p:cNvPicPr>
          <p:nvPr/>
        </p:nvPicPr>
        <p:blipFill>
          <a:blip r:embed="rId4"/>
          <a:stretch>
            <a:fillRect/>
          </a:stretch>
        </p:blipFill>
        <p:spPr>
          <a:xfrm>
            <a:off x="463370" y="438260"/>
            <a:ext cx="914028" cy="914028"/>
          </a:xfrm>
          <a:prstGeom prst="rect">
            <a:avLst/>
          </a:prstGeom>
        </p:spPr>
      </p:pic>
      <p:sp>
        <p:nvSpPr>
          <p:cNvPr id="4" name="Text 1"/>
          <p:cNvSpPr/>
          <p:nvPr/>
        </p:nvSpPr>
        <p:spPr>
          <a:xfrm>
            <a:off x="345154" y="742055"/>
            <a:ext cx="1356643" cy="941832"/>
          </a:xfrm>
          <a:prstGeom prst="rect">
            <a:avLst/>
          </a:prstGeom>
          <a:noFill/>
          <a:ln/>
        </p:spPr>
        <p:txBody>
          <a:bodyPr wrap="square" lIns="95250" tIns="95250" rIns="95250" bIns="95250" rtlCol="0" anchor="t"/>
          <a:lstStyle/>
          <a:p>
            <a:pPr marL="0" indent="0" algn="ctr">
              <a:lnSpc>
                <a:spcPct val="112500"/>
              </a:lnSpc>
              <a:spcBef>
                <a:spcPts val="375"/>
              </a:spcBef>
              <a:buNone/>
            </a:pPr>
            <a:r>
              <a:rPr lang="en-US" sz="3888" b="1" dirty="0">
                <a:solidFill>
                  <a:srgbClr val="002B7F"/>
                </a:solidFill>
                <a:latin typeface="Arial" pitchFamily="34" charset="0"/>
                <a:ea typeface="Arial" pitchFamily="34" charset="-122"/>
                <a:cs typeface="Arial" pitchFamily="34" charset="-120"/>
              </a:rPr>
              <a:t>10</a:t>
            </a:r>
            <a:endParaRPr lang="en-US" sz="144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7">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lstStyle/>
          <a:p>
            <a:pPr marL="0" indent="0">
              <a:lnSpc>
                <a:spcPct val="112500"/>
              </a:lnSpc>
              <a:spcBef>
                <a:spcPts val="375"/>
              </a:spcBef>
              <a:buNone/>
            </a:pPr>
            <a:r>
              <a:rPr lang="en-US" sz="2016" b="1" dirty="0">
                <a:solidFill>
                  <a:srgbClr val="002B7F"/>
                </a:solidFill>
                <a:latin typeface="Arial" pitchFamily="34" charset="0"/>
                <a:ea typeface="Arial" pitchFamily="34" charset="-122"/>
                <a:cs typeface="Arial" pitchFamily="34" charset="-120"/>
              </a:rPr>
              <a:t>HTTPS</a:t>
            </a:r>
            <a:r>
              <a:rPr lang="en-US" sz="2016" b="1" dirty="0">
                <a:solidFill>
                  <a:srgbClr val="002B7F"/>
                </a:solidFill>
                <a:latin typeface="微软雅黑" pitchFamily="34" charset="0"/>
                <a:ea typeface="微软雅黑" pitchFamily="34" charset="-122"/>
                <a:cs typeface="微软雅黑" pitchFamily="34" charset="-120"/>
              </a:rPr>
              <a:t>安全升级计划</a:t>
            </a:r>
            <a:endParaRPr lang="en-US" sz="1440" dirty="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pic>
        <p:nvPicPr>
          <p:cNvPr id="5" name="Image 2" descr="preencoded.png"/>
          <p:cNvPicPr>
            <a:picLocks noChangeAspect="1"/>
          </p:cNvPicPr>
          <p:nvPr/>
        </p:nvPicPr>
        <p:blipFill>
          <a:blip r:embed="rId6">
            <a:alphaModFix amt="60000"/>
          </a:blip>
          <a:stretch>
            <a:fillRect/>
          </a:stretch>
        </p:blipFill>
        <p:spPr>
          <a:xfrm>
            <a:off x="-431321" y="842344"/>
            <a:ext cx="4750123" cy="4256945"/>
          </a:xfrm>
          <a:prstGeom prst="rect">
            <a:avLst/>
          </a:prstGeom>
        </p:spPr>
      </p:pic>
      <p:pic>
        <p:nvPicPr>
          <p:cNvPr id="6" name="Image 3" descr="preencoded.png"/>
          <p:cNvPicPr>
            <a:picLocks noChangeAspect="1"/>
          </p:cNvPicPr>
          <p:nvPr/>
        </p:nvPicPr>
        <p:blipFill>
          <a:blip r:embed="rId7">
            <a:alphaModFix amt="80000"/>
          </a:blip>
          <a:stretch>
            <a:fillRect/>
          </a:stretch>
        </p:blipFill>
        <p:spPr>
          <a:xfrm>
            <a:off x="-431321" y="859630"/>
            <a:ext cx="4750123" cy="4619176"/>
          </a:xfrm>
          <a:prstGeom prst="rect">
            <a:avLst/>
          </a:prstGeom>
        </p:spPr>
      </p:pic>
      <p:pic>
        <p:nvPicPr>
          <p:cNvPr id="7" name="Image 4" descr="preencoded.png"/>
          <p:cNvPicPr>
            <a:picLocks noChangeAspect="1"/>
          </p:cNvPicPr>
          <p:nvPr/>
        </p:nvPicPr>
        <p:blipFill>
          <a:blip r:embed="rId8"/>
          <a:stretch>
            <a:fillRect/>
          </a:stretch>
        </p:blipFill>
        <p:spPr>
          <a:xfrm>
            <a:off x="-431321" y="971347"/>
            <a:ext cx="4750123" cy="4750123"/>
          </a:xfrm>
          <a:prstGeom prst="rect">
            <a:avLst/>
          </a:prstGeom>
        </p:spPr>
      </p:pic>
      <p:sp>
        <p:nvSpPr>
          <p:cNvPr id="8" name="Text 1"/>
          <p:cNvSpPr/>
          <p:nvPr/>
        </p:nvSpPr>
        <p:spPr>
          <a:xfrm>
            <a:off x="3898453" y="1060043"/>
            <a:ext cx="4986616" cy="384048"/>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584" b="1" dirty="0">
                <a:solidFill>
                  <a:srgbClr val="2D82FF"/>
                </a:solidFill>
                <a:latin typeface="Microsoft Yahei" pitchFamily="34" charset="0"/>
                <a:ea typeface="Microsoft Yahei" pitchFamily="34" charset="-122"/>
                <a:cs typeface="Microsoft Yahei" pitchFamily="34" charset="-120"/>
              </a:rPr>
              <a:t>安全升级的必要性</a:t>
            </a:r>
            <a:endParaRPr lang="en-US" sz="1440" dirty="0"/>
          </a:p>
        </p:txBody>
      </p:sp>
      <p:sp>
        <p:nvSpPr>
          <p:cNvPr id="9" name="Text 2"/>
          <p:cNvSpPr/>
          <p:nvPr/>
        </p:nvSpPr>
        <p:spPr>
          <a:xfrm>
            <a:off x="3898386" y="1376931"/>
            <a:ext cx="4988089" cy="603504"/>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随着网络安全威胁的增加，对用户数据的保护变得尤为重要。HTTPS安全升级计划旨在通过加密技术保护用户数据，确保数据传输的安全性和完整性。</a:t>
            </a:r>
            <a:endParaRPr lang="en-US" sz="1440" dirty="0"/>
          </a:p>
        </p:txBody>
      </p:sp>
      <p:sp>
        <p:nvSpPr>
          <p:cNvPr id="10" name="Text 3"/>
          <p:cNvSpPr/>
          <p:nvPr/>
        </p:nvSpPr>
        <p:spPr>
          <a:xfrm>
            <a:off x="3898453" y="2283422"/>
            <a:ext cx="4986616" cy="384048"/>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584" b="1" dirty="0">
                <a:solidFill>
                  <a:srgbClr val="2D82FF"/>
                </a:solidFill>
                <a:latin typeface="Microsoft Yahei" pitchFamily="34" charset="0"/>
                <a:ea typeface="Microsoft Yahei" pitchFamily="34" charset="-122"/>
                <a:cs typeface="Microsoft Yahei" pitchFamily="34" charset="-120"/>
              </a:rPr>
              <a:t>实施步骤与策略</a:t>
            </a:r>
            <a:endParaRPr lang="en-US" sz="1440" dirty="0"/>
          </a:p>
        </p:txBody>
      </p:sp>
      <p:sp>
        <p:nvSpPr>
          <p:cNvPr id="11" name="Text 4"/>
          <p:cNvSpPr/>
          <p:nvPr/>
        </p:nvSpPr>
        <p:spPr>
          <a:xfrm>
            <a:off x="3898386" y="2594548"/>
            <a:ext cx="4988089" cy="813816"/>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安全升级将分为几个阶段进行，包括证书申请、服务器配置更新以及客户端适配调整。这一过程需要精心规划和测试，以确保无缝过渡和最小化对用户体验的影响。</a:t>
            </a:r>
            <a:endParaRPr lang="en-US" sz="1440" dirty="0"/>
          </a:p>
        </p:txBody>
      </p:sp>
      <p:sp>
        <p:nvSpPr>
          <p:cNvPr id="12" name="Text 5"/>
          <p:cNvSpPr/>
          <p:nvPr/>
        </p:nvSpPr>
        <p:spPr>
          <a:xfrm>
            <a:off x="3897559" y="3610510"/>
            <a:ext cx="4986616" cy="384048"/>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584" b="1" dirty="0">
                <a:solidFill>
                  <a:srgbClr val="2D82FF"/>
                </a:solidFill>
                <a:latin typeface="Microsoft Yahei" pitchFamily="34" charset="0"/>
                <a:ea typeface="Microsoft Yahei" pitchFamily="34" charset="-122"/>
                <a:cs typeface="Microsoft Yahei" pitchFamily="34" charset="-120"/>
              </a:rPr>
              <a:t>预期成果与效益</a:t>
            </a:r>
            <a:endParaRPr lang="en-US" sz="1440" dirty="0"/>
          </a:p>
        </p:txBody>
      </p:sp>
      <p:sp>
        <p:nvSpPr>
          <p:cNvPr id="13" name="Text 6"/>
          <p:cNvSpPr/>
          <p:nvPr/>
        </p:nvSpPr>
        <p:spPr>
          <a:xfrm>
            <a:off x="3898386" y="3927722"/>
            <a:ext cx="4988089" cy="813816"/>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完成HTTPS安全升级后，预计将显著提高应用的安全性能，增强用户信任度，同时符合最新的网络安全标准，为未来的发展奠定坚实的基础。</a:t>
            </a:r>
            <a:endParaRPr lang="en-US" sz="1440" dirty="0"/>
          </a:p>
        </p:txBody>
      </p:sp>
      <p:sp>
        <p:nvSpPr>
          <p:cNvPr id="14" name="Shape 7"/>
          <p:cNvSpPr/>
          <p:nvPr/>
        </p:nvSpPr>
        <p:spPr>
          <a:xfrm>
            <a:off x="2376147" y="1807731"/>
            <a:ext cx="499914" cy="0"/>
          </a:xfrm>
          <a:custGeom>
            <a:avLst/>
            <a:gdLst/>
            <a:ahLst/>
            <a:cxnLst/>
            <a:rect l="l" t="t" r="r" b="b"/>
            <a:pathLst>
              <a:path w="499914">
                <a:moveTo>
                  <a:pt x="0" y="0"/>
                </a:moveTo>
                <a:moveTo>
                  <a:pt x="0" y="0"/>
                </a:moveTo>
                <a:lnTo>
                  <a:pt x="499914" y="0"/>
                </a:lnTo>
              </a:path>
            </a:pathLst>
          </a:custGeom>
          <a:noFill/>
          <a:ln w="20006">
            <a:solidFill>
              <a:srgbClr val="0055FF"/>
            </a:solidFill>
            <a:prstDash val="solid"/>
            <a:headEnd type="none"/>
            <a:tailEnd type="arrow"/>
          </a:ln>
        </p:spPr>
      </p:sp>
      <p:sp>
        <p:nvSpPr>
          <p:cNvPr id="15" name="Shape 8"/>
          <p:cNvSpPr/>
          <p:nvPr/>
        </p:nvSpPr>
        <p:spPr>
          <a:xfrm>
            <a:off x="2889324" y="2911118"/>
            <a:ext cx="350493" cy="0"/>
          </a:xfrm>
          <a:custGeom>
            <a:avLst/>
            <a:gdLst/>
            <a:ahLst/>
            <a:cxnLst/>
            <a:rect l="l" t="t" r="r" b="b"/>
            <a:pathLst>
              <a:path w="350493">
                <a:moveTo>
                  <a:pt x="0" y="0"/>
                </a:moveTo>
                <a:moveTo>
                  <a:pt x="0" y="0"/>
                </a:moveTo>
                <a:lnTo>
                  <a:pt x="350493" y="0"/>
                </a:lnTo>
              </a:path>
            </a:pathLst>
          </a:custGeom>
          <a:noFill/>
          <a:ln w="20006">
            <a:solidFill>
              <a:srgbClr val="0055FF"/>
            </a:solidFill>
            <a:prstDash val="solid"/>
            <a:headEnd type="none"/>
            <a:tailEnd type="arrow"/>
          </a:ln>
        </p:spPr>
      </p:sp>
      <p:sp>
        <p:nvSpPr>
          <p:cNvPr id="16" name="Shape 9"/>
          <p:cNvSpPr/>
          <p:nvPr/>
        </p:nvSpPr>
        <p:spPr>
          <a:xfrm>
            <a:off x="2513957" y="4115241"/>
            <a:ext cx="1103131" cy="0"/>
          </a:xfrm>
          <a:custGeom>
            <a:avLst/>
            <a:gdLst/>
            <a:ahLst/>
            <a:cxnLst/>
            <a:rect l="l" t="t" r="r" b="b"/>
            <a:pathLst>
              <a:path w="1103131">
                <a:moveTo>
                  <a:pt x="0" y="0"/>
                </a:moveTo>
                <a:moveTo>
                  <a:pt x="0" y="0"/>
                </a:moveTo>
                <a:lnTo>
                  <a:pt x="1103131" y="0"/>
                </a:lnTo>
              </a:path>
            </a:pathLst>
          </a:custGeom>
          <a:noFill/>
          <a:ln w="20006">
            <a:solidFill>
              <a:srgbClr val="0055FF"/>
            </a:solidFill>
            <a:prstDash val="solid"/>
            <a:headEnd type="none"/>
            <a:tailEnd type="arrow"/>
          </a:ln>
        </p:spPr>
      </p:sp>
      <p:sp>
        <p:nvSpPr>
          <p:cNvPr id="17" name="Text 10"/>
          <p:cNvSpPr/>
          <p:nvPr/>
        </p:nvSpPr>
        <p:spPr>
          <a:xfrm>
            <a:off x="1499498" y="1548090"/>
            <a:ext cx="834295" cy="59436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160" b="1" dirty="0">
                <a:solidFill>
                  <a:srgbClr val="FFFFFF"/>
                </a:solidFill>
                <a:latin typeface="Microsoft Yahei" pitchFamily="34" charset="0"/>
                <a:ea typeface="Microsoft Yahei" pitchFamily="34" charset="-122"/>
                <a:cs typeface="Microsoft Yahei" pitchFamily="34" charset="-120"/>
              </a:rPr>
              <a:t>01</a:t>
            </a:r>
            <a:endParaRPr lang="en-US" sz="1440" dirty="0"/>
          </a:p>
        </p:txBody>
      </p:sp>
      <p:sp>
        <p:nvSpPr>
          <p:cNvPr id="18" name="Text 11"/>
          <p:cNvSpPr/>
          <p:nvPr/>
        </p:nvSpPr>
        <p:spPr>
          <a:xfrm>
            <a:off x="1254741" y="2658730"/>
            <a:ext cx="1378000" cy="59436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160" b="1" dirty="0">
                <a:solidFill>
                  <a:srgbClr val="FFFFFF"/>
                </a:solidFill>
                <a:latin typeface="Microsoft Yahei" pitchFamily="34" charset="0"/>
                <a:ea typeface="Microsoft Yahei" pitchFamily="34" charset="-122"/>
                <a:cs typeface="Microsoft Yahei" pitchFamily="34" charset="-120"/>
              </a:rPr>
              <a:t>02</a:t>
            </a:r>
            <a:endParaRPr lang="en-US" sz="1440" dirty="0"/>
          </a:p>
        </p:txBody>
      </p:sp>
      <p:sp>
        <p:nvSpPr>
          <p:cNvPr id="19" name="Text 12"/>
          <p:cNvSpPr/>
          <p:nvPr/>
        </p:nvSpPr>
        <p:spPr>
          <a:xfrm>
            <a:off x="1066536" y="3853689"/>
            <a:ext cx="1754411" cy="59436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160" b="1" dirty="0">
                <a:solidFill>
                  <a:srgbClr val="FFFFFF"/>
                </a:solidFill>
                <a:latin typeface="Microsoft Yahei" pitchFamily="34" charset="0"/>
                <a:ea typeface="Microsoft Yahei" pitchFamily="34" charset="-122"/>
                <a:cs typeface="Microsoft Yahei" pitchFamily="34" charset="-120"/>
              </a:rPr>
              <a:t>03</a:t>
            </a:r>
            <a:endParaRPr lang="en-US" sz="144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8">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lstStyle/>
          <a:p>
            <a:pPr marL="0" indent="0">
              <a:lnSpc>
                <a:spcPct val="112500"/>
              </a:lnSpc>
              <a:spcBef>
                <a:spcPts val="375"/>
              </a:spcBef>
              <a:buNone/>
            </a:pPr>
            <a:r>
              <a:rPr lang="en-US" sz="2016" b="1" dirty="0">
                <a:solidFill>
                  <a:srgbClr val="002B7F"/>
                </a:solidFill>
                <a:latin typeface="微软雅黑" pitchFamily="34" charset="0"/>
                <a:ea typeface="微软雅黑" pitchFamily="34" charset="-122"/>
                <a:cs typeface="微软雅黑" pitchFamily="34" charset="-120"/>
              </a:rPr>
              <a:t>离线</a:t>
            </a:r>
            <a:r>
              <a:rPr lang="en-US" sz="2016" b="1" dirty="0">
                <a:solidFill>
                  <a:srgbClr val="002B7F"/>
                </a:solidFill>
                <a:latin typeface="Arial" pitchFamily="34" charset="0"/>
                <a:ea typeface="Arial" pitchFamily="34" charset="-122"/>
                <a:cs typeface="Arial" pitchFamily="34" charset="-120"/>
              </a:rPr>
              <a:t>AI</a:t>
            </a:r>
            <a:r>
              <a:rPr lang="en-US" sz="2016" b="1" dirty="0">
                <a:solidFill>
                  <a:srgbClr val="002B7F"/>
                </a:solidFill>
                <a:latin typeface="微软雅黑" pitchFamily="34" charset="0"/>
                <a:ea typeface="微软雅黑" pitchFamily="34" charset="-122"/>
                <a:cs typeface="微软雅黑" pitchFamily="34" charset="-120"/>
              </a:rPr>
              <a:t>模型引入考虑</a:t>
            </a:r>
            <a:endParaRPr lang="en-US" sz="1440" dirty="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a:off x="282526" y="1199903"/>
            <a:ext cx="3157289" cy="3157289"/>
          </a:xfrm>
          <a:custGeom>
            <a:avLst/>
            <a:gdLst/>
            <a:ahLst/>
            <a:cxnLst/>
            <a:rect l="l" t="t" r="r" b="b"/>
            <a:pathLst>
              <a:path w="3157289" h="3157289">
                <a:moveTo>
                  <a:pt x="1578645" y="0"/>
                </a:moveTo>
                <a:moveTo>
                  <a:pt x="1578645" y="0"/>
                </a:moveTo>
                <a:cubicBezTo>
                  <a:pt x="2449922" y="0"/>
                  <a:pt x="3157289" y="707367"/>
                  <a:pt x="3157289" y="1578645"/>
                </a:cubicBezTo>
                <a:cubicBezTo>
                  <a:pt x="3157289" y="2449922"/>
                  <a:pt x="2449922" y="3157289"/>
                  <a:pt x="1578645" y="3157289"/>
                </a:cubicBezTo>
                <a:cubicBezTo>
                  <a:pt x="707367" y="3157289"/>
                  <a:pt x="0" y="2449922"/>
                  <a:pt x="0" y="1578645"/>
                </a:cubicBezTo>
                <a:cubicBezTo>
                  <a:pt x="0" y="707367"/>
                  <a:pt x="707367" y="0"/>
                  <a:pt x="1578645" y="0"/>
                </a:cubicBezTo>
                <a:close/>
              </a:path>
            </a:pathLst>
          </a:custGeom>
          <a:solidFill>
            <a:srgbClr val="0084FF">
              <a:alpha val="20000"/>
            </a:srgbClr>
          </a:solidFill>
          <a:ln/>
        </p:spPr>
      </p:sp>
      <p:pic>
        <p:nvPicPr>
          <p:cNvPr id="6" name="Image 2" descr="https://sgw-dx.xf-yun.com/api/v1/sparkdesk/_1744982294080b4c1478a42734b978d21d569e0ca281a.jpg?authorization=c2ltcGxlLWp3dCBhaz1zcGFya2Rlc2s4MDAwMDAwMDAwMDE7ZXhwPTMzMjE3ODIyOTQ7YWxnbz1obWFjLXNoYTI1NjtzaWc9RllRT2RuOEVXaWtRSzVHaERzMkU2TnUzV0dMWmVaQnpoc3RhcUxydWsrND0=&amp;x_location=7YfmxI7B7uKO7jlRxIftd6UofXD="/>
          <p:cNvPicPr>
            <a:picLocks noChangeAspect="1"/>
          </p:cNvPicPr>
          <p:nvPr/>
        </p:nvPicPr>
        <p:blipFill>
          <a:blip r:embed="rId6"/>
          <a:srcRect/>
          <a:stretch/>
        </p:blipFill>
        <p:spPr>
          <a:xfrm>
            <a:off x="323505" y="1262929"/>
            <a:ext cx="3031236" cy="3031236"/>
          </a:xfrm>
          <a:prstGeom prst="ellipse">
            <a:avLst/>
          </a:prstGeom>
        </p:spPr>
      </p:pic>
      <p:sp>
        <p:nvSpPr>
          <p:cNvPr id="7" name="Shape 2"/>
          <p:cNvSpPr/>
          <p:nvPr/>
        </p:nvSpPr>
        <p:spPr>
          <a:xfrm>
            <a:off x="2712185" y="1313256"/>
            <a:ext cx="615117" cy="615117"/>
          </a:xfrm>
          <a:custGeom>
            <a:avLst/>
            <a:gdLst/>
            <a:ahLst/>
            <a:cxnLst/>
            <a:rect l="l" t="t" r="r" b="b"/>
            <a:pathLst>
              <a:path w="615117" h="615117">
                <a:moveTo>
                  <a:pt x="307559" y="0"/>
                </a:moveTo>
                <a:moveTo>
                  <a:pt x="307559" y="0"/>
                </a:moveTo>
                <a:cubicBezTo>
                  <a:pt x="477305" y="0"/>
                  <a:pt x="615117" y="137812"/>
                  <a:pt x="615117" y="307559"/>
                </a:cubicBezTo>
                <a:cubicBezTo>
                  <a:pt x="615117" y="477305"/>
                  <a:pt x="477305" y="615117"/>
                  <a:pt x="307559" y="615117"/>
                </a:cubicBezTo>
                <a:cubicBezTo>
                  <a:pt x="137812" y="615117"/>
                  <a:pt x="0" y="477305"/>
                  <a:pt x="0" y="307559"/>
                </a:cubicBezTo>
                <a:cubicBezTo>
                  <a:pt x="0" y="137812"/>
                  <a:pt x="137812" y="0"/>
                  <a:pt x="307559" y="0"/>
                </a:cubicBezTo>
                <a:close/>
              </a:path>
            </a:pathLst>
          </a:custGeom>
          <a:solidFill>
            <a:srgbClr val="0084FF"/>
          </a:solidFill>
          <a:ln/>
        </p:spPr>
      </p:sp>
      <p:sp>
        <p:nvSpPr>
          <p:cNvPr id="8" name="Text 3"/>
          <p:cNvSpPr/>
          <p:nvPr/>
        </p:nvSpPr>
        <p:spPr>
          <a:xfrm>
            <a:off x="2662699" y="1296202"/>
            <a:ext cx="714089" cy="64922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448" b="1" dirty="0">
                <a:solidFill>
                  <a:srgbClr val="FFFFFF"/>
                </a:solidFill>
                <a:latin typeface="Noto Sans" pitchFamily="34" charset="0"/>
                <a:ea typeface="Noto Sans" pitchFamily="34" charset="-122"/>
                <a:cs typeface="Noto Sans" pitchFamily="34" charset="-120"/>
              </a:rPr>
              <a:t>1</a:t>
            </a:r>
            <a:endParaRPr lang="en-US" sz="1440" dirty="0"/>
          </a:p>
        </p:txBody>
      </p:sp>
      <p:sp>
        <p:nvSpPr>
          <p:cNvPr id="9" name="Shape 4"/>
          <p:cNvSpPr/>
          <p:nvPr/>
        </p:nvSpPr>
        <p:spPr>
          <a:xfrm>
            <a:off x="3028903" y="2406980"/>
            <a:ext cx="615117" cy="615117"/>
          </a:xfrm>
          <a:custGeom>
            <a:avLst/>
            <a:gdLst/>
            <a:ahLst/>
            <a:cxnLst/>
            <a:rect l="l" t="t" r="r" b="b"/>
            <a:pathLst>
              <a:path w="615117" h="615117">
                <a:moveTo>
                  <a:pt x="307559" y="0"/>
                </a:moveTo>
                <a:moveTo>
                  <a:pt x="307559" y="0"/>
                </a:moveTo>
                <a:cubicBezTo>
                  <a:pt x="477305" y="0"/>
                  <a:pt x="615117" y="137812"/>
                  <a:pt x="615117" y="307559"/>
                </a:cubicBezTo>
                <a:cubicBezTo>
                  <a:pt x="615117" y="477305"/>
                  <a:pt x="477305" y="615117"/>
                  <a:pt x="307559" y="615117"/>
                </a:cubicBezTo>
                <a:cubicBezTo>
                  <a:pt x="137812" y="615117"/>
                  <a:pt x="0" y="477305"/>
                  <a:pt x="0" y="307559"/>
                </a:cubicBezTo>
                <a:cubicBezTo>
                  <a:pt x="0" y="137812"/>
                  <a:pt x="137812" y="0"/>
                  <a:pt x="307559" y="0"/>
                </a:cubicBezTo>
                <a:close/>
              </a:path>
            </a:pathLst>
          </a:custGeom>
          <a:solidFill>
            <a:srgbClr val="5196FF"/>
          </a:solidFill>
          <a:ln/>
        </p:spPr>
      </p:sp>
      <p:sp>
        <p:nvSpPr>
          <p:cNvPr id="10" name="Shape 5"/>
          <p:cNvSpPr/>
          <p:nvPr/>
        </p:nvSpPr>
        <p:spPr>
          <a:xfrm>
            <a:off x="2712185" y="3553623"/>
            <a:ext cx="615117" cy="615117"/>
          </a:xfrm>
          <a:custGeom>
            <a:avLst/>
            <a:gdLst/>
            <a:ahLst/>
            <a:cxnLst/>
            <a:rect l="l" t="t" r="r" b="b"/>
            <a:pathLst>
              <a:path w="615117" h="615117">
                <a:moveTo>
                  <a:pt x="307559" y="0"/>
                </a:moveTo>
                <a:moveTo>
                  <a:pt x="307559" y="0"/>
                </a:moveTo>
                <a:cubicBezTo>
                  <a:pt x="477305" y="0"/>
                  <a:pt x="615117" y="137812"/>
                  <a:pt x="615117" y="307559"/>
                </a:cubicBezTo>
                <a:cubicBezTo>
                  <a:pt x="615117" y="477305"/>
                  <a:pt x="477305" y="615117"/>
                  <a:pt x="307559" y="615117"/>
                </a:cubicBezTo>
                <a:cubicBezTo>
                  <a:pt x="137812" y="615117"/>
                  <a:pt x="0" y="477305"/>
                  <a:pt x="0" y="307559"/>
                </a:cubicBezTo>
                <a:cubicBezTo>
                  <a:pt x="0" y="137812"/>
                  <a:pt x="137812" y="0"/>
                  <a:pt x="307559" y="0"/>
                </a:cubicBezTo>
                <a:close/>
              </a:path>
            </a:pathLst>
          </a:custGeom>
          <a:solidFill>
            <a:srgbClr val="0084FF"/>
          </a:solidFill>
          <a:ln/>
        </p:spPr>
      </p:sp>
      <p:sp>
        <p:nvSpPr>
          <p:cNvPr id="11" name="Text 6"/>
          <p:cNvSpPr/>
          <p:nvPr/>
        </p:nvSpPr>
        <p:spPr>
          <a:xfrm>
            <a:off x="2662699" y="3536570"/>
            <a:ext cx="714089" cy="64922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448" b="1" dirty="0">
                <a:solidFill>
                  <a:srgbClr val="FFFFFF"/>
                </a:solidFill>
                <a:latin typeface="Noto Sans" pitchFamily="34" charset="0"/>
                <a:ea typeface="Noto Sans" pitchFamily="34" charset="-122"/>
                <a:cs typeface="Noto Sans" pitchFamily="34" charset="-120"/>
              </a:rPr>
              <a:t>3</a:t>
            </a:r>
            <a:endParaRPr lang="en-US" sz="1440" dirty="0"/>
          </a:p>
        </p:txBody>
      </p:sp>
      <p:sp>
        <p:nvSpPr>
          <p:cNvPr id="12" name="Text 7"/>
          <p:cNvSpPr/>
          <p:nvPr/>
        </p:nvSpPr>
        <p:spPr>
          <a:xfrm>
            <a:off x="2997697" y="2389927"/>
            <a:ext cx="714089" cy="64922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448" b="1" dirty="0">
                <a:solidFill>
                  <a:srgbClr val="FFFFFF"/>
                </a:solidFill>
                <a:latin typeface="Noto Sans" pitchFamily="34" charset="0"/>
                <a:ea typeface="Noto Sans" pitchFamily="34" charset="-122"/>
                <a:cs typeface="Noto Sans" pitchFamily="34" charset="-120"/>
              </a:rPr>
              <a:t>2</a:t>
            </a:r>
            <a:endParaRPr lang="en-US" sz="1440" dirty="0"/>
          </a:p>
        </p:txBody>
      </p:sp>
      <p:sp>
        <p:nvSpPr>
          <p:cNvPr id="13" name="Text 8"/>
          <p:cNvSpPr/>
          <p:nvPr/>
        </p:nvSpPr>
        <p:spPr>
          <a:xfrm>
            <a:off x="3439815" y="1250482"/>
            <a:ext cx="5410272" cy="374904"/>
          </a:xfrm>
          <a:prstGeom prst="rect">
            <a:avLst/>
          </a:prstGeom>
          <a:noFill/>
          <a:ln/>
        </p:spPr>
        <p:txBody>
          <a:bodyPr wrap="square" lIns="95250" tIns="95250" rIns="95250" bIns="95250" rtlCol="0" anchor="b"/>
          <a:lstStyle/>
          <a:p>
            <a:pPr marL="0" indent="0">
              <a:lnSpc>
                <a:spcPct val="100000"/>
              </a:lnSpc>
              <a:spcBef>
                <a:spcPts val="375"/>
              </a:spcBef>
              <a:buNone/>
            </a:pPr>
            <a:r>
              <a:rPr lang="en-US" sz="1584" b="1" dirty="0">
                <a:solidFill>
                  <a:srgbClr val="0055FF"/>
                </a:solidFill>
                <a:latin typeface="Noto Sans" pitchFamily="34" charset="0"/>
                <a:ea typeface="Noto Sans" pitchFamily="34" charset="-122"/>
                <a:cs typeface="Noto Sans" pitchFamily="34" charset="-120"/>
              </a:rPr>
              <a:t>离线AI模型的优势</a:t>
            </a:r>
            <a:endParaRPr lang="en-US" sz="1440" dirty="0"/>
          </a:p>
        </p:txBody>
      </p:sp>
      <p:sp>
        <p:nvSpPr>
          <p:cNvPr id="14" name="Text 9"/>
          <p:cNvSpPr/>
          <p:nvPr/>
        </p:nvSpPr>
        <p:spPr>
          <a:xfrm>
            <a:off x="3439815" y="1479082"/>
            <a:ext cx="5440943" cy="603504"/>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152" dirty="0">
                <a:solidFill>
                  <a:srgbClr val="000000"/>
                </a:solidFill>
                <a:latin typeface="Noto Sans" pitchFamily="34" charset="0"/>
                <a:ea typeface="Noto Sans" pitchFamily="34" charset="-122"/>
                <a:cs typeface="Noto Sans" pitchFamily="34" charset="-120"/>
              </a:rPr>
              <a:t>引入离线AI模型可以显著提升应用的响应速度和用户体验，即使在无网络环境下也能保证功能的正常使用，增强用户对产品的依赖性。</a:t>
            </a:r>
            <a:endParaRPr lang="en-US" sz="1440" dirty="0"/>
          </a:p>
        </p:txBody>
      </p:sp>
      <p:sp>
        <p:nvSpPr>
          <p:cNvPr id="15" name="Text 10"/>
          <p:cNvSpPr/>
          <p:nvPr/>
        </p:nvSpPr>
        <p:spPr>
          <a:xfrm>
            <a:off x="3706607" y="2348779"/>
            <a:ext cx="5143480" cy="374904"/>
          </a:xfrm>
          <a:prstGeom prst="rect">
            <a:avLst/>
          </a:prstGeom>
          <a:noFill/>
          <a:ln/>
        </p:spPr>
        <p:txBody>
          <a:bodyPr wrap="square" lIns="95250" tIns="95250" rIns="95250" bIns="95250" rtlCol="0" anchor="b"/>
          <a:lstStyle/>
          <a:p>
            <a:pPr marL="0" indent="0">
              <a:lnSpc>
                <a:spcPct val="100000"/>
              </a:lnSpc>
              <a:spcBef>
                <a:spcPts val="375"/>
              </a:spcBef>
              <a:buNone/>
            </a:pPr>
            <a:r>
              <a:rPr lang="en-US" sz="1584" b="1" dirty="0">
                <a:solidFill>
                  <a:srgbClr val="5A85D9"/>
                </a:solidFill>
                <a:latin typeface="Noto Sans" pitchFamily="34" charset="0"/>
                <a:ea typeface="Noto Sans" pitchFamily="34" charset="-122"/>
                <a:cs typeface="Noto Sans" pitchFamily="34" charset="-120"/>
              </a:rPr>
              <a:t>TensorFlow Lite的应用</a:t>
            </a:r>
            <a:endParaRPr lang="en-US" sz="1440" dirty="0"/>
          </a:p>
        </p:txBody>
      </p:sp>
      <p:sp>
        <p:nvSpPr>
          <p:cNvPr id="16" name="Text 11"/>
          <p:cNvSpPr/>
          <p:nvPr/>
        </p:nvSpPr>
        <p:spPr>
          <a:xfrm>
            <a:off x="3719566" y="2577379"/>
            <a:ext cx="5161192" cy="603504"/>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152" dirty="0">
                <a:solidFill>
                  <a:srgbClr val="000000"/>
                </a:solidFill>
                <a:latin typeface="Noto Sans" pitchFamily="34" charset="0"/>
                <a:ea typeface="Noto Sans" pitchFamily="34" charset="-122"/>
                <a:cs typeface="Noto Sans" pitchFamily="34" charset="-120"/>
              </a:rPr>
              <a:t>TensorFlow Lite作为轻量级的深度学习框架，适用于移动设备和嵌入式设备，能够有效减少模型大小，提高运行效率，是实现离线AI功能的理想选择。</a:t>
            </a:r>
            <a:endParaRPr lang="en-US" sz="1440" dirty="0"/>
          </a:p>
        </p:txBody>
      </p:sp>
      <p:sp>
        <p:nvSpPr>
          <p:cNvPr id="17" name="Text 12"/>
          <p:cNvSpPr/>
          <p:nvPr/>
        </p:nvSpPr>
        <p:spPr>
          <a:xfrm>
            <a:off x="3439815" y="3534232"/>
            <a:ext cx="5410272" cy="374904"/>
          </a:xfrm>
          <a:prstGeom prst="rect">
            <a:avLst/>
          </a:prstGeom>
          <a:noFill/>
          <a:ln/>
        </p:spPr>
        <p:txBody>
          <a:bodyPr wrap="square" lIns="95250" tIns="95250" rIns="95250" bIns="95250" rtlCol="0" anchor="b"/>
          <a:lstStyle/>
          <a:p>
            <a:pPr marL="0" indent="0">
              <a:lnSpc>
                <a:spcPct val="100000"/>
              </a:lnSpc>
              <a:spcBef>
                <a:spcPts val="375"/>
              </a:spcBef>
              <a:buNone/>
            </a:pPr>
            <a:r>
              <a:rPr lang="en-US" sz="1584" b="1" dirty="0">
                <a:solidFill>
                  <a:srgbClr val="0055FF"/>
                </a:solidFill>
                <a:latin typeface="Noto Sans" pitchFamily="34" charset="0"/>
                <a:ea typeface="Noto Sans" pitchFamily="34" charset="-122"/>
                <a:cs typeface="Noto Sans" pitchFamily="34" charset="-120"/>
              </a:rPr>
              <a:t>数据同步与更新策略</a:t>
            </a:r>
            <a:endParaRPr lang="en-US" sz="1440" dirty="0"/>
          </a:p>
        </p:txBody>
      </p:sp>
      <p:sp>
        <p:nvSpPr>
          <p:cNvPr id="18" name="Text 13"/>
          <p:cNvSpPr/>
          <p:nvPr/>
        </p:nvSpPr>
        <p:spPr>
          <a:xfrm>
            <a:off x="3439815" y="3753688"/>
            <a:ext cx="5440943" cy="603504"/>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152" dirty="0">
                <a:solidFill>
                  <a:srgbClr val="000000"/>
                </a:solidFill>
                <a:latin typeface="Noto Sans" pitchFamily="34" charset="0"/>
                <a:ea typeface="Noto Sans" pitchFamily="34" charset="-122"/>
                <a:cs typeface="Noto Sans" pitchFamily="34" charset="-120"/>
              </a:rPr>
              <a:t>在采用离线AI模型的同时，需要设计合理的数据同步机制，确保用户在联网时能获取最新的学习内容和模型更新，保持应用的时效性和教育价值。</a:t>
            </a:r>
            <a:endParaRPr lang="en-US" sz="144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9">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lstStyle/>
          <a:p>
            <a:pPr marL="0" indent="0">
              <a:lnSpc>
                <a:spcPct val="112500"/>
              </a:lnSpc>
              <a:spcBef>
                <a:spcPts val="375"/>
              </a:spcBef>
              <a:buNone/>
            </a:pPr>
            <a:r>
              <a:rPr lang="en-US" sz="2016" b="1" dirty="0">
                <a:solidFill>
                  <a:srgbClr val="002B7F"/>
                </a:solidFill>
                <a:latin typeface="微软雅黑" pitchFamily="34" charset="0"/>
                <a:ea typeface="微软雅黑" pitchFamily="34" charset="-122"/>
                <a:cs typeface="微软雅黑" pitchFamily="34" charset="-120"/>
              </a:rPr>
              <a:t>学习数据可视化探索</a:t>
            </a:r>
            <a:endParaRPr lang="en-US" sz="1440" dirty="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pic>
        <p:nvPicPr>
          <p:cNvPr id="5" name="Image 2" descr="preencoded.png"/>
          <p:cNvPicPr>
            <a:picLocks noChangeAspect="1"/>
          </p:cNvPicPr>
          <p:nvPr/>
        </p:nvPicPr>
        <p:blipFill>
          <a:blip r:embed="rId6"/>
          <a:stretch>
            <a:fillRect/>
          </a:stretch>
        </p:blipFill>
        <p:spPr>
          <a:xfrm>
            <a:off x="312482" y="968786"/>
            <a:ext cx="2624921" cy="3739476"/>
          </a:xfrm>
          <a:prstGeom prst="rect">
            <a:avLst/>
          </a:prstGeom>
        </p:spPr>
      </p:pic>
      <p:sp>
        <p:nvSpPr>
          <p:cNvPr id="6" name="Shape 1"/>
          <p:cNvSpPr/>
          <p:nvPr/>
        </p:nvSpPr>
        <p:spPr>
          <a:xfrm>
            <a:off x="948017" y="1906662"/>
            <a:ext cx="1249869" cy="0"/>
          </a:xfrm>
          <a:custGeom>
            <a:avLst/>
            <a:gdLst/>
            <a:ahLst/>
            <a:cxnLst/>
            <a:rect l="l" t="t" r="r" b="b"/>
            <a:pathLst>
              <a:path w="1249869">
                <a:moveTo>
                  <a:pt x="0" y="0"/>
                </a:moveTo>
                <a:moveTo>
                  <a:pt x="0" y="0"/>
                </a:moveTo>
                <a:lnTo>
                  <a:pt x="1249869" y="0"/>
                </a:lnTo>
              </a:path>
            </a:pathLst>
          </a:custGeom>
          <a:noFill/>
          <a:ln w="10317">
            <a:solidFill>
              <a:srgbClr val="FFFFFF">
                <a:alpha val="47843"/>
              </a:srgbClr>
            </a:solidFill>
            <a:prstDash val="solid"/>
            <a:headEnd type="none"/>
            <a:tailEnd type="none"/>
          </a:ln>
        </p:spPr>
      </p:sp>
      <p:sp>
        <p:nvSpPr>
          <p:cNvPr id="7" name="Shape 2"/>
          <p:cNvSpPr/>
          <p:nvPr/>
        </p:nvSpPr>
        <p:spPr>
          <a:xfrm>
            <a:off x="1243339" y="3640400"/>
            <a:ext cx="763208" cy="763208"/>
          </a:xfrm>
          <a:custGeom>
            <a:avLst/>
            <a:gdLst/>
            <a:ahLst/>
            <a:cxnLst/>
            <a:rect l="l" t="t" r="r" b="b"/>
            <a:pathLst>
              <a:path w="763208" h="763208">
                <a:moveTo>
                  <a:pt x="381604" y="0"/>
                </a:moveTo>
                <a:moveTo>
                  <a:pt x="381604" y="0"/>
                </a:moveTo>
                <a:cubicBezTo>
                  <a:pt x="592217" y="0"/>
                  <a:pt x="763208" y="170991"/>
                  <a:pt x="763208" y="381604"/>
                </a:cubicBezTo>
                <a:cubicBezTo>
                  <a:pt x="763208" y="592217"/>
                  <a:pt x="592217" y="763208"/>
                  <a:pt x="381604" y="763208"/>
                </a:cubicBezTo>
                <a:cubicBezTo>
                  <a:pt x="170991" y="763208"/>
                  <a:pt x="0" y="592217"/>
                  <a:pt x="0" y="381604"/>
                </a:cubicBezTo>
                <a:cubicBezTo>
                  <a:pt x="0" y="170991"/>
                  <a:pt x="170991" y="0"/>
                  <a:pt x="381604" y="0"/>
                </a:cubicBezTo>
                <a:close/>
              </a:path>
            </a:pathLst>
          </a:custGeom>
          <a:solidFill>
            <a:srgbClr val="FFFFFF"/>
          </a:solidFill>
          <a:ln/>
        </p:spPr>
      </p:sp>
      <p:pic>
        <p:nvPicPr>
          <p:cNvPr id="8" name="Image 3" descr="preencoded.png"/>
          <p:cNvPicPr>
            <a:picLocks noChangeAspect="1"/>
          </p:cNvPicPr>
          <p:nvPr/>
        </p:nvPicPr>
        <p:blipFill>
          <a:blip r:embed="rId7"/>
          <a:stretch>
            <a:fillRect/>
          </a:stretch>
        </p:blipFill>
        <p:spPr>
          <a:xfrm>
            <a:off x="1431141" y="3828202"/>
            <a:ext cx="387604" cy="387604"/>
          </a:xfrm>
          <a:prstGeom prst="rect">
            <a:avLst/>
          </a:prstGeom>
        </p:spPr>
      </p:pic>
      <p:pic>
        <p:nvPicPr>
          <p:cNvPr id="9" name="Image 4" descr="preencoded.png"/>
          <p:cNvPicPr>
            <a:picLocks noChangeAspect="1"/>
          </p:cNvPicPr>
          <p:nvPr/>
        </p:nvPicPr>
        <p:blipFill>
          <a:blip r:embed="rId8"/>
          <a:stretch>
            <a:fillRect/>
          </a:stretch>
        </p:blipFill>
        <p:spPr>
          <a:xfrm>
            <a:off x="3259622" y="968786"/>
            <a:ext cx="2624757" cy="3739040"/>
          </a:xfrm>
          <a:prstGeom prst="rect">
            <a:avLst/>
          </a:prstGeom>
        </p:spPr>
      </p:pic>
      <p:sp>
        <p:nvSpPr>
          <p:cNvPr id="10" name="Shape 3"/>
          <p:cNvSpPr/>
          <p:nvPr/>
        </p:nvSpPr>
        <p:spPr>
          <a:xfrm>
            <a:off x="3895074" y="1906662"/>
            <a:ext cx="1249869" cy="0"/>
          </a:xfrm>
          <a:custGeom>
            <a:avLst/>
            <a:gdLst/>
            <a:ahLst/>
            <a:cxnLst/>
            <a:rect l="l" t="t" r="r" b="b"/>
            <a:pathLst>
              <a:path w="1249869">
                <a:moveTo>
                  <a:pt x="0" y="0"/>
                </a:moveTo>
                <a:moveTo>
                  <a:pt x="0" y="0"/>
                </a:moveTo>
                <a:lnTo>
                  <a:pt x="1249869" y="0"/>
                </a:lnTo>
              </a:path>
            </a:pathLst>
          </a:custGeom>
          <a:noFill/>
          <a:ln w="10317">
            <a:solidFill>
              <a:srgbClr val="0055FF">
                <a:alpha val="49020"/>
              </a:srgbClr>
            </a:solidFill>
            <a:prstDash val="solid"/>
            <a:headEnd type="none"/>
            <a:tailEnd type="none"/>
          </a:ln>
        </p:spPr>
      </p:sp>
      <p:sp>
        <p:nvSpPr>
          <p:cNvPr id="11" name="Shape 4"/>
          <p:cNvSpPr/>
          <p:nvPr/>
        </p:nvSpPr>
        <p:spPr>
          <a:xfrm>
            <a:off x="4190396" y="3640400"/>
            <a:ext cx="763208" cy="763208"/>
          </a:xfrm>
          <a:custGeom>
            <a:avLst/>
            <a:gdLst/>
            <a:ahLst/>
            <a:cxnLst/>
            <a:rect l="l" t="t" r="r" b="b"/>
            <a:pathLst>
              <a:path w="763208" h="763208">
                <a:moveTo>
                  <a:pt x="381604" y="0"/>
                </a:moveTo>
                <a:moveTo>
                  <a:pt x="381604" y="0"/>
                </a:moveTo>
                <a:cubicBezTo>
                  <a:pt x="592217" y="0"/>
                  <a:pt x="763208" y="170991"/>
                  <a:pt x="763208" y="381604"/>
                </a:cubicBezTo>
                <a:cubicBezTo>
                  <a:pt x="763208" y="592217"/>
                  <a:pt x="592217" y="763208"/>
                  <a:pt x="381604" y="763208"/>
                </a:cubicBezTo>
                <a:cubicBezTo>
                  <a:pt x="170991" y="763208"/>
                  <a:pt x="0" y="592217"/>
                  <a:pt x="0" y="381604"/>
                </a:cubicBezTo>
                <a:cubicBezTo>
                  <a:pt x="0" y="170991"/>
                  <a:pt x="170991" y="0"/>
                  <a:pt x="381604" y="0"/>
                </a:cubicBezTo>
                <a:close/>
              </a:path>
            </a:pathLst>
          </a:custGeom>
          <a:solidFill>
            <a:srgbClr val="0084FF"/>
          </a:solidFill>
          <a:ln/>
        </p:spPr>
      </p:sp>
      <p:pic>
        <p:nvPicPr>
          <p:cNvPr id="12" name="Image 5" descr="preencoded.png"/>
          <p:cNvPicPr>
            <a:picLocks noChangeAspect="1"/>
          </p:cNvPicPr>
          <p:nvPr/>
        </p:nvPicPr>
        <p:blipFill>
          <a:blip r:embed="rId9"/>
          <a:stretch>
            <a:fillRect/>
          </a:stretch>
        </p:blipFill>
        <p:spPr>
          <a:xfrm>
            <a:off x="4423429" y="3873433"/>
            <a:ext cx="297142" cy="297142"/>
          </a:xfrm>
          <a:prstGeom prst="rect">
            <a:avLst/>
          </a:prstGeom>
        </p:spPr>
      </p:pic>
      <p:pic>
        <p:nvPicPr>
          <p:cNvPr id="13" name="Image 6" descr="preencoded.png"/>
          <p:cNvPicPr>
            <a:picLocks noChangeAspect="1"/>
          </p:cNvPicPr>
          <p:nvPr/>
        </p:nvPicPr>
        <p:blipFill>
          <a:blip r:embed="rId10"/>
          <a:stretch>
            <a:fillRect/>
          </a:stretch>
        </p:blipFill>
        <p:spPr>
          <a:xfrm>
            <a:off x="6206761" y="968786"/>
            <a:ext cx="2624757" cy="3739040"/>
          </a:xfrm>
          <a:prstGeom prst="rect">
            <a:avLst/>
          </a:prstGeom>
        </p:spPr>
      </p:pic>
      <p:sp>
        <p:nvSpPr>
          <p:cNvPr id="14" name="Shape 5"/>
          <p:cNvSpPr/>
          <p:nvPr/>
        </p:nvSpPr>
        <p:spPr>
          <a:xfrm>
            <a:off x="6842213" y="1906662"/>
            <a:ext cx="1249869" cy="0"/>
          </a:xfrm>
          <a:custGeom>
            <a:avLst/>
            <a:gdLst/>
            <a:ahLst/>
            <a:cxnLst/>
            <a:rect l="l" t="t" r="r" b="b"/>
            <a:pathLst>
              <a:path w="1249869">
                <a:moveTo>
                  <a:pt x="0" y="0"/>
                </a:moveTo>
                <a:moveTo>
                  <a:pt x="0" y="0"/>
                </a:moveTo>
                <a:lnTo>
                  <a:pt x="1249869" y="0"/>
                </a:lnTo>
              </a:path>
            </a:pathLst>
          </a:custGeom>
          <a:noFill/>
          <a:ln w="10317">
            <a:solidFill>
              <a:srgbClr val="FFFFFF">
                <a:alpha val="47843"/>
              </a:srgbClr>
            </a:solidFill>
            <a:prstDash val="solid"/>
            <a:headEnd type="none"/>
            <a:tailEnd type="none"/>
          </a:ln>
        </p:spPr>
      </p:sp>
      <p:sp>
        <p:nvSpPr>
          <p:cNvPr id="15" name="Shape 6"/>
          <p:cNvSpPr/>
          <p:nvPr/>
        </p:nvSpPr>
        <p:spPr>
          <a:xfrm>
            <a:off x="7137535" y="3640400"/>
            <a:ext cx="763208" cy="763208"/>
          </a:xfrm>
          <a:custGeom>
            <a:avLst/>
            <a:gdLst/>
            <a:ahLst/>
            <a:cxnLst/>
            <a:rect l="l" t="t" r="r" b="b"/>
            <a:pathLst>
              <a:path w="763208" h="763208">
                <a:moveTo>
                  <a:pt x="381604" y="0"/>
                </a:moveTo>
                <a:moveTo>
                  <a:pt x="381604" y="0"/>
                </a:moveTo>
                <a:cubicBezTo>
                  <a:pt x="592217" y="0"/>
                  <a:pt x="763208" y="170991"/>
                  <a:pt x="763208" y="381604"/>
                </a:cubicBezTo>
                <a:cubicBezTo>
                  <a:pt x="763208" y="592217"/>
                  <a:pt x="592217" y="763208"/>
                  <a:pt x="381604" y="763208"/>
                </a:cubicBezTo>
                <a:cubicBezTo>
                  <a:pt x="170991" y="763208"/>
                  <a:pt x="0" y="592217"/>
                  <a:pt x="0" y="381604"/>
                </a:cubicBezTo>
                <a:cubicBezTo>
                  <a:pt x="0" y="170991"/>
                  <a:pt x="170991" y="0"/>
                  <a:pt x="381604" y="0"/>
                </a:cubicBezTo>
                <a:close/>
              </a:path>
            </a:pathLst>
          </a:custGeom>
          <a:solidFill>
            <a:srgbClr val="FFFFFF"/>
          </a:solidFill>
          <a:ln/>
        </p:spPr>
      </p:sp>
      <p:pic>
        <p:nvPicPr>
          <p:cNvPr id="16" name="Image 7" descr="preencoded.png"/>
          <p:cNvPicPr>
            <a:picLocks noChangeAspect="1"/>
          </p:cNvPicPr>
          <p:nvPr/>
        </p:nvPicPr>
        <p:blipFill>
          <a:blip r:embed="rId11"/>
          <a:stretch>
            <a:fillRect/>
          </a:stretch>
        </p:blipFill>
        <p:spPr>
          <a:xfrm>
            <a:off x="7296283" y="3804100"/>
            <a:ext cx="445713" cy="435809"/>
          </a:xfrm>
          <a:prstGeom prst="rect">
            <a:avLst/>
          </a:prstGeom>
        </p:spPr>
      </p:pic>
      <p:sp>
        <p:nvSpPr>
          <p:cNvPr id="17" name="Text 7"/>
          <p:cNvSpPr/>
          <p:nvPr/>
        </p:nvSpPr>
        <p:spPr>
          <a:xfrm>
            <a:off x="386921" y="1370658"/>
            <a:ext cx="2476043" cy="406094"/>
          </a:xfrm>
          <a:prstGeom prst="rect">
            <a:avLst/>
          </a:prstGeom>
          <a:noFill/>
          <a:ln/>
        </p:spPr>
        <p:txBody>
          <a:bodyPr wrap="square" lIns="95250" tIns="95250" rIns="95250" bIns="95250" rtlCol="0" anchor="ctr"/>
          <a:lstStyle/>
          <a:p>
            <a:pPr marL="0" indent="0" algn="ctr">
              <a:lnSpc>
                <a:spcPct val="100000"/>
              </a:lnSpc>
              <a:spcBef>
                <a:spcPts val="375"/>
              </a:spcBef>
              <a:buNone/>
            </a:pPr>
            <a:r>
              <a:rPr lang="en-US" sz="1584" b="1" dirty="0">
                <a:solidFill>
                  <a:srgbClr val="FFFFFF"/>
                </a:solidFill>
                <a:latin typeface="Noto Sans" pitchFamily="34" charset="0"/>
                <a:ea typeface="Noto Sans" pitchFamily="34" charset="-122"/>
                <a:cs typeface="Noto Sans" pitchFamily="34" charset="-120"/>
              </a:rPr>
              <a:t>数据可视化的重要性</a:t>
            </a:r>
            <a:endParaRPr lang="en-US" sz="1440" dirty="0"/>
          </a:p>
        </p:txBody>
      </p:sp>
      <p:sp>
        <p:nvSpPr>
          <p:cNvPr id="18" name="Text 8"/>
          <p:cNvSpPr/>
          <p:nvPr/>
        </p:nvSpPr>
        <p:spPr>
          <a:xfrm>
            <a:off x="470182" y="1990650"/>
            <a:ext cx="2309522" cy="1024128"/>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1152" dirty="0">
                <a:solidFill>
                  <a:srgbClr val="FFFFFF"/>
                </a:solidFill>
                <a:latin typeface="Noto Sans" pitchFamily="34" charset="0"/>
                <a:ea typeface="Noto Sans" pitchFamily="34" charset="-122"/>
                <a:cs typeface="Noto Sans" pitchFamily="34" charset="-120"/>
              </a:rPr>
              <a:t>数据可视化是将复杂数据转化为图形或图像的过程，它能够帮助我们更直观地理解数据，发现数据中的模式和趋势。</a:t>
            </a:r>
            <a:endParaRPr lang="en-US" sz="1440" dirty="0"/>
          </a:p>
        </p:txBody>
      </p:sp>
      <p:sp>
        <p:nvSpPr>
          <p:cNvPr id="19" name="Text 9"/>
          <p:cNvSpPr/>
          <p:nvPr/>
        </p:nvSpPr>
        <p:spPr>
          <a:xfrm>
            <a:off x="3333143" y="1370658"/>
            <a:ext cx="2477713" cy="406094"/>
          </a:xfrm>
          <a:prstGeom prst="rect">
            <a:avLst/>
          </a:prstGeom>
          <a:noFill/>
          <a:ln/>
        </p:spPr>
        <p:txBody>
          <a:bodyPr wrap="square" lIns="95250" tIns="95250" rIns="95250" bIns="95250" rtlCol="0" anchor="ctr"/>
          <a:lstStyle/>
          <a:p>
            <a:pPr marL="0" indent="0" algn="ctr">
              <a:lnSpc>
                <a:spcPct val="100000"/>
              </a:lnSpc>
              <a:spcBef>
                <a:spcPts val="375"/>
              </a:spcBef>
              <a:buNone/>
            </a:pPr>
            <a:r>
              <a:rPr lang="en-US" sz="1584" b="1" dirty="0">
                <a:solidFill>
                  <a:srgbClr val="0055FF"/>
                </a:solidFill>
                <a:latin typeface="Noto Sans" pitchFamily="34" charset="0"/>
                <a:ea typeface="Noto Sans" pitchFamily="34" charset="-122"/>
                <a:cs typeface="Noto Sans" pitchFamily="34" charset="-120"/>
              </a:rPr>
              <a:t>学习数据可视化的方法</a:t>
            </a:r>
            <a:endParaRPr lang="en-US" sz="1440" dirty="0"/>
          </a:p>
        </p:txBody>
      </p:sp>
      <p:sp>
        <p:nvSpPr>
          <p:cNvPr id="20" name="Text 10"/>
          <p:cNvSpPr/>
          <p:nvPr/>
        </p:nvSpPr>
        <p:spPr>
          <a:xfrm>
            <a:off x="3417107" y="1990650"/>
            <a:ext cx="2309786" cy="1024128"/>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1152" dirty="0">
                <a:solidFill>
                  <a:srgbClr val="000000"/>
                </a:solidFill>
                <a:latin typeface="Noto Sans" pitchFamily="34" charset="0"/>
                <a:ea typeface="Noto Sans" pitchFamily="34" charset="-122"/>
                <a:cs typeface="Noto Sans" pitchFamily="34" charset="-120"/>
              </a:rPr>
              <a:t>学习数据可视化需要掌握一些基本的设计和编程技能，如使用Python的matplotlib和seaborn库进行数据可视化。</a:t>
            </a:r>
            <a:endParaRPr lang="en-US" sz="1440" dirty="0"/>
          </a:p>
        </p:txBody>
      </p:sp>
      <p:sp>
        <p:nvSpPr>
          <p:cNvPr id="21" name="Text 11"/>
          <p:cNvSpPr/>
          <p:nvPr/>
        </p:nvSpPr>
        <p:spPr>
          <a:xfrm>
            <a:off x="6275061" y="1370658"/>
            <a:ext cx="2488158" cy="406094"/>
          </a:xfrm>
          <a:prstGeom prst="rect">
            <a:avLst/>
          </a:prstGeom>
          <a:noFill/>
          <a:ln/>
        </p:spPr>
        <p:txBody>
          <a:bodyPr wrap="square" lIns="95250" tIns="95250" rIns="95250" bIns="95250" rtlCol="0" anchor="ctr"/>
          <a:lstStyle/>
          <a:p>
            <a:pPr marL="0" indent="0" algn="ctr">
              <a:lnSpc>
                <a:spcPct val="100000"/>
              </a:lnSpc>
              <a:spcBef>
                <a:spcPts val="375"/>
              </a:spcBef>
              <a:buNone/>
            </a:pPr>
            <a:r>
              <a:rPr lang="en-US" sz="1584" b="1" dirty="0">
                <a:solidFill>
                  <a:srgbClr val="FFFFFF"/>
                </a:solidFill>
                <a:latin typeface="Noto Sans" pitchFamily="34" charset="0"/>
                <a:ea typeface="Noto Sans" pitchFamily="34" charset="-122"/>
                <a:cs typeface="Noto Sans" pitchFamily="34" charset="-120"/>
              </a:rPr>
              <a:t>数据可视化在学习中的应用</a:t>
            </a:r>
            <a:endParaRPr lang="en-US" sz="1440" dirty="0"/>
          </a:p>
        </p:txBody>
      </p:sp>
      <p:sp>
        <p:nvSpPr>
          <p:cNvPr id="22" name="Text 12"/>
          <p:cNvSpPr/>
          <p:nvPr/>
        </p:nvSpPr>
        <p:spPr>
          <a:xfrm>
            <a:off x="6364247" y="1990650"/>
            <a:ext cx="2309786" cy="1024128"/>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1152" dirty="0">
                <a:solidFill>
                  <a:srgbClr val="FFFFFF"/>
                </a:solidFill>
                <a:latin typeface="Noto Sans" pitchFamily="34" charset="0"/>
                <a:ea typeface="Noto Sans" pitchFamily="34" charset="-122"/>
                <a:cs typeface="Noto Sans" pitchFamily="34" charset="-120"/>
              </a:rPr>
              <a:t>在学习过程中，我们可以通过数据可视化来理解和分析学习数据，如记忆曲线分析，从而提高学习效率。</a:t>
            </a:r>
            <a:endParaRPr lang="en-US" sz="144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40">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415396" y="1973275"/>
            <a:ext cx="4313208" cy="1207008"/>
          </a:xfrm>
          <a:prstGeom prst="rect">
            <a:avLst/>
          </a:prstGeom>
          <a:noFill/>
          <a:ln/>
        </p:spPr>
        <p:txBody>
          <a:bodyPr wrap="square" lIns="95250" tIns="95250" rIns="95250" bIns="95250" rtlCol="0" anchor="t"/>
          <a:lstStyle/>
          <a:p>
            <a:pPr marL="0" indent="0" algn="ctr">
              <a:lnSpc>
                <a:spcPct val="112500"/>
              </a:lnSpc>
              <a:spcBef>
                <a:spcPts val="375"/>
              </a:spcBef>
              <a:buNone/>
            </a:pPr>
            <a:r>
              <a:rPr lang="en-US" sz="5184" b="1" dirty="0">
                <a:solidFill>
                  <a:srgbClr val="002B7F"/>
                </a:solidFill>
                <a:latin typeface="微软雅黑" pitchFamily="34" charset="0"/>
                <a:ea typeface="微软雅黑" pitchFamily="34" charset="-122"/>
                <a:cs typeface="微软雅黑" pitchFamily="34" charset="-120"/>
              </a:rPr>
              <a:t>谢谢观看</a:t>
            </a:r>
            <a:endParaRPr lang="en-US" sz="144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lstStyle/>
          <a:p>
            <a:pPr marL="0" indent="0">
              <a:lnSpc>
                <a:spcPct val="112500"/>
              </a:lnSpc>
              <a:spcBef>
                <a:spcPts val="375"/>
              </a:spcBef>
              <a:buNone/>
            </a:pPr>
            <a:r>
              <a:rPr lang="en-US" sz="2016" b="1" dirty="0">
                <a:solidFill>
                  <a:srgbClr val="002B7F"/>
                </a:solidFill>
                <a:latin typeface="微软雅黑" pitchFamily="34" charset="0"/>
                <a:ea typeface="微软雅黑" pitchFamily="34" charset="-122"/>
                <a:cs typeface="微软雅黑" pitchFamily="34" charset="-120"/>
              </a:rPr>
              <a:t>市场痛点分析</a:t>
            </a:r>
            <a:endParaRPr lang="en-US" sz="1440" dirty="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a:off x="260051" y="941658"/>
            <a:ext cx="8623898" cy="1252170"/>
          </a:xfrm>
          <a:custGeom>
            <a:avLst/>
            <a:gdLst/>
            <a:ahLst/>
            <a:cxnLst/>
            <a:rect l="l" t="t" r="r" b="b"/>
            <a:pathLst>
              <a:path w="8623898" h="1252170">
                <a:moveTo>
                  <a:pt x="146866" y="0"/>
                </a:moveTo>
                <a:moveTo>
                  <a:pt x="146866" y="0"/>
                </a:moveTo>
                <a:lnTo>
                  <a:pt x="8477032" y="0"/>
                </a:lnTo>
                <a:quadBezTo>
                  <a:pt x="8623898" y="0"/>
                  <a:pt x="8623898" y="156521"/>
                </a:quadBezTo>
                <a:lnTo>
                  <a:pt x="8623898" y="1095648"/>
                </a:lnTo>
                <a:quadBezTo>
                  <a:pt x="8623898" y="1252170"/>
                  <a:pt x="8477032" y="1252170"/>
                </a:quadBezTo>
                <a:lnTo>
                  <a:pt x="146866" y="1252170"/>
                </a:lnTo>
                <a:quadBezTo>
                  <a:pt x="0" y="1252170"/>
                  <a:pt x="0" y="1095648"/>
                </a:quadBezTo>
                <a:lnTo>
                  <a:pt x="0" y="156521"/>
                </a:lnTo>
                <a:quadBezTo>
                  <a:pt x="0" y="0"/>
                  <a:pt x="146866" y="0"/>
                </a:quadBezTo>
                <a:close/>
              </a:path>
            </a:pathLst>
          </a:custGeom>
          <a:solidFill>
            <a:srgbClr val="0084FF">
              <a:alpha val="10000"/>
            </a:srgbClr>
          </a:solidFill>
          <a:ln/>
        </p:spPr>
      </p:sp>
      <p:sp>
        <p:nvSpPr>
          <p:cNvPr id="6" name="Shape 2"/>
          <p:cNvSpPr/>
          <p:nvPr/>
        </p:nvSpPr>
        <p:spPr>
          <a:xfrm>
            <a:off x="260051" y="3588995"/>
            <a:ext cx="8623898" cy="1120915"/>
          </a:xfrm>
          <a:custGeom>
            <a:avLst/>
            <a:gdLst/>
            <a:ahLst/>
            <a:cxnLst/>
            <a:rect l="l" t="t" r="r" b="b"/>
            <a:pathLst>
              <a:path w="8623898" h="1120915">
                <a:moveTo>
                  <a:pt x="131471" y="0"/>
                </a:moveTo>
                <a:moveTo>
                  <a:pt x="131471" y="0"/>
                </a:moveTo>
                <a:lnTo>
                  <a:pt x="8492426" y="0"/>
                </a:lnTo>
                <a:quadBezTo>
                  <a:pt x="8623898" y="0"/>
                  <a:pt x="8623898" y="140114"/>
                </a:quadBezTo>
                <a:lnTo>
                  <a:pt x="8623898" y="980801"/>
                </a:lnTo>
                <a:quadBezTo>
                  <a:pt x="8623898" y="1120915"/>
                  <a:pt x="8492426" y="1120915"/>
                </a:quadBezTo>
                <a:lnTo>
                  <a:pt x="131471" y="1120915"/>
                </a:lnTo>
                <a:quadBezTo>
                  <a:pt x="0" y="1120915"/>
                  <a:pt x="0" y="980801"/>
                </a:quadBezTo>
                <a:lnTo>
                  <a:pt x="0" y="140114"/>
                </a:lnTo>
                <a:quadBezTo>
                  <a:pt x="0" y="0"/>
                  <a:pt x="131471" y="0"/>
                </a:quadBezTo>
                <a:close/>
              </a:path>
            </a:pathLst>
          </a:custGeom>
          <a:solidFill>
            <a:srgbClr val="0084FF">
              <a:alpha val="10000"/>
            </a:srgbClr>
          </a:solidFill>
          <a:ln/>
        </p:spPr>
      </p:sp>
      <p:sp>
        <p:nvSpPr>
          <p:cNvPr id="7" name="Shape 3"/>
          <p:cNvSpPr/>
          <p:nvPr/>
        </p:nvSpPr>
        <p:spPr>
          <a:xfrm rot="-8100000">
            <a:off x="8344971" y="3986925"/>
            <a:ext cx="325055" cy="325055"/>
          </a:xfrm>
          <a:custGeom>
            <a:avLst/>
            <a:gdLst/>
            <a:ahLst/>
            <a:cxnLst/>
            <a:rect l="l" t="t" r="r" b="b"/>
            <a:pathLst>
              <a:path w="325055" h="325055">
                <a:moveTo>
                  <a:pt x="0" y="0"/>
                </a:moveTo>
                <a:moveTo>
                  <a:pt x="0" y="0"/>
                </a:moveTo>
                <a:lnTo>
                  <a:pt x="0" y="325055"/>
                </a:lnTo>
                <a:lnTo>
                  <a:pt x="325055" y="325055"/>
                </a:lnTo>
                <a:close/>
              </a:path>
            </a:pathLst>
          </a:custGeom>
          <a:solidFill>
            <a:srgbClr val="E1E1E1">
              <a:alpha val="20000"/>
            </a:srgbClr>
          </a:solidFill>
          <a:ln/>
        </p:spPr>
      </p:sp>
      <p:sp>
        <p:nvSpPr>
          <p:cNvPr id="8" name="Shape 4"/>
          <p:cNvSpPr/>
          <p:nvPr/>
        </p:nvSpPr>
        <p:spPr>
          <a:xfrm>
            <a:off x="260051" y="2344779"/>
            <a:ext cx="8623898" cy="1120915"/>
          </a:xfrm>
          <a:custGeom>
            <a:avLst/>
            <a:gdLst/>
            <a:ahLst/>
            <a:cxnLst/>
            <a:rect l="l" t="t" r="r" b="b"/>
            <a:pathLst>
              <a:path w="8623898" h="1120915">
                <a:moveTo>
                  <a:pt x="131471" y="0"/>
                </a:moveTo>
                <a:moveTo>
                  <a:pt x="131471" y="0"/>
                </a:moveTo>
                <a:lnTo>
                  <a:pt x="8492426" y="0"/>
                </a:lnTo>
                <a:quadBezTo>
                  <a:pt x="8623898" y="0"/>
                  <a:pt x="8623898" y="140114"/>
                </a:quadBezTo>
                <a:lnTo>
                  <a:pt x="8623898" y="980801"/>
                </a:lnTo>
                <a:quadBezTo>
                  <a:pt x="8623898" y="1120915"/>
                  <a:pt x="8492426" y="1120915"/>
                </a:quadBezTo>
                <a:lnTo>
                  <a:pt x="131471" y="1120915"/>
                </a:lnTo>
                <a:quadBezTo>
                  <a:pt x="0" y="1120915"/>
                  <a:pt x="0" y="980801"/>
                </a:quadBezTo>
                <a:lnTo>
                  <a:pt x="0" y="140114"/>
                </a:lnTo>
                <a:quadBezTo>
                  <a:pt x="0" y="0"/>
                  <a:pt x="131471" y="0"/>
                </a:quadBezTo>
                <a:close/>
              </a:path>
            </a:pathLst>
          </a:custGeom>
          <a:solidFill>
            <a:srgbClr val="0084FF">
              <a:alpha val="10000"/>
            </a:srgbClr>
          </a:solidFill>
          <a:ln/>
        </p:spPr>
      </p:sp>
      <p:sp>
        <p:nvSpPr>
          <p:cNvPr id="9" name="Shape 5"/>
          <p:cNvSpPr/>
          <p:nvPr/>
        </p:nvSpPr>
        <p:spPr>
          <a:xfrm rot="-8100000">
            <a:off x="8344990" y="2742709"/>
            <a:ext cx="325055" cy="325055"/>
          </a:xfrm>
          <a:custGeom>
            <a:avLst/>
            <a:gdLst/>
            <a:ahLst/>
            <a:cxnLst/>
            <a:rect l="l" t="t" r="r" b="b"/>
            <a:pathLst>
              <a:path w="325055" h="325055">
                <a:moveTo>
                  <a:pt x="0" y="0"/>
                </a:moveTo>
                <a:moveTo>
                  <a:pt x="0" y="0"/>
                </a:moveTo>
                <a:lnTo>
                  <a:pt x="0" y="325055"/>
                </a:lnTo>
                <a:lnTo>
                  <a:pt x="325055" y="325055"/>
                </a:lnTo>
                <a:close/>
              </a:path>
            </a:pathLst>
          </a:custGeom>
          <a:solidFill>
            <a:srgbClr val="E1E1E1">
              <a:alpha val="20000"/>
            </a:srgbClr>
          </a:solidFill>
          <a:ln/>
        </p:spPr>
      </p:sp>
      <p:sp>
        <p:nvSpPr>
          <p:cNvPr id="10" name="Shape 6"/>
          <p:cNvSpPr/>
          <p:nvPr/>
        </p:nvSpPr>
        <p:spPr>
          <a:xfrm rot="-8100000">
            <a:off x="8344952" y="1405216"/>
            <a:ext cx="325055" cy="325055"/>
          </a:xfrm>
          <a:custGeom>
            <a:avLst/>
            <a:gdLst/>
            <a:ahLst/>
            <a:cxnLst/>
            <a:rect l="l" t="t" r="r" b="b"/>
            <a:pathLst>
              <a:path w="325055" h="325055">
                <a:moveTo>
                  <a:pt x="0" y="0"/>
                </a:moveTo>
                <a:moveTo>
                  <a:pt x="0" y="0"/>
                </a:moveTo>
                <a:lnTo>
                  <a:pt x="0" y="325055"/>
                </a:lnTo>
                <a:lnTo>
                  <a:pt x="325055" y="325055"/>
                </a:lnTo>
                <a:close/>
              </a:path>
            </a:pathLst>
          </a:custGeom>
          <a:solidFill>
            <a:srgbClr val="E1E1E1">
              <a:alpha val="20000"/>
            </a:srgbClr>
          </a:solidFill>
          <a:ln/>
        </p:spPr>
      </p:sp>
      <p:sp>
        <p:nvSpPr>
          <p:cNvPr id="11" name="Text 7"/>
          <p:cNvSpPr/>
          <p:nvPr/>
        </p:nvSpPr>
        <p:spPr>
          <a:xfrm>
            <a:off x="453284" y="1281190"/>
            <a:ext cx="3220903" cy="573106"/>
          </a:xfrm>
          <a:prstGeom prst="rect">
            <a:avLst/>
          </a:prstGeom>
          <a:noFill/>
          <a:ln/>
        </p:spPr>
        <p:txBody>
          <a:bodyPr wrap="square" lIns="95250" tIns="95250" rIns="95250" bIns="95250" rtlCol="0" anchor="ctr"/>
          <a:lstStyle/>
          <a:p>
            <a:pPr marL="0" indent="0">
              <a:lnSpc>
                <a:spcPct val="100000"/>
              </a:lnSpc>
              <a:buNone/>
            </a:pPr>
            <a:r>
              <a:rPr lang="en-US" sz="1584" b="1" dirty="0">
                <a:solidFill>
                  <a:srgbClr val="0055FF"/>
                </a:solidFill>
                <a:latin typeface="Noto Sans" pitchFamily="34" charset="0"/>
                <a:ea typeface="Noto Sans" pitchFamily="34" charset="-122"/>
                <a:cs typeface="Noto Sans" pitchFamily="34" charset="-120"/>
              </a:rPr>
              <a:t>传统工具的局限性</a:t>
            </a:r>
            <a:endParaRPr lang="en-US" sz="1440" dirty="0"/>
          </a:p>
        </p:txBody>
      </p:sp>
      <p:sp>
        <p:nvSpPr>
          <p:cNvPr id="12" name="Text 8"/>
          <p:cNvSpPr/>
          <p:nvPr/>
        </p:nvSpPr>
        <p:spPr>
          <a:xfrm>
            <a:off x="3825645" y="1110543"/>
            <a:ext cx="4476263" cy="914400"/>
          </a:xfrm>
          <a:prstGeom prst="rect">
            <a:avLst/>
          </a:prstGeom>
          <a:noFill/>
          <a:ln/>
        </p:spPr>
        <p:txBody>
          <a:bodyPr wrap="square" lIns="95250" tIns="95250" rIns="95250" bIns="95250" rtlCol="0" anchor="ctr"/>
          <a:lstStyle/>
          <a:p>
            <a:pPr marL="0" indent="0">
              <a:lnSpc>
                <a:spcPct val="100000"/>
              </a:lnSpc>
              <a:spcBef>
                <a:spcPts val="375"/>
              </a:spcBef>
              <a:buNone/>
            </a:pPr>
            <a:r>
              <a:rPr lang="en-US" sz="1152" dirty="0">
                <a:solidFill>
                  <a:srgbClr val="000000"/>
                </a:solidFill>
                <a:latin typeface="Noto Sans" pitchFamily="34" charset="0"/>
                <a:ea typeface="Noto Sans" pitchFamily="34" charset="-122"/>
                <a:cs typeface="Noto Sans" pitchFamily="34" charset="-120"/>
              </a:rPr>
              <a:t>传统背单词工具往往忽视了语境学习的重要性，导致学习者难以在实际对话中灵活运用新词，限制了学习效果。</a:t>
            </a:r>
            <a:endParaRPr lang="en-US" sz="1440" dirty="0"/>
          </a:p>
        </p:txBody>
      </p:sp>
      <p:sp>
        <p:nvSpPr>
          <p:cNvPr id="13" name="Text 9"/>
          <p:cNvSpPr/>
          <p:nvPr/>
        </p:nvSpPr>
        <p:spPr>
          <a:xfrm>
            <a:off x="453284" y="2608646"/>
            <a:ext cx="3220903" cy="593182"/>
          </a:xfrm>
          <a:prstGeom prst="rect">
            <a:avLst/>
          </a:prstGeom>
          <a:noFill/>
          <a:ln/>
        </p:spPr>
        <p:txBody>
          <a:bodyPr wrap="square" lIns="95250" tIns="95250" rIns="95250" bIns="95250" rtlCol="0" anchor="ctr"/>
          <a:lstStyle/>
          <a:p>
            <a:pPr marL="0" indent="0">
              <a:lnSpc>
                <a:spcPct val="100000"/>
              </a:lnSpc>
              <a:spcBef>
                <a:spcPts val="375"/>
              </a:spcBef>
              <a:buNone/>
            </a:pPr>
            <a:r>
              <a:rPr lang="en-US" sz="1584" b="1" dirty="0">
                <a:solidFill>
                  <a:srgbClr val="0055FF"/>
                </a:solidFill>
                <a:latin typeface="Noto Sans" pitchFamily="34" charset="0"/>
                <a:ea typeface="Noto Sans" pitchFamily="34" charset="-122"/>
                <a:cs typeface="Noto Sans" pitchFamily="34" charset="-120"/>
              </a:rPr>
              <a:t>语境学习的缺失</a:t>
            </a:r>
            <a:endParaRPr lang="en-US" sz="1440" dirty="0"/>
          </a:p>
        </p:txBody>
      </p:sp>
      <p:sp>
        <p:nvSpPr>
          <p:cNvPr id="14" name="Text 10"/>
          <p:cNvSpPr/>
          <p:nvPr/>
        </p:nvSpPr>
        <p:spPr>
          <a:xfrm>
            <a:off x="3825645" y="2448037"/>
            <a:ext cx="4476263" cy="914400"/>
          </a:xfrm>
          <a:prstGeom prst="rect">
            <a:avLst/>
          </a:prstGeom>
          <a:noFill/>
          <a:ln/>
        </p:spPr>
        <p:txBody>
          <a:bodyPr wrap="square" lIns="95250" tIns="95250" rIns="95250" bIns="95250" rtlCol="0" anchor="ctr"/>
          <a:lstStyle/>
          <a:p>
            <a:pPr marL="0" indent="0">
              <a:lnSpc>
                <a:spcPct val="100000"/>
              </a:lnSpc>
              <a:spcBef>
                <a:spcPts val="375"/>
              </a:spcBef>
              <a:buNone/>
            </a:pPr>
            <a:r>
              <a:rPr lang="en-US" sz="1152" dirty="0">
                <a:solidFill>
                  <a:srgbClr val="000000"/>
                </a:solidFill>
                <a:latin typeface="Noto Sans" pitchFamily="34" charset="0"/>
                <a:ea typeface="Noto Sans" pitchFamily="34" charset="-122"/>
                <a:cs typeface="Noto Sans" pitchFamily="34" charset="-120"/>
              </a:rPr>
              <a:t>缺乏语境的学习方式使得单词记忆变得枯燥且效率低下，学习者很难将单词与实际情境联系起来，影响了长期记忆的形成。</a:t>
            </a:r>
            <a:endParaRPr lang="en-US" sz="1440" dirty="0"/>
          </a:p>
        </p:txBody>
      </p:sp>
      <p:sp>
        <p:nvSpPr>
          <p:cNvPr id="15" name="Text 11"/>
          <p:cNvSpPr/>
          <p:nvPr/>
        </p:nvSpPr>
        <p:spPr>
          <a:xfrm>
            <a:off x="453284" y="3862899"/>
            <a:ext cx="3219739" cy="573106"/>
          </a:xfrm>
          <a:prstGeom prst="rect">
            <a:avLst/>
          </a:prstGeom>
          <a:noFill/>
          <a:ln/>
        </p:spPr>
        <p:txBody>
          <a:bodyPr wrap="square" lIns="95250" tIns="95250" rIns="95250" bIns="95250" rtlCol="0" anchor="ctr"/>
          <a:lstStyle/>
          <a:p>
            <a:pPr marL="0" indent="0">
              <a:lnSpc>
                <a:spcPct val="100000"/>
              </a:lnSpc>
              <a:buNone/>
            </a:pPr>
            <a:r>
              <a:rPr lang="en-US" sz="1584" b="1" dirty="0">
                <a:solidFill>
                  <a:srgbClr val="0055FF"/>
                </a:solidFill>
                <a:latin typeface="Noto Sans" pitchFamily="34" charset="0"/>
                <a:ea typeface="Noto Sans" pitchFamily="34" charset="-122"/>
                <a:cs typeface="Noto Sans" pitchFamily="34" charset="-120"/>
              </a:rPr>
              <a:t>创新解决方案的需求</a:t>
            </a:r>
            <a:endParaRPr lang="en-US" sz="1440" dirty="0"/>
          </a:p>
        </p:txBody>
      </p:sp>
      <p:sp>
        <p:nvSpPr>
          <p:cNvPr id="16" name="Text 12"/>
          <p:cNvSpPr/>
          <p:nvPr/>
        </p:nvSpPr>
        <p:spPr>
          <a:xfrm>
            <a:off x="3825645" y="3692252"/>
            <a:ext cx="4476263" cy="914400"/>
          </a:xfrm>
          <a:prstGeom prst="rect">
            <a:avLst/>
          </a:prstGeom>
          <a:noFill/>
          <a:ln/>
        </p:spPr>
        <p:txBody>
          <a:bodyPr wrap="square" lIns="95250" tIns="95250" rIns="95250" bIns="95250" rtlCol="0" anchor="ctr"/>
          <a:lstStyle/>
          <a:p>
            <a:pPr marL="0" indent="0">
              <a:lnSpc>
                <a:spcPct val="100000"/>
              </a:lnSpc>
              <a:spcBef>
                <a:spcPts val="375"/>
              </a:spcBef>
              <a:buNone/>
            </a:pPr>
            <a:r>
              <a:rPr lang="en-US" sz="1152" dirty="0">
                <a:solidFill>
                  <a:srgbClr val="000000"/>
                </a:solidFill>
                <a:latin typeface="Noto Sans" pitchFamily="34" charset="0"/>
                <a:ea typeface="Noto Sans" pitchFamily="34" charset="-122"/>
                <a:cs typeface="Noto Sans" pitchFamily="34" charset="-120"/>
              </a:rPr>
              <a:t>市场迫切需要一种结合AI技术的创新工具，能够提供丰富的语境学习体验，帮助学习者更有效地掌握和运用英语单词。</a:t>
            </a:r>
            <a:endParaRPr lang="en-US" sz="144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lstStyle/>
          <a:p>
            <a:pPr marL="0" indent="0">
              <a:lnSpc>
                <a:spcPct val="112500"/>
              </a:lnSpc>
              <a:spcBef>
                <a:spcPts val="375"/>
              </a:spcBef>
              <a:buNone/>
            </a:pPr>
            <a:r>
              <a:rPr lang="en-US" sz="2016" b="1" dirty="0">
                <a:solidFill>
                  <a:srgbClr val="002B7F"/>
                </a:solidFill>
                <a:latin typeface="微软雅黑" pitchFamily="34" charset="0"/>
                <a:ea typeface="微软雅黑" pitchFamily="34" charset="-122"/>
                <a:cs typeface="微软雅黑" pitchFamily="34" charset="-120"/>
              </a:rPr>
              <a:t>项目创新点介绍</a:t>
            </a:r>
            <a:endParaRPr lang="en-US" sz="1440" dirty="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pic>
        <p:nvPicPr>
          <p:cNvPr id="5" name="Image 2" descr="https://oceandoc-ai.obs.ap-southeast-3.myhuaweicloud.com/ppt_list_page/_19052329831_OCf7BO1732154968888-06434415411859862.png?authorization=c2ltcGxlLWp3dCBhaz1zcGFya2Rlc2s4MDAwMDAwMDAwMDE7ZXhwPTMzMDg5NTQ5NzA7YWxnbz1obWFjLXNoYTI1NjtzaWc9cUJnTkJnYnRBdGRGdll1TzI3QXNzbnlFSnhlN0lWVEZtWXR4Wi9ycUlMND0=&amp;x_location=7YfmxI7B7uKO7jlRxIftd60pfXD="/>
          <p:cNvPicPr>
            <a:picLocks noChangeAspect="1"/>
          </p:cNvPicPr>
          <p:nvPr/>
        </p:nvPicPr>
        <p:blipFill>
          <a:blip r:embed="rId6"/>
          <a:stretch>
            <a:fillRect/>
          </a:stretch>
        </p:blipFill>
        <p:spPr>
          <a:xfrm>
            <a:off x="33268" y="1499204"/>
            <a:ext cx="4473503" cy="2366006"/>
          </a:xfrm>
          <a:prstGeom prst="rect">
            <a:avLst/>
          </a:prstGeom>
        </p:spPr>
      </p:pic>
      <p:pic>
        <p:nvPicPr>
          <p:cNvPr id="6" name="Image 3" descr="preencoded.png"/>
          <p:cNvPicPr>
            <a:picLocks noChangeAspect="1"/>
          </p:cNvPicPr>
          <p:nvPr/>
        </p:nvPicPr>
        <p:blipFill>
          <a:blip r:embed="rId7"/>
          <a:stretch>
            <a:fillRect/>
          </a:stretch>
        </p:blipFill>
        <p:spPr>
          <a:xfrm flipH="1">
            <a:off x="4347359" y="1100273"/>
            <a:ext cx="622499" cy="622499"/>
          </a:xfrm>
          <a:prstGeom prst="rect">
            <a:avLst/>
          </a:prstGeom>
        </p:spPr>
      </p:pic>
      <p:sp>
        <p:nvSpPr>
          <p:cNvPr id="7" name="Text 1"/>
          <p:cNvSpPr/>
          <p:nvPr/>
        </p:nvSpPr>
        <p:spPr>
          <a:xfrm>
            <a:off x="5038773" y="1087724"/>
            <a:ext cx="2084817" cy="457200"/>
          </a:xfrm>
          <a:prstGeom prst="rect">
            <a:avLst/>
          </a:prstGeom>
          <a:noFill/>
          <a:ln/>
        </p:spPr>
        <p:txBody>
          <a:bodyPr wrap="square" lIns="95250" tIns="95250" rIns="95250" bIns="95250" rtlCol="0" anchor="t">
            <a:spAutoFit/>
          </a:bodyPr>
          <a:lstStyle/>
          <a:p>
            <a:pPr marL="0" indent="0">
              <a:lnSpc>
                <a:spcPct val="112500"/>
              </a:lnSpc>
              <a:spcBef>
                <a:spcPts val="375"/>
              </a:spcBef>
              <a:buNone/>
            </a:pPr>
            <a:endParaRPr lang="en-US" sz="1440" dirty="0"/>
          </a:p>
        </p:txBody>
      </p:sp>
      <p:sp>
        <p:nvSpPr>
          <p:cNvPr id="8" name="Text 2"/>
          <p:cNvSpPr/>
          <p:nvPr/>
        </p:nvSpPr>
        <p:spPr>
          <a:xfrm>
            <a:off x="4374791" y="1173778"/>
            <a:ext cx="582743" cy="45720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440" b="1" dirty="0">
                <a:solidFill>
                  <a:srgbClr val="FFFFFF"/>
                </a:solidFill>
                <a:latin typeface="Noto Sans" pitchFamily="34" charset="0"/>
                <a:ea typeface="Noto Sans" pitchFamily="34" charset="-122"/>
                <a:cs typeface="Noto Sans" pitchFamily="34" charset="-120"/>
              </a:rPr>
              <a:t>01</a:t>
            </a:r>
            <a:endParaRPr lang="en-US" sz="1440" dirty="0"/>
          </a:p>
        </p:txBody>
      </p:sp>
      <p:pic>
        <p:nvPicPr>
          <p:cNvPr id="9" name="Image 4" descr="preencoded.png"/>
          <p:cNvPicPr>
            <a:picLocks noChangeAspect="1"/>
          </p:cNvPicPr>
          <p:nvPr/>
        </p:nvPicPr>
        <p:blipFill>
          <a:blip r:embed="rId8"/>
          <a:stretch>
            <a:fillRect/>
          </a:stretch>
        </p:blipFill>
        <p:spPr>
          <a:xfrm flipH="1">
            <a:off x="4347359" y="2381784"/>
            <a:ext cx="622499" cy="622499"/>
          </a:xfrm>
          <a:prstGeom prst="rect">
            <a:avLst/>
          </a:prstGeom>
        </p:spPr>
      </p:pic>
      <p:sp>
        <p:nvSpPr>
          <p:cNvPr id="10" name="Text 3"/>
          <p:cNvSpPr/>
          <p:nvPr/>
        </p:nvSpPr>
        <p:spPr>
          <a:xfrm>
            <a:off x="4374791" y="2437816"/>
            <a:ext cx="582743" cy="45720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440" b="1" dirty="0">
                <a:solidFill>
                  <a:srgbClr val="FFFFFF"/>
                </a:solidFill>
                <a:latin typeface="Noto Sans" pitchFamily="34" charset="0"/>
                <a:ea typeface="Noto Sans" pitchFamily="34" charset="-122"/>
                <a:cs typeface="Noto Sans" pitchFamily="34" charset="-120"/>
              </a:rPr>
              <a:t>02</a:t>
            </a:r>
            <a:endParaRPr lang="en-US" sz="1440" dirty="0"/>
          </a:p>
        </p:txBody>
      </p:sp>
      <p:pic>
        <p:nvPicPr>
          <p:cNvPr id="11" name="Image 5" descr="preencoded.png"/>
          <p:cNvPicPr>
            <a:picLocks noChangeAspect="1"/>
          </p:cNvPicPr>
          <p:nvPr/>
        </p:nvPicPr>
        <p:blipFill>
          <a:blip r:embed="rId7"/>
          <a:stretch>
            <a:fillRect/>
          </a:stretch>
        </p:blipFill>
        <p:spPr>
          <a:xfrm flipH="1">
            <a:off x="4347359" y="3713167"/>
            <a:ext cx="622499" cy="622499"/>
          </a:xfrm>
          <a:prstGeom prst="rect">
            <a:avLst/>
          </a:prstGeom>
        </p:spPr>
      </p:pic>
      <p:sp>
        <p:nvSpPr>
          <p:cNvPr id="12" name="Text 4"/>
          <p:cNvSpPr/>
          <p:nvPr/>
        </p:nvSpPr>
        <p:spPr>
          <a:xfrm>
            <a:off x="4374791" y="3792058"/>
            <a:ext cx="582743" cy="45720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440" b="1" dirty="0">
                <a:solidFill>
                  <a:srgbClr val="FFFFFF"/>
                </a:solidFill>
                <a:latin typeface="Noto Sans" pitchFamily="34" charset="0"/>
                <a:ea typeface="Noto Sans" pitchFamily="34" charset="-122"/>
                <a:cs typeface="Noto Sans" pitchFamily="34" charset="-120"/>
              </a:rPr>
              <a:t>03</a:t>
            </a:r>
            <a:endParaRPr lang="en-US" sz="1440" dirty="0"/>
          </a:p>
        </p:txBody>
      </p:sp>
      <p:sp>
        <p:nvSpPr>
          <p:cNvPr id="13" name="Text 5"/>
          <p:cNvSpPr/>
          <p:nvPr/>
        </p:nvSpPr>
        <p:spPr>
          <a:xfrm>
            <a:off x="5038773" y="951941"/>
            <a:ext cx="3860997" cy="393192"/>
          </a:xfrm>
          <a:prstGeom prst="rect">
            <a:avLst/>
          </a:prstGeom>
          <a:noFill/>
          <a:ln/>
        </p:spPr>
        <p:txBody>
          <a:bodyPr wrap="square" lIns="95250" tIns="95250" rIns="95250" bIns="95250" rtlCol="0" anchor="ctr"/>
          <a:lstStyle/>
          <a:p>
            <a:pPr marL="0" indent="0">
              <a:lnSpc>
                <a:spcPct val="100000"/>
              </a:lnSpc>
              <a:spcBef>
                <a:spcPts val="375"/>
              </a:spcBef>
              <a:buNone/>
            </a:pPr>
            <a:r>
              <a:rPr lang="en-US" sz="1584" b="1" dirty="0">
                <a:solidFill>
                  <a:srgbClr val="000000"/>
                </a:solidFill>
                <a:latin typeface="Noto Sans" pitchFamily="34" charset="0"/>
                <a:ea typeface="Noto Sans" pitchFamily="34" charset="-122"/>
                <a:cs typeface="Noto Sans" pitchFamily="34" charset="-120"/>
              </a:rPr>
              <a:t>每日AI生成例句</a:t>
            </a:r>
            <a:endParaRPr lang="en-US" sz="1440" dirty="0"/>
          </a:p>
        </p:txBody>
      </p:sp>
      <p:sp>
        <p:nvSpPr>
          <p:cNvPr id="15" name="Text 6"/>
          <p:cNvSpPr/>
          <p:nvPr/>
        </p:nvSpPr>
        <p:spPr>
          <a:xfrm>
            <a:off x="5038773" y="1255931"/>
            <a:ext cx="3864231" cy="603504"/>
          </a:xfrm>
          <a:prstGeom prst="rect">
            <a:avLst/>
          </a:prstGeom>
          <a:noFill/>
          <a:ln/>
        </p:spPr>
        <p:txBody>
          <a:bodyPr wrap="square" lIns="95250" tIns="95250" rIns="95250" bIns="95250" rtlCol="0" anchor="t">
            <a:spAutoFit/>
          </a:bodyPr>
          <a:lstStyle/>
          <a:p>
            <a:pPr marL="0" indent="0">
              <a:lnSpc>
                <a:spcPct val="100000"/>
              </a:lnSpc>
              <a:buNone/>
            </a:pPr>
            <a:r>
              <a:rPr lang="en-US" sz="1152" dirty="0">
                <a:solidFill>
                  <a:srgbClr val="000000"/>
                </a:solidFill>
                <a:latin typeface="Noto Sans" pitchFamily="34" charset="0"/>
                <a:ea typeface="Noto Sans" pitchFamily="34" charset="-122"/>
                <a:cs typeface="Noto Sans" pitchFamily="34" charset="-120"/>
              </a:rPr>
              <a:t>利用SiliconFlow API，我们的App能够每天自动生成新的例句，帮助用户在真实语境中学习单词，有效提升记忆效率。</a:t>
            </a:r>
            <a:endParaRPr lang="en-US" sz="1440" dirty="0"/>
          </a:p>
        </p:txBody>
      </p:sp>
      <p:sp>
        <p:nvSpPr>
          <p:cNvPr id="16" name="Text 7"/>
          <p:cNvSpPr/>
          <p:nvPr/>
        </p:nvSpPr>
        <p:spPr>
          <a:xfrm>
            <a:off x="5038773" y="2263351"/>
            <a:ext cx="3860788" cy="420624"/>
          </a:xfrm>
          <a:prstGeom prst="rect">
            <a:avLst/>
          </a:prstGeom>
          <a:noFill/>
          <a:ln/>
        </p:spPr>
        <p:txBody>
          <a:bodyPr wrap="square" lIns="95250" tIns="95250" rIns="95250" bIns="95250" rtlCol="0" anchor="ctr"/>
          <a:lstStyle/>
          <a:p>
            <a:pPr marL="0" indent="0">
              <a:lnSpc>
                <a:spcPct val="100000"/>
              </a:lnSpc>
              <a:spcBef>
                <a:spcPts val="375"/>
              </a:spcBef>
              <a:buNone/>
            </a:pPr>
            <a:r>
              <a:rPr lang="en-US" sz="1584" b="1" dirty="0">
                <a:solidFill>
                  <a:srgbClr val="000000"/>
                </a:solidFill>
                <a:latin typeface="Noto Sans" pitchFamily="34" charset="0"/>
                <a:ea typeface="Noto Sans" pitchFamily="34" charset="-122"/>
                <a:cs typeface="Noto Sans" pitchFamily="34" charset="-120"/>
              </a:rPr>
              <a:t>本地+云端双数据存储</a:t>
            </a:r>
            <a:endParaRPr lang="en-US" sz="1440" dirty="0"/>
          </a:p>
        </p:txBody>
      </p:sp>
      <p:sp>
        <p:nvSpPr>
          <p:cNvPr id="17" name="Text 8"/>
          <p:cNvSpPr/>
          <p:nvPr/>
        </p:nvSpPr>
        <p:spPr>
          <a:xfrm>
            <a:off x="5038773" y="2596019"/>
            <a:ext cx="3864231" cy="603504"/>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152" dirty="0">
                <a:solidFill>
                  <a:srgbClr val="000000"/>
                </a:solidFill>
                <a:latin typeface="Noto Sans" pitchFamily="34" charset="0"/>
                <a:ea typeface="Noto Sans" pitchFamily="34" charset="-122"/>
                <a:cs typeface="Noto Sans" pitchFamily="34" charset="-120"/>
              </a:rPr>
              <a:t>结合SQLite和MySQL数据库，实现了数据的本地快速访问与云端同步更新，确保了学习内容的实时性和安全性。</a:t>
            </a:r>
            <a:endParaRPr lang="en-US" sz="1440" dirty="0"/>
          </a:p>
        </p:txBody>
      </p:sp>
      <p:sp>
        <p:nvSpPr>
          <p:cNvPr id="18" name="Text 9"/>
          <p:cNvSpPr/>
          <p:nvPr/>
        </p:nvSpPr>
        <p:spPr>
          <a:xfrm>
            <a:off x="5038773" y="3603439"/>
            <a:ext cx="3860997" cy="393192"/>
          </a:xfrm>
          <a:prstGeom prst="rect">
            <a:avLst/>
          </a:prstGeom>
          <a:noFill/>
          <a:ln/>
        </p:spPr>
        <p:txBody>
          <a:bodyPr wrap="square" lIns="95250" tIns="95250" rIns="95250" bIns="95250" rtlCol="0" anchor="ctr"/>
          <a:lstStyle/>
          <a:p>
            <a:pPr marL="0" indent="0">
              <a:lnSpc>
                <a:spcPct val="100000"/>
              </a:lnSpc>
              <a:spcBef>
                <a:spcPts val="375"/>
              </a:spcBef>
              <a:buNone/>
            </a:pPr>
            <a:r>
              <a:rPr lang="en-US" sz="1584" b="1" dirty="0">
                <a:solidFill>
                  <a:srgbClr val="000000"/>
                </a:solidFill>
                <a:latin typeface="Noto Sans" pitchFamily="34" charset="0"/>
                <a:ea typeface="Noto Sans" pitchFamily="34" charset="-122"/>
                <a:cs typeface="Noto Sans" pitchFamily="34" charset="-120"/>
              </a:rPr>
              <a:t>右滑切换历史记录的交互设计</a:t>
            </a:r>
            <a:endParaRPr lang="en-US" sz="1440" dirty="0"/>
          </a:p>
        </p:txBody>
      </p:sp>
      <p:sp>
        <p:nvSpPr>
          <p:cNvPr id="19" name="Text 10"/>
          <p:cNvSpPr/>
          <p:nvPr/>
        </p:nvSpPr>
        <p:spPr>
          <a:xfrm>
            <a:off x="5038773" y="3930461"/>
            <a:ext cx="3864231" cy="603504"/>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152" dirty="0">
                <a:solidFill>
                  <a:srgbClr val="000000"/>
                </a:solidFill>
                <a:latin typeface="Noto Sans" pitchFamily="34" charset="0"/>
                <a:ea typeface="Noto Sans" pitchFamily="34" charset="-122"/>
                <a:cs typeface="Noto Sans" pitchFamily="34" charset="-120"/>
              </a:rPr>
              <a:t>创新的右滑手势操作让用户轻松查看学习历史，提高了用户体验，使得复习过程更加便捷直观。</a:t>
            </a:r>
            <a:endParaRPr lang="en-US" sz="1440" dirty="0"/>
          </a:p>
        </p:txBody>
      </p:sp>
      <p:pic>
        <p:nvPicPr>
          <p:cNvPr id="22" name="图片 21">
            <a:extLst>
              <a:ext uri="{FF2B5EF4-FFF2-40B4-BE49-F238E27FC236}">
                <a16:creationId xmlns:a16="http://schemas.microsoft.com/office/drawing/2014/main" id="{883AE8AF-DB66-08C6-7AC9-56DE538B375F}"/>
              </a:ext>
            </a:extLst>
          </p:cNvPr>
          <p:cNvPicPr>
            <a:picLocks noChangeAspect="1"/>
          </p:cNvPicPr>
          <p:nvPr/>
        </p:nvPicPr>
        <p:blipFill>
          <a:blip r:embed="rId9"/>
          <a:stretch>
            <a:fillRect/>
          </a:stretch>
        </p:blipFill>
        <p:spPr>
          <a:xfrm>
            <a:off x="704365" y="1722772"/>
            <a:ext cx="3074103" cy="177700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63370" y="1959269"/>
            <a:ext cx="5221112" cy="786384"/>
          </a:xfrm>
          <a:prstGeom prst="rect">
            <a:avLst/>
          </a:prstGeom>
          <a:noFill/>
          <a:ln/>
        </p:spPr>
        <p:txBody>
          <a:bodyPr wrap="square" lIns="95250" tIns="95250" rIns="95250" bIns="95250" rtlCol="0" anchor="t"/>
          <a:lstStyle/>
          <a:p>
            <a:pPr marL="0" indent="0">
              <a:lnSpc>
                <a:spcPct val="112500"/>
              </a:lnSpc>
              <a:spcBef>
                <a:spcPts val="375"/>
              </a:spcBef>
              <a:buNone/>
            </a:pPr>
            <a:r>
              <a:rPr lang="en-US" sz="3168" b="1" dirty="0">
                <a:solidFill>
                  <a:srgbClr val="0055FF"/>
                </a:solidFill>
                <a:latin typeface="Microsoft Yahei" pitchFamily="34" charset="0"/>
                <a:ea typeface="Microsoft Yahei" pitchFamily="34" charset="-122"/>
                <a:cs typeface="Microsoft Yahei" pitchFamily="34" charset="-120"/>
              </a:rPr>
              <a:t>功能演示与动态展示</a:t>
            </a:r>
            <a:endParaRPr lang="en-US" sz="1440" dirty="0"/>
          </a:p>
        </p:txBody>
      </p:sp>
      <p:pic>
        <p:nvPicPr>
          <p:cNvPr id="3" name="Image 0" descr="preencoded.png"/>
          <p:cNvPicPr>
            <a:picLocks noChangeAspect="1"/>
          </p:cNvPicPr>
          <p:nvPr/>
        </p:nvPicPr>
        <p:blipFill>
          <a:blip r:embed="rId4"/>
          <a:stretch>
            <a:fillRect/>
          </a:stretch>
        </p:blipFill>
        <p:spPr>
          <a:xfrm>
            <a:off x="463370" y="438260"/>
            <a:ext cx="914028" cy="914028"/>
          </a:xfrm>
          <a:prstGeom prst="rect">
            <a:avLst/>
          </a:prstGeom>
        </p:spPr>
      </p:pic>
      <p:sp>
        <p:nvSpPr>
          <p:cNvPr id="4" name="Text 1"/>
          <p:cNvSpPr/>
          <p:nvPr/>
        </p:nvSpPr>
        <p:spPr>
          <a:xfrm>
            <a:off x="345154" y="742055"/>
            <a:ext cx="1356643" cy="941832"/>
          </a:xfrm>
          <a:prstGeom prst="rect">
            <a:avLst/>
          </a:prstGeom>
          <a:noFill/>
          <a:ln/>
        </p:spPr>
        <p:txBody>
          <a:bodyPr wrap="square" lIns="95250" tIns="95250" rIns="95250" bIns="95250" rtlCol="0" anchor="t"/>
          <a:lstStyle/>
          <a:p>
            <a:pPr marL="0" indent="0" algn="ctr">
              <a:lnSpc>
                <a:spcPct val="112500"/>
              </a:lnSpc>
              <a:spcBef>
                <a:spcPts val="375"/>
              </a:spcBef>
              <a:buNone/>
            </a:pPr>
            <a:r>
              <a:rPr lang="en-US" sz="3888" b="1" dirty="0">
                <a:solidFill>
                  <a:srgbClr val="002B7F"/>
                </a:solidFill>
                <a:latin typeface="Arial" pitchFamily="34" charset="0"/>
                <a:ea typeface="Arial" pitchFamily="34" charset="-122"/>
                <a:cs typeface="Arial" pitchFamily="34" charset="-120"/>
              </a:rPr>
              <a:t>02</a:t>
            </a:r>
            <a:endParaRPr lang="en-US" sz="144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lstStyle/>
          <a:p>
            <a:pPr marL="0" indent="0">
              <a:lnSpc>
                <a:spcPct val="112500"/>
              </a:lnSpc>
              <a:spcBef>
                <a:spcPts val="375"/>
              </a:spcBef>
              <a:buNone/>
            </a:pPr>
            <a:r>
              <a:rPr lang="en-US" sz="2016" b="1" dirty="0">
                <a:solidFill>
                  <a:srgbClr val="002B7F"/>
                </a:solidFill>
                <a:latin typeface="微软雅黑" pitchFamily="34" charset="0"/>
                <a:ea typeface="微软雅黑" pitchFamily="34" charset="-122"/>
                <a:cs typeface="微软雅黑" pitchFamily="34" charset="-120"/>
              </a:rPr>
              <a:t>界面操作流程</a:t>
            </a:r>
            <a:endParaRPr lang="en-US" sz="1440" dirty="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a:off x="275547" y="2510489"/>
            <a:ext cx="1950182" cy="2207440"/>
          </a:xfrm>
          <a:custGeom>
            <a:avLst/>
            <a:gdLst/>
            <a:ahLst/>
            <a:cxnLst/>
            <a:rect l="l" t="t" r="r" b="b"/>
            <a:pathLst>
              <a:path w="1950182" h="2207440">
                <a:moveTo>
                  <a:pt x="0" y="0"/>
                </a:moveTo>
                <a:moveTo>
                  <a:pt x="0" y="0"/>
                </a:moveTo>
                <a:lnTo>
                  <a:pt x="1950182" y="0"/>
                </a:lnTo>
                <a:lnTo>
                  <a:pt x="1950182" y="2207440"/>
                </a:lnTo>
                <a:lnTo>
                  <a:pt x="0" y="2207440"/>
                </a:lnTo>
                <a:close/>
              </a:path>
            </a:pathLst>
          </a:custGeom>
          <a:solidFill>
            <a:srgbClr val="0084FF"/>
          </a:solidFill>
          <a:ln/>
        </p:spPr>
      </p:sp>
      <p:sp>
        <p:nvSpPr>
          <p:cNvPr id="6" name="Shape 2"/>
          <p:cNvSpPr/>
          <p:nvPr/>
        </p:nvSpPr>
        <p:spPr>
          <a:xfrm>
            <a:off x="2310798" y="2030496"/>
            <a:ext cx="1950182" cy="2687432"/>
          </a:xfrm>
          <a:custGeom>
            <a:avLst/>
            <a:gdLst/>
            <a:ahLst/>
            <a:cxnLst/>
            <a:rect l="l" t="t" r="r" b="b"/>
            <a:pathLst>
              <a:path w="1950182" h="2687432">
                <a:moveTo>
                  <a:pt x="0" y="0"/>
                </a:moveTo>
                <a:moveTo>
                  <a:pt x="0" y="0"/>
                </a:moveTo>
                <a:lnTo>
                  <a:pt x="1950182" y="0"/>
                </a:lnTo>
                <a:lnTo>
                  <a:pt x="1950182" y="2687432"/>
                </a:lnTo>
                <a:lnTo>
                  <a:pt x="0" y="2687432"/>
                </a:lnTo>
                <a:close/>
              </a:path>
            </a:pathLst>
          </a:custGeom>
          <a:solidFill>
            <a:srgbClr val="0084FF"/>
          </a:solidFill>
          <a:ln/>
        </p:spPr>
      </p:sp>
      <p:sp>
        <p:nvSpPr>
          <p:cNvPr id="7" name="Shape 3"/>
          <p:cNvSpPr/>
          <p:nvPr/>
        </p:nvSpPr>
        <p:spPr>
          <a:xfrm>
            <a:off x="4346048" y="1483296"/>
            <a:ext cx="1950308" cy="3234633"/>
          </a:xfrm>
          <a:custGeom>
            <a:avLst/>
            <a:gdLst/>
            <a:ahLst/>
            <a:cxnLst/>
            <a:rect l="l" t="t" r="r" b="b"/>
            <a:pathLst>
              <a:path w="1950308" h="3234633">
                <a:moveTo>
                  <a:pt x="0" y="0"/>
                </a:moveTo>
                <a:moveTo>
                  <a:pt x="0" y="0"/>
                </a:moveTo>
                <a:lnTo>
                  <a:pt x="1950308" y="0"/>
                </a:lnTo>
                <a:lnTo>
                  <a:pt x="1950308" y="3234633"/>
                </a:lnTo>
                <a:lnTo>
                  <a:pt x="0" y="3234633"/>
                </a:lnTo>
                <a:close/>
              </a:path>
            </a:pathLst>
          </a:custGeom>
          <a:solidFill>
            <a:srgbClr val="0084FF"/>
          </a:solidFill>
          <a:ln/>
        </p:spPr>
      </p:sp>
      <p:sp>
        <p:nvSpPr>
          <p:cNvPr id="8" name="Text 4"/>
          <p:cNvSpPr/>
          <p:nvPr/>
        </p:nvSpPr>
        <p:spPr>
          <a:xfrm>
            <a:off x="275547" y="2510489"/>
            <a:ext cx="1950182" cy="797696"/>
          </a:xfrm>
          <a:prstGeom prst="rect">
            <a:avLst/>
          </a:prstGeom>
          <a:noFill/>
          <a:ln/>
        </p:spPr>
        <p:txBody>
          <a:bodyPr wrap="square" lIns="95250" tIns="95250" rIns="95250" bIns="95250" rtlCol="0" anchor="ctr"/>
          <a:lstStyle/>
          <a:p>
            <a:pPr marL="0" indent="0">
              <a:lnSpc>
                <a:spcPct val="100000"/>
              </a:lnSpc>
              <a:spcBef>
                <a:spcPts val="375"/>
              </a:spcBef>
              <a:buNone/>
            </a:pPr>
            <a:r>
              <a:rPr lang="en-US" sz="1584" b="1" dirty="0">
                <a:solidFill>
                  <a:srgbClr val="FFFFFF"/>
                </a:solidFill>
                <a:latin typeface="Noto Sans" pitchFamily="34" charset="0"/>
                <a:ea typeface="Noto Sans" pitchFamily="34" charset="-122"/>
                <a:cs typeface="Noto Sans" pitchFamily="34" charset="-120"/>
              </a:rPr>
              <a:t>开局界面与主界面跳转</a:t>
            </a:r>
            <a:endParaRPr lang="en-US" sz="1440" dirty="0"/>
          </a:p>
        </p:txBody>
      </p:sp>
      <p:sp>
        <p:nvSpPr>
          <p:cNvPr id="10" name="Text 5"/>
          <p:cNvSpPr/>
          <p:nvPr/>
        </p:nvSpPr>
        <p:spPr>
          <a:xfrm>
            <a:off x="275547" y="3220684"/>
            <a:ext cx="1950182" cy="1024128"/>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152" dirty="0">
                <a:solidFill>
                  <a:srgbClr val="FFFFFF"/>
                </a:solidFill>
                <a:latin typeface="Noto Sans" pitchFamily="34" charset="0"/>
                <a:ea typeface="Noto Sans" pitchFamily="34" charset="-122"/>
                <a:cs typeface="Noto Sans" pitchFamily="34" charset="-120"/>
              </a:rPr>
              <a:t>用户首次打开应用时，将看到一个精心设计的开局界面，通过动画效果平滑过渡到主界面，为用户提供直观的操作指引和愉悦的视觉体验。</a:t>
            </a:r>
            <a:endParaRPr lang="en-US" sz="1440" dirty="0"/>
          </a:p>
        </p:txBody>
      </p:sp>
      <p:sp>
        <p:nvSpPr>
          <p:cNvPr id="11" name="Text 6"/>
          <p:cNvSpPr/>
          <p:nvPr/>
        </p:nvSpPr>
        <p:spPr>
          <a:xfrm>
            <a:off x="2310798" y="2134379"/>
            <a:ext cx="1950182" cy="752219"/>
          </a:xfrm>
          <a:prstGeom prst="rect">
            <a:avLst/>
          </a:prstGeom>
          <a:noFill/>
          <a:ln/>
        </p:spPr>
        <p:txBody>
          <a:bodyPr wrap="square" lIns="95250" tIns="95250" rIns="95250" bIns="95250" rtlCol="0" anchor="ctr"/>
          <a:lstStyle/>
          <a:p>
            <a:pPr marL="0" indent="0">
              <a:lnSpc>
                <a:spcPct val="100000"/>
              </a:lnSpc>
              <a:spcBef>
                <a:spcPts val="375"/>
              </a:spcBef>
              <a:buNone/>
            </a:pPr>
            <a:r>
              <a:rPr lang="en-US" sz="1584" b="1" dirty="0">
                <a:solidFill>
                  <a:srgbClr val="FFFFFF"/>
                </a:solidFill>
                <a:latin typeface="Noto Sans" pitchFamily="34" charset="0"/>
                <a:ea typeface="Noto Sans" pitchFamily="34" charset="-122"/>
                <a:cs typeface="Noto Sans" pitchFamily="34" charset="-120"/>
              </a:rPr>
              <a:t>主界面操作指南</a:t>
            </a:r>
            <a:endParaRPr lang="en-US" sz="1440" dirty="0"/>
          </a:p>
        </p:txBody>
      </p:sp>
      <p:sp>
        <p:nvSpPr>
          <p:cNvPr id="12" name="Text 7"/>
          <p:cNvSpPr/>
          <p:nvPr/>
        </p:nvSpPr>
        <p:spPr>
          <a:xfrm>
            <a:off x="2310798" y="2996607"/>
            <a:ext cx="1950182" cy="1024128"/>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152" dirty="0">
                <a:solidFill>
                  <a:srgbClr val="FFFFFF"/>
                </a:solidFill>
                <a:latin typeface="Noto Sans" pitchFamily="34" charset="0"/>
                <a:ea typeface="Noto Sans" pitchFamily="34" charset="-122"/>
                <a:cs typeface="Noto Sans" pitchFamily="34" charset="-120"/>
              </a:rPr>
              <a:t>在主界面中，用户可以通过点击翻译按钮获取单词释义，刷新按钮加载新内容，或直接点击单词查看详细解释，实现快速学习和信息获取。</a:t>
            </a:r>
            <a:endParaRPr lang="en-US" sz="1440" dirty="0"/>
          </a:p>
        </p:txBody>
      </p:sp>
      <p:sp>
        <p:nvSpPr>
          <p:cNvPr id="13" name="Text 8"/>
          <p:cNvSpPr/>
          <p:nvPr/>
        </p:nvSpPr>
        <p:spPr>
          <a:xfrm>
            <a:off x="4346111" y="1694495"/>
            <a:ext cx="1950182" cy="841565"/>
          </a:xfrm>
          <a:prstGeom prst="rect">
            <a:avLst/>
          </a:prstGeom>
          <a:noFill/>
          <a:ln/>
        </p:spPr>
        <p:txBody>
          <a:bodyPr wrap="square" lIns="95250" tIns="95250" rIns="95250" bIns="95250" rtlCol="0" anchor="ctr"/>
          <a:lstStyle/>
          <a:p>
            <a:pPr marL="0" indent="0">
              <a:lnSpc>
                <a:spcPct val="100000"/>
              </a:lnSpc>
              <a:spcBef>
                <a:spcPts val="375"/>
              </a:spcBef>
              <a:buNone/>
            </a:pPr>
            <a:r>
              <a:rPr lang="en-US" sz="1584" b="1" dirty="0">
                <a:solidFill>
                  <a:srgbClr val="FFFFFF"/>
                </a:solidFill>
                <a:latin typeface="Noto Sans" pitchFamily="34" charset="0"/>
                <a:ea typeface="Noto Sans" pitchFamily="34" charset="-122"/>
                <a:cs typeface="Noto Sans" pitchFamily="34" charset="-120"/>
              </a:rPr>
              <a:t>历史记录界面访问</a:t>
            </a:r>
            <a:endParaRPr lang="en-US" sz="1440" dirty="0"/>
          </a:p>
        </p:txBody>
      </p:sp>
      <p:sp>
        <p:nvSpPr>
          <p:cNvPr id="14" name="Text 9"/>
          <p:cNvSpPr/>
          <p:nvPr/>
        </p:nvSpPr>
        <p:spPr>
          <a:xfrm>
            <a:off x="4346048" y="2607712"/>
            <a:ext cx="1950182" cy="1024128"/>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152" dirty="0">
                <a:solidFill>
                  <a:srgbClr val="FFFFFF"/>
                </a:solidFill>
                <a:latin typeface="Noto Sans" pitchFamily="34" charset="0"/>
                <a:ea typeface="Noto Sans" pitchFamily="34" charset="-122"/>
                <a:cs typeface="Noto Sans" pitchFamily="34" charset="-120"/>
              </a:rPr>
              <a:t>通过简单的右滑手势，用户可以从主界面切换至历史记录界面，这一设计使得复习旧词变得方便快捷，有效支持用户的持续学习过程。</a:t>
            </a:r>
            <a:endParaRPr lang="en-US" sz="1440" dirty="0"/>
          </a:p>
        </p:txBody>
      </p:sp>
      <p:pic>
        <p:nvPicPr>
          <p:cNvPr id="15" name="图片 14">
            <a:extLst>
              <a:ext uri="{FF2B5EF4-FFF2-40B4-BE49-F238E27FC236}">
                <a16:creationId xmlns:a16="http://schemas.microsoft.com/office/drawing/2014/main" id="{FD40DF32-0C7E-D9A7-47C3-2A8A87DC0E31}"/>
              </a:ext>
            </a:extLst>
          </p:cNvPr>
          <p:cNvPicPr>
            <a:picLocks noChangeAspect="1"/>
          </p:cNvPicPr>
          <p:nvPr/>
        </p:nvPicPr>
        <p:blipFill>
          <a:blip r:embed="rId6"/>
          <a:stretch>
            <a:fillRect/>
          </a:stretch>
        </p:blipFill>
        <p:spPr>
          <a:xfrm>
            <a:off x="6116035" y="425571"/>
            <a:ext cx="2910566" cy="4266015"/>
          </a:xfrm>
          <a:prstGeom prst="rect">
            <a:avLst/>
          </a:prstGeom>
        </p:spPr>
      </p:pic>
      <p:pic>
        <p:nvPicPr>
          <p:cNvPr id="18" name="图片 17">
            <a:extLst>
              <a:ext uri="{FF2B5EF4-FFF2-40B4-BE49-F238E27FC236}">
                <a16:creationId xmlns:a16="http://schemas.microsoft.com/office/drawing/2014/main" id="{40229DD7-22EA-A056-E690-9DE72710F91A}"/>
              </a:ext>
            </a:extLst>
          </p:cNvPr>
          <p:cNvPicPr>
            <a:picLocks noChangeAspect="1"/>
          </p:cNvPicPr>
          <p:nvPr/>
        </p:nvPicPr>
        <p:blipFill>
          <a:blip r:embed="rId7"/>
          <a:stretch>
            <a:fillRect/>
          </a:stretch>
        </p:blipFill>
        <p:spPr>
          <a:xfrm>
            <a:off x="6424730" y="294677"/>
            <a:ext cx="2330388" cy="442325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lstStyle/>
          <a:p>
            <a:pPr marL="0" indent="0">
              <a:lnSpc>
                <a:spcPct val="112500"/>
              </a:lnSpc>
              <a:spcBef>
                <a:spcPts val="375"/>
              </a:spcBef>
              <a:buNone/>
            </a:pPr>
            <a:r>
              <a:rPr lang="en-US" sz="2016" b="1" dirty="0">
                <a:solidFill>
                  <a:srgbClr val="002B7F"/>
                </a:solidFill>
                <a:latin typeface="微软雅黑" pitchFamily="34" charset="0"/>
                <a:ea typeface="微软雅黑" pitchFamily="34" charset="-122"/>
                <a:cs typeface="微软雅黑" pitchFamily="34" charset="-120"/>
              </a:rPr>
              <a:t>数据更新流程示意</a:t>
            </a:r>
            <a:endParaRPr lang="en-US" sz="1440" dirty="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Text 1"/>
          <p:cNvSpPr/>
          <p:nvPr/>
        </p:nvSpPr>
        <p:spPr>
          <a:xfrm>
            <a:off x="3339648" y="1020931"/>
            <a:ext cx="5480411" cy="420624"/>
          </a:xfrm>
          <a:prstGeom prst="rect">
            <a:avLst/>
          </a:prstGeom>
          <a:noFill/>
          <a:ln/>
        </p:spPr>
        <p:txBody>
          <a:bodyPr wrap="square" lIns="95250" tIns="95250" rIns="95250" bIns="95250" rtlCol="0" anchor="b"/>
          <a:lstStyle/>
          <a:p>
            <a:pPr marL="0" indent="0">
              <a:lnSpc>
                <a:spcPct val="100000"/>
              </a:lnSpc>
              <a:spcBef>
                <a:spcPts val="375"/>
              </a:spcBef>
              <a:buNone/>
            </a:pPr>
            <a:r>
              <a:rPr lang="en-US" sz="1584" b="1" dirty="0">
                <a:solidFill>
                  <a:srgbClr val="0055FF"/>
                </a:solidFill>
                <a:latin typeface="Noto Sans" pitchFamily="34" charset="0"/>
                <a:ea typeface="Noto Sans" pitchFamily="34" charset="-122"/>
                <a:cs typeface="Noto Sans" pitchFamily="34" charset="-120"/>
              </a:rPr>
              <a:t>本地数据存储机制</a:t>
            </a:r>
            <a:endParaRPr lang="en-US" sz="1440" dirty="0"/>
          </a:p>
        </p:txBody>
      </p:sp>
      <p:sp>
        <p:nvSpPr>
          <p:cNvPr id="7" name="Text 2"/>
          <p:cNvSpPr/>
          <p:nvPr/>
        </p:nvSpPr>
        <p:spPr>
          <a:xfrm>
            <a:off x="3339648" y="1271795"/>
            <a:ext cx="5480411" cy="621792"/>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152" dirty="0">
                <a:solidFill>
                  <a:srgbClr val="000000"/>
                </a:solidFill>
                <a:latin typeface="Noto Sans" pitchFamily="34" charset="0"/>
                <a:ea typeface="Noto Sans" pitchFamily="34" charset="-122"/>
                <a:cs typeface="Noto Sans" pitchFamily="34" charset="-120"/>
              </a:rPr>
              <a:t>应用采用SQLite数据库在用户设备上存储单词学习历史，确保数据的快速访问和高效管理，同时减少对网络的依赖。</a:t>
            </a:r>
            <a:endParaRPr lang="en-US" sz="1440" dirty="0"/>
          </a:p>
        </p:txBody>
      </p:sp>
      <p:sp>
        <p:nvSpPr>
          <p:cNvPr id="8" name="Text 3"/>
          <p:cNvSpPr/>
          <p:nvPr/>
        </p:nvSpPr>
        <p:spPr>
          <a:xfrm>
            <a:off x="3339648" y="2350635"/>
            <a:ext cx="5480411" cy="420624"/>
          </a:xfrm>
          <a:prstGeom prst="rect">
            <a:avLst/>
          </a:prstGeom>
          <a:noFill/>
          <a:ln/>
        </p:spPr>
        <p:txBody>
          <a:bodyPr wrap="square" lIns="95250" tIns="95250" rIns="95250" bIns="95250" rtlCol="0" anchor="b"/>
          <a:lstStyle/>
          <a:p>
            <a:pPr marL="0" indent="0">
              <a:lnSpc>
                <a:spcPct val="100000"/>
              </a:lnSpc>
              <a:spcBef>
                <a:spcPts val="375"/>
              </a:spcBef>
              <a:buNone/>
            </a:pPr>
            <a:r>
              <a:rPr lang="en-US" sz="1584" b="1" dirty="0">
                <a:solidFill>
                  <a:srgbClr val="0055FF"/>
                </a:solidFill>
                <a:latin typeface="Noto Sans" pitchFamily="34" charset="0"/>
                <a:ea typeface="Noto Sans" pitchFamily="34" charset="-122"/>
                <a:cs typeface="Noto Sans" pitchFamily="34" charset="-120"/>
              </a:rPr>
              <a:t>云端数据同步流程</a:t>
            </a:r>
            <a:endParaRPr lang="en-US" sz="1440" dirty="0"/>
          </a:p>
        </p:txBody>
      </p:sp>
      <p:sp>
        <p:nvSpPr>
          <p:cNvPr id="9" name="Text 4"/>
          <p:cNvSpPr/>
          <p:nvPr/>
        </p:nvSpPr>
        <p:spPr>
          <a:xfrm>
            <a:off x="3339648" y="2609554"/>
            <a:ext cx="5480411" cy="621792"/>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152" dirty="0">
                <a:solidFill>
                  <a:srgbClr val="000000"/>
                </a:solidFill>
                <a:latin typeface="Noto Sans" pitchFamily="34" charset="0"/>
                <a:ea typeface="Noto Sans" pitchFamily="34" charset="-122"/>
                <a:cs typeface="Noto Sans" pitchFamily="34" charset="-120"/>
              </a:rPr>
              <a:t>通过Flask后端与MySQL数据库的集成，实现每日更新的单词和例句从云端同步到本地，保证学习内容的时效性和多样性。</a:t>
            </a:r>
            <a:endParaRPr lang="en-US" sz="1440" dirty="0"/>
          </a:p>
        </p:txBody>
      </p:sp>
      <p:sp>
        <p:nvSpPr>
          <p:cNvPr id="10" name="Text 5"/>
          <p:cNvSpPr/>
          <p:nvPr/>
        </p:nvSpPr>
        <p:spPr>
          <a:xfrm>
            <a:off x="3339648" y="3688394"/>
            <a:ext cx="5480411" cy="420624"/>
          </a:xfrm>
          <a:prstGeom prst="rect">
            <a:avLst/>
          </a:prstGeom>
          <a:noFill/>
          <a:ln/>
        </p:spPr>
        <p:txBody>
          <a:bodyPr wrap="square" lIns="95250" tIns="95250" rIns="95250" bIns="95250" rtlCol="0" anchor="b"/>
          <a:lstStyle/>
          <a:p>
            <a:pPr marL="0" indent="0">
              <a:lnSpc>
                <a:spcPct val="100000"/>
              </a:lnSpc>
              <a:spcBef>
                <a:spcPts val="375"/>
              </a:spcBef>
              <a:buNone/>
            </a:pPr>
            <a:r>
              <a:rPr lang="en-US" sz="1584" b="1" dirty="0">
                <a:solidFill>
                  <a:srgbClr val="0055FF"/>
                </a:solidFill>
                <a:latin typeface="Noto Sans" pitchFamily="34" charset="0"/>
                <a:ea typeface="Noto Sans" pitchFamily="34" charset="-122"/>
                <a:cs typeface="Noto Sans" pitchFamily="34" charset="-120"/>
              </a:rPr>
              <a:t>双数据库协同工作</a:t>
            </a:r>
            <a:endParaRPr lang="en-US" sz="1440" dirty="0"/>
          </a:p>
        </p:txBody>
      </p:sp>
      <p:sp>
        <p:nvSpPr>
          <p:cNvPr id="11" name="Text 6"/>
          <p:cNvSpPr/>
          <p:nvPr/>
        </p:nvSpPr>
        <p:spPr>
          <a:xfrm>
            <a:off x="3339648" y="3939114"/>
            <a:ext cx="5482133" cy="621792"/>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152" dirty="0">
                <a:solidFill>
                  <a:srgbClr val="000000"/>
                </a:solidFill>
                <a:latin typeface="Noto Sans" pitchFamily="34" charset="0"/>
                <a:ea typeface="Noto Sans" pitchFamily="34" charset="-122"/>
                <a:cs typeface="Noto Sans" pitchFamily="34" charset="-120"/>
              </a:rPr>
              <a:t>结合本地SQLite和云端MySQL的优势，实现数据的双向备份和恢复，确保用户数据的安全性和可靠性，提升用户体验。</a:t>
            </a:r>
            <a:endParaRPr lang="en-US" sz="1440" dirty="0"/>
          </a:p>
        </p:txBody>
      </p:sp>
      <p:pic>
        <p:nvPicPr>
          <p:cNvPr id="12" name="图片 11">
            <a:extLst>
              <a:ext uri="{FF2B5EF4-FFF2-40B4-BE49-F238E27FC236}">
                <a16:creationId xmlns:a16="http://schemas.microsoft.com/office/drawing/2014/main" id="{3D5AA492-42FE-C98C-E427-355B8187570D}"/>
              </a:ext>
            </a:extLst>
          </p:cNvPr>
          <p:cNvPicPr>
            <a:picLocks noChangeAspect="1"/>
          </p:cNvPicPr>
          <p:nvPr/>
        </p:nvPicPr>
        <p:blipFill>
          <a:blip r:embed="rId6"/>
          <a:stretch>
            <a:fillRect/>
          </a:stretch>
        </p:blipFill>
        <p:spPr>
          <a:xfrm>
            <a:off x="646274" y="1051527"/>
            <a:ext cx="2291367" cy="343946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63370" y="1959269"/>
            <a:ext cx="5221112" cy="786384"/>
          </a:xfrm>
          <a:prstGeom prst="rect">
            <a:avLst/>
          </a:prstGeom>
          <a:noFill/>
          <a:ln/>
        </p:spPr>
        <p:txBody>
          <a:bodyPr wrap="square" lIns="95250" tIns="95250" rIns="95250" bIns="95250" rtlCol="0" anchor="t"/>
          <a:lstStyle/>
          <a:p>
            <a:pPr marL="0" indent="0">
              <a:lnSpc>
                <a:spcPct val="112500"/>
              </a:lnSpc>
              <a:spcBef>
                <a:spcPts val="375"/>
              </a:spcBef>
              <a:buNone/>
            </a:pPr>
            <a:r>
              <a:rPr lang="en-US" sz="3168" b="1" dirty="0">
                <a:solidFill>
                  <a:srgbClr val="0055FF"/>
                </a:solidFill>
                <a:latin typeface="Microsoft Yahei" pitchFamily="34" charset="0"/>
                <a:ea typeface="Microsoft Yahei" pitchFamily="34" charset="-122"/>
                <a:cs typeface="Microsoft Yahei" pitchFamily="34" charset="-120"/>
              </a:rPr>
              <a:t>技术架构全景图</a:t>
            </a:r>
            <a:endParaRPr lang="en-US" sz="1440" dirty="0"/>
          </a:p>
        </p:txBody>
      </p:sp>
      <p:pic>
        <p:nvPicPr>
          <p:cNvPr id="3" name="Image 0" descr="preencoded.png"/>
          <p:cNvPicPr>
            <a:picLocks noChangeAspect="1"/>
          </p:cNvPicPr>
          <p:nvPr/>
        </p:nvPicPr>
        <p:blipFill>
          <a:blip r:embed="rId4"/>
          <a:stretch>
            <a:fillRect/>
          </a:stretch>
        </p:blipFill>
        <p:spPr>
          <a:xfrm>
            <a:off x="463370" y="438260"/>
            <a:ext cx="914028" cy="914028"/>
          </a:xfrm>
          <a:prstGeom prst="rect">
            <a:avLst/>
          </a:prstGeom>
        </p:spPr>
      </p:pic>
      <p:sp>
        <p:nvSpPr>
          <p:cNvPr id="4" name="Text 1"/>
          <p:cNvSpPr/>
          <p:nvPr/>
        </p:nvSpPr>
        <p:spPr>
          <a:xfrm>
            <a:off x="345154" y="742055"/>
            <a:ext cx="1356643" cy="941832"/>
          </a:xfrm>
          <a:prstGeom prst="rect">
            <a:avLst/>
          </a:prstGeom>
          <a:noFill/>
          <a:ln/>
        </p:spPr>
        <p:txBody>
          <a:bodyPr wrap="square" lIns="95250" tIns="95250" rIns="95250" bIns="95250" rtlCol="0" anchor="t"/>
          <a:lstStyle/>
          <a:p>
            <a:pPr marL="0" indent="0" algn="ctr">
              <a:lnSpc>
                <a:spcPct val="112500"/>
              </a:lnSpc>
              <a:spcBef>
                <a:spcPts val="375"/>
              </a:spcBef>
              <a:buNone/>
            </a:pPr>
            <a:r>
              <a:rPr lang="en-US" sz="3888" b="1" dirty="0">
                <a:solidFill>
                  <a:srgbClr val="002B7F"/>
                </a:solidFill>
                <a:latin typeface="Arial" pitchFamily="34" charset="0"/>
                <a:ea typeface="Arial" pitchFamily="34" charset="-122"/>
                <a:cs typeface="Arial" pitchFamily="34" charset="-120"/>
              </a:rPr>
              <a:t>03</a:t>
            </a:r>
            <a:endParaRPr lang="en-US" sz="144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1066</Words>
  <Application>Microsoft Office PowerPoint</Application>
  <PresentationFormat>全屏显示(16:9)</PresentationFormat>
  <Paragraphs>312</Paragraphs>
  <Slides>39</Slides>
  <Notes>39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39</vt:i4>
      </vt:variant>
    </vt:vector>
  </HeadingPairs>
  <TitlesOfParts>
    <vt:vector size="44" baseType="lpstr">
      <vt:lpstr>微软雅黑</vt:lpstr>
      <vt:lpstr>微软雅黑</vt:lpstr>
      <vt:lpstr>Arial</vt:lpstr>
      <vt:lpstr>Noto Sans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文豪 郭</cp:lastModifiedBy>
  <cp:revision>3</cp:revision>
  <dcterms:created xsi:type="dcterms:W3CDTF">2025-04-18T13:19:27Z</dcterms:created>
  <dcterms:modified xsi:type="dcterms:W3CDTF">2025-04-18T13:44:33Z</dcterms:modified>
</cp:coreProperties>
</file>