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258" r:id="rId3"/>
    <p:sldId id="257" r:id="rId4"/>
    <p:sldId id="264" r:id="rId5"/>
    <p:sldId id="260" r:id="rId6"/>
    <p:sldId id="266" r:id="rId7"/>
    <p:sldId id="267" r:id="rId8"/>
    <p:sldId id="268" r:id="rId9"/>
    <p:sldId id="300" r:id="rId10"/>
    <p:sldId id="263" r:id="rId11"/>
    <p:sldId id="261" r:id="rId12"/>
    <p:sldId id="265" r:id="rId13"/>
    <p:sldId id="301" r:id="rId14"/>
    <p:sldId id="269" r:id="rId15"/>
    <p:sldId id="271" r:id="rId16"/>
    <p:sldId id="272" r:id="rId17"/>
    <p:sldId id="273" r:id="rId18"/>
    <p:sldId id="274" r:id="rId19"/>
    <p:sldId id="275" r:id="rId20"/>
    <p:sldId id="276" r:id="rId21"/>
    <p:sldId id="277" r:id="rId22"/>
    <p:sldId id="278" r:id="rId23"/>
    <p:sldId id="270" r:id="rId24"/>
    <p:sldId id="302" r:id="rId25"/>
    <p:sldId id="303" r:id="rId26"/>
    <p:sldId id="305" r:id="rId27"/>
    <p:sldId id="306" r:id="rId28"/>
    <p:sldId id="307" r:id="rId29"/>
    <p:sldId id="308" r:id="rId30"/>
    <p:sldId id="309" r:id="rId31"/>
    <p:sldId id="304" r:id="rId32"/>
    <p:sldId id="280" r:id="rId33"/>
    <p:sldId id="281" r:id="rId34"/>
    <p:sldId id="282" r:id="rId35"/>
    <p:sldId id="283" r:id="rId36"/>
    <p:sldId id="284" r:id="rId37"/>
    <p:sldId id="285" r:id="rId38"/>
    <p:sldId id="286" r:id="rId39"/>
    <p:sldId id="287" r:id="rId40"/>
    <p:sldId id="288" r:id="rId41"/>
    <p:sldId id="289" r:id="rId42"/>
    <p:sldId id="290" r:id="rId43"/>
    <p:sldId id="295" r:id="rId44"/>
    <p:sldId id="296" r:id="rId45"/>
    <p:sldId id="293" r:id="rId46"/>
    <p:sldId id="297" r:id="rId47"/>
    <p:sldId id="292" r:id="rId48"/>
    <p:sldId id="294" r:id="rId49"/>
    <p:sldId id="299" r:id="rId50"/>
    <p:sldId id="2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6"/>
    <p:restoredTop sz="90476"/>
  </p:normalViewPr>
  <p:slideViewPr>
    <p:cSldViewPr snapToGrid="0" snapToObjects="1">
      <p:cViewPr>
        <p:scale>
          <a:sx n="86" d="100"/>
          <a:sy n="86" d="100"/>
        </p:scale>
        <p:origin x="7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259BA-580F-1C47-835B-8787BFE60F54}" type="datetimeFigureOut">
              <a:rPr lang="en-US" smtClean="0"/>
              <a:t>9/28/16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61E7-19A2-E240-A4F6-5215BDA25FB3}" type="slidenum">
              <a:rPr lang="en-US" smtClean="0"/>
              <a:t>‹#›</a:t>
            </a:fld>
            <a:endParaRPr lang="en-US"/>
          </a:p>
        </p:txBody>
      </p:sp>
    </p:spTree>
    <p:extLst>
      <p:ext uri="{BB962C8B-B14F-4D97-AF65-F5344CB8AC3E}">
        <p14:creationId xmlns:p14="http://schemas.microsoft.com/office/powerpoint/2010/main" val="211011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1</a:t>
            </a:fld>
            <a:endParaRPr lang="en-US"/>
          </a:p>
        </p:txBody>
      </p:sp>
    </p:spTree>
    <p:extLst>
      <p:ext uri="{BB962C8B-B14F-4D97-AF65-F5344CB8AC3E}">
        <p14:creationId xmlns:p14="http://schemas.microsoft.com/office/powerpoint/2010/main" val="166637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optimization based on the above observations is to segregate objects by age into multiple generations and collect each with different frequencies.</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23</a:t>
            </a:fld>
            <a:endParaRPr lang="en-US"/>
          </a:p>
        </p:txBody>
      </p:sp>
    </p:spTree>
    <p:extLst>
      <p:ext uri="{BB962C8B-B14F-4D97-AF65-F5344CB8AC3E}">
        <p14:creationId xmlns:p14="http://schemas.microsoft.com/office/powerpoint/2010/main" val="83433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 pooling can be applied</a:t>
            </a:r>
            <a:r>
              <a:rPr lang="en-US" baseline="0" dirty="0" smtClean="0"/>
              <a:t> also to lists. Instead of creating a new list every frame for instance you could just simply instantiate once in the awake/start and then cleaning it (emptying it). This approach saves a lot of memory. </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39</a:t>
            </a:fld>
            <a:endParaRPr lang="en-US"/>
          </a:p>
        </p:txBody>
      </p:sp>
    </p:spTree>
    <p:extLst>
      <p:ext uri="{BB962C8B-B14F-4D97-AF65-F5344CB8AC3E}">
        <p14:creationId xmlns:p14="http://schemas.microsoft.com/office/powerpoint/2010/main" val="84654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virtual methods are necessary for a coherent design in your program don’t remove them of course</a:t>
            </a:r>
            <a:endParaRPr lang="en-US" dirty="0" smtClean="0"/>
          </a:p>
          <a:p>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41</a:t>
            </a:fld>
            <a:endParaRPr lang="en-US"/>
          </a:p>
        </p:txBody>
      </p:sp>
    </p:spTree>
    <p:extLst>
      <p:ext uri="{BB962C8B-B14F-4D97-AF65-F5344CB8AC3E}">
        <p14:creationId xmlns:p14="http://schemas.microsoft.com/office/powerpoint/2010/main" val="201241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Static Allocation:</a:t>
            </a:r>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	- S</a:t>
            </a:r>
            <a:r>
              <a:rPr lang="en-US" sz="1200" kern="1200" dirty="0" smtClean="0">
                <a:solidFill>
                  <a:schemeClr val="tx1"/>
                </a:solidFill>
                <a:latin typeface="+mn-lt"/>
                <a:ea typeface="+mn-ea"/>
                <a:cs typeface="+mn-cs"/>
              </a:rPr>
              <a:t>implest allocation option and was supported by initial languages like Fortran (early 50’s). All memory was allocated (reserved) during compile time and variable names were bound to the target 	memory and frozen. </a:t>
            </a:r>
          </a:p>
          <a:p>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Size of all Data Structures were known at runtime. Recursion</a:t>
            </a:r>
            <a:r>
              <a:rPr lang="en-US" sz="1200" kern="1200" baseline="0" dirty="0" smtClean="0">
                <a:solidFill>
                  <a:schemeClr val="tx1"/>
                </a:solidFill>
                <a:latin typeface="+mn-lt"/>
                <a:ea typeface="+mn-ea"/>
                <a:cs typeface="+mn-cs"/>
              </a:rPr>
              <a:t> was not possible as the variables for a method were statically allocated and cannot be saved. </a:t>
            </a:r>
          </a:p>
          <a:p>
            <a:r>
              <a:rPr lang="en-US" sz="1200" kern="1200" baseline="0" dirty="0" smtClean="0">
                <a:solidFill>
                  <a:schemeClr val="tx1"/>
                </a:solidFill>
                <a:latin typeface="+mn-lt"/>
                <a:ea typeface="+mn-ea"/>
                <a:cs typeface="+mn-cs"/>
              </a:rPr>
              <a:t>	- Advantage is predictability and </a:t>
            </a:r>
            <a:r>
              <a:rPr lang="en-US" sz="1200" kern="1200" dirty="0" smtClean="0">
                <a:solidFill>
                  <a:schemeClr val="tx1"/>
                </a:solidFill>
                <a:latin typeface="+mn-lt"/>
                <a:ea typeface="+mn-ea"/>
                <a:cs typeface="+mn-cs"/>
              </a:rPr>
              <a:t>robustness.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Stack Allocation:</a:t>
            </a:r>
          </a:p>
          <a:p>
            <a:r>
              <a:rPr lang="en-US" dirty="0" smtClean="0"/>
              <a:t>	- </a:t>
            </a:r>
            <a:r>
              <a:rPr lang="en-US" sz="1200" kern="1200" dirty="0" smtClean="0">
                <a:solidFill>
                  <a:schemeClr val="tx1"/>
                </a:solidFill>
                <a:latin typeface="+mn-lt"/>
                <a:ea typeface="+mn-ea"/>
                <a:cs typeface="+mn-cs"/>
              </a:rPr>
              <a:t>worked past some limitations of static allocation by supporting memory frames that got pushed onto the system stack as procedures were called.</a:t>
            </a:r>
          </a:p>
          <a:p>
            <a:r>
              <a:rPr lang="en-US" sz="1200" kern="1200" dirty="0" smtClean="0">
                <a:solidFill>
                  <a:schemeClr val="tx1"/>
                </a:solidFill>
                <a:latin typeface="+mn-lt"/>
                <a:ea typeface="+mn-ea"/>
                <a:cs typeface="+mn-cs"/>
              </a:rPr>
              <a:t>	- Reduced robustness because based on control flow the program could get out of stack and the additional stack management overhead reduced speed</a:t>
            </a:r>
            <a:r>
              <a:rPr lang="en-US" sz="1200" kern="1200" baseline="0" dirty="0" smtClean="0">
                <a:solidFill>
                  <a:schemeClr val="tx1"/>
                </a:solidFill>
                <a:latin typeface="+mn-lt"/>
                <a:ea typeface="+mn-ea"/>
                <a:cs typeface="+mn-cs"/>
              </a:rPr>
              <a:t> </a:t>
            </a:r>
            <a:r>
              <a:rPr lang="en-US" dirty="0" smtClean="0"/>
              <a:t> </a:t>
            </a:r>
          </a:p>
          <a:p>
            <a:r>
              <a:rPr lang="en-US" dirty="0" smtClean="0"/>
              <a:t>Static members live</a:t>
            </a:r>
            <a:r>
              <a:rPr lang="en-US" baseline="0" dirty="0" smtClean="0"/>
              <a:t> as </a:t>
            </a:r>
            <a:r>
              <a:rPr lang="en-US" baseline="0" dirty="0" err="1" smtClean="0"/>
              <a:t>gc</a:t>
            </a:r>
            <a:r>
              <a:rPr lang="en-US" baseline="0" dirty="0" smtClean="0"/>
              <a:t> roots forever (as they are part of the app domain) and are not collected unless the assembly is unloaded. For VM languages static allocation means that the memory is allocated by the CLR when the program is first executed and it lives for the whole duration of the process.</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4</a:t>
            </a:fld>
            <a:endParaRPr lang="en-US"/>
          </a:p>
        </p:txBody>
      </p:sp>
    </p:spTree>
    <p:extLst>
      <p:ext uri="{BB962C8B-B14F-4D97-AF65-F5344CB8AC3E}">
        <p14:creationId xmlns:p14="http://schemas.microsoft.com/office/powerpoint/2010/main" val="122542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 McCarthy was a computer</a:t>
            </a:r>
            <a:r>
              <a:rPr lang="en-US" baseline="0" dirty="0" smtClean="0"/>
              <a:t> scientist, he coined the term AI and he </a:t>
            </a:r>
            <a:r>
              <a:rPr lang="en-US" dirty="0" smtClean="0"/>
              <a:t>LISP and</a:t>
            </a:r>
            <a:r>
              <a:rPr lang="en-US" baseline="0" dirty="0" smtClean="0"/>
              <a:t> </a:t>
            </a:r>
            <a:r>
              <a:rPr lang="en-US" sz="1200" kern="1200" dirty="0" smtClean="0">
                <a:solidFill>
                  <a:schemeClr val="tx1"/>
                </a:solidFill>
                <a:latin typeface="+mn-lt"/>
                <a:ea typeface="+mn-ea"/>
                <a:cs typeface="+mn-cs"/>
              </a:rPr>
              <a:t>was very influential in the early development of AI.</a:t>
            </a:r>
            <a:r>
              <a:rPr lang="en-US" baseline="0" dirty="0" smtClean="0"/>
              <a:t> </a:t>
            </a:r>
          </a:p>
          <a:p>
            <a:r>
              <a:rPr lang="en-US" baseline="0" dirty="0" smtClean="0"/>
              <a:t>LISP was the second oldest high-level programming language (after </a:t>
            </a:r>
            <a:r>
              <a:rPr lang="en-US" baseline="0" dirty="0" err="1" smtClean="0"/>
              <a:t>fortran</a:t>
            </a:r>
            <a:r>
              <a:rPr lang="en-US" baseline="0" dirty="0" smtClean="0"/>
              <a:t>) invented. Was used mainly for AI research. </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5</a:t>
            </a:fld>
            <a:endParaRPr lang="en-US"/>
          </a:p>
        </p:txBody>
      </p:sp>
    </p:spTree>
    <p:extLst>
      <p:ext uri="{BB962C8B-B14F-4D97-AF65-F5344CB8AC3E}">
        <p14:creationId xmlns:p14="http://schemas.microsoft.com/office/powerpoint/2010/main" val="188837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garbage collector usually takes care of two different </a:t>
            </a:r>
            <a:r>
              <a:rPr lang="en-US" baseline="0" dirty="0" err="1" smtClean="0"/>
              <a:t>scenarions</a:t>
            </a:r>
            <a:r>
              <a:rPr lang="en-US" baseline="0" dirty="0" smtClean="0"/>
              <a:t> which are very inter-related. Removes garbage, and avoid dangling pointers. </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6</a:t>
            </a:fld>
            <a:endParaRPr lang="en-US"/>
          </a:p>
        </p:txBody>
      </p:sp>
    </p:spTree>
    <p:extLst>
      <p:ext uri="{BB962C8B-B14F-4D97-AF65-F5344CB8AC3E}">
        <p14:creationId xmlns:p14="http://schemas.microsoft.com/office/powerpoint/2010/main" val="22113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Each time memory is created or a reference to the object is assigned it’s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is bumped up. Each time a pointer is assigned away from it the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is reduced. When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of the block goes to 0, it means that no pointer references it and hence it is un-reachable and is garbage and can be reclaimed.</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12</a:t>
            </a:fld>
            <a:endParaRPr lang="en-US"/>
          </a:p>
        </p:txBody>
      </p:sp>
    </p:spTree>
    <p:extLst>
      <p:ext uri="{BB962C8B-B14F-4D97-AF65-F5344CB8AC3E}">
        <p14:creationId xmlns:p14="http://schemas.microsoft.com/office/powerpoint/2010/main" val="183919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Each time memory is created or a reference to the object is assigned it’s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is bumped up. Each time a pointer is assigned away from it the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is reduced. When </a:t>
            </a:r>
            <a:r>
              <a:rPr lang="en-US" sz="1200" kern="1200" dirty="0" err="1" smtClean="0">
                <a:solidFill>
                  <a:schemeClr val="tx1"/>
                </a:solidFill>
                <a:latin typeface="+mn-lt"/>
                <a:ea typeface="+mn-ea"/>
                <a:cs typeface="+mn-cs"/>
              </a:rPr>
              <a:t>refcount</a:t>
            </a:r>
            <a:r>
              <a:rPr lang="en-US" sz="1200" kern="1200" dirty="0" smtClean="0">
                <a:solidFill>
                  <a:schemeClr val="tx1"/>
                </a:solidFill>
                <a:latin typeface="+mn-lt"/>
                <a:ea typeface="+mn-ea"/>
                <a:cs typeface="+mn-cs"/>
              </a:rPr>
              <a:t> of the block goes to 0, it means that no pointer references it and hence it is un-reachable and is garbage and can be reclaimed.</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13</a:t>
            </a:fld>
            <a:endParaRPr lang="en-US"/>
          </a:p>
        </p:txBody>
      </p:sp>
    </p:spTree>
    <p:extLst>
      <p:ext uri="{BB962C8B-B14F-4D97-AF65-F5344CB8AC3E}">
        <p14:creationId xmlns:p14="http://schemas.microsoft.com/office/powerpoint/2010/main" val="38050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GC accesses the roots through an API provided by the CLR or the mono runtime.</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18</a:t>
            </a:fld>
            <a:endParaRPr lang="en-US"/>
          </a:p>
        </p:txBody>
      </p:sp>
    </p:spTree>
    <p:extLst>
      <p:ext uri="{BB962C8B-B14F-4D97-AF65-F5344CB8AC3E}">
        <p14:creationId xmlns:p14="http://schemas.microsoft.com/office/powerpoint/2010/main" val="26237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very simplified version of the algorithm.</a:t>
            </a:r>
            <a:r>
              <a:rPr lang="en-US" baseline="0" dirty="0" smtClean="0"/>
              <a:t> The purpose of this phase is to mark all of the objects that are referenced and can be traced from the root.</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recursion termination criteria 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171450" indent="-171450">
              <a:buFont typeface="Arial" charset="0"/>
              <a:buChar char="•"/>
            </a:pPr>
            <a:r>
              <a:rPr lang="en-US" sz="1200" kern="1200" dirty="0" smtClean="0">
                <a:solidFill>
                  <a:schemeClr val="tx1"/>
                </a:solidFill>
                <a:latin typeface="+mn-lt"/>
                <a:ea typeface="+mn-ea"/>
                <a:cs typeface="+mn-cs"/>
              </a:rPr>
              <a:t>Either a node doesn’t have any children (leaf node)</a:t>
            </a:r>
          </a:p>
          <a:p>
            <a:pPr marL="171450" indent="-171450">
              <a:buFont typeface="Arial" charset="0"/>
              <a:buChar char="•"/>
            </a:pPr>
            <a:r>
              <a:rPr lang="en-US" sz="1200" kern="1200" dirty="0" smtClean="0">
                <a:solidFill>
                  <a:schemeClr val="tx1"/>
                </a:solidFill>
                <a:latin typeface="+mn-lt"/>
                <a:ea typeface="+mn-ea"/>
                <a:cs typeface="+mn-cs"/>
              </a:rPr>
              <a:t>If it is already marked which ensures that we do not land in infinite recursion for circular references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19</a:t>
            </a:fld>
            <a:endParaRPr lang="en-US"/>
          </a:p>
        </p:txBody>
      </p:sp>
    </p:spTree>
    <p:extLst>
      <p:ext uri="{BB962C8B-B14F-4D97-AF65-F5344CB8AC3E}">
        <p14:creationId xmlns:p14="http://schemas.microsoft.com/office/powerpoint/2010/main" val="169114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Sweep starts by iterating through the entire memory and frees memory blocks that are not marked. It also clears the Mark bit so that subsequent GC passes can correctly mark/unmark them (resets the memory to pre-mark state).</a:t>
            </a:r>
            <a:endParaRPr lang="en-US" dirty="0"/>
          </a:p>
        </p:txBody>
      </p:sp>
      <p:sp>
        <p:nvSpPr>
          <p:cNvPr id="4" name="Slide Number Placeholder 3"/>
          <p:cNvSpPr>
            <a:spLocks noGrp="1"/>
          </p:cNvSpPr>
          <p:nvPr>
            <p:ph type="sldNum" sz="quarter" idx="10"/>
          </p:nvPr>
        </p:nvSpPr>
        <p:spPr/>
        <p:txBody>
          <a:bodyPr/>
          <a:lstStyle/>
          <a:p>
            <a:fld id="{78A561E7-19A2-E240-A4F6-5215BDA25FB3}" type="slidenum">
              <a:rPr lang="en-US" smtClean="0"/>
              <a:t>20</a:t>
            </a:fld>
            <a:endParaRPr lang="en-US"/>
          </a:p>
        </p:txBody>
      </p:sp>
    </p:spTree>
    <p:extLst>
      <p:ext uri="{BB962C8B-B14F-4D97-AF65-F5344CB8AC3E}">
        <p14:creationId xmlns:p14="http://schemas.microsoft.com/office/powerpoint/2010/main" val="42079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213872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B42C7-F996-9A4E-A7B0-D452AD1804E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40810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827400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156916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98365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88372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84702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23591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68860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04043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B42C7-F996-9A4E-A7B0-D452AD1804E1}"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71759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1B42C7-F996-9A4E-A7B0-D452AD1804E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11828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1B42C7-F996-9A4E-A7B0-D452AD1804E1}" type="datetimeFigureOut">
              <a:rPr lang="en-US" smtClean="0"/>
              <a:t>9/28/16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22437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1B42C7-F996-9A4E-A7B0-D452AD1804E1}" type="datetimeFigureOut">
              <a:rPr lang="en-US" smtClean="0"/>
              <a:t>9/28/16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1819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B42C7-F996-9A4E-A7B0-D452AD1804E1}" type="datetimeFigureOut">
              <a:rPr lang="en-US" smtClean="0"/>
              <a:t>9/28/16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3959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B42C7-F996-9A4E-A7B0-D452AD1804E1}"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16361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41B42C7-F996-9A4E-A7B0-D452AD1804E1}" type="datetimeFigureOut">
              <a:rPr lang="en-US" smtClean="0"/>
              <a:t>9/28/16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EB5E1DA-84E6-7943-A2B0-BC4403CA6103}" type="slidenum">
              <a:rPr lang="en-US" smtClean="0"/>
              <a:t>‹#›</a:t>
            </a:fld>
            <a:endParaRPr lang="en-US"/>
          </a:p>
        </p:txBody>
      </p:sp>
    </p:spTree>
    <p:extLst>
      <p:ext uri="{BB962C8B-B14F-4D97-AF65-F5344CB8AC3E}">
        <p14:creationId xmlns:p14="http://schemas.microsoft.com/office/powerpoint/2010/main" val="1830945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1B42C7-F996-9A4E-A7B0-D452AD1804E1}" type="datetimeFigureOut">
              <a:rPr lang="en-US" smtClean="0"/>
              <a:t>9/28/16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EB5E1DA-84E6-7943-A2B0-BC4403CA6103}" type="slidenum">
              <a:rPr lang="en-US" smtClean="0"/>
              <a:t>‹#›</a:t>
            </a:fld>
            <a:endParaRPr lang="en-US"/>
          </a:p>
        </p:txBody>
      </p:sp>
    </p:spTree>
    <p:extLst>
      <p:ext uri="{BB962C8B-B14F-4D97-AF65-F5344CB8AC3E}">
        <p14:creationId xmlns:p14="http://schemas.microsoft.com/office/powerpoint/2010/main" val="2078485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Lisp_(programming_languag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Garbage Collection </a:t>
            </a:r>
            <a:r>
              <a:rPr lang="en-US" dirty="0"/>
              <a:t>&amp; optimization in Unity </a:t>
            </a:r>
            <a:r>
              <a:rPr lang="en-US" dirty="0" smtClean="0"/>
              <a:t/>
            </a:r>
            <a:br>
              <a:rPr lang="en-US" dirty="0" smtClean="0"/>
            </a:br>
            <a:endParaRPr lang="en-US" dirty="0"/>
          </a:p>
        </p:txBody>
      </p:sp>
      <p:sp>
        <p:nvSpPr>
          <p:cNvPr id="3" name="Subtitle 2"/>
          <p:cNvSpPr>
            <a:spLocks noGrp="1"/>
          </p:cNvSpPr>
          <p:nvPr>
            <p:ph type="subTitle" idx="1"/>
          </p:nvPr>
        </p:nvSpPr>
        <p:spPr>
          <a:xfrm>
            <a:off x="1751012" y="3477434"/>
            <a:ext cx="8676222" cy="1403848"/>
          </a:xfrm>
        </p:spPr>
        <p:txBody>
          <a:bodyPr>
            <a:normAutofit lnSpcReduction="10000"/>
          </a:bodyPr>
          <a:lstStyle/>
          <a:p>
            <a:r>
              <a:rPr lang="en-US" dirty="0"/>
              <a:t>Giovanni Campo</a:t>
            </a:r>
          </a:p>
          <a:p>
            <a:r>
              <a:rPr lang="en-US" dirty="0"/>
              <a:t>Game Client Engineer – DIGIT Game Studios</a:t>
            </a:r>
          </a:p>
          <a:p>
            <a:r>
              <a:rPr lang="en-US" dirty="0" err="1"/>
              <a:t>codingadventures.me</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211" y="5000558"/>
            <a:ext cx="1271823" cy="1330270"/>
          </a:xfrm>
          <a:prstGeom prst="rect">
            <a:avLst/>
          </a:prstGeom>
        </p:spPr>
      </p:pic>
    </p:spTree>
    <p:extLst>
      <p:ext uri="{BB962C8B-B14F-4D97-AF65-F5344CB8AC3E}">
        <p14:creationId xmlns:p14="http://schemas.microsoft.com/office/powerpoint/2010/main" val="15913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pros and cons</a:t>
            </a:r>
            <a:endParaRPr lang="en-US" dirty="0"/>
          </a:p>
        </p:txBody>
      </p:sp>
      <p:sp>
        <p:nvSpPr>
          <p:cNvPr id="3" name="Content Placeholder 2"/>
          <p:cNvSpPr>
            <a:spLocks noGrp="1"/>
          </p:cNvSpPr>
          <p:nvPr>
            <p:ph idx="1"/>
          </p:nvPr>
        </p:nvSpPr>
        <p:spPr>
          <a:xfrm>
            <a:off x="1141413" y="2014330"/>
            <a:ext cx="9905998" cy="4452731"/>
          </a:xfrm>
        </p:spPr>
        <p:txBody>
          <a:bodyPr>
            <a:normAutofit fontScale="92500" lnSpcReduction="10000"/>
          </a:bodyPr>
          <a:lstStyle/>
          <a:p>
            <a:pPr>
              <a:lnSpc>
                <a:spcPct val="170000"/>
              </a:lnSpc>
            </a:pPr>
            <a:r>
              <a:rPr lang="en-US" dirty="0" smtClean="0"/>
              <a:t>Pros</a:t>
            </a:r>
          </a:p>
          <a:p>
            <a:pPr lvl="1">
              <a:lnSpc>
                <a:spcPct val="170000"/>
              </a:lnSpc>
            </a:pPr>
            <a:r>
              <a:rPr lang="en-US" dirty="0" smtClean="0"/>
              <a:t>Frees </a:t>
            </a:r>
            <a:r>
              <a:rPr lang="en-US" dirty="0" err="1" smtClean="0"/>
              <a:t>devs</a:t>
            </a:r>
            <a:r>
              <a:rPr lang="en-US" dirty="0" smtClean="0"/>
              <a:t> </a:t>
            </a:r>
            <a:r>
              <a:rPr lang="en-US" dirty="0"/>
              <a:t>from manually dealing with memory </a:t>
            </a:r>
            <a:r>
              <a:rPr lang="en-US" dirty="0" smtClean="0"/>
              <a:t>deallocation</a:t>
            </a:r>
          </a:p>
          <a:p>
            <a:pPr lvl="1">
              <a:lnSpc>
                <a:spcPct val="170000"/>
              </a:lnSpc>
            </a:pPr>
            <a:r>
              <a:rPr lang="en-US" dirty="0" smtClean="0"/>
              <a:t>Avoid dangling pointer bugs</a:t>
            </a:r>
          </a:p>
          <a:p>
            <a:pPr lvl="1">
              <a:lnSpc>
                <a:spcPct val="170000"/>
              </a:lnSpc>
            </a:pPr>
            <a:r>
              <a:rPr lang="en-US" dirty="0" smtClean="0"/>
              <a:t>Avoid memory leaks</a:t>
            </a:r>
          </a:p>
          <a:p>
            <a:pPr lvl="1">
              <a:lnSpc>
                <a:spcPct val="170000"/>
              </a:lnSpc>
            </a:pPr>
            <a:r>
              <a:rPr lang="en-US" dirty="0"/>
              <a:t>Increases Robustness, Reduces code </a:t>
            </a:r>
            <a:r>
              <a:rPr lang="en-US" dirty="0" smtClean="0"/>
              <a:t>overhead</a:t>
            </a:r>
          </a:p>
          <a:p>
            <a:pPr>
              <a:lnSpc>
                <a:spcPct val="170000"/>
              </a:lnSpc>
            </a:pPr>
            <a:r>
              <a:rPr lang="en-US" dirty="0" smtClean="0"/>
              <a:t>Cons</a:t>
            </a:r>
          </a:p>
          <a:p>
            <a:pPr lvl="1">
              <a:lnSpc>
                <a:spcPct val="170000"/>
              </a:lnSpc>
            </a:pPr>
            <a:r>
              <a:rPr lang="en-US" dirty="0" smtClean="0"/>
              <a:t>uneven </a:t>
            </a:r>
            <a:r>
              <a:rPr lang="en-US" dirty="0"/>
              <a:t>performance in </a:t>
            </a:r>
            <a:r>
              <a:rPr lang="en-US" dirty="0" smtClean="0"/>
              <a:t>real-time </a:t>
            </a:r>
            <a:r>
              <a:rPr lang="en-US" dirty="0"/>
              <a:t>environments </a:t>
            </a:r>
            <a:endParaRPr lang="en-US" dirty="0" smtClean="0"/>
          </a:p>
          <a:p>
            <a:pPr lvl="1">
              <a:lnSpc>
                <a:spcPct val="170000"/>
              </a:lnSpc>
            </a:pPr>
            <a:r>
              <a:rPr lang="en-US" dirty="0"/>
              <a:t>N</a:t>
            </a:r>
            <a:r>
              <a:rPr lang="en-US" dirty="0" smtClean="0"/>
              <a:t>on deterministic</a:t>
            </a:r>
            <a:r>
              <a:rPr lang="en-US" dirty="0"/>
              <a:t> </a:t>
            </a:r>
          </a:p>
        </p:txBody>
      </p:sp>
    </p:spTree>
    <p:extLst>
      <p:ext uri="{BB962C8B-B14F-4D97-AF65-F5344CB8AC3E}">
        <p14:creationId xmlns:p14="http://schemas.microsoft.com/office/powerpoint/2010/main" val="205920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vs value type</a:t>
            </a:r>
            <a:endParaRPr lang="en-US" dirty="0"/>
          </a:p>
        </p:txBody>
      </p:sp>
      <p:sp>
        <p:nvSpPr>
          <p:cNvPr id="3" name="Content Placeholder 2"/>
          <p:cNvSpPr>
            <a:spLocks noGrp="1"/>
          </p:cNvSpPr>
          <p:nvPr>
            <p:ph idx="1"/>
          </p:nvPr>
        </p:nvSpPr>
        <p:spPr>
          <a:xfrm>
            <a:off x="1141413" y="2076773"/>
            <a:ext cx="9905998" cy="4210374"/>
          </a:xfrm>
        </p:spPr>
        <p:txBody>
          <a:bodyPr anchor="t"/>
          <a:lstStyle/>
          <a:p>
            <a:pPr>
              <a:lnSpc>
                <a:spcPct val="150000"/>
              </a:lnSpc>
            </a:pPr>
            <a:endParaRPr lang="en-US" dirty="0" smtClean="0"/>
          </a:p>
          <a:p>
            <a:pPr>
              <a:lnSpc>
                <a:spcPct val="150000"/>
              </a:lnSpc>
            </a:pPr>
            <a:r>
              <a:rPr lang="en-US" dirty="0" smtClean="0"/>
              <a:t>Classes are reference types </a:t>
            </a:r>
          </a:p>
          <a:p>
            <a:pPr lvl="1">
              <a:lnSpc>
                <a:spcPct val="150000"/>
              </a:lnSpc>
            </a:pPr>
            <a:r>
              <a:rPr lang="en-US" dirty="0" smtClean="0"/>
              <a:t>Passed by reference</a:t>
            </a:r>
          </a:p>
          <a:p>
            <a:pPr lvl="1">
              <a:lnSpc>
                <a:spcPct val="150000"/>
              </a:lnSpc>
            </a:pPr>
            <a:r>
              <a:rPr lang="en-US" dirty="0" smtClean="0"/>
              <a:t>allocated on the heap </a:t>
            </a:r>
            <a:r>
              <a:rPr lang="en-US" dirty="0" smtClean="0">
                <a:sym typeface="Wingdings"/>
              </a:rPr>
              <a:t> GC</a:t>
            </a:r>
            <a:endParaRPr lang="en-US" dirty="0" smtClean="0"/>
          </a:p>
          <a:p>
            <a:pPr>
              <a:lnSpc>
                <a:spcPct val="150000"/>
              </a:lnSpc>
            </a:pPr>
            <a:r>
              <a:rPr lang="en-US" dirty="0" smtClean="0"/>
              <a:t>Struct and primitive are value types</a:t>
            </a:r>
          </a:p>
          <a:p>
            <a:pPr lvl="1">
              <a:lnSpc>
                <a:spcPct val="150000"/>
              </a:lnSpc>
            </a:pPr>
            <a:r>
              <a:rPr lang="en-US" dirty="0" smtClean="0"/>
              <a:t>Passed by value</a:t>
            </a:r>
          </a:p>
          <a:p>
            <a:pPr lvl="1">
              <a:lnSpc>
                <a:spcPct val="150000"/>
              </a:lnSpc>
            </a:pPr>
            <a:r>
              <a:rPr lang="en-US" dirty="0" smtClean="0"/>
              <a:t>Allocated on the stack</a:t>
            </a:r>
          </a:p>
          <a:p>
            <a:pPr lvl="1">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207122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heap storage</a:t>
            </a:r>
            <a:endParaRPr lang="en-US" dirty="0"/>
          </a:p>
        </p:txBody>
      </p:sp>
      <p:sp>
        <p:nvSpPr>
          <p:cNvPr id="3" name="Content Placeholder 2"/>
          <p:cNvSpPr>
            <a:spLocks noGrp="1"/>
          </p:cNvSpPr>
          <p:nvPr>
            <p:ph idx="1"/>
          </p:nvPr>
        </p:nvSpPr>
        <p:spPr>
          <a:xfrm>
            <a:off x="1141413" y="2231756"/>
            <a:ext cx="9905998" cy="3936569"/>
          </a:xfrm>
        </p:spPr>
        <p:txBody>
          <a:bodyPr>
            <a:normAutofit/>
          </a:bodyPr>
          <a:lstStyle/>
          <a:p>
            <a:pPr>
              <a:lnSpc>
                <a:spcPct val="150000"/>
              </a:lnSpc>
            </a:pPr>
            <a:endParaRPr lang="en-US" dirty="0" smtClean="0"/>
          </a:p>
          <a:p>
            <a:pPr>
              <a:lnSpc>
                <a:spcPct val="150000"/>
              </a:lnSpc>
            </a:pPr>
            <a:endParaRPr lang="en-US" dirty="0" smtClean="0"/>
          </a:p>
          <a:p>
            <a:pPr>
              <a:lnSpc>
                <a:spcPct val="150000"/>
              </a:lnSpc>
            </a:pPr>
            <a:r>
              <a:rPr lang="en-US" dirty="0" smtClean="0"/>
              <a:t>Reference Counting</a:t>
            </a:r>
          </a:p>
          <a:p>
            <a:pPr lvl="1">
              <a:lnSpc>
                <a:spcPct val="150000"/>
              </a:lnSpc>
            </a:pPr>
            <a:r>
              <a:rPr lang="en-US" dirty="0"/>
              <a:t>based on counting the number of </a:t>
            </a:r>
            <a:r>
              <a:rPr lang="en-US" dirty="0" smtClean="0"/>
              <a:t>references to a memory block</a:t>
            </a:r>
          </a:p>
          <a:p>
            <a:pPr lvl="1">
              <a:lnSpc>
                <a:spcPct val="150000"/>
              </a:lnSpc>
            </a:pPr>
            <a:r>
              <a:rPr lang="en-US" dirty="0" smtClean="0"/>
              <a:t>continuously tracks memory</a:t>
            </a:r>
          </a:p>
          <a:p>
            <a:pPr lvl="1">
              <a:lnSpc>
                <a:spcPct val="150000"/>
              </a:lnSpc>
            </a:pPr>
            <a:r>
              <a:rPr lang="en-US" dirty="0" smtClean="0"/>
              <a:t>frees objects when they go out of scope</a:t>
            </a:r>
          </a:p>
          <a:p>
            <a:pPr lvl="1">
              <a:lnSpc>
                <a:spcPct val="150000"/>
              </a:lnSpc>
            </a:pPr>
            <a:endParaRPr lang="en-US" dirty="0" smtClean="0"/>
          </a:p>
          <a:p>
            <a:pPr lvl="1">
              <a:lnSpc>
                <a:spcPct val="150000"/>
              </a:lnSpc>
            </a:pPr>
            <a:endParaRPr lang="en-US" dirty="0"/>
          </a:p>
          <a:p>
            <a:pPr lvl="1">
              <a:lnSpc>
                <a:spcPct val="150000"/>
              </a:lnSpc>
            </a:pPr>
            <a:endParaRPr lang="en-US" dirty="0" smtClean="0"/>
          </a:p>
          <a:p>
            <a:pPr lvl="1">
              <a:lnSpc>
                <a:spcPct val="150000"/>
              </a:lnSpc>
            </a:pPr>
            <a:endParaRPr lang="en-US" dirty="0"/>
          </a:p>
        </p:txBody>
      </p:sp>
    </p:spTree>
    <p:extLst>
      <p:ext uri="{BB962C8B-B14F-4D97-AF65-F5344CB8AC3E}">
        <p14:creationId xmlns:p14="http://schemas.microsoft.com/office/powerpoint/2010/main" val="101140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heap storage</a:t>
            </a:r>
            <a:endParaRPr lang="en-US" dirty="0"/>
          </a:p>
        </p:txBody>
      </p:sp>
      <p:sp>
        <p:nvSpPr>
          <p:cNvPr id="3" name="Content Placeholder 2"/>
          <p:cNvSpPr>
            <a:spLocks noGrp="1"/>
          </p:cNvSpPr>
          <p:nvPr>
            <p:ph idx="1"/>
          </p:nvPr>
        </p:nvSpPr>
        <p:spPr>
          <a:xfrm>
            <a:off x="1141413" y="1933730"/>
            <a:ext cx="9905998" cy="4586991"/>
          </a:xfrm>
        </p:spPr>
        <p:txBody>
          <a:bodyPr anchor="t">
            <a:normAutofit/>
          </a:bodyPr>
          <a:lstStyle/>
          <a:p>
            <a:pPr>
              <a:lnSpc>
                <a:spcPct val="150000"/>
              </a:lnSpc>
            </a:pPr>
            <a:r>
              <a:rPr lang="en-US" smtClean="0"/>
              <a:t>Cons</a:t>
            </a:r>
            <a:endParaRPr lang="en-US" dirty="0" smtClean="0"/>
          </a:p>
          <a:p>
            <a:pPr lvl="1">
              <a:lnSpc>
                <a:spcPct val="150000"/>
              </a:lnSpc>
            </a:pPr>
            <a:r>
              <a:rPr lang="en-US" dirty="0" smtClean="0"/>
              <a:t>Doesn’t support circular references</a:t>
            </a:r>
          </a:p>
          <a:p>
            <a:pPr lvl="1">
              <a:lnSpc>
                <a:spcPct val="150000"/>
              </a:lnSpc>
            </a:pPr>
            <a:r>
              <a:rPr lang="en-US" dirty="0" smtClean="0"/>
              <a:t>Poor performance </a:t>
            </a:r>
          </a:p>
          <a:p>
            <a:pPr lvl="2">
              <a:lnSpc>
                <a:spcPct val="150000"/>
              </a:lnSpc>
            </a:pPr>
            <a:r>
              <a:rPr lang="en-US" dirty="0" smtClean="0"/>
              <a:t>Continuous calls </a:t>
            </a:r>
            <a:r>
              <a:rPr lang="en-US" dirty="0"/>
              <a:t>to update </a:t>
            </a:r>
            <a:r>
              <a:rPr lang="en-US" dirty="0" err="1" smtClean="0"/>
              <a:t>refCount</a:t>
            </a:r>
            <a:endParaRPr lang="en-US" dirty="0" smtClean="0"/>
          </a:p>
          <a:p>
            <a:pPr lvl="1">
              <a:lnSpc>
                <a:spcPct val="150000"/>
              </a:lnSpc>
            </a:pPr>
            <a:r>
              <a:rPr lang="en-US" dirty="0" smtClean="0"/>
              <a:t>Not thread safe</a:t>
            </a:r>
          </a:p>
          <a:p>
            <a:pPr>
              <a:lnSpc>
                <a:spcPct val="150000"/>
              </a:lnSpc>
            </a:pPr>
            <a:r>
              <a:rPr lang="en-US" dirty="0" smtClean="0"/>
              <a:t>Pros</a:t>
            </a:r>
          </a:p>
          <a:p>
            <a:pPr lvl="1">
              <a:lnSpc>
                <a:spcPct val="150000"/>
              </a:lnSpc>
            </a:pPr>
            <a:r>
              <a:rPr lang="en-US" dirty="0" smtClean="0"/>
              <a:t>collection distributed </a:t>
            </a:r>
            <a:r>
              <a:rPr lang="en-US" dirty="0"/>
              <a:t>over the whole period of execution </a:t>
            </a:r>
          </a:p>
          <a:p>
            <a:pPr lvl="1">
              <a:lnSpc>
                <a:spcPct val="150000"/>
              </a:lnSpc>
            </a:pPr>
            <a:r>
              <a:rPr lang="en-US" dirty="0" smtClean="0"/>
              <a:t>In interactive </a:t>
            </a:r>
            <a:r>
              <a:rPr lang="en-US" dirty="0"/>
              <a:t>system doesn’t result in system freezes</a:t>
            </a:r>
          </a:p>
        </p:txBody>
      </p:sp>
    </p:spTree>
    <p:extLst>
      <p:ext uri="{BB962C8B-B14F-4D97-AF65-F5344CB8AC3E}">
        <p14:creationId xmlns:p14="http://schemas.microsoft.com/office/powerpoint/2010/main" val="1213356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heap storage</a:t>
            </a:r>
            <a:endParaRPr lang="en-US" dirty="0"/>
          </a:p>
        </p:txBody>
      </p:sp>
      <p:sp>
        <p:nvSpPr>
          <p:cNvPr id="3" name="Content Placeholder 2"/>
          <p:cNvSpPr>
            <a:spLocks noGrp="1"/>
          </p:cNvSpPr>
          <p:nvPr>
            <p:ph idx="1"/>
          </p:nvPr>
        </p:nvSpPr>
        <p:spPr>
          <a:xfrm>
            <a:off x="1141413" y="2138767"/>
            <a:ext cx="9905998" cy="3652434"/>
          </a:xfrm>
        </p:spPr>
        <p:txBody>
          <a:bodyPr>
            <a:normAutofit/>
          </a:bodyPr>
          <a:lstStyle/>
          <a:p>
            <a:pPr>
              <a:lnSpc>
                <a:spcPct val="150000"/>
              </a:lnSpc>
            </a:pPr>
            <a:r>
              <a:rPr lang="en-US" dirty="0" smtClean="0"/>
              <a:t>Stop and copy </a:t>
            </a:r>
          </a:p>
          <a:p>
            <a:pPr lvl="1">
              <a:lnSpc>
                <a:spcPct val="150000"/>
              </a:lnSpc>
            </a:pPr>
            <a:r>
              <a:rPr lang="en-US" dirty="0"/>
              <a:t>breaks the memory into two </a:t>
            </a:r>
            <a:r>
              <a:rPr lang="en-US" dirty="0" smtClean="0"/>
              <a:t>regions (A, B)</a:t>
            </a:r>
          </a:p>
          <a:p>
            <a:pPr lvl="1">
              <a:lnSpc>
                <a:spcPct val="150000"/>
              </a:lnSpc>
            </a:pPr>
            <a:r>
              <a:rPr lang="en-US" dirty="0" smtClean="0"/>
              <a:t>Memory is allocated in the region a in a stack fashion</a:t>
            </a:r>
          </a:p>
          <a:p>
            <a:pPr lvl="1">
              <a:lnSpc>
                <a:spcPct val="150000"/>
              </a:lnSpc>
            </a:pPr>
            <a:r>
              <a:rPr lang="en-US" dirty="0" smtClean="0"/>
              <a:t>When first region is full, GC is run and alive objects are copied over region b</a:t>
            </a:r>
          </a:p>
          <a:p>
            <a:pPr lvl="1">
              <a:lnSpc>
                <a:spcPct val="150000"/>
              </a:lnSpc>
            </a:pPr>
            <a:r>
              <a:rPr lang="en-US" dirty="0" smtClean="0"/>
              <a:t>Region a is freed</a:t>
            </a:r>
          </a:p>
        </p:txBody>
      </p:sp>
    </p:spTree>
    <p:extLst>
      <p:ext uri="{BB962C8B-B14F-4D97-AF65-F5344CB8AC3E}">
        <p14:creationId xmlns:p14="http://schemas.microsoft.com/office/powerpoint/2010/main" val="1309436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heap </a:t>
            </a:r>
            <a:r>
              <a:rPr lang="en-US" dirty="0"/>
              <a:t>storage</a:t>
            </a:r>
          </a:p>
        </p:txBody>
      </p:sp>
      <p:sp>
        <p:nvSpPr>
          <p:cNvPr id="3" name="Content Placeholder 2"/>
          <p:cNvSpPr>
            <a:spLocks noGrp="1"/>
          </p:cNvSpPr>
          <p:nvPr>
            <p:ph idx="1"/>
          </p:nvPr>
        </p:nvSpPr>
        <p:spPr>
          <a:xfrm>
            <a:off x="1141413" y="1952786"/>
            <a:ext cx="9905998" cy="4541003"/>
          </a:xfrm>
        </p:spPr>
        <p:txBody>
          <a:bodyPr>
            <a:normAutofit lnSpcReduction="10000"/>
          </a:bodyPr>
          <a:lstStyle/>
          <a:p>
            <a:pPr>
              <a:lnSpc>
                <a:spcPct val="170000"/>
              </a:lnSpc>
            </a:pPr>
            <a:r>
              <a:rPr lang="en-US" dirty="0"/>
              <a:t>Mark and Sweep</a:t>
            </a:r>
          </a:p>
          <a:p>
            <a:pPr lvl="1">
              <a:lnSpc>
                <a:spcPct val="170000"/>
              </a:lnSpc>
            </a:pPr>
            <a:r>
              <a:rPr lang="en-US" dirty="0"/>
              <a:t>No memory track, it is fired </a:t>
            </a:r>
            <a:r>
              <a:rPr lang="en-US" dirty="0" smtClean="0"/>
              <a:t>under certain conditions</a:t>
            </a:r>
            <a:endParaRPr lang="en-US" dirty="0"/>
          </a:p>
          <a:p>
            <a:pPr lvl="1">
              <a:lnSpc>
                <a:spcPct val="170000"/>
              </a:lnSpc>
            </a:pPr>
            <a:r>
              <a:rPr lang="en-US" dirty="0"/>
              <a:t>Mark</a:t>
            </a:r>
          </a:p>
          <a:p>
            <a:pPr lvl="2">
              <a:lnSpc>
                <a:spcPct val="170000"/>
              </a:lnSpc>
            </a:pPr>
            <a:r>
              <a:rPr lang="en-US" dirty="0"/>
              <a:t>Enumerates all the roots</a:t>
            </a:r>
          </a:p>
          <a:p>
            <a:pPr lvl="2">
              <a:lnSpc>
                <a:spcPct val="170000"/>
              </a:lnSpc>
            </a:pPr>
            <a:r>
              <a:rPr lang="en-US" dirty="0"/>
              <a:t>Traverse the memory graph recursively</a:t>
            </a:r>
          </a:p>
          <a:p>
            <a:pPr lvl="2">
              <a:lnSpc>
                <a:spcPct val="170000"/>
              </a:lnSpc>
            </a:pPr>
            <a:r>
              <a:rPr lang="en-US" dirty="0"/>
              <a:t>Objects are marked if reachable</a:t>
            </a:r>
          </a:p>
          <a:p>
            <a:pPr lvl="1">
              <a:lnSpc>
                <a:spcPct val="170000"/>
              </a:lnSpc>
            </a:pPr>
            <a:r>
              <a:rPr lang="en-US" dirty="0"/>
              <a:t>Sweep </a:t>
            </a:r>
          </a:p>
          <a:p>
            <a:pPr lvl="2">
              <a:lnSpc>
                <a:spcPct val="170000"/>
              </a:lnSpc>
            </a:pPr>
            <a:r>
              <a:rPr lang="en-US" dirty="0" smtClean="0"/>
              <a:t>gets </a:t>
            </a:r>
            <a:r>
              <a:rPr lang="en-US" dirty="0"/>
              <a:t>rid of unreachable objects</a:t>
            </a:r>
          </a:p>
        </p:txBody>
      </p:sp>
    </p:spTree>
    <p:extLst>
      <p:ext uri="{BB962C8B-B14F-4D97-AF65-F5344CB8AC3E}">
        <p14:creationId xmlns:p14="http://schemas.microsoft.com/office/powerpoint/2010/main" val="1676249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grpSp>
        <p:nvGrpSpPr>
          <p:cNvPr id="72" name="Group 71"/>
          <p:cNvGrpSpPr/>
          <p:nvPr/>
        </p:nvGrpSpPr>
        <p:grpSpPr>
          <a:xfrm>
            <a:off x="2290102" y="2416628"/>
            <a:ext cx="7608620" cy="3624942"/>
            <a:chOff x="2290102" y="2416628"/>
            <a:chExt cx="7608620" cy="3624942"/>
          </a:xfrm>
        </p:grpSpPr>
        <p:cxnSp>
          <p:nvCxnSpPr>
            <p:cNvPr id="68" name="Straight Arrow Connector 67"/>
            <p:cNvCxnSpPr>
              <a:stCxn id="7" idx="3"/>
              <a:endCxn id="11" idx="1"/>
            </p:cNvCxnSpPr>
            <p:nvPr/>
          </p:nvCxnSpPr>
          <p:spPr>
            <a:xfrm>
              <a:off x="3942264" y="3601831"/>
              <a:ext cx="597208" cy="4088"/>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3"/>
              <a:endCxn id="4" idx="1"/>
            </p:cNvCxnSpPr>
            <p:nvPr/>
          </p:nvCxnSpPr>
          <p:spPr>
            <a:xfrm>
              <a:off x="3928143" y="2812796"/>
              <a:ext cx="611329" cy="0"/>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2290102" y="2416628"/>
              <a:ext cx="7608620" cy="3624942"/>
              <a:chOff x="4343401" y="1959429"/>
              <a:chExt cx="7608620" cy="3624942"/>
            </a:xfrm>
          </p:grpSpPr>
          <p:cxnSp>
            <p:nvCxnSpPr>
              <p:cNvPr id="39" name="Curved Connector 38"/>
              <p:cNvCxnSpPr>
                <a:stCxn id="14" idx="1"/>
                <a:endCxn id="14" idx="3"/>
              </p:cNvCxnSpPr>
              <p:nvPr/>
            </p:nvCxnSpPr>
            <p:spPr>
              <a:xfrm rot="10800000" flipH="1">
                <a:off x="9593255" y="4502330"/>
                <a:ext cx="1318760" cy="12700"/>
              </a:xfrm>
              <a:prstGeom prst="curvedConnector5">
                <a:avLst>
                  <a:gd name="adj1" fmla="val -9905"/>
                  <a:gd name="adj2" fmla="val -5305732"/>
                  <a:gd name="adj3" fmla="val 11238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3" idx="2"/>
                <a:endCxn id="14" idx="0"/>
              </p:cNvCxnSpPr>
              <p:nvPr/>
            </p:nvCxnSpPr>
            <p:spPr>
              <a:xfrm>
                <a:off x="10252635" y="3421950"/>
                <a:ext cx="0" cy="807149"/>
              </a:xfrm>
              <a:prstGeom prst="straightConnector1">
                <a:avLst/>
              </a:prstGeom>
              <a:ln w="63500">
                <a:solidFill>
                  <a:schemeClr val="tx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12" idx="1"/>
              </p:cNvCxnSpPr>
              <p:nvPr/>
            </p:nvCxnSpPr>
            <p:spPr>
              <a:xfrm flipV="1">
                <a:off x="9728650" y="2351510"/>
                <a:ext cx="904611" cy="4087"/>
              </a:xfrm>
              <a:prstGeom prst="straightConnector1">
                <a:avLst/>
              </a:prstGeom>
              <a:ln w="63500">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1" idx="3"/>
                <a:endCxn id="10" idx="2"/>
              </p:cNvCxnSpPr>
              <p:nvPr/>
            </p:nvCxnSpPr>
            <p:spPr>
              <a:xfrm flipV="1">
                <a:off x="7911531" y="2628827"/>
                <a:ext cx="1157739" cy="519893"/>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7911531" y="3190923"/>
                <a:ext cx="1681724" cy="0"/>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4" idx="3"/>
              </p:cNvCxnSpPr>
              <p:nvPr/>
            </p:nvCxnSpPr>
            <p:spPr>
              <a:xfrm>
                <a:off x="7911531" y="2355597"/>
                <a:ext cx="498359" cy="195"/>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592771" y="2082366"/>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grpSp>
            <p:nvGrpSpPr>
              <p:cNvPr id="8" name="Group 7"/>
              <p:cNvGrpSpPr/>
              <p:nvPr/>
            </p:nvGrpSpPr>
            <p:grpSpPr>
              <a:xfrm>
                <a:off x="4343401" y="1959429"/>
                <a:ext cx="1751011" cy="3624942"/>
                <a:chOff x="4343401" y="1959429"/>
                <a:chExt cx="1012371" cy="2988128"/>
              </a:xfrm>
            </p:grpSpPr>
            <p:sp>
              <p:nvSpPr>
                <p:cNvPr id="5" name="Rectangle 4"/>
                <p:cNvSpPr/>
                <p:nvPr/>
              </p:nvSpPr>
              <p:spPr>
                <a:xfrm>
                  <a:off x="4343401" y="1959429"/>
                  <a:ext cx="1012371" cy="2988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392386" y="2057400"/>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1</a:t>
                  </a:r>
                  <a:endParaRPr lang="en-US" dirty="0"/>
                </a:p>
              </p:txBody>
            </p:sp>
            <p:sp>
              <p:nvSpPr>
                <p:cNvPr id="7" name="Rectangle 6"/>
                <p:cNvSpPr/>
                <p:nvPr/>
              </p:nvSpPr>
              <p:spPr>
                <a:xfrm>
                  <a:off x="4400550" y="2707821"/>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2</a:t>
                  </a:r>
                  <a:endParaRPr lang="en-US" dirty="0"/>
                </a:p>
              </p:txBody>
            </p:sp>
          </p:grpSp>
          <p:sp>
            <p:nvSpPr>
              <p:cNvPr id="9" name="Rectangle 8"/>
              <p:cNvSpPr/>
              <p:nvPr/>
            </p:nvSpPr>
            <p:spPr>
              <a:xfrm>
                <a:off x="4442247" y="3587111"/>
                <a:ext cx="1553316" cy="554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NULL</a:t>
                </a:r>
                <a:endParaRPr lang="en-US" dirty="0"/>
              </a:p>
            </p:txBody>
          </p:sp>
          <p:sp>
            <p:nvSpPr>
              <p:cNvPr id="10" name="Rounded Rectangle 9"/>
              <p:cNvSpPr/>
              <p:nvPr/>
            </p:nvSpPr>
            <p:spPr>
              <a:xfrm>
                <a:off x="8409890" y="2082366"/>
                <a:ext cx="1318760" cy="54646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1" name="Rounded Rectangle 10"/>
              <p:cNvSpPr/>
              <p:nvPr/>
            </p:nvSpPr>
            <p:spPr>
              <a:xfrm>
                <a:off x="6592771" y="287548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sp>
            <p:nvSpPr>
              <p:cNvPr id="12" name="Rounded Rectangle 11"/>
              <p:cNvSpPr/>
              <p:nvPr/>
            </p:nvSpPr>
            <p:spPr>
              <a:xfrm>
                <a:off x="10633261" y="2078279"/>
                <a:ext cx="1318760" cy="54646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
            <p:nvSpPr>
              <p:cNvPr id="13" name="Rounded Rectangle 12"/>
              <p:cNvSpPr/>
              <p:nvPr/>
            </p:nvSpPr>
            <p:spPr>
              <a:xfrm>
                <a:off x="9593255" y="287548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5</a:t>
                </a:r>
                <a:endParaRPr lang="en-US" dirty="0"/>
              </a:p>
            </p:txBody>
          </p:sp>
          <p:sp>
            <p:nvSpPr>
              <p:cNvPr id="14" name="Rounded Rectangle 13"/>
              <p:cNvSpPr/>
              <p:nvPr/>
            </p:nvSpPr>
            <p:spPr>
              <a:xfrm>
                <a:off x="9593255" y="4229099"/>
                <a:ext cx="1318760" cy="546461"/>
              </a:xfrm>
              <a:prstGeom prst="round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6</a:t>
                </a:r>
                <a:endParaRPr lang="en-US" dirty="0"/>
              </a:p>
            </p:txBody>
          </p:sp>
        </p:grpSp>
      </p:grpSp>
    </p:spTree>
    <p:extLst>
      <p:ext uri="{BB962C8B-B14F-4D97-AF65-F5344CB8AC3E}">
        <p14:creationId xmlns:p14="http://schemas.microsoft.com/office/powerpoint/2010/main" val="169748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sp>
        <p:nvSpPr>
          <p:cNvPr id="3" name="Content Placeholder 2"/>
          <p:cNvSpPr>
            <a:spLocks noGrp="1"/>
          </p:cNvSpPr>
          <p:nvPr>
            <p:ph idx="1"/>
          </p:nvPr>
        </p:nvSpPr>
        <p:spPr/>
        <p:txBody>
          <a:bodyPr anchor="t">
            <a:normAutofit/>
          </a:bodyPr>
          <a:lstStyle/>
          <a:p>
            <a:r>
              <a:rPr lang="en-US" sz="2400" dirty="0" smtClean="0"/>
              <a:t>The algorithm</a:t>
            </a:r>
          </a:p>
          <a:p>
            <a:pPr lvl="1"/>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014" y="2514600"/>
            <a:ext cx="6524397" cy="4129179"/>
          </a:xfrm>
          <a:prstGeom prst="rect">
            <a:avLst/>
          </a:prstGeom>
          <a:effectLst>
            <a:outerShdw blurRad="50800" dist="76200" algn="l" rotWithShape="0">
              <a:prstClr val="black">
                <a:alpha val="40000"/>
              </a:prstClr>
            </a:outerShdw>
          </a:effectLst>
        </p:spPr>
      </p:pic>
    </p:spTree>
    <p:extLst>
      <p:ext uri="{BB962C8B-B14F-4D97-AF65-F5344CB8AC3E}">
        <p14:creationId xmlns:p14="http://schemas.microsoft.com/office/powerpoint/2010/main" val="1795286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sp>
        <p:nvSpPr>
          <p:cNvPr id="3" name="Content Placeholder 2"/>
          <p:cNvSpPr>
            <a:spLocks noGrp="1"/>
          </p:cNvSpPr>
          <p:nvPr>
            <p:ph idx="1"/>
          </p:nvPr>
        </p:nvSpPr>
        <p:spPr>
          <a:xfrm>
            <a:off x="1141413" y="2351314"/>
            <a:ext cx="9905998" cy="3701143"/>
          </a:xfrm>
        </p:spPr>
        <p:txBody>
          <a:bodyPr anchor="t">
            <a:noAutofit/>
          </a:bodyPr>
          <a:lstStyle/>
          <a:p>
            <a:pPr>
              <a:lnSpc>
                <a:spcPct val="150000"/>
              </a:lnSpc>
            </a:pPr>
            <a:r>
              <a:rPr lang="en-US" sz="2400" dirty="0" smtClean="0"/>
              <a:t>ROOT ENUMERATION</a:t>
            </a:r>
          </a:p>
          <a:p>
            <a:pPr lvl="1">
              <a:lnSpc>
                <a:spcPct val="150000"/>
              </a:lnSpc>
            </a:pPr>
            <a:r>
              <a:rPr lang="en-US" sz="2000" dirty="0" smtClean="0"/>
              <a:t>all </a:t>
            </a:r>
            <a:r>
              <a:rPr lang="en-US" sz="2000" dirty="0"/>
              <a:t>references held in </a:t>
            </a:r>
            <a:endParaRPr lang="en-US" sz="1800" dirty="0" smtClean="0"/>
          </a:p>
          <a:p>
            <a:pPr lvl="2">
              <a:lnSpc>
                <a:spcPct val="150000"/>
              </a:lnSpc>
            </a:pPr>
            <a:r>
              <a:rPr lang="en-US" sz="1800" dirty="0" smtClean="0"/>
              <a:t>global </a:t>
            </a:r>
            <a:r>
              <a:rPr lang="en-US" sz="1800" dirty="0"/>
              <a:t>or static </a:t>
            </a:r>
            <a:r>
              <a:rPr lang="en-US" sz="1800" dirty="0" smtClean="0"/>
              <a:t>fields</a:t>
            </a:r>
          </a:p>
          <a:p>
            <a:pPr lvl="2">
              <a:lnSpc>
                <a:spcPct val="150000"/>
              </a:lnSpc>
            </a:pPr>
            <a:r>
              <a:rPr lang="en-US" sz="1800" dirty="0" smtClean="0"/>
              <a:t>local </a:t>
            </a:r>
            <a:r>
              <a:rPr lang="en-US" sz="1800" dirty="0"/>
              <a:t>variables on the </a:t>
            </a:r>
            <a:r>
              <a:rPr lang="en-US" sz="1800" dirty="0" smtClean="0"/>
              <a:t>stack</a:t>
            </a:r>
          </a:p>
          <a:p>
            <a:pPr lvl="2">
              <a:lnSpc>
                <a:spcPct val="150000"/>
              </a:lnSpc>
            </a:pPr>
            <a:r>
              <a:rPr lang="en-US" sz="1800" dirty="0" smtClean="0"/>
              <a:t>function </a:t>
            </a:r>
            <a:r>
              <a:rPr lang="en-US" sz="1800" dirty="0"/>
              <a:t>arguments on </a:t>
            </a:r>
            <a:r>
              <a:rPr lang="en-US" sz="1800" dirty="0" smtClean="0"/>
              <a:t>stack</a:t>
            </a:r>
          </a:p>
          <a:p>
            <a:pPr lvl="2">
              <a:lnSpc>
                <a:spcPct val="150000"/>
              </a:lnSpc>
            </a:pPr>
            <a:r>
              <a:rPr lang="en-US" sz="1800" dirty="0" err="1" smtClean="0"/>
              <a:t>Etc</a:t>
            </a:r>
            <a:r>
              <a:rPr lang="mr-IN" sz="1800" dirty="0" smtClean="0"/>
              <a:t>…</a:t>
            </a:r>
            <a:endParaRPr lang="en-US" sz="1800" dirty="0"/>
          </a:p>
        </p:txBody>
      </p:sp>
    </p:spTree>
    <p:extLst>
      <p:ext uri="{BB962C8B-B14F-4D97-AF65-F5344CB8AC3E}">
        <p14:creationId xmlns:p14="http://schemas.microsoft.com/office/powerpoint/2010/main" val="39345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862" y="2142672"/>
            <a:ext cx="8293100" cy="3911600"/>
          </a:xfrm>
          <a:prstGeom prst="rect">
            <a:avLst/>
          </a:prstGeom>
        </p:spPr>
      </p:pic>
    </p:spTree>
    <p:extLst>
      <p:ext uri="{BB962C8B-B14F-4D97-AF65-F5344CB8AC3E}">
        <p14:creationId xmlns:p14="http://schemas.microsoft.com/office/powerpoint/2010/main" val="22628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1 year as Game </a:t>
            </a:r>
            <a:r>
              <a:rPr lang="en-US" dirty="0"/>
              <a:t>Client Engineer </a:t>
            </a:r>
            <a:r>
              <a:rPr lang="en-US" dirty="0" smtClean="0"/>
              <a:t>@ DIGIT </a:t>
            </a:r>
            <a:r>
              <a:rPr lang="en-US" dirty="0"/>
              <a:t>Game </a:t>
            </a:r>
            <a:r>
              <a:rPr lang="en-US" dirty="0" smtClean="0"/>
              <a:t>Studios</a:t>
            </a:r>
          </a:p>
          <a:p>
            <a:pPr>
              <a:lnSpc>
                <a:spcPct val="150000"/>
              </a:lnSpc>
            </a:pPr>
            <a:r>
              <a:rPr lang="en-US" dirty="0"/>
              <a:t>10 years in </a:t>
            </a:r>
            <a:r>
              <a:rPr lang="en-US" dirty="0" smtClean="0"/>
              <a:t>finance/military </a:t>
            </a:r>
            <a:r>
              <a:rPr lang="en-US" dirty="0"/>
              <a:t>industry as a software </a:t>
            </a:r>
            <a:r>
              <a:rPr lang="en-US" dirty="0" smtClean="0"/>
              <a:t>engineer</a:t>
            </a:r>
          </a:p>
          <a:p>
            <a:pPr>
              <a:lnSpc>
                <a:spcPct val="150000"/>
              </a:lnSpc>
            </a:pPr>
            <a:r>
              <a:rPr lang="en-US" dirty="0" smtClean="0"/>
              <a:t>Blog writer @ </a:t>
            </a:r>
            <a:r>
              <a:rPr lang="en-US" dirty="0" err="1" smtClean="0"/>
              <a:t>codingadventures.me</a:t>
            </a:r>
            <a:endParaRPr lang="en-US" dirty="0" smtClean="0"/>
          </a:p>
          <a:p>
            <a:pPr>
              <a:lnSpc>
                <a:spcPct val="150000"/>
              </a:lnSpc>
            </a:pPr>
            <a:r>
              <a:rPr lang="en-US" dirty="0" smtClean="0"/>
              <a:t>Open </a:t>
            </a:r>
            <a:r>
              <a:rPr lang="en-US" dirty="0"/>
              <a:t>source contributor @ </a:t>
            </a:r>
            <a:r>
              <a:rPr lang="en-US" dirty="0" err="1" smtClean="0"/>
              <a:t>github.com</a:t>
            </a:r>
            <a:r>
              <a:rPr lang="en-US" dirty="0" smtClean="0"/>
              <a:t>/</a:t>
            </a:r>
            <a:r>
              <a:rPr lang="en-US" dirty="0" err="1" smtClean="0"/>
              <a:t>nbasakuragi</a:t>
            </a:r>
            <a:endParaRPr lang="en-US" dirty="0" smtClean="0"/>
          </a:p>
          <a:p>
            <a:pPr>
              <a:lnSpc>
                <a:spcPct val="150000"/>
              </a:lnSpc>
            </a:pPr>
            <a:r>
              <a:rPr lang="en-US" dirty="0" smtClean="0"/>
              <a:t>Nerd @ home</a:t>
            </a:r>
            <a:endParaRPr lang="en-US" dirty="0"/>
          </a:p>
          <a:p>
            <a:pPr>
              <a:lnSpc>
                <a:spcPct val="150000"/>
              </a:lnSpc>
            </a:pPr>
            <a:endParaRPr lang="en-US" dirty="0"/>
          </a:p>
        </p:txBody>
      </p:sp>
    </p:spTree>
    <p:extLst>
      <p:ext uri="{BB962C8B-B14F-4D97-AF65-F5344CB8AC3E}">
        <p14:creationId xmlns:p14="http://schemas.microsoft.com/office/powerpoint/2010/main" val="1700241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5448" y="2514600"/>
            <a:ext cx="7577928" cy="3652157"/>
          </a:xfrm>
        </p:spPr>
      </p:pic>
    </p:spTree>
    <p:extLst>
      <p:ext uri="{BB962C8B-B14F-4D97-AF65-F5344CB8AC3E}">
        <p14:creationId xmlns:p14="http://schemas.microsoft.com/office/powerpoint/2010/main" val="693506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and sweep</a:t>
            </a:r>
            <a:endParaRPr lang="en-US" dirty="0"/>
          </a:p>
        </p:txBody>
      </p:sp>
      <p:sp>
        <p:nvSpPr>
          <p:cNvPr id="3" name="Content Placeholder 2"/>
          <p:cNvSpPr>
            <a:spLocks noGrp="1"/>
          </p:cNvSpPr>
          <p:nvPr>
            <p:ph idx="1"/>
          </p:nvPr>
        </p:nvSpPr>
        <p:spPr>
          <a:xfrm>
            <a:off x="1141413" y="2666999"/>
            <a:ext cx="9905998" cy="3635830"/>
          </a:xfrm>
        </p:spPr>
        <p:txBody>
          <a:bodyPr anchor="t">
            <a:normAutofit/>
          </a:bodyPr>
          <a:lstStyle/>
          <a:p>
            <a:pPr>
              <a:lnSpc>
                <a:spcPct val="150000"/>
              </a:lnSpc>
            </a:pPr>
            <a:r>
              <a:rPr lang="en-US" sz="2400" dirty="0" smtClean="0"/>
              <a:t>Fragmentation</a:t>
            </a:r>
          </a:p>
          <a:p>
            <a:pPr lvl="1">
              <a:lnSpc>
                <a:spcPct val="150000"/>
              </a:lnSpc>
            </a:pPr>
            <a:r>
              <a:rPr lang="en-US" sz="2000" dirty="0" smtClean="0"/>
              <a:t>Repeated allocation can fragment memory</a:t>
            </a:r>
          </a:p>
          <a:p>
            <a:pPr lvl="1">
              <a:lnSpc>
                <a:spcPct val="150000"/>
              </a:lnSpc>
            </a:pPr>
            <a:r>
              <a:rPr lang="en-US" sz="2000" dirty="0"/>
              <a:t>S</a:t>
            </a:r>
            <a:r>
              <a:rPr lang="en-US" sz="2000" dirty="0" smtClean="0"/>
              <a:t>lows </a:t>
            </a:r>
            <a:r>
              <a:rPr lang="en-US" sz="2000" dirty="0"/>
              <a:t>allocation speed </a:t>
            </a:r>
            <a:r>
              <a:rPr lang="en-US" sz="2000" dirty="0" smtClean="0"/>
              <a:t>significantly</a:t>
            </a:r>
          </a:p>
          <a:p>
            <a:pPr lvl="1">
              <a:lnSpc>
                <a:spcPct val="150000"/>
              </a:lnSpc>
            </a:pPr>
            <a:r>
              <a:rPr lang="en-US" sz="2000" dirty="0" smtClean="0"/>
              <a:t>Compaction is run to reduce fragmentation and ensure faster allocations</a:t>
            </a:r>
          </a:p>
          <a:p>
            <a:pPr lvl="2">
              <a:lnSpc>
                <a:spcPct val="150000"/>
              </a:lnSpc>
            </a:pPr>
            <a:r>
              <a:rPr lang="en-US" sz="1800" dirty="0"/>
              <a:t>when memory is compacted objects </a:t>
            </a:r>
            <a:r>
              <a:rPr lang="en-US" sz="1800" dirty="0" smtClean="0"/>
              <a:t>move, hence </a:t>
            </a:r>
            <a:r>
              <a:rPr lang="en-US" sz="1800" dirty="0"/>
              <a:t>all references </a:t>
            </a:r>
            <a:r>
              <a:rPr lang="en-US" sz="1800" dirty="0" smtClean="0"/>
              <a:t>to them has </a:t>
            </a:r>
            <a:r>
              <a:rPr lang="en-US" sz="1800" dirty="0"/>
              <a:t>to be </a:t>
            </a:r>
            <a:r>
              <a:rPr lang="en-US" sz="1800" dirty="0" smtClean="0"/>
              <a:t>updated</a:t>
            </a:r>
          </a:p>
          <a:p>
            <a:pPr lvl="2">
              <a:lnSpc>
                <a:spcPct val="150000"/>
              </a:lnSpc>
            </a:pPr>
            <a:endParaRPr lang="en-US" sz="1800" dirty="0" smtClean="0"/>
          </a:p>
          <a:p>
            <a:pPr lvl="1">
              <a:lnSpc>
                <a:spcPct val="150000"/>
              </a:lnSpc>
            </a:pPr>
            <a:endParaRPr lang="en-US" sz="2000" dirty="0"/>
          </a:p>
        </p:txBody>
      </p:sp>
    </p:spTree>
    <p:extLst>
      <p:ext uri="{BB962C8B-B14F-4D97-AF65-F5344CB8AC3E}">
        <p14:creationId xmlns:p14="http://schemas.microsoft.com/office/powerpoint/2010/main" val="564088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a:xfrm>
            <a:off x="1141413" y="2351315"/>
            <a:ext cx="9905998" cy="3853542"/>
          </a:xfrm>
        </p:spPr>
        <p:txBody>
          <a:bodyPr anchor="t">
            <a:normAutofit lnSpcReduction="10000"/>
          </a:bodyPr>
          <a:lstStyle/>
          <a:p>
            <a:pPr>
              <a:lnSpc>
                <a:spcPct val="150000"/>
              </a:lnSpc>
            </a:pPr>
            <a:r>
              <a:rPr lang="en-US" dirty="0" smtClean="0"/>
              <a:t>Pros</a:t>
            </a:r>
          </a:p>
          <a:p>
            <a:pPr lvl="1">
              <a:lnSpc>
                <a:spcPct val="150000"/>
              </a:lnSpc>
            </a:pPr>
            <a:r>
              <a:rPr lang="en-US" dirty="0" smtClean="0"/>
              <a:t>Handles </a:t>
            </a:r>
            <a:r>
              <a:rPr lang="en-US" dirty="0"/>
              <a:t>cyclic references </a:t>
            </a:r>
            <a:r>
              <a:rPr lang="en-US" dirty="0" smtClean="0"/>
              <a:t>naturally</a:t>
            </a:r>
          </a:p>
          <a:p>
            <a:pPr lvl="1">
              <a:lnSpc>
                <a:spcPct val="150000"/>
              </a:lnSpc>
            </a:pPr>
            <a:r>
              <a:rPr lang="en-US" dirty="0"/>
              <a:t>Combined with compaction it ensures good </a:t>
            </a:r>
            <a:r>
              <a:rPr lang="en-US" dirty="0" smtClean="0"/>
              <a:t>locality</a:t>
            </a:r>
          </a:p>
          <a:p>
            <a:pPr>
              <a:lnSpc>
                <a:spcPct val="150000"/>
              </a:lnSpc>
            </a:pPr>
            <a:r>
              <a:rPr lang="en-US" dirty="0" smtClean="0"/>
              <a:t>Cons</a:t>
            </a:r>
          </a:p>
          <a:p>
            <a:pPr lvl="1">
              <a:lnSpc>
                <a:spcPct val="150000"/>
              </a:lnSpc>
            </a:pPr>
            <a:r>
              <a:rPr lang="en-US" dirty="0" smtClean="0"/>
              <a:t>pauses execution </a:t>
            </a:r>
          </a:p>
          <a:p>
            <a:pPr lvl="1">
              <a:lnSpc>
                <a:spcPct val="150000"/>
              </a:lnSpc>
            </a:pPr>
            <a:r>
              <a:rPr lang="en-US" dirty="0" smtClean="0"/>
              <a:t>walks </a:t>
            </a:r>
            <a:r>
              <a:rPr lang="en-US" dirty="0"/>
              <a:t>entire memory </a:t>
            </a:r>
            <a:r>
              <a:rPr lang="en-US" dirty="0" smtClean="0"/>
              <a:t>to mark objects</a:t>
            </a:r>
          </a:p>
          <a:p>
            <a:pPr lvl="1">
              <a:lnSpc>
                <a:spcPct val="150000"/>
              </a:lnSpc>
            </a:pPr>
            <a:r>
              <a:rPr lang="en-US" dirty="0" smtClean="0"/>
              <a:t>gets </a:t>
            </a:r>
            <a:r>
              <a:rPr lang="en-US" dirty="0"/>
              <a:t>triggered again and again </a:t>
            </a:r>
            <a:r>
              <a:rPr lang="en-US" dirty="0" smtClean="0"/>
              <a:t>when memory </a:t>
            </a:r>
            <a:r>
              <a:rPr lang="en-US" dirty="0"/>
              <a:t>approaches exhaustion</a:t>
            </a:r>
          </a:p>
          <a:p>
            <a:pPr lvl="1">
              <a:lnSpc>
                <a:spcPct val="150000"/>
              </a:lnSpc>
            </a:pPr>
            <a:endParaRPr lang="en-US" dirty="0"/>
          </a:p>
        </p:txBody>
      </p:sp>
    </p:spTree>
    <p:extLst>
      <p:ext uri="{BB962C8B-B14F-4D97-AF65-F5344CB8AC3E}">
        <p14:creationId xmlns:p14="http://schemas.microsoft.com/office/powerpoint/2010/main" val="231265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heap </a:t>
            </a:r>
            <a:r>
              <a:rPr lang="en-US" dirty="0"/>
              <a:t>storage</a:t>
            </a:r>
          </a:p>
        </p:txBody>
      </p:sp>
      <p:sp>
        <p:nvSpPr>
          <p:cNvPr id="3" name="Content Placeholder 2"/>
          <p:cNvSpPr>
            <a:spLocks noGrp="1"/>
          </p:cNvSpPr>
          <p:nvPr>
            <p:ph idx="1"/>
          </p:nvPr>
        </p:nvSpPr>
        <p:spPr>
          <a:xfrm>
            <a:off x="1141413" y="2200759"/>
            <a:ext cx="9905998" cy="3590441"/>
          </a:xfrm>
        </p:spPr>
        <p:txBody>
          <a:bodyPr/>
          <a:lstStyle/>
          <a:p>
            <a:pPr>
              <a:lnSpc>
                <a:spcPct val="150000"/>
              </a:lnSpc>
            </a:pPr>
            <a:r>
              <a:rPr lang="en-US" dirty="0"/>
              <a:t>Generational </a:t>
            </a:r>
            <a:r>
              <a:rPr lang="en-US" dirty="0" smtClean="0"/>
              <a:t>GC</a:t>
            </a:r>
          </a:p>
          <a:p>
            <a:pPr lvl="1">
              <a:lnSpc>
                <a:spcPct val="150000"/>
              </a:lnSpc>
            </a:pPr>
            <a:r>
              <a:rPr lang="en-US" dirty="0" smtClean="0"/>
              <a:t>Optimization over Mark and Sweep based on these assumptions:</a:t>
            </a:r>
          </a:p>
          <a:p>
            <a:pPr lvl="2">
              <a:lnSpc>
                <a:spcPct val="150000"/>
              </a:lnSpc>
            </a:pPr>
            <a:r>
              <a:rPr lang="en-US" dirty="0"/>
              <a:t>Most objects die </a:t>
            </a:r>
            <a:r>
              <a:rPr lang="en-US" dirty="0" smtClean="0"/>
              <a:t>young</a:t>
            </a:r>
          </a:p>
          <a:p>
            <a:pPr lvl="2">
              <a:lnSpc>
                <a:spcPct val="150000"/>
              </a:lnSpc>
            </a:pPr>
            <a:r>
              <a:rPr lang="en-US" dirty="0"/>
              <a:t>Over 90% garbage collected in a GC is newly created post the previous GC </a:t>
            </a:r>
            <a:r>
              <a:rPr lang="en-US" dirty="0" smtClean="0"/>
              <a:t>cycle</a:t>
            </a:r>
          </a:p>
          <a:p>
            <a:pPr lvl="2">
              <a:lnSpc>
                <a:spcPct val="150000"/>
              </a:lnSpc>
            </a:pPr>
            <a:r>
              <a:rPr lang="en-US" dirty="0" smtClean="0"/>
              <a:t>If </a:t>
            </a:r>
            <a:r>
              <a:rPr lang="en-US" dirty="0"/>
              <a:t>an object survives a GC cycle the chances of it becoming garbage in the short term is low and hence the GC wastes time marking it again and again in each cycle</a:t>
            </a:r>
          </a:p>
          <a:p>
            <a:pPr>
              <a:lnSpc>
                <a:spcPct val="150000"/>
              </a:lnSpc>
            </a:pPr>
            <a:endParaRPr lang="en-US" dirty="0"/>
          </a:p>
        </p:txBody>
      </p:sp>
    </p:spTree>
    <p:extLst>
      <p:ext uri="{BB962C8B-B14F-4D97-AF65-F5344CB8AC3E}">
        <p14:creationId xmlns:p14="http://schemas.microsoft.com/office/powerpoint/2010/main" val="686812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sp>
        <p:nvSpPr>
          <p:cNvPr id="3" name="Content Placeholder 2"/>
          <p:cNvSpPr>
            <a:spLocks noGrp="1"/>
          </p:cNvSpPr>
          <p:nvPr>
            <p:ph idx="1"/>
          </p:nvPr>
        </p:nvSpPr>
        <p:spPr/>
        <p:txBody>
          <a:bodyPr anchor="t"/>
          <a:lstStyle/>
          <a:p>
            <a:pPr>
              <a:lnSpc>
                <a:spcPct val="150000"/>
              </a:lnSpc>
            </a:pPr>
            <a:r>
              <a:rPr lang="en-US" dirty="0"/>
              <a:t>objects can be segregated into age based generations in different </a:t>
            </a:r>
            <a:r>
              <a:rPr lang="en-US" dirty="0" smtClean="0"/>
              <a:t>ways</a:t>
            </a:r>
          </a:p>
          <a:p>
            <a:pPr lvl="1">
              <a:lnSpc>
                <a:spcPct val="150000"/>
              </a:lnSpc>
            </a:pPr>
            <a:r>
              <a:rPr lang="en-US" dirty="0" smtClean="0"/>
              <a:t>Time of creation</a:t>
            </a:r>
          </a:p>
          <a:p>
            <a:pPr>
              <a:lnSpc>
                <a:spcPct val="150000"/>
              </a:lnSpc>
            </a:pPr>
            <a:r>
              <a:rPr lang="en-US" dirty="0" smtClean="0"/>
              <a:t>there exists 3 generations</a:t>
            </a:r>
          </a:p>
          <a:p>
            <a:pPr lvl="1">
              <a:lnSpc>
                <a:spcPct val="150000"/>
              </a:lnSpc>
            </a:pPr>
            <a:r>
              <a:rPr lang="en-US" dirty="0" smtClean="0"/>
              <a:t>Generation 0, 1 and 2</a:t>
            </a:r>
            <a:endParaRPr lang="en-US" dirty="0"/>
          </a:p>
        </p:txBody>
      </p:sp>
    </p:spTree>
    <p:extLst>
      <p:ext uri="{BB962C8B-B14F-4D97-AF65-F5344CB8AC3E}">
        <p14:creationId xmlns:p14="http://schemas.microsoft.com/office/powerpoint/2010/main" val="1702016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sp>
        <p:nvSpPr>
          <p:cNvPr id="3" name="Content Placeholder 2"/>
          <p:cNvSpPr>
            <a:spLocks noGrp="1"/>
          </p:cNvSpPr>
          <p:nvPr>
            <p:ph idx="1"/>
          </p:nvPr>
        </p:nvSpPr>
        <p:spPr/>
        <p:txBody>
          <a:bodyPr anchor="t"/>
          <a:lstStyle/>
          <a:p>
            <a:pPr>
              <a:lnSpc>
                <a:spcPct val="150000"/>
              </a:lnSpc>
            </a:pPr>
            <a:r>
              <a:rPr lang="en-US" dirty="0" smtClean="0"/>
              <a:t>A new created object goes into generation 0</a:t>
            </a:r>
          </a:p>
          <a:p>
            <a:pPr>
              <a:lnSpc>
                <a:spcPct val="150000"/>
              </a:lnSpc>
            </a:pPr>
            <a:r>
              <a:rPr lang="en-US" dirty="0" smtClean="0"/>
              <a:t>If it survives a collection cycle it is promoted to the next higher generation</a:t>
            </a:r>
          </a:p>
          <a:p>
            <a:pPr>
              <a:lnSpc>
                <a:spcPct val="150000"/>
              </a:lnSpc>
            </a:pPr>
            <a:r>
              <a:rPr lang="en-US" dirty="0"/>
              <a:t>Lower generations are collected more </a:t>
            </a:r>
            <a:r>
              <a:rPr lang="en-US" dirty="0" smtClean="0"/>
              <a:t>often</a:t>
            </a:r>
          </a:p>
          <a:p>
            <a:pPr lvl="1">
              <a:lnSpc>
                <a:spcPct val="150000"/>
              </a:lnSpc>
            </a:pPr>
            <a:r>
              <a:rPr lang="en-US" dirty="0" smtClean="0"/>
              <a:t>ensures </a:t>
            </a:r>
            <a:r>
              <a:rPr lang="en-US" dirty="0"/>
              <a:t>lower system </a:t>
            </a:r>
            <a:r>
              <a:rPr lang="en-US" dirty="0" smtClean="0"/>
              <a:t>pauses</a:t>
            </a:r>
          </a:p>
          <a:p>
            <a:pPr>
              <a:lnSpc>
                <a:spcPct val="150000"/>
              </a:lnSpc>
            </a:pPr>
            <a:r>
              <a:rPr lang="en-US" dirty="0" smtClean="0"/>
              <a:t>Generations 1 and 2 collection is triggered a fewer times</a:t>
            </a:r>
          </a:p>
        </p:txBody>
      </p:sp>
    </p:spTree>
    <p:extLst>
      <p:ext uri="{BB962C8B-B14F-4D97-AF65-F5344CB8AC3E}">
        <p14:creationId xmlns:p14="http://schemas.microsoft.com/office/powerpoint/2010/main" val="186751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Generational garbage collection</a:t>
            </a:r>
          </a:p>
        </p:txBody>
      </p:sp>
      <p:sp>
        <p:nvSpPr>
          <p:cNvPr id="3" name="Content Placeholder 2"/>
          <p:cNvSpPr>
            <a:spLocks noGrp="1"/>
          </p:cNvSpPr>
          <p:nvPr>
            <p:ph idx="1"/>
          </p:nvPr>
        </p:nvSpPr>
        <p:spPr>
          <a:xfrm>
            <a:off x="1141413" y="2218544"/>
            <a:ext cx="9905998" cy="4482059"/>
          </a:xfrm>
        </p:spPr>
        <p:txBody>
          <a:bodyPr anchor="t">
            <a:normAutofit/>
          </a:bodyPr>
          <a:lstStyle/>
          <a:p>
            <a:pPr>
              <a:lnSpc>
                <a:spcPct val="150000"/>
              </a:lnSpc>
            </a:pPr>
            <a:r>
              <a:rPr lang="en-US" dirty="0"/>
              <a:t>The heap can be considered as the accumulation of two heaps</a:t>
            </a:r>
            <a:endParaRPr lang="en-US" dirty="0" smtClean="0"/>
          </a:p>
          <a:p>
            <a:pPr>
              <a:lnSpc>
                <a:spcPct val="150000"/>
              </a:lnSpc>
            </a:pPr>
            <a:r>
              <a:rPr lang="en-US" dirty="0" smtClean="0"/>
              <a:t>Small object heap (SOH)</a:t>
            </a:r>
          </a:p>
          <a:p>
            <a:pPr lvl="1">
              <a:lnSpc>
                <a:spcPct val="150000"/>
              </a:lnSpc>
            </a:pPr>
            <a:r>
              <a:rPr lang="en-US" dirty="0" smtClean="0"/>
              <a:t>Objects smaller than 85 kb </a:t>
            </a:r>
          </a:p>
          <a:p>
            <a:pPr lvl="1">
              <a:lnSpc>
                <a:spcPct val="150000"/>
              </a:lnSpc>
            </a:pPr>
            <a:r>
              <a:rPr lang="en-US" dirty="0" smtClean="0"/>
              <a:t>All SOH objects go into generation 0</a:t>
            </a:r>
          </a:p>
          <a:p>
            <a:pPr>
              <a:lnSpc>
                <a:spcPct val="150000"/>
              </a:lnSpc>
            </a:pPr>
            <a:r>
              <a:rPr lang="en-US" dirty="0" smtClean="0"/>
              <a:t>Large object heap (LOH)</a:t>
            </a:r>
          </a:p>
          <a:p>
            <a:pPr lvl="1">
              <a:lnSpc>
                <a:spcPct val="150000"/>
              </a:lnSpc>
            </a:pPr>
            <a:r>
              <a:rPr lang="en-US" dirty="0" smtClean="0"/>
              <a:t>Usually arrays but in general objects bigger than 85 kb</a:t>
            </a:r>
          </a:p>
          <a:p>
            <a:pPr lvl="1">
              <a:lnSpc>
                <a:spcPct val="150000"/>
              </a:lnSpc>
            </a:pPr>
            <a:r>
              <a:rPr lang="en-US" dirty="0" smtClean="0"/>
              <a:t>All LOH objects go directly into generation 2</a:t>
            </a:r>
          </a:p>
          <a:p>
            <a:pPr lvl="1">
              <a:lnSpc>
                <a:spcPct val="150000"/>
              </a:lnSpc>
            </a:pPr>
            <a:r>
              <a:rPr lang="en-US" dirty="0" smtClean="0"/>
              <a:t>No compaction</a:t>
            </a:r>
            <a:endParaRPr lang="en-US" dirty="0"/>
          </a:p>
        </p:txBody>
      </p:sp>
    </p:spTree>
    <p:extLst>
      <p:ext uri="{BB962C8B-B14F-4D97-AF65-F5344CB8AC3E}">
        <p14:creationId xmlns:p14="http://schemas.microsoft.com/office/powerpoint/2010/main" val="49682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grpSp>
        <p:nvGrpSpPr>
          <p:cNvPr id="40" name="Group 39"/>
          <p:cNvGrpSpPr/>
          <p:nvPr/>
        </p:nvGrpSpPr>
        <p:grpSpPr>
          <a:xfrm>
            <a:off x="634734" y="2308485"/>
            <a:ext cx="10919355" cy="3357797"/>
            <a:chOff x="1141413" y="2113613"/>
            <a:chExt cx="10919355" cy="3357797"/>
          </a:xfrm>
        </p:grpSpPr>
        <p:sp>
          <p:nvSpPr>
            <p:cNvPr id="37" name="Rectangle 36"/>
            <p:cNvSpPr/>
            <p:nvPr/>
          </p:nvSpPr>
          <p:spPr>
            <a:xfrm>
              <a:off x="3642610"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141413" y="2401637"/>
              <a:ext cx="6281273" cy="2155372"/>
              <a:chOff x="269165" y="2326686"/>
              <a:chExt cx="6281273" cy="2155372"/>
            </a:xfrm>
          </p:grpSpPr>
          <p:cxnSp>
            <p:nvCxnSpPr>
              <p:cNvPr id="6" name="Straight Arrow Connector 5"/>
              <p:cNvCxnSpPr>
                <a:endCxn id="6" idx="1"/>
              </p:cNvCxnSpPr>
              <p:nvPr/>
            </p:nvCxnSpPr>
            <p:spPr>
              <a:xfrm>
                <a:off x="2314909" y="2790278"/>
                <a:ext cx="690401" cy="0"/>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69165" y="2326686"/>
                <a:ext cx="6281273" cy="2155372"/>
                <a:chOff x="3571052" y="1959428"/>
                <a:chExt cx="5561871" cy="1953684"/>
              </a:xfrm>
            </p:grpSpPr>
            <p:cxnSp>
              <p:nvCxnSpPr>
                <p:cNvPr id="10" name="Straight Arrow Connector 9"/>
                <p:cNvCxnSpPr>
                  <a:cxnSpLocks/>
                  <a:stCxn id="17" idx="2"/>
                  <a:endCxn id="19" idx="0"/>
                </p:cNvCxnSpPr>
                <p:nvPr/>
              </p:nvCxnSpPr>
              <p:spPr>
                <a:xfrm flipH="1">
                  <a:off x="8470324" y="2624741"/>
                  <a:ext cx="3220" cy="662057"/>
                </a:xfrm>
                <a:prstGeom prst="straightConnector1">
                  <a:avLst/>
                </a:prstGeom>
                <a:ln w="63500">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stCxn id="14" idx="2"/>
                  <a:endCxn id="18" idx="0"/>
                </p:cNvCxnSpPr>
                <p:nvPr/>
              </p:nvCxnSpPr>
              <p:spPr>
                <a:xfrm>
                  <a:off x="6653205" y="2650480"/>
                  <a:ext cx="0" cy="636318"/>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6" idx="3"/>
                </p:cNvCxnSpPr>
                <p:nvPr/>
              </p:nvCxnSpPr>
              <p:spPr>
                <a:xfrm>
                  <a:off x="7312585" y="2379640"/>
                  <a:ext cx="498359" cy="195"/>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993825" y="210401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grpSp>
              <p:nvGrpSpPr>
                <p:cNvPr id="15" name="Group 14"/>
                <p:cNvGrpSpPr/>
                <p:nvPr/>
              </p:nvGrpSpPr>
              <p:grpSpPr>
                <a:xfrm>
                  <a:off x="3571052" y="1959428"/>
                  <a:ext cx="1751011" cy="1953684"/>
                  <a:chOff x="3896857" y="1959428"/>
                  <a:chExt cx="1012371" cy="1610469"/>
                </a:xfrm>
              </p:grpSpPr>
              <p:sp>
                <p:nvSpPr>
                  <p:cNvPr id="22" name="Rectangle 21"/>
                  <p:cNvSpPr/>
                  <p:nvPr/>
                </p:nvSpPr>
                <p:spPr>
                  <a:xfrm>
                    <a:off x="3896857" y="1959428"/>
                    <a:ext cx="1012371" cy="1610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943350" y="2057400"/>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1</a:t>
                    </a:r>
                    <a:endParaRPr lang="en-US" dirty="0"/>
                  </a:p>
                </p:txBody>
              </p:sp>
            </p:grpSp>
            <p:sp>
              <p:nvSpPr>
                <p:cNvPr id="16" name="Rectangle 15"/>
                <p:cNvSpPr/>
                <p:nvPr/>
              </p:nvSpPr>
              <p:spPr>
                <a:xfrm>
                  <a:off x="3651467" y="2831066"/>
                  <a:ext cx="1553316" cy="554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NULL</a:t>
                  </a:r>
                  <a:endParaRPr lang="en-US" dirty="0"/>
                </a:p>
              </p:txBody>
            </p:sp>
            <p:sp>
              <p:nvSpPr>
                <p:cNvPr id="17" name="Rounded Rectangle 16"/>
                <p:cNvSpPr/>
                <p:nvPr/>
              </p:nvSpPr>
              <p:spPr>
                <a:xfrm>
                  <a:off x="7814163" y="2078279"/>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8" name="Rounded Rectangle 17"/>
                <p:cNvSpPr/>
                <p:nvPr/>
              </p:nvSpPr>
              <p:spPr>
                <a:xfrm>
                  <a:off x="5993825" y="3286798"/>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sp>
              <p:nvSpPr>
                <p:cNvPr id="19" name="Rounded Rectangle 18"/>
                <p:cNvSpPr/>
                <p:nvPr/>
              </p:nvSpPr>
              <p:spPr>
                <a:xfrm>
                  <a:off x="7810944" y="3286797"/>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grpSp>
        </p:grpSp>
        <p:sp>
          <p:nvSpPr>
            <p:cNvPr id="38" name="TextBox 37"/>
            <p:cNvSpPr txBox="1"/>
            <p:nvPr/>
          </p:nvSpPr>
          <p:spPr>
            <a:xfrm>
              <a:off x="4984537" y="4976734"/>
              <a:ext cx="1689845" cy="369332"/>
            </a:xfrm>
            <a:prstGeom prst="rect">
              <a:avLst/>
            </a:prstGeom>
            <a:noFill/>
          </p:spPr>
          <p:txBody>
            <a:bodyPr wrap="square" rtlCol="0">
              <a:spAutoFit/>
            </a:bodyPr>
            <a:lstStyle/>
            <a:p>
              <a:r>
                <a:rPr lang="en-US" dirty="0" smtClean="0">
                  <a:solidFill>
                    <a:schemeClr val="bg1"/>
                  </a:solidFill>
                </a:rPr>
                <a:t>Generation 0</a:t>
              </a:r>
              <a:endParaRPr lang="en-US" dirty="0">
                <a:solidFill>
                  <a:schemeClr val="bg1"/>
                </a:solidFill>
              </a:endParaRPr>
            </a:p>
          </p:txBody>
        </p:sp>
        <p:sp>
          <p:nvSpPr>
            <p:cNvPr id="39" name="Rectangle 38"/>
            <p:cNvSpPr/>
            <p:nvPr/>
          </p:nvSpPr>
          <p:spPr>
            <a:xfrm>
              <a:off x="7863522"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8377799" y="5171606"/>
            <a:ext cx="1689845" cy="369332"/>
          </a:xfrm>
          <a:prstGeom prst="rect">
            <a:avLst/>
          </a:prstGeom>
          <a:noFill/>
        </p:spPr>
        <p:txBody>
          <a:bodyPr wrap="square" rtlCol="0">
            <a:spAutoFit/>
          </a:bodyPr>
          <a:lstStyle/>
          <a:p>
            <a:r>
              <a:rPr lang="en-US" dirty="0" smtClean="0">
                <a:solidFill>
                  <a:schemeClr val="bg1"/>
                </a:solidFill>
              </a:rPr>
              <a:t>Generation 1</a:t>
            </a:r>
            <a:endParaRPr lang="en-US" dirty="0">
              <a:solidFill>
                <a:schemeClr val="bg1"/>
              </a:solidFill>
            </a:endParaRPr>
          </a:p>
        </p:txBody>
      </p:sp>
    </p:spTree>
    <p:extLst>
      <p:ext uri="{BB962C8B-B14F-4D97-AF65-F5344CB8AC3E}">
        <p14:creationId xmlns:p14="http://schemas.microsoft.com/office/powerpoint/2010/main" val="11387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grpSp>
        <p:nvGrpSpPr>
          <p:cNvPr id="40" name="Group 39"/>
          <p:cNvGrpSpPr/>
          <p:nvPr/>
        </p:nvGrpSpPr>
        <p:grpSpPr>
          <a:xfrm>
            <a:off x="634734" y="2308485"/>
            <a:ext cx="10919355" cy="3357797"/>
            <a:chOff x="1141413" y="2113613"/>
            <a:chExt cx="10919355" cy="3357797"/>
          </a:xfrm>
        </p:grpSpPr>
        <p:sp>
          <p:nvSpPr>
            <p:cNvPr id="37" name="Rectangle 36"/>
            <p:cNvSpPr/>
            <p:nvPr/>
          </p:nvSpPr>
          <p:spPr>
            <a:xfrm>
              <a:off x="3642610"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141413" y="2401637"/>
              <a:ext cx="6281273" cy="2155372"/>
              <a:chOff x="269165" y="2326686"/>
              <a:chExt cx="6281273" cy="2155372"/>
            </a:xfrm>
          </p:grpSpPr>
          <p:cxnSp>
            <p:nvCxnSpPr>
              <p:cNvPr id="6" name="Straight Arrow Connector 5"/>
              <p:cNvCxnSpPr>
                <a:endCxn id="6" idx="1"/>
              </p:cNvCxnSpPr>
              <p:nvPr/>
            </p:nvCxnSpPr>
            <p:spPr>
              <a:xfrm>
                <a:off x="2314909" y="2790278"/>
                <a:ext cx="690401" cy="0"/>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69165" y="2326686"/>
                <a:ext cx="6281273" cy="2155372"/>
                <a:chOff x="3571052" y="1959428"/>
                <a:chExt cx="5561871" cy="1953684"/>
              </a:xfrm>
            </p:grpSpPr>
            <p:cxnSp>
              <p:nvCxnSpPr>
                <p:cNvPr id="10" name="Straight Arrow Connector 9"/>
                <p:cNvCxnSpPr>
                  <a:cxnSpLocks/>
                  <a:stCxn id="17" idx="2"/>
                  <a:endCxn id="19" idx="0"/>
                </p:cNvCxnSpPr>
                <p:nvPr/>
              </p:nvCxnSpPr>
              <p:spPr>
                <a:xfrm flipH="1">
                  <a:off x="8470324" y="2624741"/>
                  <a:ext cx="3220" cy="662057"/>
                </a:xfrm>
                <a:prstGeom prst="straightConnector1">
                  <a:avLst/>
                </a:prstGeom>
                <a:ln w="63500">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stCxn id="14" idx="2"/>
                  <a:endCxn id="18" idx="0"/>
                </p:cNvCxnSpPr>
                <p:nvPr/>
              </p:nvCxnSpPr>
              <p:spPr>
                <a:xfrm>
                  <a:off x="6653205" y="2650480"/>
                  <a:ext cx="0" cy="636318"/>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993825" y="210401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grpSp>
              <p:nvGrpSpPr>
                <p:cNvPr id="15" name="Group 14"/>
                <p:cNvGrpSpPr/>
                <p:nvPr/>
              </p:nvGrpSpPr>
              <p:grpSpPr>
                <a:xfrm>
                  <a:off x="3571052" y="1959428"/>
                  <a:ext cx="1751011" cy="1953684"/>
                  <a:chOff x="3896857" y="1959428"/>
                  <a:chExt cx="1012371" cy="1610469"/>
                </a:xfrm>
              </p:grpSpPr>
              <p:sp>
                <p:nvSpPr>
                  <p:cNvPr id="22" name="Rectangle 21"/>
                  <p:cNvSpPr/>
                  <p:nvPr/>
                </p:nvSpPr>
                <p:spPr>
                  <a:xfrm>
                    <a:off x="3896857" y="1959428"/>
                    <a:ext cx="1012371" cy="1610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943350" y="2057400"/>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1</a:t>
                    </a:r>
                    <a:endParaRPr lang="en-US" dirty="0"/>
                  </a:p>
                </p:txBody>
              </p:sp>
            </p:grpSp>
            <p:sp>
              <p:nvSpPr>
                <p:cNvPr id="16" name="Rectangle 15"/>
                <p:cNvSpPr/>
                <p:nvPr/>
              </p:nvSpPr>
              <p:spPr>
                <a:xfrm>
                  <a:off x="3651467" y="2831066"/>
                  <a:ext cx="1553316" cy="554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NULL</a:t>
                  </a:r>
                  <a:endParaRPr lang="en-US" dirty="0"/>
                </a:p>
              </p:txBody>
            </p:sp>
            <p:sp>
              <p:nvSpPr>
                <p:cNvPr id="17" name="Rounded Rectangle 16"/>
                <p:cNvSpPr/>
                <p:nvPr/>
              </p:nvSpPr>
              <p:spPr>
                <a:xfrm>
                  <a:off x="7814163" y="2078279"/>
                  <a:ext cx="1318760" cy="54646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8" name="Rounded Rectangle 17"/>
                <p:cNvSpPr/>
                <p:nvPr/>
              </p:nvSpPr>
              <p:spPr>
                <a:xfrm>
                  <a:off x="5993825" y="3286798"/>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sp>
              <p:nvSpPr>
                <p:cNvPr id="19" name="Rounded Rectangle 18"/>
                <p:cNvSpPr/>
                <p:nvPr/>
              </p:nvSpPr>
              <p:spPr>
                <a:xfrm>
                  <a:off x="7810944" y="3286797"/>
                  <a:ext cx="1318760" cy="546461"/>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grpSp>
        </p:grpSp>
        <p:sp>
          <p:nvSpPr>
            <p:cNvPr id="38" name="TextBox 37"/>
            <p:cNvSpPr txBox="1"/>
            <p:nvPr/>
          </p:nvSpPr>
          <p:spPr>
            <a:xfrm>
              <a:off x="4984537" y="4976734"/>
              <a:ext cx="1689845" cy="369332"/>
            </a:xfrm>
            <a:prstGeom prst="rect">
              <a:avLst/>
            </a:prstGeom>
            <a:noFill/>
          </p:spPr>
          <p:txBody>
            <a:bodyPr wrap="square" rtlCol="0">
              <a:spAutoFit/>
            </a:bodyPr>
            <a:lstStyle/>
            <a:p>
              <a:r>
                <a:rPr lang="en-US" dirty="0" smtClean="0">
                  <a:solidFill>
                    <a:schemeClr val="bg1"/>
                  </a:solidFill>
                </a:rPr>
                <a:t>Generation 0</a:t>
              </a:r>
              <a:endParaRPr lang="en-US" dirty="0">
                <a:solidFill>
                  <a:schemeClr val="bg1"/>
                </a:solidFill>
              </a:endParaRPr>
            </a:p>
          </p:txBody>
        </p:sp>
        <p:sp>
          <p:nvSpPr>
            <p:cNvPr id="39" name="Rectangle 38"/>
            <p:cNvSpPr/>
            <p:nvPr/>
          </p:nvSpPr>
          <p:spPr>
            <a:xfrm>
              <a:off x="7863522"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Elbow Connector 3"/>
          <p:cNvCxnSpPr/>
          <p:nvPr/>
        </p:nvCxnSpPr>
        <p:spPr>
          <a:xfrm rot="16200000" flipH="1">
            <a:off x="4664696" y="3255620"/>
            <a:ext cx="777380" cy="386341"/>
          </a:xfrm>
          <a:prstGeom prst="bentConnector3">
            <a:avLst>
              <a:gd name="adj1" fmla="val -136"/>
            </a:avLst>
          </a:prstGeom>
          <a:ln w="63500">
            <a:solidFill>
              <a:schemeClr val="tx1">
                <a:lumMod val="75000"/>
              </a:schemeClr>
            </a:solidFill>
            <a:tailEnd type="diamon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77799" y="5171606"/>
            <a:ext cx="1689845" cy="369332"/>
          </a:xfrm>
          <a:prstGeom prst="rect">
            <a:avLst/>
          </a:prstGeom>
          <a:noFill/>
        </p:spPr>
        <p:txBody>
          <a:bodyPr wrap="square" rtlCol="0">
            <a:spAutoFit/>
          </a:bodyPr>
          <a:lstStyle/>
          <a:p>
            <a:r>
              <a:rPr lang="en-US" dirty="0" smtClean="0">
                <a:solidFill>
                  <a:schemeClr val="bg1"/>
                </a:solidFill>
              </a:rPr>
              <a:t>Generation 1</a:t>
            </a:r>
            <a:endParaRPr lang="en-US" dirty="0">
              <a:solidFill>
                <a:schemeClr val="bg1"/>
              </a:solidFill>
            </a:endParaRPr>
          </a:p>
        </p:txBody>
      </p:sp>
    </p:spTree>
    <p:extLst>
      <p:ext uri="{BB962C8B-B14F-4D97-AF65-F5344CB8AC3E}">
        <p14:creationId xmlns:p14="http://schemas.microsoft.com/office/powerpoint/2010/main" val="145269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grpSp>
        <p:nvGrpSpPr>
          <p:cNvPr id="40" name="Group 39"/>
          <p:cNvGrpSpPr/>
          <p:nvPr/>
        </p:nvGrpSpPr>
        <p:grpSpPr>
          <a:xfrm>
            <a:off x="634734" y="2308485"/>
            <a:ext cx="10919355" cy="3357797"/>
            <a:chOff x="1141413" y="2113613"/>
            <a:chExt cx="10919355" cy="3357797"/>
          </a:xfrm>
        </p:grpSpPr>
        <p:sp>
          <p:nvSpPr>
            <p:cNvPr id="39" name="Rectangle 38"/>
            <p:cNvSpPr/>
            <p:nvPr/>
          </p:nvSpPr>
          <p:spPr>
            <a:xfrm>
              <a:off x="7863522"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42610"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141413" y="2401637"/>
              <a:ext cx="9674490" cy="2155372"/>
              <a:chOff x="269165" y="2326686"/>
              <a:chExt cx="9674490" cy="2155372"/>
            </a:xfrm>
          </p:grpSpPr>
          <p:cxnSp>
            <p:nvCxnSpPr>
              <p:cNvPr id="6" name="Straight Arrow Connector 5"/>
              <p:cNvCxnSpPr>
                <a:endCxn id="14" idx="1"/>
              </p:cNvCxnSpPr>
              <p:nvPr/>
            </p:nvCxnSpPr>
            <p:spPr>
              <a:xfrm>
                <a:off x="2270327" y="2744707"/>
                <a:ext cx="6183992" cy="27269"/>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69165" y="2326686"/>
                <a:ext cx="9674490" cy="2155372"/>
                <a:chOff x="3571052" y="1959428"/>
                <a:chExt cx="8566458" cy="1953684"/>
              </a:xfrm>
            </p:grpSpPr>
            <p:cxnSp>
              <p:nvCxnSpPr>
                <p:cNvPr id="11" name="Straight Arrow Connector 10"/>
                <p:cNvCxnSpPr>
                  <a:cxnSpLocks/>
                  <a:stCxn id="14" idx="2"/>
                  <a:endCxn id="18" idx="0"/>
                </p:cNvCxnSpPr>
                <p:nvPr/>
              </p:nvCxnSpPr>
              <p:spPr>
                <a:xfrm flipH="1">
                  <a:off x="11458147" y="2636280"/>
                  <a:ext cx="19982" cy="632953"/>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0818750" y="208981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grpSp>
              <p:nvGrpSpPr>
                <p:cNvPr id="15" name="Group 14"/>
                <p:cNvGrpSpPr/>
                <p:nvPr/>
              </p:nvGrpSpPr>
              <p:grpSpPr>
                <a:xfrm>
                  <a:off x="3571052" y="1959428"/>
                  <a:ext cx="1751011" cy="1953684"/>
                  <a:chOff x="3896857" y="1959428"/>
                  <a:chExt cx="1012371" cy="1610469"/>
                </a:xfrm>
              </p:grpSpPr>
              <p:sp>
                <p:nvSpPr>
                  <p:cNvPr id="22" name="Rectangle 21"/>
                  <p:cNvSpPr/>
                  <p:nvPr/>
                </p:nvSpPr>
                <p:spPr>
                  <a:xfrm>
                    <a:off x="3896857" y="1959428"/>
                    <a:ext cx="1012371" cy="1610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943350" y="2057400"/>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1</a:t>
                    </a:r>
                    <a:endParaRPr lang="en-US" dirty="0"/>
                  </a:p>
                </p:txBody>
              </p:sp>
            </p:grpSp>
            <p:sp>
              <p:nvSpPr>
                <p:cNvPr id="16" name="Rectangle 15"/>
                <p:cNvSpPr/>
                <p:nvPr/>
              </p:nvSpPr>
              <p:spPr>
                <a:xfrm>
                  <a:off x="3651467" y="2831066"/>
                  <a:ext cx="1553316" cy="554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NULL</a:t>
                  </a:r>
                  <a:endParaRPr lang="en-US" dirty="0"/>
                </a:p>
              </p:txBody>
            </p:sp>
            <p:sp>
              <p:nvSpPr>
                <p:cNvPr id="18" name="Rounded Rectangle 17"/>
                <p:cNvSpPr/>
                <p:nvPr/>
              </p:nvSpPr>
              <p:spPr>
                <a:xfrm>
                  <a:off x="10798767" y="3269234"/>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grpSp>
        </p:grpSp>
        <p:sp>
          <p:nvSpPr>
            <p:cNvPr id="38" name="TextBox 37"/>
            <p:cNvSpPr txBox="1"/>
            <p:nvPr/>
          </p:nvSpPr>
          <p:spPr>
            <a:xfrm>
              <a:off x="4984537" y="4976734"/>
              <a:ext cx="1689845" cy="369332"/>
            </a:xfrm>
            <a:prstGeom prst="rect">
              <a:avLst/>
            </a:prstGeom>
            <a:noFill/>
          </p:spPr>
          <p:txBody>
            <a:bodyPr wrap="square" rtlCol="0">
              <a:spAutoFit/>
            </a:bodyPr>
            <a:lstStyle/>
            <a:p>
              <a:r>
                <a:rPr lang="en-US" dirty="0" smtClean="0">
                  <a:solidFill>
                    <a:schemeClr val="bg1"/>
                  </a:solidFill>
                </a:rPr>
                <a:t>Generation 0</a:t>
              </a:r>
              <a:endParaRPr lang="en-US" dirty="0">
                <a:solidFill>
                  <a:schemeClr val="bg1"/>
                </a:solidFill>
              </a:endParaRPr>
            </a:p>
          </p:txBody>
        </p:sp>
      </p:grpSp>
      <p:sp>
        <p:nvSpPr>
          <p:cNvPr id="41" name="TextBox 40"/>
          <p:cNvSpPr txBox="1"/>
          <p:nvPr/>
        </p:nvSpPr>
        <p:spPr>
          <a:xfrm>
            <a:off x="8377799" y="5171606"/>
            <a:ext cx="1689845" cy="369332"/>
          </a:xfrm>
          <a:prstGeom prst="rect">
            <a:avLst/>
          </a:prstGeom>
          <a:noFill/>
        </p:spPr>
        <p:txBody>
          <a:bodyPr wrap="square" rtlCol="0">
            <a:spAutoFit/>
          </a:bodyPr>
          <a:lstStyle/>
          <a:p>
            <a:r>
              <a:rPr lang="en-US" dirty="0" smtClean="0">
                <a:solidFill>
                  <a:schemeClr val="bg1"/>
                </a:solidFill>
              </a:rPr>
              <a:t>Generation 1</a:t>
            </a:r>
            <a:endParaRPr lang="en-US" dirty="0">
              <a:solidFill>
                <a:schemeClr val="bg1"/>
              </a:solidFill>
            </a:endParaRPr>
          </a:p>
        </p:txBody>
      </p:sp>
    </p:spTree>
    <p:extLst>
      <p:ext uri="{BB962C8B-B14F-4D97-AF65-F5344CB8AC3E}">
        <p14:creationId xmlns:p14="http://schemas.microsoft.com/office/powerpoint/2010/main" val="9384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talk</a:t>
            </a:r>
            <a:endParaRPr lang="en-US" dirty="0"/>
          </a:p>
        </p:txBody>
      </p:sp>
      <p:sp>
        <p:nvSpPr>
          <p:cNvPr id="3" name="Content Placeholder 2"/>
          <p:cNvSpPr>
            <a:spLocks noGrp="1"/>
          </p:cNvSpPr>
          <p:nvPr>
            <p:ph idx="1"/>
          </p:nvPr>
        </p:nvSpPr>
        <p:spPr>
          <a:xfrm>
            <a:off x="1141413" y="2203555"/>
            <a:ext cx="9905998" cy="3587646"/>
          </a:xfrm>
        </p:spPr>
        <p:txBody>
          <a:bodyPr/>
          <a:lstStyle/>
          <a:p>
            <a:pPr>
              <a:lnSpc>
                <a:spcPct val="150000"/>
              </a:lnSpc>
            </a:pPr>
            <a:r>
              <a:rPr lang="en-US" dirty="0"/>
              <a:t>Memory allocation</a:t>
            </a:r>
            <a:endParaRPr lang="en-US" dirty="0" smtClean="0"/>
          </a:p>
          <a:p>
            <a:pPr>
              <a:lnSpc>
                <a:spcPct val="150000"/>
              </a:lnSpc>
            </a:pPr>
            <a:r>
              <a:rPr lang="en-US" dirty="0" smtClean="0"/>
              <a:t>Garbage Collection</a:t>
            </a:r>
          </a:p>
          <a:p>
            <a:pPr lvl="1">
              <a:lnSpc>
                <a:spcPct val="150000"/>
              </a:lnSpc>
            </a:pPr>
            <a:r>
              <a:rPr lang="en-US" dirty="0" smtClean="0"/>
              <a:t>Pros and cons</a:t>
            </a:r>
          </a:p>
          <a:p>
            <a:pPr lvl="1">
              <a:lnSpc>
                <a:spcPct val="150000"/>
              </a:lnSpc>
            </a:pPr>
            <a:r>
              <a:rPr lang="en-US" dirty="0" smtClean="0"/>
              <a:t>Pitfalls</a:t>
            </a:r>
          </a:p>
          <a:p>
            <a:pPr>
              <a:lnSpc>
                <a:spcPct val="150000"/>
              </a:lnSpc>
            </a:pPr>
            <a:r>
              <a:rPr lang="en-US" dirty="0" smtClean="0"/>
              <a:t>Optimization tips and tricks in Unity</a:t>
            </a:r>
            <a:endParaRPr lang="en-US" dirty="0"/>
          </a:p>
        </p:txBody>
      </p:sp>
    </p:spTree>
    <p:extLst>
      <p:ext uri="{BB962C8B-B14F-4D97-AF65-F5344CB8AC3E}">
        <p14:creationId xmlns:p14="http://schemas.microsoft.com/office/powerpoint/2010/main" val="963089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garbage collection</a:t>
            </a:r>
            <a:endParaRPr lang="en-US" dirty="0"/>
          </a:p>
        </p:txBody>
      </p:sp>
      <p:grpSp>
        <p:nvGrpSpPr>
          <p:cNvPr id="40" name="Group 39"/>
          <p:cNvGrpSpPr/>
          <p:nvPr/>
        </p:nvGrpSpPr>
        <p:grpSpPr>
          <a:xfrm>
            <a:off x="634734" y="2308485"/>
            <a:ext cx="10919355" cy="3357797"/>
            <a:chOff x="1141413" y="2113613"/>
            <a:chExt cx="10919355" cy="3357797"/>
          </a:xfrm>
        </p:grpSpPr>
        <p:sp>
          <p:nvSpPr>
            <p:cNvPr id="39" name="Rectangle 38"/>
            <p:cNvSpPr/>
            <p:nvPr/>
          </p:nvSpPr>
          <p:spPr>
            <a:xfrm>
              <a:off x="7863522"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42610" y="2113613"/>
              <a:ext cx="4197246" cy="3357797"/>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141413" y="2401636"/>
              <a:ext cx="9674490" cy="3069774"/>
              <a:chOff x="269165" y="2326685"/>
              <a:chExt cx="9674490" cy="3069774"/>
            </a:xfrm>
          </p:grpSpPr>
          <p:cxnSp>
            <p:nvCxnSpPr>
              <p:cNvPr id="6" name="Straight Arrow Connector 5"/>
              <p:cNvCxnSpPr>
                <a:endCxn id="14" idx="1"/>
              </p:cNvCxnSpPr>
              <p:nvPr/>
            </p:nvCxnSpPr>
            <p:spPr>
              <a:xfrm>
                <a:off x="2270327" y="2744707"/>
                <a:ext cx="6183992" cy="27269"/>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69165" y="2326685"/>
                <a:ext cx="9674490" cy="3069774"/>
                <a:chOff x="3571052" y="1959427"/>
                <a:chExt cx="8566458" cy="2782521"/>
              </a:xfrm>
            </p:grpSpPr>
            <p:cxnSp>
              <p:nvCxnSpPr>
                <p:cNvPr id="11" name="Straight Arrow Connector 10"/>
                <p:cNvCxnSpPr>
                  <a:cxnSpLocks/>
                  <a:stCxn id="14" idx="2"/>
                  <a:endCxn id="18" idx="0"/>
                </p:cNvCxnSpPr>
                <p:nvPr/>
              </p:nvCxnSpPr>
              <p:spPr>
                <a:xfrm>
                  <a:off x="11478130" y="2636280"/>
                  <a:ext cx="0" cy="632953"/>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0818750" y="2089819"/>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grpSp>
              <p:nvGrpSpPr>
                <p:cNvPr id="15" name="Group 14"/>
                <p:cNvGrpSpPr/>
                <p:nvPr/>
              </p:nvGrpSpPr>
              <p:grpSpPr>
                <a:xfrm>
                  <a:off x="3571052" y="1959427"/>
                  <a:ext cx="1751011" cy="2782521"/>
                  <a:chOff x="3896857" y="1959427"/>
                  <a:chExt cx="1012371" cy="2293699"/>
                </a:xfrm>
              </p:grpSpPr>
              <p:sp>
                <p:nvSpPr>
                  <p:cNvPr id="22" name="Rectangle 21"/>
                  <p:cNvSpPr/>
                  <p:nvPr/>
                </p:nvSpPr>
                <p:spPr>
                  <a:xfrm>
                    <a:off x="3896857" y="1959427"/>
                    <a:ext cx="1012371" cy="2293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943350" y="2057400"/>
                    <a:ext cx="898071"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1</a:t>
                    </a:r>
                    <a:endParaRPr lang="en-US" dirty="0"/>
                  </a:p>
                </p:txBody>
              </p:sp>
            </p:grpSp>
            <p:sp>
              <p:nvSpPr>
                <p:cNvPr id="16" name="Rectangle 15"/>
                <p:cNvSpPr/>
                <p:nvPr/>
              </p:nvSpPr>
              <p:spPr>
                <a:xfrm>
                  <a:off x="3669900" y="3738925"/>
                  <a:ext cx="1553316" cy="554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NULL</a:t>
                  </a:r>
                  <a:endParaRPr lang="en-US" dirty="0"/>
                </a:p>
              </p:txBody>
            </p:sp>
            <p:sp>
              <p:nvSpPr>
                <p:cNvPr id="18" name="Rounded Rectangle 17"/>
                <p:cNvSpPr/>
                <p:nvPr/>
              </p:nvSpPr>
              <p:spPr>
                <a:xfrm>
                  <a:off x="10818750" y="3269233"/>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grpSp>
        </p:grpSp>
        <p:sp>
          <p:nvSpPr>
            <p:cNvPr id="38" name="TextBox 37"/>
            <p:cNvSpPr txBox="1"/>
            <p:nvPr/>
          </p:nvSpPr>
          <p:spPr>
            <a:xfrm>
              <a:off x="4984537" y="4976734"/>
              <a:ext cx="1689845" cy="369332"/>
            </a:xfrm>
            <a:prstGeom prst="rect">
              <a:avLst/>
            </a:prstGeom>
            <a:noFill/>
          </p:spPr>
          <p:txBody>
            <a:bodyPr wrap="square" rtlCol="0">
              <a:spAutoFit/>
            </a:bodyPr>
            <a:lstStyle/>
            <a:p>
              <a:r>
                <a:rPr lang="en-US" dirty="0" smtClean="0">
                  <a:solidFill>
                    <a:schemeClr val="bg1"/>
                  </a:solidFill>
                </a:rPr>
                <a:t>Generation 0</a:t>
              </a:r>
              <a:endParaRPr lang="en-US" dirty="0">
                <a:solidFill>
                  <a:schemeClr val="bg1"/>
                </a:solidFill>
              </a:endParaRPr>
            </a:p>
          </p:txBody>
        </p:sp>
      </p:grpSp>
      <p:sp>
        <p:nvSpPr>
          <p:cNvPr id="41" name="TextBox 40"/>
          <p:cNvSpPr txBox="1"/>
          <p:nvPr/>
        </p:nvSpPr>
        <p:spPr>
          <a:xfrm>
            <a:off x="8377799" y="5171606"/>
            <a:ext cx="1689845" cy="369332"/>
          </a:xfrm>
          <a:prstGeom prst="rect">
            <a:avLst/>
          </a:prstGeom>
          <a:noFill/>
        </p:spPr>
        <p:txBody>
          <a:bodyPr wrap="square" rtlCol="0">
            <a:spAutoFit/>
          </a:bodyPr>
          <a:lstStyle/>
          <a:p>
            <a:r>
              <a:rPr lang="en-US" dirty="0" smtClean="0">
                <a:solidFill>
                  <a:schemeClr val="bg1"/>
                </a:solidFill>
              </a:rPr>
              <a:t>Generation 1</a:t>
            </a:r>
            <a:endParaRPr lang="en-US" dirty="0">
              <a:solidFill>
                <a:schemeClr val="bg1"/>
              </a:solidFill>
            </a:endParaRPr>
          </a:p>
        </p:txBody>
      </p:sp>
      <p:sp>
        <p:nvSpPr>
          <p:cNvPr id="19" name="Rectangle 18"/>
          <p:cNvSpPr/>
          <p:nvPr/>
        </p:nvSpPr>
        <p:spPr>
          <a:xfrm>
            <a:off x="725550" y="3585062"/>
            <a:ext cx="1754230" cy="6118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Root 2</a:t>
            </a:r>
            <a:endParaRPr lang="en-US" dirty="0"/>
          </a:p>
        </p:txBody>
      </p:sp>
      <p:cxnSp>
        <p:nvCxnSpPr>
          <p:cNvPr id="24" name="Straight Arrow Connector 23"/>
          <p:cNvCxnSpPr>
            <a:endCxn id="20" idx="1"/>
          </p:cNvCxnSpPr>
          <p:nvPr/>
        </p:nvCxnSpPr>
        <p:spPr>
          <a:xfrm>
            <a:off x="2635896" y="3900935"/>
            <a:ext cx="759839" cy="230460"/>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endCxn id="21" idx="1"/>
          </p:cNvCxnSpPr>
          <p:nvPr/>
        </p:nvCxnSpPr>
        <p:spPr>
          <a:xfrm>
            <a:off x="4885070" y="4131395"/>
            <a:ext cx="744668" cy="0"/>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95735" y="3829957"/>
            <a:ext cx="1489335" cy="602875"/>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21" name="Rounded Rectangle 20"/>
          <p:cNvSpPr/>
          <p:nvPr/>
        </p:nvSpPr>
        <p:spPr>
          <a:xfrm>
            <a:off x="5629738" y="3829957"/>
            <a:ext cx="1489335" cy="602875"/>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Tree>
    <p:extLst>
      <p:ext uri="{BB962C8B-B14F-4D97-AF65-F5344CB8AC3E}">
        <p14:creationId xmlns:p14="http://schemas.microsoft.com/office/powerpoint/2010/main" val="178100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for garbage collection</a:t>
            </a:r>
            <a:endParaRPr lang="en-US" dirty="0"/>
          </a:p>
        </p:txBody>
      </p:sp>
      <p:sp>
        <p:nvSpPr>
          <p:cNvPr id="3" name="Content Placeholder 2"/>
          <p:cNvSpPr>
            <a:spLocks noGrp="1"/>
          </p:cNvSpPr>
          <p:nvPr>
            <p:ph idx="1"/>
          </p:nvPr>
        </p:nvSpPr>
        <p:spPr>
          <a:xfrm>
            <a:off x="1141413" y="2623278"/>
            <a:ext cx="9905998" cy="3327817"/>
          </a:xfrm>
        </p:spPr>
        <p:txBody>
          <a:bodyPr anchor="t"/>
          <a:lstStyle/>
          <a:p>
            <a:pPr>
              <a:lnSpc>
                <a:spcPct val="150000"/>
              </a:lnSpc>
            </a:pPr>
            <a:r>
              <a:rPr lang="en-US" dirty="0"/>
              <a:t>The system has low physical </a:t>
            </a:r>
            <a:r>
              <a:rPr lang="en-US" dirty="0" smtClean="0"/>
              <a:t>memory</a:t>
            </a:r>
          </a:p>
          <a:p>
            <a:pPr>
              <a:lnSpc>
                <a:spcPct val="150000"/>
              </a:lnSpc>
            </a:pPr>
            <a:r>
              <a:rPr lang="en-US" dirty="0" smtClean="0"/>
              <a:t>The </a:t>
            </a:r>
            <a:r>
              <a:rPr lang="en-US" dirty="0"/>
              <a:t>memory </a:t>
            </a:r>
            <a:r>
              <a:rPr lang="en-US" dirty="0" smtClean="0"/>
              <a:t>used </a:t>
            </a:r>
            <a:r>
              <a:rPr lang="en-US" dirty="0"/>
              <a:t>by allocated objects on the managed heap </a:t>
            </a:r>
            <a:r>
              <a:rPr lang="en-US" dirty="0" smtClean="0"/>
              <a:t>is over </a:t>
            </a:r>
            <a:r>
              <a:rPr lang="en-US" dirty="0"/>
              <a:t>an acceptable </a:t>
            </a:r>
            <a:r>
              <a:rPr lang="en-US" dirty="0" smtClean="0"/>
              <a:t>threshold </a:t>
            </a:r>
          </a:p>
          <a:p>
            <a:pPr>
              <a:lnSpc>
                <a:spcPct val="150000"/>
              </a:lnSpc>
            </a:pPr>
            <a:r>
              <a:rPr lang="en-US" dirty="0" smtClean="0"/>
              <a:t>The </a:t>
            </a:r>
            <a:r>
              <a:rPr lang="en-US" i="1" dirty="0" err="1" smtClean="0"/>
              <a:t>GC.Collect</a:t>
            </a:r>
            <a:r>
              <a:rPr lang="en-US" dirty="0" smtClean="0"/>
              <a:t> </a:t>
            </a:r>
            <a:r>
              <a:rPr lang="en-US" dirty="0"/>
              <a:t>method is </a:t>
            </a:r>
            <a:r>
              <a:rPr lang="en-US" dirty="0" smtClean="0"/>
              <a:t>called</a:t>
            </a:r>
          </a:p>
          <a:p>
            <a:pPr lvl="1">
              <a:lnSpc>
                <a:spcPct val="150000"/>
              </a:lnSpc>
            </a:pPr>
            <a:r>
              <a:rPr lang="en-US" dirty="0" smtClean="0"/>
              <a:t>In unity is good practice to trigger GC during game pauses or level loading</a:t>
            </a:r>
          </a:p>
          <a:p>
            <a:pPr lvl="1">
              <a:lnSpc>
                <a:spcPct val="150000"/>
              </a:lnSpc>
            </a:pPr>
            <a:endParaRPr lang="en-US" dirty="0"/>
          </a:p>
        </p:txBody>
      </p:sp>
    </p:spTree>
    <p:extLst>
      <p:ext uri="{BB962C8B-B14F-4D97-AF65-F5344CB8AC3E}">
        <p14:creationId xmlns:p14="http://schemas.microsoft.com/office/powerpoint/2010/main" val="148501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Unity’s garbage collector</a:t>
            </a:r>
            <a:endParaRPr lang="en-US" dirty="0"/>
          </a:p>
        </p:txBody>
      </p:sp>
      <p:sp>
        <p:nvSpPr>
          <p:cNvPr id="3" name="Content Placeholder 2"/>
          <p:cNvSpPr>
            <a:spLocks noGrp="1"/>
          </p:cNvSpPr>
          <p:nvPr>
            <p:ph idx="1"/>
          </p:nvPr>
        </p:nvSpPr>
        <p:spPr>
          <a:xfrm>
            <a:off x="1141413" y="2666999"/>
            <a:ext cx="9905998" cy="3748791"/>
          </a:xfrm>
        </p:spPr>
        <p:txBody>
          <a:bodyPr anchor="t">
            <a:normAutofit/>
          </a:bodyPr>
          <a:lstStyle/>
          <a:p>
            <a:pPr>
              <a:lnSpc>
                <a:spcPct val="150000"/>
              </a:lnSpc>
            </a:pPr>
            <a:r>
              <a:rPr lang="en-US" dirty="0" smtClean="0"/>
              <a:t>Mono Runtime 2.6.5 uses Boehm Garbage collector</a:t>
            </a:r>
          </a:p>
          <a:p>
            <a:pPr lvl="1">
              <a:lnSpc>
                <a:spcPct val="150000"/>
              </a:lnSpc>
            </a:pPr>
            <a:r>
              <a:rPr lang="en-US" dirty="0" smtClean="0"/>
              <a:t>Uses mark-and-sweep only</a:t>
            </a:r>
          </a:p>
          <a:p>
            <a:pPr lvl="1">
              <a:lnSpc>
                <a:spcPct val="150000"/>
              </a:lnSpc>
            </a:pPr>
            <a:r>
              <a:rPr lang="en-US" dirty="0" smtClean="0"/>
              <a:t>No heap compaction</a:t>
            </a:r>
          </a:p>
          <a:p>
            <a:pPr lvl="1">
              <a:lnSpc>
                <a:spcPct val="150000"/>
              </a:lnSpc>
            </a:pPr>
            <a:r>
              <a:rPr lang="en-US" dirty="0" smtClean="0"/>
              <a:t>No Generations</a:t>
            </a:r>
          </a:p>
          <a:p>
            <a:pPr>
              <a:lnSpc>
                <a:spcPct val="150000"/>
              </a:lnSpc>
            </a:pPr>
            <a:r>
              <a:rPr lang="en-US" dirty="0" smtClean="0"/>
              <a:t>Heap </a:t>
            </a:r>
            <a:r>
              <a:rPr lang="en-US" dirty="0"/>
              <a:t>fragmentation </a:t>
            </a:r>
            <a:r>
              <a:rPr lang="en-US" dirty="0" smtClean="0"/>
              <a:t>is </a:t>
            </a:r>
            <a:r>
              <a:rPr lang="en-US" dirty="0"/>
              <a:t>hard to recover </a:t>
            </a:r>
            <a:r>
              <a:rPr lang="en-US" dirty="0" smtClean="0"/>
              <a:t>from</a:t>
            </a:r>
          </a:p>
          <a:p>
            <a:pPr>
              <a:lnSpc>
                <a:spcPct val="150000"/>
              </a:lnSpc>
            </a:pPr>
            <a:r>
              <a:rPr lang="en-US" dirty="0" smtClean="0"/>
              <a:t>Prefer allocating small buffers over large buffer</a:t>
            </a:r>
            <a:endParaRPr lang="en-US" dirty="0"/>
          </a:p>
        </p:txBody>
      </p:sp>
    </p:spTree>
    <p:extLst>
      <p:ext uri="{BB962C8B-B14F-4D97-AF65-F5344CB8AC3E}">
        <p14:creationId xmlns:p14="http://schemas.microsoft.com/office/powerpoint/2010/main" val="398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tricks</a:t>
            </a:r>
            <a:endParaRPr lang="en-US" dirty="0"/>
          </a:p>
        </p:txBody>
      </p:sp>
      <p:sp>
        <p:nvSpPr>
          <p:cNvPr id="3" name="Content Placeholder 2"/>
          <p:cNvSpPr>
            <a:spLocks noGrp="1"/>
          </p:cNvSpPr>
          <p:nvPr>
            <p:ph idx="1"/>
          </p:nvPr>
        </p:nvSpPr>
        <p:spPr/>
        <p:txBody>
          <a:bodyPr anchor="t"/>
          <a:lstStyle/>
          <a:p>
            <a:pPr>
              <a:lnSpc>
                <a:spcPct val="150000"/>
              </a:lnSpc>
            </a:pPr>
            <a:r>
              <a:rPr lang="en-US" dirty="0" smtClean="0"/>
              <a:t>Rule of Thumb</a:t>
            </a:r>
          </a:p>
          <a:p>
            <a:pPr lvl="1">
              <a:lnSpc>
                <a:spcPct val="150000"/>
              </a:lnSpc>
            </a:pPr>
            <a:r>
              <a:rPr lang="en-US" dirty="0" smtClean="0"/>
              <a:t>Don’t optimize too early</a:t>
            </a:r>
          </a:p>
          <a:p>
            <a:pPr lvl="1">
              <a:lnSpc>
                <a:spcPct val="150000"/>
              </a:lnSpc>
            </a:pPr>
            <a:r>
              <a:rPr lang="en-US" dirty="0" smtClean="0"/>
              <a:t>“Premature optimization is the root of all evil” D. Knuth</a:t>
            </a:r>
          </a:p>
          <a:p>
            <a:pPr>
              <a:lnSpc>
                <a:spcPct val="150000"/>
              </a:lnSpc>
            </a:pPr>
            <a:r>
              <a:rPr lang="en-US" dirty="0" smtClean="0"/>
              <a:t>Which doesn’t mean optimize your code when your project if finished!</a:t>
            </a:r>
          </a:p>
          <a:p>
            <a:pPr lvl="1">
              <a:lnSpc>
                <a:spcPct val="150000"/>
              </a:lnSpc>
            </a:pPr>
            <a:r>
              <a:rPr lang="en-US" dirty="0" smtClean="0"/>
              <a:t>Keep profiling your project to avoid surprises</a:t>
            </a:r>
            <a:endParaRPr lang="en-US" dirty="0"/>
          </a:p>
        </p:txBody>
      </p:sp>
    </p:spTree>
    <p:extLst>
      <p:ext uri="{BB962C8B-B14F-4D97-AF65-F5344CB8AC3E}">
        <p14:creationId xmlns:p14="http://schemas.microsoft.com/office/powerpoint/2010/main" val="85807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tricks</a:t>
            </a:r>
            <a:endParaRPr lang="en-US" dirty="0"/>
          </a:p>
        </p:txBody>
      </p:sp>
      <p:sp>
        <p:nvSpPr>
          <p:cNvPr id="3" name="Content Placeholder 2"/>
          <p:cNvSpPr>
            <a:spLocks noGrp="1"/>
          </p:cNvSpPr>
          <p:nvPr>
            <p:ph idx="1"/>
          </p:nvPr>
        </p:nvSpPr>
        <p:spPr>
          <a:xfrm>
            <a:off x="1141413" y="2247254"/>
            <a:ext cx="9905998" cy="4277531"/>
          </a:xfrm>
        </p:spPr>
        <p:txBody>
          <a:bodyPr>
            <a:normAutofit/>
          </a:bodyPr>
          <a:lstStyle/>
          <a:p>
            <a:pPr>
              <a:lnSpc>
                <a:spcPct val="150000"/>
              </a:lnSpc>
            </a:pPr>
            <a:r>
              <a:rPr lang="en-US" dirty="0"/>
              <a:t>class vs struct</a:t>
            </a:r>
          </a:p>
          <a:p>
            <a:pPr>
              <a:lnSpc>
                <a:spcPct val="150000"/>
              </a:lnSpc>
            </a:pPr>
            <a:r>
              <a:rPr lang="en-US" dirty="0"/>
              <a:t>object pooling </a:t>
            </a:r>
          </a:p>
          <a:p>
            <a:pPr>
              <a:lnSpc>
                <a:spcPct val="150000"/>
              </a:lnSpc>
            </a:pPr>
            <a:r>
              <a:rPr lang="en-US" dirty="0" smtClean="0"/>
              <a:t>virtual </a:t>
            </a:r>
            <a:r>
              <a:rPr lang="en-US" dirty="0"/>
              <a:t>methods</a:t>
            </a:r>
          </a:p>
          <a:p>
            <a:pPr>
              <a:lnSpc>
                <a:spcPct val="150000"/>
              </a:lnSpc>
            </a:pPr>
            <a:r>
              <a:rPr lang="en-US" dirty="0" smtClean="0"/>
              <a:t>Casting</a:t>
            </a:r>
          </a:p>
          <a:p>
            <a:pPr>
              <a:lnSpc>
                <a:spcPct val="150000"/>
              </a:lnSpc>
            </a:pPr>
            <a:r>
              <a:rPr lang="en-US" dirty="0" err="1" smtClean="0"/>
              <a:t>finalizers</a:t>
            </a:r>
            <a:r>
              <a:rPr lang="en-US" dirty="0"/>
              <a:t> </a:t>
            </a:r>
            <a:endParaRPr lang="en-US" dirty="0" smtClean="0"/>
          </a:p>
          <a:p>
            <a:pPr>
              <a:lnSpc>
                <a:spcPct val="150000"/>
              </a:lnSpc>
            </a:pPr>
            <a:r>
              <a:rPr lang="en-US" dirty="0" smtClean="0"/>
              <a:t>Function pointers</a:t>
            </a:r>
            <a:endParaRPr lang="en-US" dirty="0"/>
          </a:p>
          <a:p>
            <a:pPr>
              <a:lnSpc>
                <a:spcPct val="150000"/>
              </a:lnSpc>
            </a:pPr>
            <a:r>
              <a:rPr lang="en-US" dirty="0" smtClean="0"/>
              <a:t>Boxing vs Unboxing</a:t>
            </a:r>
            <a:endParaRPr lang="en-US" dirty="0"/>
          </a:p>
        </p:txBody>
      </p:sp>
    </p:spTree>
    <p:extLst>
      <p:ext uri="{BB962C8B-B14F-4D97-AF65-F5344CB8AC3E}">
        <p14:creationId xmlns:p14="http://schemas.microsoft.com/office/powerpoint/2010/main" val="105417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vs struct</a:t>
            </a:r>
            <a:endParaRPr lang="en-US" dirty="0"/>
          </a:p>
        </p:txBody>
      </p:sp>
      <p:sp>
        <p:nvSpPr>
          <p:cNvPr id="3" name="Content Placeholder 2"/>
          <p:cNvSpPr>
            <a:spLocks noGrp="1"/>
          </p:cNvSpPr>
          <p:nvPr>
            <p:ph idx="1"/>
          </p:nvPr>
        </p:nvSpPr>
        <p:spPr/>
        <p:txBody>
          <a:bodyPr anchor="t">
            <a:normAutofit lnSpcReduction="10000"/>
          </a:bodyPr>
          <a:lstStyle/>
          <a:p>
            <a:pPr>
              <a:lnSpc>
                <a:spcPct val="150000"/>
              </a:lnSpc>
            </a:pPr>
            <a:r>
              <a:rPr lang="en-US" dirty="0" smtClean="0"/>
              <a:t>Instance of classes are allocated on the heap</a:t>
            </a:r>
          </a:p>
          <a:p>
            <a:pPr lvl="1">
              <a:lnSpc>
                <a:spcPct val="150000"/>
              </a:lnSpc>
            </a:pPr>
            <a:r>
              <a:rPr lang="en-US" dirty="0" smtClean="0"/>
              <a:t>Accessed through a pointer dereference ( 4 bytes )</a:t>
            </a:r>
          </a:p>
          <a:p>
            <a:pPr lvl="1">
              <a:lnSpc>
                <a:spcPct val="150000"/>
              </a:lnSpc>
            </a:pPr>
            <a:r>
              <a:rPr lang="en-US" dirty="0" smtClean="0"/>
              <a:t>Fixed overhead ( 8 bytes )</a:t>
            </a:r>
          </a:p>
          <a:p>
            <a:pPr lvl="2">
              <a:lnSpc>
                <a:spcPct val="150000"/>
              </a:lnSpc>
            </a:pPr>
            <a:r>
              <a:rPr lang="en-US" dirty="0">
                <a:effectLst/>
              </a:rPr>
              <a:t>pointer to the method table </a:t>
            </a:r>
            <a:endParaRPr lang="en-US" dirty="0"/>
          </a:p>
          <a:p>
            <a:pPr lvl="2">
              <a:lnSpc>
                <a:spcPct val="150000"/>
              </a:lnSpc>
            </a:pPr>
            <a:r>
              <a:rPr lang="en-US" dirty="0" smtClean="0"/>
              <a:t>Sync block field</a:t>
            </a:r>
          </a:p>
          <a:p>
            <a:pPr>
              <a:lnSpc>
                <a:spcPct val="150000"/>
              </a:lnSpc>
            </a:pPr>
            <a:r>
              <a:rPr lang="en-US" dirty="0" smtClean="0"/>
              <a:t>Total size for an empty class: 12 bytes</a:t>
            </a:r>
            <a:endParaRPr lang="en-US" dirty="0"/>
          </a:p>
        </p:txBody>
      </p:sp>
    </p:spTree>
    <p:extLst>
      <p:ext uri="{BB962C8B-B14F-4D97-AF65-F5344CB8AC3E}">
        <p14:creationId xmlns:p14="http://schemas.microsoft.com/office/powerpoint/2010/main" val="2082958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vs struct</a:t>
            </a:r>
            <a:endParaRPr lang="en-US" dirty="0"/>
          </a:p>
        </p:txBody>
      </p:sp>
      <p:sp>
        <p:nvSpPr>
          <p:cNvPr id="3" name="Content Placeholder 2"/>
          <p:cNvSpPr>
            <a:spLocks noGrp="1"/>
          </p:cNvSpPr>
          <p:nvPr>
            <p:ph idx="1"/>
          </p:nvPr>
        </p:nvSpPr>
        <p:spPr>
          <a:xfrm>
            <a:off x="1141413" y="2666999"/>
            <a:ext cx="9905998" cy="3795794"/>
          </a:xfrm>
        </p:spPr>
        <p:txBody>
          <a:bodyPr anchor="t">
            <a:normAutofit/>
          </a:bodyPr>
          <a:lstStyle/>
          <a:p>
            <a:pPr>
              <a:lnSpc>
                <a:spcPct val="150000"/>
              </a:lnSpc>
            </a:pPr>
            <a:r>
              <a:rPr lang="en-US" dirty="0" smtClean="0"/>
              <a:t>Struct has no overhead</a:t>
            </a:r>
          </a:p>
          <a:p>
            <a:pPr lvl="1">
              <a:lnSpc>
                <a:spcPct val="150000"/>
              </a:lnSpc>
            </a:pPr>
            <a:r>
              <a:rPr lang="en-US" dirty="0" smtClean="0"/>
              <a:t>Size as the sum of the size of all its fields</a:t>
            </a:r>
          </a:p>
          <a:p>
            <a:pPr>
              <a:lnSpc>
                <a:spcPct val="150000"/>
              </a:lnSpc>
            </a:pPr>
            <a:r>
              <a:rPr lang="en-US" dirty="0" smtClean="0"/>
              <a:t>But</a:t>
            </a:r>
            <a:r>
              <a:rPr lang="mr-IN" dirty="0" smtClean="0"/>
              <a:t>…</a:t>
            </a:r>
            <a:endParaRPr lang="en-US" dirty="0" smtClean="0"/>
          </a:p>
          <a:p>
            <a:pPr lvl="1">
              <a:lnSpc>
                <a:spcPct val="150000"/>
              </a:lnSpc>
            </a:pPr>
            <a:r>
              <a:rPr lang="en-US" dirty="0" smtClean="0"/>
              <a:t>A struct declared as a local variable in a method is allocated on the stack</a:t>
            </a:r>
          </a:p>
          <a:p>
            <a:pPr lvl="1">
              <a:lnSpc>
                <a:spcPct val="150000"/>
              </a:lnSpc>
            </a:pPr>
            <a:r>
              <a:rPr lang="en-US" dirty="0" smtClean="0"/>
              <a:t>A struct declared as part of a class will live on the heap</a:t>
            </a:r>
          </a:p>
          <a:p>
            <a:pPr lvl="1">
              <a:lnSpc>
                <a:spcPct val="150000"/>
              </a:lnSpc>
            </a:pPr>
            <a:r>
              <a:rPr lang="en-US" dirty="0" smtClean="0"/>
              <a:t>If allocated on the stack the struct is copied if passed to a method</a:t>
            </a:r>
            <a:endParaRPr lang="en-US" dirty="0"/>
          </a:p>
        </p:txBody>
      </p:sp>
    </p:spTree>
    <p:extLst>
      <p:ext uri="{BB962C8B-B14F-4D97-AF65-F5344CB8AC3E}">
        <p14:creationId xmlns:p14="http://schemas.microsoft.com/office/powerpoint/2010/main" val="1272550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 vs array of struct</a:t>
            </a:r>
            <a:endParaRPr lang="en-US" dirty="0"/>
          </a:p>
        </p:txBody>
      </p:sp>
      <p:sp>
        <p:nvSpPr>
          <p:cNvPr id="3" name="Content Placeholder 2"/>
          <p:cNvSpPr>
            <a:spLocks noGrp="1"/>
          </p:cNvSpPr>
          <p:nvPr>
            <p:ph idx="1"/>
          </p:nvPr>
        </p:nvSpPr>
        <p:spPr/>
        <p:txBody>
          <a:bodyPr anchor="t">
            <a:normAutofit lnSpcReduction="10000"/>
          </a:bodyPr>
          <a:lstStyle/>
          <a:p>
            <a:pPr>
              <a:lnSpc>
                <a:spcPct val="150000"/>
              </a:lnSpc>
            </a:pPr>
            <a:r>
              <a:rPr lang="en-US" dirty="0" smtClean="0"/>
              <a:t>Consider an array of a million items</a:t>
            </a:r>
          </a:p>
          <a:p>
            <a:pPr>
              <a:lnSpc>
                <a:spcPct val="150000"/>
              </a:lnSpc>
            </a:pPr>
            <a:r>
              <a:rPr lang="en-US" dirty="0" smtClean="0"/>
              <a:t>Array of objects:</a:t>
            </a:r>
          </a:p>
          <a:p>
            <a:pPr lvl="1">
              <a:lnSpc>
                <a:spcPct val="150000"/>
              </a:lnSpc>
            </a:pPr>
            <a:r>
              <a:rPr lang="en-US" dirty="0" smtClean="0"/>
              <a:t>object with 16 bytes of data</a:t>
            </a:r>
          </a:p>
          <a:p>
            <a:pPr lvl="1">
              <a:lnSpc>
                <a:spcPct val="150000"/>
              </a:lnSpc>
            </a:pPr>
            <a:r>
              <a:rPr lang="en-US" dirty="0" smtClean="0"/>
              <a:t>Total space usage is: </a:t>
            </a:r>
          </a:p>
          <a:p>
            <a:pPr lvl="1">
              <a:lnSpc>
                <a:spcPct val="150000"/>
              </a:lnSpc>
            </a:pPr>
            <a:r>
              <a:rPr lang="en-US" dirty="0">
                <a:effectLst/>
              </a:rPr>
              <a:t>8 bytes array overhead </a:t>
            </a:r>
            <a:r>
              <a:rPr lang="en-US" dirty="0" smtClean="0">
                <a:effectLst/>
              </a:rPr>
              <a:t>+ ( 4 </a:t>
            </a:r>
            <a:r>
              <a:rPr lang="en-US" dirty="0">
                <a:effectLst/>
              </a:rPr>
              <a:t>byte pointer size × </a:t>
            </a:r>
            <a:r>
              <a:rPr lang="en-US" dirty="0" smtClean="0">
                <a:effectLst/>
              </a:rPr>
              <a:t>1,000,000 ) + [ ( 8 </a:t>
            </a:r>
            <a:r>
              <a:rPr lang="en-US" dirty="0">
                <a:effectLst/>
              </a:rPr>
              <a:t>bytes overhead + 16 bytes </a:t>
            </a:r>
            <a:r>
              <a:rPr lang="en-US" dirty="0" smtClean="0">
                <a:effectLst/>
              </a:rPr>
              <a:t>data</a:t>
            </a:r>
            <a:r>
              <a:rPr lang="en-US" dirty="0">
                <a:effectLst/>
              </a:rPr>
              <a:t>) × 1,000,000) = </a:t>
            </a:r>
            <a:r>
              <a:rPr lang="en-US" b="1" u="sng" dirty="0">
                <a:effectLst/>
              </a:rPr>
              <a:t>28 MB </a:t>
            </a:r>
            <a:endParaRPr lang="en-US" b="1" u="sng" dirty="0"/>
          </a:p>
          <a:p>
            <a:pPr lvl="1">
              <a:lnSpc>
                <a:spcPct val="150000"/>
              </a:lnSpc>
            </a:pPr>
            <a:endParaRPr lang="en-US" dirty="0" smtClean="0"/>
          </a:p>
          <a:p>
            <a:pPr>
              <a:lnSpc>
                <a:spcPct val="150000"/>
              </a:lnSpc>
            </a:pPr>
            <a:endParaRPr lang="en-US" dirty="0"/>
          </a:p>
        </p:txBody>
      </p:sp>
    </p:spTree>
    <p:extLst>
      <p:ext uri="{BB962C8B-B14F-4D97-AF65-F5344CB8AC3E}">
        <p14:creationId xmlns:p14="http://schemas.microsoft.com/office/powerpoint/2010/main" val="520164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 vs array of struct</a:t>
            </a:r>
            <a:endParaRPr lang="en-US" dirty="0"/>
          </a:p>
        </p:txBody>
      </p:sp>
      <p:sp>
        <p:nvSpPr>
          <p:cNvPr id="3" name="Content Placeholder 2"/>
          <p:cNvSpPr>
            <a:spLocks noGrp="1"/>
          </p:cNvSpPr>
          <p:nvPr>
            <p:ph idx="1"/>
          </p:nvPr>
        </p:nvSpPr>
        <p:spPr/>
        <p:txBody>
          <a:bodyPr anchor="t">
            <a:normAutofit/>
          </a:bodyPr>
          <a:lstStyle/>
          <a:p>
            <a:pPr>
              <a:lnSpc>
                <a:spcPct val="150000"/>
              </a:lnSpc>
            </a:pPr>
            <a:endParaRPr lang="en-US" dirty="0" smtClean="0"/>
          </a:p>
          <a:p>
            <a:pPr>
              <a:lnSpc>
                <a:spcPct val="150000"/>
              </a:lnSpc>
            </a:pPr>
            <a:r>
              <a:rPr lang="en-US" dirty="0" smtClean="0"/>
              <a:t>Consider an array of a million items</a:t>
            </a:r>
          </a:p>
          <a:p>
            <a:pPr>
              <a:lnSpc>
                <a:spcPct val="150000"/>
              </a:lnSpc>
            </a:pPr>
            <a:r>
              <a:rPr lang="en-US" dirty="0" smtClean="0"/>
              <a:t>Array of struct:</a:t>
            </a:r>
          </a:p>
          <a:p>
            <a:pPr lvl="1"/>
            <a:r>
              <a:rPr lang="en-US" dirty="0">
                <a:effectLst/>
              </a:rPr>
              <a:t>8 bytes array overhead + (16 bytes data × 1,000,000) = </a:t>
            </a:r>
            <a:r>
              <a:rPr lang="en-US" b="1" u="sng" dirty="0">
                <a:effectLst/>
              </a:rPr>
              <a:t>16 MB </a:t>
            </a:r>
            <a:endParaRPr lang="en-US" b="1" u="sng" dirty="0"/>
          </a:p>
          <a:p>
            <a:pPr lvl="1">
              <a:lnSpc>
                <a:spcPct val="150000"/>
              </a:lnSpc>
            </a:pPr>
            <a:endParaRPr lang="en-US" dirty="0" smtClean="0"/>
          </a:p>
        </p:txBody>
      </p:sp>
    </p:spTree>
    <p:extLst>
      <p:ext uri="{BB962C8B-B14F-4D97-AF65-F5344CB8AC3E}">
        <p14:creationId xmlns:p14="http://schemas.microsoft.com/office/powerpoint/2010/main" val="1941726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pooling</a:t>
            </a:r>
          </a:p>
        </p:txBody>
      </p:sp>
      <p:sp>
        <p:nvSpPr>
          <p:cNvPr id="3" name="Content Placeholder 2"/>
          <p:cNvSpPr>
            <a:spLocks noGrp="1"/>
          </p:cNvSpPr>
          <p:nvPr>
            <p:ph idx="1"/>
          </p:nvPr>
        </p:nvSpPr>
        <p:spPr/>
        <p:txBody>
          <a:bodyPr anchor="t"/>
          <a:lstStyle/>
          <a:p>
            <a:pPr>
              <a:lnSpc>
                <a:spcPct val="150000"/>
              </a:lnSpc>
            </a:pPr>
            <a:r>
              <a:rPr lang="en-US" dirty="0" smtClean="0"/>
              <a:t>Object pool is a tool to reuse objects</a:t>
            </a:r>
          </a:p>
          <a:p>
            <a:pPr lvl="1">
              <a:lnSpc>
                <a:spcPct val="150000"/>
              </a:lnSpc>
            </a:pPr>
            <a:r>
              <a:rPr lang="en-US" dirty="0" smtClean="0"/>
              <a:t>Goal is to instantiate once</a:t>
            </a:r>
          </a:p>
          <a:p>
            <a:pPr lvl="1">
              <a:lnSpc>
                <a:spcPct val="150000"/>
              </a:lnSpc>
            </a:pPr>
            <a:r>
              <a:rPr lang="en-US" dirty="0" smtClean="0"/>
              <a:t>As opposed to creating and destroying objects</a:t>
            </a:r>
            <a:endParaRPr lang="en-US" dirty="0"/>
          </a:p>
        </p:txBody>
      </p:sp>
    </p:spTree>
    <p:extLst>
      <p:ext uri="{BB962C8B-B14F-4D97-AF65-F5344CB8AC3E}">
        <p14:creationId xmlns:p14="http://schemas.microsoft.com/office/powerpoint/2010/main" val="192298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a:t>
            </a:r>
          </a:p>
        </p:txBody>
      </p:sp>
      <p:sp>
        <p:nvSpPr>
          <p:cNvPr id="3" name="Content Placeholder 2"/>
          <p:cNvSpPr>
            <a:spLocks noGrp="1"/>
          </p:cNvSpPr>
          <p:nvPr>
            <p:ph idx="1"/>
          </p:nvPr>
        </p:nvSpPr>
        <p:spPr>
          <a:xfrm>
            <a:off x="1141413" y="2403585"/>
            <a:ext cx="9905998" cy="4671391"/>
          </a:xfrm>
        </p:spPr>
        <p:txBody>
          <a:bodyPr>
            <a:normAutofit/>
          </a:bodyPr>
          <a:lstStyle/>
          <a:p>
            <a:pPr>
              <a:lnSpc>
                <a:spcPct val="150000"/>
              </a:lnSpc>
            </a:pPr>
            <a:r>
              <a:rPr lang="en-US" dirty="0" smtClean="0"/>
              <a:t>Languages provide 3 types of memory allocation</a:t>
            </a:r>
          </a:p>
          <a:p>
            <a:pPr lvl="1">
              <a:lnSpc>
                <a:spcPct val="150000"/>
              </a:lnSpc>
            </a:pPr>
            <a:r>
              <a:rPr lang="en-US" dirty="0" smtClean="0"/>
              <a:t>Static allocation</a:t>
            </a:r>
          </a:p>
          <a:p>
            <a:pPr lvl="2">
              <a:lnSpc>
                <a:spcPct val="150000"/>
              </a:lnSpc>
            </a:pPr>
            <a:r>
              <a:rPr lang="en-US" dirty="0" smtClean="0"/>
              <a:t>Memory reserved at compile time, No </a:t>
            </a:r>
            <a:r>
              <a:rPr lang="en-US" dirty="0" err="1" smtClean="0"/>
              <a:t>OutOfMemoryException</a:t>
            </a:r>
            <a:endParaRPr lang="en-US" dirty="0" smtClean="0"/>
          </a:p>
          <a:p>
            <a:pPr lvl="1">
              <a:lnSpc>
                <a:spcPct val="150000"/>
              </a:lnSpc>
            </a:pPr>
            <a:r>
              <a:rPr lang="en-US" dirty="0" smtClean="0"/>
              <a:t>Stack allocation (or </a:t>
            </a:r>
            <a:r>
              <a:rPr lang="en-US" u="sng" dirty="0" smtClean="0"/>
              <a:t>Automatic memory allocation</a:t>
            </a:r>
            <a:r>
              <a:rPr lang="en-US" dirty="0" smtClean="0"/>
              <a:t>)</a:t>
            </a:r>
          </a:p>
          <a:p>
            <a:pPr lvl="2">
              <a:lnSpc>
                <a:spcPct val="150000"/>
              </a:lnSpc>
            </a:pPr>
            <a:r>
              <a:rPr lang="en-US" dirty="0" smtClean="0"/>
              <a:t>Memory frames, recursion available, Reduced robustness, </a:t>
            </a:r>
            <a:r>
              <a:rPr lang="en-US" dirty="0" err="1" smtClean="0"/>
              <a:t>StackOverflowException</a:t>
            </a:r>
            <a:r>
              <a:rPr lang="en-US" dirty="0" smtClean="0"/>
              <a:t>!</a:t>
            </a:r>
          </a:p>
          <a:p>
            <a:pPr lvl="1">
              <a:lnSpc>
                <a:spcPct val="150000"/>
              </a:lnSpc>
            </a:pPr>
            <a:r>
              <a:rPr lang="en-US" dirty="0" smtClean="0"/>
              <a:t>Heap allocation (or </a:t>
            </a:r>
            <a:r>
              <a:rPr lang="en-US" u="sng" dirty="0" smtClean="0"/>
              <a:t>dynamic memory allocation</a:t>
            </a:r>
            <a:r>
              <a:rPr lang="en-US" dirty="0" smtClean="0"/>
              <a:t>)</a:t>
            </a:r>
          </a:p>
          <a:p>
            <a:pPr lvl="2">
              <a:lnSpc>
                <a:spcPct val="150000"/>
              </a:lnSpc>
            </a:pPr>
            <a:r>
              <a:rPr lang="en-US" dirty="0" smtClean="0"/>
              <a:t>Extreme flexibility, Memory management but </a:t>
            </a:r>
            <a:r>
              <a:rPr lang="en-US" dirty="0"/>
              <a:t>bye bye </a:t>
            </a:r>
            <a:r>
              <a:rPr lang="en-US" dirty="0" smtClean="0"/>
              <a:t>robustness </a:t>
            </a:r>
            <a:r>
              <a:rPr lang="en-US" dirty="0"/>
              <a:t>!</a:t>
            </a:r>
            <a:endParaRPr lang="en-US" dirty="0" smtClean="0"/>
          </a:p>
          <a:p>
            <a:pPr lvl="2">
              <a:lnSpc>
                <a:spcPct val="150000"/>
              </a:lnSpc>
            </a:pPr>
            <a:r>
              <a:rPr lang="en-US" dirty="0" smtClean="0"/>
              <a:t>Welcome undefined </a:t>
            </a:r>
            <a:r>
              <a:rPr lang="en-US" dirty="0" err="1" smtClean="0"/>
              <a:t>behaviours</a:t>
            </a:r>
            <a:r>
              <a:rPr lang="en-US" dirty="0" smtClean="0"/>
              <a:t>!</a:t>
            </a:r>
          </a:p>
          <a:p>
            <a:pPr lvl="2">
              <a:lnSpc>
                <a:spcPct val="150000"/>
              </a:lnSpc>
            </a:pPr>
            <a:endParaRPr lang="en-US" dirty="0" smtClean="0"/>
          </a:p>
          <a:p>
            <a:pPr lvl="2">
              <a:lnSpc>
                <a:spcPct val="150000"/>
              </a:lnSpc>
            </a:pPr>
            <a:endParaRPr lang="en-US" dirty="0"/>
          </a:p>
        </p:txBody>
      </p:sp>
    </p:spTree>
    <p:extLst>
      <p:ext uri="{BB962C8B-B14F-4D97-AF65-F5344CB8AC3E}">
        <p14:creationId xmlns:p14="http://schemas.microsoft.com/office/powerpoint/2010/main" val="178992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pooling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868" y="2124740"/>
            <a:ext cx="7567087" cy="4268310"/>
          </a:xfrm>
          <a:prstGeom prst="rect">
            <a:avLst/>
          </a:prstGeom>
        </p:spPr>
      </p:pic>
    </p:spTree>
    <p:extLst>
      <p:ext uri="{BB962C8B-B14F-4D97-AF65-F5344CB8AC3E}">
        <p14:creationId xmlns:p14="http://schemas.microsoft.com/office/powerpoint/2010/main" val="2697135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Methods</a:t>
            </a:r>
            <a:endParaRPr lang="en-US" dirty="0"/>
          </a:p>
        </p:txBody>
      </p:sp>
      <p:sp>
        <p:nvSpPr>
          <p:cNvPr id="3" name="Content Placeholder 2"/>
          <p:cNvSpPr>
            <a:spLocks noGrp="1"/>
          </p:cNvSpPr>
          <p:nvPr>
            <p:ph idx="1"/>
          </p:nvPr>
        </p:nvSpPr>
        <p:spPr/>
        <p:txBody>
          <a:bodyPr anchor="t"/>
          <a:lstStyle/>
          <a:p>
            <a:pPr>
              <a:lnSpc>
                <a:spcPct val="150000"/>
              </a:lnSpc>
            </a:pPr>
            <a:r>
              <a:rPr lang="en-US" dirty="0" smtClean="0"/>
              <a:t>Do not mark methods virtual “just in case”</a:t>
            </a:r>
            <a:endParaRPr lang="en-US" dirty="0"/>
          </a:p>
          <a:p>
            <a:pPr>
              <a:lnSpc>
                <a:spcPct val="150000"/>
              </a:lnSpc>
            </a:pPr>
            <a:r>
              <a:rPr lang="en-US" dirty="0" smtClean="0"/>
              <a:t>Making methods virtual prevents the JIT to perform optimizations</a:t>
            </a:r>
          </a:p>
          <a:p>
            <a:pPr lvl="1">
              <a:lnSpc>
                <a:spcPct val="150000"/>
              </a:lnSpc>
            </a:pPr>
            <a:r>
              <a:rPr lang="en-US" dirty="0" smtClean="0"/>
              <a:t>i.e. the ability to inline them</a:t>
            </a:r>
          </a:p>
        </p:txBody>
      </p:sp>
    </p:spTree>
    <p:extLst>
      <p:ext uri="{BB962C8B-B14F-4D97-AF65-F5344CB8AC3E}">
        <p14:creationId xmlns:p14="http://schemas.microsoft.com/office/powerpoint/2010/main" val="598008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nchor="t"/>
          <a:lstStyle/>
          <a:p>
            <a:pPr>
              <a:lnSpc>
                <a:spcPct val="150000"/>
              </a:lnSpc>
            </a:pPr>
            <a:r>
              <a:rPr lang="en-US" dirty="0">
                <a:effectLst/>
              </a:rPr>
              <a:t>avoid casting wherever possible </a:t>
            </a:r>
            <a:endParaRPr lang="en-US" dirty="0"/>
          </a:p>
          <a:p>
            <a:pPr>
              <a:lnSpc>
                <a:spcPct val="150000"/>
              </a:lnSpc>
            </a:pPr>
            <a:r>
              <a:rPr lang="en-US" dirty="0" smtClean="0"/>
              <a:t>Casting is never free:</a:t>
            </a:r>
          </a:p>
          <a:p>
            <a:pPr lvl="1">
              <a:lnSpc>
                <a:spcPct val="150000"/>
              </a:lnSpc>
            </a:pPr>
            <a:r>
              <a:rPr lang="en-US" dirty="0" smtClean="0"/>
              <a:t>Up cast is cheap</a:t>
            </a:r>
          </a:p>
          <a:p>
            <a:pPr lvl="1">
              <a:lnSpc>
                <a:spcPct val="150000"/>
              </a:lnSpc>
            </a:pPr>
            <a:r>
              <a:rPr lang="en-US" dirty="0" smtClean="0"/>
              <a:t>Down cast is expensive</a:t>
            </a:r>
          </a:p>
          <a:p>
            <a:pPr lvl="1">
              <a:lnSpc>
                <a:spcPct val="150000"/>
              </a:lnSpc>
            </a:pPr>
            <a:r>
              <a:rPr lang="en-US" dirty="0" smtClean="0"/>
              <a:t>An invalid cast is extremely expensive</a:t>
            </a:r>
            <a:endParaRPr lang="en-US" dirty="0"/>
          </a:p>
        </p:txBody>
      </p:sp>
    </p:spTree>
    <p:extLst>
      <p:ext uri="{BB962C8B-B14F-4D97-AF65-F5344CB8AC3E}">
        <p14:creationId xmlns:p14="http://schemas.microsoft.com/office/powerpoint/2010/main" val="21297460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a:xfrm>
            <a:off x="1141413" y="2295401"/>
            <a:ext cx="9905998" cy="4562599"/>
          </a:xfrm>
        </p:spPr>
        <p:txBody>
          <a:bodyPr>
            <a:normAutofit lnSpcReduction="10000"/>
          </a:bodyPr>
          <a:lstStyle/>
          <a:p>
            <a:pPr>
              <a:lnSpc>
                <a:spcPct val="150000"/>
              </a:lnSpc>
            </a:pPr>
            <a:r>
              <a:rPr lang="en-US" dirty="0">
                <a:effectLst/>
              </a:rPr>
              <a:t>Up cast (1 gen): 1.00x </a:t>
            </a:r>
            <a:endParaRPr lang="en-US" dirty="0" smtClean="0">
              <a:effectLst/>
            </a:endParaRPr>
          </a:p>
          <a:p>
            <a:pPr>
              <a:lnSpc>
                <a:spcPct val="150000"/>
              </a:lnSpc>
            </a:pPr>
            <a:r>
              <a:rPr lang="en-US" dirty="0" smtClean="0">
                <a:effectLst/>
              </a:rPr>
              <a:t>Up </a:t>
            </a:r>
            <a:r>
              <a:rPr lang="en-US" dirty="0">
                <a:effectLst/>
              </a:rPr>
              <a:t>cast (2 gens): 1.00x </a:t>
            </a:r>
            <a:endParaRPr lang="en-US" dirty="0" smtClean="0">
              <a:effectLst/>
            </a:endParaRPr>
          </a:p>
          <a:p>
            <a:pPr>
              <a:lnSpc>
                <a:spcPct val="150000"/>
              </a:lnSpc>
            </a:pPr>
            <a:r>
              <a:rPr lang="en-US" dirty="0" smtClean="0">
                <a:effectLst/>
              </a:rPr>
              <a:t>Down </a:t>
            </a:r>
            <a:r>
              <a:rPr lang="en-US" dirty="0">
                <a:effectLst/>
              </a:rPr>
              <a:t>cast (1 gen): 1.25x </a:t>
            </a:r>
            <a:endParaRPr lang="en-US" dirty="0" smtClean="0">
              <a:effectLst/>
            </a:endParaRPr>
          </a:p>
          <a:p>
            <a:pPr>
              <a:lnSpc>
                <a:spcPct val="150000"/>
              </a:lnSpc>
            </a:pPr>
            <a:r>
              <a:rPr lang="en-US" dirty="0" smtClean="0">
                <a:effectLst/>
              </a:rPr>
              <a:t>Down </a:t>
            </a:r>
            <a:r>
              <a:rPr lang="en-US" dirty="0">
                <a:effectLst/>
              </a:rPr>
              <a:t>cast (2 gens): 1.37x </a:t>
            </a:r>
            <a:endParaRPr lang="en-US" dirty="0" smtClean="0">
              <a:effectLst/>
            </a:endParaRPr>
          </a:p>
          <a:p>
            <a:pPr>
              <a:lnSpc>
                <a:spcPct val="150000"/>
              </a:lnSpc>
            </a:pPr>
            <a:r>
              <a:rPr lang="en-US" dirty="0" smtClean="0">
                <a:effectLst/>
              </a:rPr>
              <a:t>Interface</a:t>
            </a:r>
            <a:r>
              <a:rPr lang="en-US" dirty="0">
                <a:effectLst/>
              </a:rPr>
              <a:t>: 2.73x </a:t>
            </a:r>
            <a:endParaRPr lang="en-US" dirty="0" smtClean="0">
              <a:effectLst/>
            </a:endParaRPr>
          </a:p>
          <a:p>
            <a:pPr>
              <a:lnSpc>
                <a:spcPct val="150000"/>
              </a:lnSpc>
            </a:pPr>
            <a:r>
              <a:rPr lang="en-US" dirty="0" smtClean="0">
                <a:solidFill>
                  <a:srgbClr val="FF0000"/>
                </a:solidFill>
                <a:effectLst/>
              </a:rPr>
              <a:t>Invalid </a:t>
            </a:r>
            <a:r>
              <a:rPr lang="en-US" dirty="0">
                <a:solidFill>
                  <a:srgbClr val="FF0000"/>
                </a:solidFill>
                <a:effectLst/>
              </a:rPr>
              <a:t>Cast: 14934.51x </a:t>
            </a:r>
            <a:endParaRPr lang="en-US" dirty="0" smtClean="0">
              <a:solidFill>
                <a:srgbClr val="FF0000"/>
              </a:solidFill>
              <a:effectLst/>
            </a:endParaRPr>
          </a:p>
          <a:p>
            <a:pPr>
              <a:lnSpc>
                <a:spcPct val="150000"/>
              </a:lnSpc>
            </a:pPr>
            <a:r>
              <a:rPr lang="en-US" dirty="0" smtClean="0">
                <a:effectLst/>
              </a:rPr>
              <a:t>as </a:t>
            </a:r>
            <a:r>
              <a:rPr lang="en-US" dirty="0">
                <a:effectLst/>
              </a:rPr>
              <a:t>(success): 1.01x </a:t>
            </a:r>
            <a:endParaRPr lang="en-US" dirty="0" smtClean="0">
              <a:effectLst/>
            </a:endParaRPr>
          </a:p>
          <a:p>
            <a:pPr>
              <a:lnSpc>
                <a:spcPct val="150000"/>
              </a:lnSpc>
            </a:pPr>
            <a:r>
              <a:rPr lang="en-US" dirty="0" smtClean="0">
                <a:solidFill>
                  <a:srgbClr val="FF0000"/>
                </a:solidFill>
                <a:effectLst/>
              </a:rPr>
              <a:t>as </a:t>
            </a:r>
            <a:r>
              <a:rPr lang="en-US" dirty="0">
                <a:solidFill>
                  <a:srgbClr val="FF0000"/>
                </a:solidFill>
                <a:effectLst/>
              </a:rPr>
              <a:t>(failure): 2.60x </a:t>
            </a:r>
          </a:p>
          <a:p>
            <a:pPr>
              <a:lnSpc>
                <a:spcPct val="150000"/>
              </a:lnSpc>
            </a:pPr>
            <a:endParaRPr lang="en-US" dirty="0"/>
          </a:p>
        </p:txBody>
      </p:sp>
    </p:spTree>
    <p:extLst>
      <p:ext uri="{BB962C8B-B14F-4D97-AF65-F5344CB8AC3E}">
        <p14:creationId xmlns:p14="http://schemas.microsoft.com/office/powerpoint/2010/main" val="1138537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6935" y="2755900"/>
            <a:ext cx="2438400" cy="1524000"/>
          </a:xfrm>
        </p:spPr>
      </p:pic>
      <p:sp>
        <p:nvSpPr>
          <p:cNvPr id="6" name="TextBox 5"/>
          <p:cNvSpPr txBox="1"/>
          <p:nvPr/>
        </p:nvSpPr>
        <p:spPr>
          <a:xfrm>
            <a:off x="2474801" y="2265918"/>
            <a:ext cx="898003" cy="369332"/>
          </a:xfrm>
          <a:prstGeom prst="rect">
            <a:avLst/>
          </a:prstGeom>
          <a:noFill/>
        </p:spPr>
        <p:txBody>
          <a:bodyPr wrap="none" rtlCol="0">
            <a:spAutoFit/>
          </a:bodyPr>
          <a:lstStyle/>
          <a:p>
            <a:r>
              <a:rPr lang="en-US" dirty="0" smtClean="0"/>
              <a:t>Don’ts</a:t>
            </a:r>
            <a:endParaRPr lang="en-US" dirty="0"/>
          </a:p>
        </p:txBody>
      </p:sp>
      <p:sp>
        <p:nvSpPr>
          <p:cNvPr id="7" name="TextBox 6"/>
          <p:cNvSpPr txBox="1"/>
          <p:nvPr/>
        </p:nvSpPr>
        <p:spPr>
          <a:xfrm>
            <a:off x="7957744" y="2265918"/>
            <a:ext cx="678391" cy="369332"/>
          </a:xfrm>
          <a:prstGeom prst="rect">
            <a:avLst/>
          </a:prstGeom>
          <a:noFill/>
        </p:spPr>
        <p:txBody>
          <a:bodyPr wrap="none" rtlCol="0">
            <a:spAutoFit/>
          </a:bodyPr>
          <a:lstStyle/>
          <a:p>
            <a:r>
              <a:rPr lang="en-US" dirty="0" smtClean="0"/>
              <a:t>Do’s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602" y="2755900"/>
            <a:ext cx="2438400" cy="1244600"/>
          </a:xfrm>
          <a:prstGeom prst="rect">
            <a:avLst/>
          </a:prstGeom>
        </p:spPr>
      </p:pic>
    </p:spTree>
    <p:extLst>
      <p:ext uri="{BB962C8B-B14F-4D97-AF65-F5344CB8AC3E}">
        <p14:creationId xmlns:p14="http://schemas.microsoft.com/office/powerpoint/2010/main" val="10410946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a:t>
            </a:r>
            <a:endParaRPr lang="en-US" dirty="0"/>
          </a:p>
        </p:txBody>
      </p:sp>
      <p:sp>
        <p:nvSpPr>
          <p:cNvPr id="3" name="Content Placeholder 2"/>
          <p:cNvSpPr>
            <a:spLocks noGrp="1"/>
          </p:cNvSpPr>
          <p:nvPr>
            <p:ph idx="1"/>
          </p:nvPr>
        </p:nvSpPr>
        <p:spPr/>
        <p:txBody>
          <a:bodyPr anchor="t"/>
          <a:lstStyle/>
          <a:p>
            <a:pPr>
              <a:lnSpc>
                <a:spcPct val="150000"/>
              </a:lnSpc>
            </a:pPr>
            <a:r>
              <a:rPr lang="en-US" dirty="0">
                <a:effectLst/>
              </a:rPr>
              <a:t>There are two costs associated with use of </a:t>
            </a:r>
            <a:r>
              <a:rPr lang="en-US" dirty="0" smtClean="0">
                <a:effectLst/>
              </a:rPr>
              <a:t>delegates: </a:t>
            </a:r>
          </a:p>
          <a:p>
            <a:pPr lvl="1">
              <a:lnSpc>
                <a:spcPct val="150000"/>
              </a:lnSpc>
            </a:pPr>
            <a:r>
              <a:rPr lang="en-US" dirty="0" smtClean="0">
                <a:effectLst/>
              </a:rPr>
              <a:t>construction </a:t>
            </a:r>
          </a:p>
          <a:p>
            <a:pPr lvl="1">
              <a:lnSpc>
                <a:spcPct val="150000"/>
              </a:lnSpc>
            </a:pPr>
            <a:r>
              <a:rPr lang="en-US" dirty="0" smtClean="0">
                <a:effectLst/>
              </a:rPr>
              <a:t>invocation </a:t>
            </a:r>
          </a:p>
          <a:p>
            <a:pPr>
              <a:lnSpc>
                <a:spcPct val="150000"/>
              </a:lnSpc>
            </a:pPr>
            <a:r>
              <a:rPr lang="en-US" dirty="0" smtClean="0">
                <a:effectLst/>
              </a:rPr>
              <a:t>Invocation is </a:t>
            </a:r>
            <a:r>
              <a:rPr lang="en-US" dirty="0">
                <a:effectLst/>
              </a:rPr>
              <a:t>comparable to a normal method call </a:t>
            </a:r>
            <a:endParaRPr lang="en-US" dirty="0"/>
          </a:p>
          <a:p>
            <a:pPr>
              <a:lnSpc>
                <a:spcPct val="150000"/>
              </a:lnSpc>
            </a:pPr>
            <a:r>
              <a:rPr lang="en-US" dirty="0" smtClean="0"/>
              <a:t>Construction </a:t>
            </a:r>
            <a:r>
              <a:rPr lang="en-US" dirty="0">
                <a:effectLst/>
              </a:rPr>
              <a:t>can be quite expensive </a:t>
            </a:r>
            <a:endParaRPr lang="en-US" dirty="0"/>
          </a:p>
          <a:p>
            <a:pPr>
              <a:lnSpc>
                <a:spcPct val="150000"/>
              </a:lnSpc>
            </a:pPr>
            <a:endParaRPr lang="en-US" dirty="0"/>
          </a:p>
        </p:txBody>
      </p:sp>
    </p:spTree>
    <p:extLst>
      <p:ext uri="{BB962C8B-B14F-4D97-AF65-F5344CB8AC3E}">
        <p14:creationId xmlns:p14="http://schemas.microsoft.com/office/powerpoint/2010/main" val="599312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056108"/>
            <a:ext cx="10058400" cy="4384754"/>
          </a:xfrm>
          <a:prstGeom prst="rect">
            <a:avLst/>
          </a:prstGeom>
        </p:spPr>
      </p:pic>
    </p:spTree>
    <p:extLst>
      <p:ext uri="{BB962C8B-B14F-4D97-AF65-F5344CB8AC3E}">
        <p14:creationId xmlns:p14="http://schemas.microsoft.com/office/powerpoint/2010/main" val="2082930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Finalizers</a:t>
            </a:r>
            <a:endParaRPr lang="en-US" dirty="0"/>
          </a:p>
        </p:txBody>
      </p:sp>
      <p:sp>
        <p:nvSpPr>
          <p:cNvPr id="3" name="Content Placeholder 2"/>
          <p:cNvSpPr>
            <a:spLocks noGrp="1"/>
          </p:cNvSpPr>
          <p:nvPr>
            <p:ph idx="1"/>
          </p:nvPr>
        </p:nvSpPr>
        <p:spPr>
          <a:xfrm>
            <a:off x="1141413" y="2514600"/>
            <a:ext cx="9905998" cy="4043767"/>
          </a:xfrm>
        </p:spPr>
        <p:txBody>
          <a:bodyPr anchor="t">
            <a:normAutofit/>
          </a:bodyPr>
          <a:lstStyle/>
          <a:p>
            <a:pPr>
              <a:lnSpc>
                <a:spcPct val="150000"/>
              </a:lnSpc>
            </a:pPr>
            <a:r>
              <a:rPr lang="en-US" dirty="0" err="1">
                <a:effectLst/>
              </a:rPr>
              <a:t>Finalizers</a:t>
            </a:r>
            <a:r>
              <a:rPr lang="en-US" dirty="0">
                <a:effectLst/>
              </a:rPr>
              <a:t> are code, triggered by the </a:t>
            </a:r>
            <a:r>
              <a:rPr lang="en-US" dirty="0" smtClean="0">
                <a:effectLst/>
              </a:rPr>
              <a:t>GC to </a:t>
            </a:r>
            <a:r>
              <a:rPr lang="en-US" dirty="0">
                <a:effectLst/>
              </a:rPr>
              <a:t>cleanup unmanaged resources </a:t>
            </a:r>
            <a:endParaRPr lang="en-US" dirty="0" smtClean="0">
              <a:effectLst/>
            </a:endParaRPr>
          </a:p>
          <a:p>
            <a:pPr>
              <a:lnSpc>
                <a:spcPct val="150000"/>
              </a:lnSpc>
            </a:pPr>
            <a:r>
              <a:rPr lang="en-US" dirty="0" smtClean="0">
                <a:effectLst/>
              </a:rPr>
              <a:t>Never </a:t>
            </a:r>
            <a:r>
              <a:rPr lang="en-US" dirty="0">
                <a:effectLst/>
              </a:rPr>
              <a:t>implement a </a:t>
            </a:r>
            <a:r>
              <a:rPr lang="en-US" dirty="0" err="1">
                <a:effectLst/>
              </a:rPr>
              <a:t>finalizer</a:t>
            </a:r>
            <a:r>
              <a:rPr lang="en-US" dirty="0">
                <a:effectLst/>
              </a:rPr>
              <a:t> unless it is required </a:t>
            </a:r>
            <a:endParaRPr lang="en-US" dirty="0" smtClean="0">
              <a:effectLst/>
            </a:endParaRPr>
          </a:p>
          <a:p>
            <a:pPr lvl="1">
              <a:lnSpc>
                <a:spcPct val="150000"/>
              </a:lnSpc>
            </a:pPr>
            <a:r>
              <a:rPr lang="en-US" dirty="0" smtClean="0">
                <a:effectLst/>
              </a:rPr>
              <a:t>And if it’s required</a:t>
            </a:r>
            <a:r>
              <a:rPr lang="mr-IN" dirty="0" smtClean="0">
                <a:effectLst/>
              </a:rPr>
              <a:t>…</a:t>
            </a:r>
            <a:r>
              <a:rPr lang="en-GB" dirty="0" smtClean="0">
                <a:effectLst/>
              </a:rPr>
              <a:t>use the Dispose method by implementing </a:t>
            </a:r>
            <a:r>
              <a:rPr lang="en-GB" dirty="0" err="1" smtClean="0">
                <a:effectLst/>
              </a:rPr>
              <a:t>IDisposable</a:t>
            </a:r>
            <a:r>
              <a:rPr lang="en-GB" dirty="0" smtClean="0">
                <a:effectLst/>
              </a:rPr>
              <a:t> interface instead</a:t>
            </a:r>
          </a:p>
          <a:p>
            <a:pPr>
              <a:lnSpc>
                <a:spcPct val="150000"/>
              </a:lnSpc>
            </a:pPr>
            <a:r>
              <a:rPr lang="en-GB" dirty="0">
                <a:effectLst/>
              </a:rPr>
              <a:t>if your class implements a </a:t>
            </a:r>
            <a:r>
              <a:rPr lang="en-GB" dirty="0" err="1" smtClean="0">
                <a:effectLst/>
              </a:rPr>
              <a:t>finalizer</a:t>
            </a:r>
            <a:endParaRPr lang="en-GB" dirty="0">
              <a:effectLst/>
            </a:endParaRPr>
          </a:p>
          <a:p>
            <a:pPr lvl="1">
              <a:lnSpc>
                <a:spcPct val="150000"/>
              </a:lnSpc>
            </a:pPr>
            <a:r>
              <a:rPr lang="en-GB" dirty="0" smtClean="0">
                <a:effectLst/>
              </a:rPr>
              <a:t>you </a:t>
            </a:r>
            <a:r>
              <a:rPr lang="en-GB" dirty="0">
                <a:effectLst/>
              </a:rPr>
              <a:t>are guaranteeing that it will stay in memory </a:t>
            </a:r>
            <a:r>
              <a:rPr lang="en-GB" dirty="0" smtClean="0">
                <a:effectLst/>
              </a:rPr>
              <a:t>after </a:t>
            </a:r>
            <a:r>
              <a:rPr lang="en-GB" dirty="0">
                <a:effectLst/>
              </a:rPr>
              <a:t>the collection that should have </a:t>
            </a:r>
            <a:r>
              <a:rPr lang="en-GB" dirty="0" smtClean="0">
                <a:effectLst/>
              </a:rPr>
              <a:t>collected it</a:t>
            </a:r>
            <a:endParaRPr lang="en-GB"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009568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vs unboxing</a:t>
            </a:r>
            <a:endParaRPr lang="en-US" dirty="0"/>
          </a:p>
        </p:txBody>
      </p:sp>
      <p:sp>
        <p:nvSpPr>
          <p:cNvPr id="3" name="Content Placeholder 2"/>
          <p:cNvSpPr>
            <a:spLocks noGrp="1"/>
          </p:cNvSpPr>
          <p:nvPr>
            <p:ph idx="1"/>
          </p:nvPr>
        </p:nvSpPr>
        <p:spPr/>
        <p:txBody>
          <a:bodyPr anchor="t"/>
          <a:lstStyle/>
          <a:p>
            <a:pPr>
              <a:lnSpc>
                <a:spcPct val="150000"/>
              </a:lnSpc>
            </a:pPr>
            <a:endParaRPr lang="en-US" dirty="0" smtClean="0">
              <a:effectLst/>
            </a:endParaRPr>
          </a:p>
          <a:p>
            <a:pPr>
              <a:lnSpc>
                <a:spcPct val="150000"/>
              </a:lnSpc>
            </a:pPr>
            <a:r>
              <a:rPr lang="en-US" dirty="0" smtClean="0">
                <a:effectLst/>
              </a:rPr>
              <a:t>Boxing </a:t>
            </a:r>
            <a:r>
              <a:rPr lang="en-US" dirty="0">
                <a:effectLst/>
              </a:rPr>
              <a:t>is the process of wrapping a value type </a:t>
            </a:r>
            <a:r>
              <a:rPr lang="en-US" dirty="0" smtClean="0">
                <a:effectLst/>
              </a:rPr>
              <a:t>inside an object (a reference type) that lives on the heap</a:t>
            </a:r>
          </a:p>
          <a:p>
            <a:pPr>
              <a:lnSpc>
                <a:spcPct val="150000"/>
              </a:lnSpc>
            </a:pPr>
            <a:r>
              <a:rPr lang="en-US" dirty="0" smtClean="0">
                <a:effectLst/>
              </a:rPr>
              <a:t>Unboxing </a:t>
            </a:r>
            <a:r>
              <a:rPr lang="en-US" dirty="0">
                <a:effectLst/>
              </a:rPr>
              <a:t>is getting the original value back out </a:t>
            </a:r>
            <a:r>
              <a:rPr lang="en-US" dirty="0" smtClean="0">
                <a:effectLst/>
              </a:rPr>
              <a:t>again </a:t>
            </a:r>
            <a:endParaRPr lang="en-US" dirty="0"/>
          </a:p>
          <a:p>
            <a:pPr>
              <a:lnSpc>
                <a:spcPct val="150000"/>
              </a:lnSpc>
            </a:pPr>
            <a:endParaRPr lang="en-US" dirty="0"/>
          </a:p>
        </p:txBody>
      </p:sp>
    </p:spTree>
    <p:extLst>
      <p:ext uri="{BB962C8B-B14F-4D97-AF65-F5344CB8AC3E}">
        <p14:creationId xmlns:p14="http://schemas.microsoft.com/office/powerpoint/2010/main" val="19926538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vs unboxing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107" y="2106884"/>
            <a:ext cx="5154609" cy="4439029"/>
          </a:xfrm>
        </p:spPr>
      </p:pic>
    </p:spTree>
    <p:extLst>
      <p:ext uri="{BB962C8B-B14F-4D97-AF65-F5344CB8AC3E}">
        <p14:creationId xmlns:p14="http://schemas.microsoft.com/office/powerpoint/2010/main" val="144970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dynamic Memory allocation</a:t>
            </a:r>
            <a:endParaRPr lang="en-US" dirty="0"/>
          </a:p>
        </p:txBody>
      </p:sp>
      <p:sp>
        <p:nvSpPr>
          <p:cNvPr id="3" name="Content Placeholder 2"/>
          <p:cNvSpPr>
            <a:spLocks noGrp="1"/>
          </p:cNvSpPr>
          <p:nvPr>
            <p:ph idx="1"/>
          </p:nvPr>
        </p:nvSpPr>
        <p:spPr>
          <a:xfrm>
            <a:off x="1141413" y="2235200"/>
            <a:ext cx="9905998" cy="4390452"/>
          </a:xfrm>
        </p:spPr>
        <p:txBody>
          <a:bodyPr>
            <a:normAutofit/>
          </a:bodyPr>
          <a:lstStyle/>
          <a:p>
            <a:pPr>
              <a:lnSpc>
                <a:spcPct val="150000"/>
              </a:lnSpc>
            </a:pPr>
            <a:r>
              <a:rPr lang="en-US" dirty="0" smtClean="0"/>
              <a:t>Invented by John McCarthy around 1959 to </a:t>
            </a:r>
            <a:r>
              <a:rPr lang="en-US" dirty="0"/>
              <a:t>abstract away manual memory management in </a:t>
            </a:r>
            <a:r>
              <a:rPr lang="en-US" u="sng" dirty="0" smtClean="0">
                <a:hlinkClick r:id="rId3"/>
              </a:rPr>
              <a:t>Lisp</a:t>
            </a:r>
            <a:endParaRPr lang="en-US" u="sng" dirty="0" smtClean="0"/>
          </a:p>
          <a:p>
            <a:pPr lvl="1">
              <a:lnSpc>
                <a:spcPct val="150000"/>
              </a:lnSpc>
            </a:pPr>
            <a:r>
              <a:rPr lang="en-US" u="sng" dirty="0" smtClean="0"/>
              <a:t>Garbage Collector</a:t>
            </a:r>
          </a:p>
          <a:p>
            <a:pPr>
              <a:lnSpc>
                <a:spcPct val="150000"/>
              </a:lnSpc>
            </a:pPr>
            <a:r>
              <a:rPr lang="en-US" dirty="0" smtClean="0"/>
              <a:t>There exists several algorithms </a:t>
            </a:r>
          </a:p>
          <a:p>
            <a:pPr lvl="1">
              <a:lnSpc>
                <a:spcPct val="150000"/>
              </a:lnSpc>
            </a:pPr>
            <a:r>
              <a:rPr lang="en-US" dirty="0" smtClean="0"/>
              <a:t>Reference counting </a:t>
            </a:r>
          </a:p>
          <a:p>
            <a:pPr lvl="1">
              <a:lnSpc>
                <a:spcPct val="150000"/>
              </a:lnSpc>
            </a:pPr>
            <a:r>
              <a:rPr lang="en-US" dirty="0" smtClean="0"/>
              <a:t>Stop and Copy</a:t>
            </a:r>
          </a:p>
          <a:p>
            <a:pPr lvl="1">
              <a:lnSpc>
                <a:spcPct val="150000"/>
              </a:lnSpc>
            </a:pPr>
            <a:r>
              <a:rPr lang="en-US" dirty="0" smtClean="0"/>
              <a:t>Mark and Sweep – (used by the mono runtime)</a:t>
            </a:r>
          </a:p>
          <a:p>
            <a:pPr lvl="1">
              <a:lnSpc>
                <a:spcPct val="150000"/>
              </a:lnSpc>
            </a:pPr>
            <a:r>
              <a:rPr lang="en-US" dirty="0" smtClean="0"/>
              <a:t>Generational GC</a:t>
            </a:r>
          </a:p>
        </p:txBody>
      </p:sp>
    </p:spTree>
    <p:extLst>
      <p:ext uri="{BB962C8B-B14F-4D97-AF65-F5344CB8AC3E}">
        <p14:creationId xmlns:p14="http://schemas.microsoft.com/office/powerpoint/2010/main" val="1857634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Q&amp;A</a:t>
            </a:r>
            <a:endParaRPr lang="en-US" dirty="0"/>
          </a:p>
        </p:txBody>
      </p:sp>
      <p:sp>
        <p:nvSpPr>
          <p:cNvPr id="3" name="Content Placeholder 2"/>
          <p:cNvSpPr>
            <a:spLocks noGrp="1"/>
          </p:cNvSpPr>
          <p:nvPr>
            <p:ph idx="1"/>
          </p:nvPr>
        </p:nvSpPr>
        <p:spPr>
          <a:xfrm>
            <a:off x="1141413" y="2247274"/>
            <a:ext cx="9905998" cy="3124201"/>
          </a:xfrm>
        </p:spPr>
        <p:txBody>
          <a:bodyPr>
            <a:normAutofit/>
          </a:bodyPr>
          <a:lstStyle/>
          <a:p>
            <a:pPr marL="0" indent="0" algn="ctr">
              <a:buNone/>
            </a:pPr>
            <a:r>
              <a:rPr lang="en-US" sz="4800" dirty="0" smtClean="0"/>
              <a:t>Any </a:t>
            </a:r>
            <a:r>
              <a:rPr lang="en-US" sz="5400" dirty="0" smtClean="0"/>
              <a:t>questions </a:t>
            </a:r>
            <a:r>
              <a:rPr lang="en-US" sz="4800" dirty="0" smtClean="0"/>
              <a:t>?</a:t>
            </a:r>
            <a:endParaRPr lang="en-US" sz="4800" dirty="0"/>
          </a:p>
        </p:txBody>
      </p:sp>
    </p:spTree>
    <p:extLst>
      <p:ext uri="{BB962C8B-B14F-4D97-AF65-F5344CB8AC3E}">
        <p14:creationId xmlns:p14="http://schemas.microsoft.com/office/powerpoint/2010/main" val="138810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CASE SCENARIOs</a:t>
            </a:r>
            <a:endParaRPr lang="en-US" dirty="0"/>
          </a:p>
        </p:txBody>
      </p:sp>
      <p:sp>
        <p:nvSpPr>
          <p:cNvPr id="3" name="Content Placeholder 2"/>
          <p:cNvSpPr>
            <a:spLocks noGrp="1"/>
          </p:cNvSpPr>
          <p:nvPr>
            <p:ph idx="1"/>
          </p:nvPr>
        </p:nvSpPr>
        <p:spPr/>
        <p:txBody>
          <a:bodyPr/>
          <a:lstStyle/>
          <a:p>
            <a:pPr>
              <a:lnSpc>
                <a:spcPct val="150000"/>
              </a:lnSpc>
            </a:pPr>
            <a:r>
              <a:rPr lang="en-US" dirty="0" smtClean="0"/>
              <a:t>Two inter-related scenarios</a:t>
            </a:r>
          </a:p>
          <a:p>
            <a:pPr lvl="1">
              <a:lnSpc>
                <a:spcPct val="150000"/>
              </a:lnSpc>
            </a:pPr>
            <a:r>
              <a:rPr lang="en-US" dirty="0" smtClean="0"/>
              <a:t>removes </a:t>
            </a:r>
            <a:r>
              <a:rPr lang="en-US" dirty="0"/>
              <a:t>garbage </a:t>
            </a:r>
            <a:endParaRPr lang="en-US" dirty="0" smtClean="0"/>
          </a:p>
          <a:p>
            <a:pPr lvl="1">
              <a:lnSpc>
                <a:spcPct val="150000"/>
              </a:lnSpc>
            </a:pPr>
            <a:r>
              <a:rPr lang="en-US" dirty="0" smtClean="0"/>
              <a:t>avoids </a:t>
            </a:r>
            <a:r>
              <a:rPr lang="en-US" dirty="0"/>
              <a:t>dangling </a:t>
            </a:r>
            <a:r>
              <a:rPr lang="en-US" dirty="0" smtClean="0"/>
              <a:t>pointers</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07044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Garbage collect</a:t>
            </a:r>
            <a:endParaRPr lang="en-US" dirty="0"/>
          </a:p>
        </p:txBody>
      </p:sp>
      <p:grpSp>
        <p:nvGrpSpPr>
          <p:cNvPr id="21" name="Group 20"/>
          <p:cNvGrpSpPr/>
          <p:nvPr/>
        </p:nvGrpSpPr>
        <p:grpSpPr>
          <a:xfrm>
            <a:off x="2490528" y="2927387"/>
            <a:ext cx="7205449" cy="552814"/>
            <a:chOff x="741615" y="2512334"/>
            <a:chExt cx="7205449" cy="552814"/>
          </a:xfrm>
        </p:grpSpPr>
        <p:cxnSp>
          <p:nvCxnSpPr>
            <p:cNvPr id="11" name="Straight Arrow Connector 10"/>
            <p:cNvCxnSpPr>
              <a:cxnSpLocks/>
              <a:endCxn id="10" idx="1"/>
            </p:cNvCxnSpPr>
            <p:nvPr/>
          </p:nvCxnSpPr>
          <p:spPr>
            <a:xfrm>
              <a:off x="5723693" y="2785565"/>
              <a:ext cx="904611" cy="1"/>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8" idx="3"/>
              <a:endCxn id="9" idx="1"/>
            </p:cNvCxnSpPr>
            <p:nvPr/>
          </p:nvCxnSpPr>
          <p:spPr>
            <a:xfrm flipV="1">
              <a:off x="3849550" y="2785565"/>
              <a:ext cx="729651" cy="6353"/>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30790" y="2518687"/>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sp>
          <p:nvSpPr>
            <p:cNvPr id="9" name="Rounded Rectangle 8"/>
            <p:cNvSpPr/>
            <p:nvPr/>
          </p:nvSpPr>
          <p:spPr>
            <a:xfrm>
              <a:off x="4579201" y="2512334"/>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0" name="Rounded Rectangle 9"/>
            <p:cNvSpPr/>
            <p:nvPr/>
          </p:nvSpPr>
          <p:spPr>
            <a:xfrm>
              <a:off x="6628304" y="2512335"/>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
          <p:nvSpPr>
            <p:cNvPr id="14" name="TextBox 13"/>
            <p:cNvSpPr txBox="1"/>
            <p:nvPr/>
          </p:nvSpPr>
          <p:spPr>
            <a:xfrm>
              <a:off x="741615" y="2603164"/>
              <a:ext cx="1128918" cy="369332"/>
            </a:xfrm>
            <a:prstGeom prst="rect">
              <a:avLst/>
            </a:prstGeom>
            <a:noFill/>
          </p:spPr>
          <p:txBody>
            <a:bodyPr wrap="square" rtlCol="0">
              <a:spAutoFit/>
            </a:bodyPr>
            <a:lstStyle/>
            <a:p>
              <a:r>
                <a:rPr lang="en-US" dirty="0" smtClean="0"/>
                <a:t>ROOT</a:t>
              </a:r>
              <a:endParaRPr lang="en-US" dirty="0"/>
            </a:p>
          </p:txBody>
        </p:sp>
        <p:cxnSp>
          <p:nvCxnSpPr>
            <p:cNvPr id="15" name="Straight Arrow Connector 14"/>
            <p:cNvCxnSpPr>
              <a:cxnSpLocks/>
              <a:endCxn id="8" idx="1"/>
            </p:cNvCxnSpPr>
            <p:nvPr/>
          </p:nvCxnSpPr>
          <p:spPr>
            <a:xfrm>
              <a:off x="1642185" y="2785884"/>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490528" y="4399710"/>
            <a:ext cx="7205449" cy="1211456"/>
            <a:chOff x="1198576" y="4129887"/>
            <a:chExt cx="7205449" cy="1211456"/>
          </a:xfrm>
        </p:grpSpPr>
        <p:cxnSp>
          <p:nvCxnSpPr>
            <p:cNvPr id="31" name="Elbow Connector 30"/>
            <p:cNvCxnSpPr>
              <a:stCxn id="25" idx="3"/>
            </p:cNvCxnSpPr>
            <p:nvPr/>
          </p:nvCxnSpPr>
          <p:spPr>
            <a:xfrm>
              <a:off x="4306511" y="4409470"/>
              <a:ext cx="307662" cy="931873"/>
            </a:xfrm>
            <a:prstGeom prst="bentConnector2">
              <a:avLst/>
            </a:prstGeom>
            <a:ln w="63500">
              <a:solidFill>
                <a:schemeClr val="tx1">
                  <a:lumMod val="75000"/>
                </a:schemeClr>
              </a:solidFill>
              <a:tailEnd type="diamon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198576" y="4129887"/>
              <a:ext cx="7205449" cy="552813"/>
              <a:chOff x="741615" y="2512335"/>
              <a:chExt cx="7205449" cy="552813"/>
            </a:xfrm>
          </p:grpSpPr>
          <p:cxnSp>
            <p:nvCxnSpPr>
              <p:cNvPr id="23" name="Straight Arrow Connector 22"/>
              <p:cNvCxnSpPr>
                <a:cxnSpLocks/>
              </p:cNvCxnSpPr>
              <p:nvPr/>
            </p:nvCxnSpPr>
            <p:spPr>
              <a:xfrm>
                <a:off x="5897961" y="2802915"/>
                <a:ext cx="730343" cy="1"/>
              </a:xfrm>
              <a:prstGeom prst="straightConnector1">
                <a:avLst/>
              </a:prstGeom>
              <a:ln w="63500">
                <a:solidFill>
                  <a:schemeClr val="tx1">
                    <a:lumMod val="75000"/>
                  </a:schemeClr>
                </a:solidFill>
                <a:tailEnd type="triangle"/>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530790" y="2518687"/>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sp>
            <p:nvSpPr>
              <p:cNvPr id="26" name="Rounded Rectangle 25"/>
              <p:cNvSpPr/>
              <p:nvPr/>
            </p:nvSpPr>
            <p:spPr>
              <a:xfrm>
                <a:off x="4518866" y="2518687"/>
                <a:ext cx="1318760" cy="546461"/>
              </a:xfrm>
              <a:prstGeom prst="roundRect">
                <a:avLst/>
              </a:prstGeom>
              <a:noFill/>
              <a:effectLst>
                <a:outerShdw blurRad="50800" dist="50800" dir="5400000" algn="ctr" rotWithShape="0">
                  <a:srgbClr val="000000"/>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27" name="Rounded Rectangle 26"/>
              <p:cNvSpPr/>
              <p:nvPr/>
            </p:nvSpPr>
            <p:spPr>
              <a:xfrm>
                <a:off x="6628304" y="2512335"/>
                <a:ext cx="1318760" cy="546461"/>
              </a:xfrm>
              <a:prstGeom prst="roundRect">
                <a:avLst/>
              </a:prstGeom>
              <a:noFill/>
              <a:effectLst>
                <a:outerShdw blurRad="50800" dist="50800" dir="5400000" algn="ctr" rotWithShape="0">
                  <a:srgbClr val="000000"/>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
            <p:nvSpPr>
              <p:cNvPr id="28" name="TextBox 27"/>
              <p:cNvSpPr txBox="1"/>
              <p:nvPr/>
            </p:nvSpPr>
            <p:spPr>
              <a:xfrm>
                <a:off x="741615" y="2603164"/>
                <a:ext cx="1128918" cy="369332"/>
              </a:xfrm>
              <a:prstGeom prst="rect">
                <a:avLst/>
              </a:prstGeom>
              <a:noFill/>
            </p:spPr>
            <p:txBody>
              <a:bodyPr wrap="square" rtlCol="0">
                <a:spAutoFit/>
              </a:bodyPr>
              <a:lstStyle/>
              <a:p>
                <a:r>
                  <a:rPr lang="en-US" smtClean="0"/>
                  <a:t>ROOT</a:t>
                </a:r>
                <a:endParaRPr lang="en-US"/>
              </a:p>
            </p:txBody>
          </p:sp>
          <p:cxnSp>
            <p:nvCxnSpPr>
              <p:cNvPr id="29" name="Straight Arrow Connector 28"/>
              <p:cNvCxnSpPr>
                <a:cxnSpLocks/>
                <a:endCxn id="28" idx="1"/>
              </p:cNvCxnSpPr>
              <p:nvPr/>
            </p:nvCxnSpPr>
            <p:spPr>
              <a:xfrm>
                <a:off x="1642185" y="2785884"/>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9365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Dangling reference</a:t>
            </a:r>
            <a:endParaRPr lang="en-US" dirty="0"/>
          </a:p>
        </p:txBody>
      </p:sp>
      <p:grpSp>
        <p:nvGrpSpPr>
          <p:cNvPr id="24" name="Group 23"/>
          <p:cNvGrpSpPr/>
          <p:nvPr/>
        </p:nvGrpSpPr>
        <p:grpSpPr>
          <a:xfrm>
            <a:off x="1141413" y="2510852"/>
            <a:ext cx="7205449" cy="1602860"/>
            <a:chOff x="1141413" y="2657293"/>
            <a:chExt cx="7205449" cy="1602860"/>
          </a:xfrm>
        </p:grpSpPr>
        <p:cxnSp>
          <p:nvCxnSpPr>
            <p:cNvPr id="23" name="Elbow Connector 22"/>
            <p:cNvCxnSpPr>
              <a:stCxn id="17" idx="3"/>
              <a:endCxn id="10" idx="2"/>
            </p:cNvCxnSpPr>
            <p:nvPr/>
          </p:nvCxnSpPr>
          <p:spPr>
            <a:xfrm flipV="1">
              <a:off x="4249348" y="3203754"/>
              <a:ext cx="1389031" cy="783169"/>
            </a:xfrm>
            <a:prstGeom prst="bentConnector2">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141413" y="2657293"/>
              <a:ext cx="7205449" cy="552814"/>
              <a:chOff x="741615" y="2512334"/>
              <a:chExt cx="7205449" cy="552814"/>
            </a:xfrm>
          </p:grpSpPr>
          <p:cxnSp>
            <p:nvCxnSpPr>
              <p:cNvPr id="7" name="Straight Arrow Connector 6"/>
              <p:cNvCxnSpPr>
                <a:cxnSpLocks/>
              </p:cNvCxnSpPr>
              <p:nvPr/>
            </p:nvCxnSpPr>
            <p:spPr>
              <a:xfrm>
                <a:off x="5723693" y="2785565"/>
                <a:ext cx="904611" cy="1"/>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2" idx="3"/>
                <a:endCxn id="13" idx="1"/>
              </p:cNvCxnSpPr>
              <p:nvPr/>
            </p:nvCxnSpPr>
            <p:spPr>
              <a:xfrm flipV="1">
                <a:off x="3849550" y="2785565"/>
                <a:ext cx="729651" cy="6353"/>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30790" y="2518687"/>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sp>
            <p:nvSpPr>
              <p:cNvPr id="10" name="Rounded Rectangle 9"/>
              <p:cNvSpPr/>
              <p:nvPr/>
            </p:nvSpPr>
            <p:spPr>
              <a:xfrm>
                <a:off x="4579201" y="2512334"/>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1" name="Rounded Rectangle 10"/>
              <p:cNvSpPr/>
              <p:nvPr/>
            </p:nvSpPr>
            <p:spPr>
              <a:xfrm>
                <a:off x="6628304" y="2512335"/>
                <a:ext cx="1318760" cy="546461"/>
              </a:xfrm>
              <a:prstGeom prst="round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
            <p:nvSpPr>
              <p:cNvPr id="12" name="TextBox 11"/>
              <p:cNvSpPr txBox="1"/>
              <p:nvPr/>
            </p:nvSpPr>
            <p:spPr>
              <a:xfrm>
                <a:off x="741615" y="2603164"/>
                <a:ext cx="1128918" cy="369332"/>
              </a:xfrm>
              <a:prstGeom prst="rect">
                <a:avLst/>
              </a:prstGeom>
              <a:noFill/>
            </p:spPr>
            <p:txBody>
              <a:bodyPr wrap="square" rtlCol="0">
                <a:spAutoFit/>
              </a:bodyPr>
              <a:lstStyle/>
              <a:p>
                <a:r>
                  <a:rPr lang="en-US" dirty="0" smtClean="0"/>
                  <a:t>ROOT</a:t>
                </a:r>
                <a:endParaRPr lang="en-US" dirty="0"/>
              </a:p>
            </p:txBody>
          </p:sp>
          <p:cxnSp>
            <p:nvCxnSpPr>
              <p:cNvPr id="13" name="Straight Arrow Connector 12"/>
              <p:cNvCxnSpPr>
                <a:cxnSpLocks/>
                <a:endCxn id="12" idx="1"/>
              </p:cNvCxnSpPr>
              <p:nvPr/>
            </p:nvCxnSpPr>
            <p:spPr>
              <a:xfrm>
                <a:off x="1642185" y="2785884"/>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141413" y="3713692"/>
              <a:ext cx="3107935" cy="546461"/>
              <a:chOff x="741615" y="2518687"/>
              <a:chExt cx="3107935" cy="546461"/>
            </a:xfrm>
          </p:grpSpPr>
          <p:sp>
            <p:nvSpPr>
              <p:cNvPr id="17" name="Rounded Rectangle 16"/>
              <p:cNvSpPr/>
              <p:nvPr/>
            </p:nvSpPr>
            <p:spPr>
              <a:xfrm>
                <a:off x="2530790" y="2518687"/>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sp>
            <p:nvSpPr>
              <p:cNvPr id="20" name="TextBox 19"/>
              <p:cNvSpPr txBox="1"/>
              <p:nvPr/>
            </p:nvSpPr>
            <p:spPr>
              <a:xfrm>
                <a:off x="741615" y="2603164"/>
                <a:ext cx="1128918" cy="369332"/>
              </a:xfrm>
              <a:prstGeom prst="rect">
                <a:avLst/>
              </a:prstGeom>
              <a:noFill/>
            </p:spPr>
            <p:txBody>
              <a:bodyPr wrap="square" rtlCol="0">
                <a:spAutoFit/>
              </a:bodyPr>
              <a:lstStyle/>
              <a:p>
                <a:r>
                  <a:rPr lang="en-US" dirty="0" smtClean="0"/>
                  <a:t>ROOT’</a:t>
                </a:r>
                <a:endParaRPr lang="en-US" dirty="0"/>
              </a:p>
            </p:txBody>
          </p:sp>
          <p:cxnSp>
            <p:nvCxnSpPr>
              <p:cNvPr id="21" name="Straight Arrow Connector 20"/>
              <p:cNvCxnSpPr>
                <a:cxnSpLocks/>
              </p:cNvCxnSpPr>
              <p:nvPr/>
            </p:nvCxnSpPr>
            <p:spPr>
              <a:xfrm>
                <a:off x="1642185" y="2785884"/>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99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Dangling reference</a:t>
            </a:r>
          </a:p>
        </p:txBody>
      </p:sp>
      <p:grpSp>
        <p:nvGrpSpPr>
          <p:cNvPr id="4" name="Group 3"/>
          <p:cNvGrpSpPr/>
          <p:nvPr/>
        </p:nvGrpSpPr>
        <p:grpSpPr>
          <a:xfrm>
            <a:off x="1141413" y="2514600"/>
            <a:ext cx="7366277" cy="1609246"/>
            <a:chOff x="1141413" y="4708126"/>
            <a:chExt cx="7366277" cy="1609246"/>
          </a:xfrm>
        </p:grpSpPr>
        <p:grpSp>
          <p:nvGrpSpPr>
            <p:cNvPr id="5" name="Group 4"/>
            <p:cNvGrpSpPr/>
            <p:nvPr/>
          </p:nvGrpSpPr>
          <p:grpSpPr>
            <a:xfrm>
              <a:off x="1141413" y="4708126"/>
              <a:ext cx="7366277" cy="832463"/>
              <a:chOff x="1198576" y="4136239"/>
              <a:chExt cx="7366277" cy="832463"/>
            </a:xfrm>
          </p:grpSpPr>
          <p:cxnSp>
            <p:nvCxnSpPr>
              <p:cNvPr id="10" name="Elbow Connector 9"/>
              <p:cNvCxnSpPr/>
              <p:nvPr/>
            </p:nvCxnSpPr>
            <p:spPr>
              <a:xfrm rot="16200000" flipH="1">
                <a:off x="4148438" y="4421937"/>
                <a:ext cx="552846" cy="540684"/>
              </a:xfrm>
              <a:prstGeom prst="bentConnector3">
                <a:avLst>
                  <a:gd name="adj1" fmla="val -1518"/>
                </a:avLst>
              </a:prstGeom>
              <a:ln w="63500">
                <a:solidFill>
                  <a:schemeClr val="tx1">
                    <a:lumMod val="75000"/>
                  </a:schemeClr>
                </a:solidFill>
                <a:tailEnd type="diamon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198576" y="4136239"/>
                <a:ext cx="7366277" cy="552847"/>
                <a:chOff x="741615" y="2518687"/>
                <a:chExt cx="7366277" cy="552847"/>
              </a:xfrm>
            </p:grpSpPr>
            <p:cxnSp>
              <p:nvCxnSpPr>
                <p:cNvPr id="12" name="Straight Arrow Connector 11"/>
                <p:cNvCxnSpPr>
                  <a:cxnSpLocks/>
                </p:cNvCxnSpPr>
                <p:nvPr/>
              </p:nvCxnSpPr>
              <p:spPr>
                <a:xfrm>
                  <a:off x="6058789" y="2809301"/>
                  <a:ext cx="730343" cy="1"/>
                </a:xfrm>
                <a:prstGeom prst="straightConnector1">
                  <a:avLst/>
                </a:prstGeom>
                <a:ln w="63500">
                  <a:solidFill>
                    <a:schemeClr val="tx1">
                      <a:lumMod val="75000"/>
                    </a:schemeClr>
                  </a:solidFill>
                  <a:tailEnd type="triangle"/>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30790" y="2518687"/>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1</a:t>
                  </a:r>
                  <a:endParaRPr lang="en-US" dirty="0"/>
                </a:p>
              </p:txBody>
            </p:sp>
            <p:sp>
              <p:nvSpPr>
                <p:cNvPr id="14" name="Rounded Rectangle 13"/>
                <p:cNvSpPr/>
                <p:nvPr/>
              </p:nvSpPr>
              <p:spPr>
                <a:xfrm>
                  <a:off x="4679694" y="2525073"/>
                  <a:ext cx="1318760" cy="546461"/>
                </a:xfrm>
                <a:prstGeom prst="roundRect">
                  <a:avLst/>
                </a:prstGeom>
                <a:noFill/>
                <a:effectLst>
                  <a:outerShdw blurRad="50800" dist="50800" dir="5400000" algn="ctr" rotWithShape="0">
                    <a:srgbClr val="000000"/>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2</a:t>
                  </a:r>
                  <a:endParaRPr lang="en-US" dirty="0"/>
                </a:p>
              </p:txBody>
            </p:sp>
            <p:sp>
              <p:nvSpPr>
                <p:cNvPr id="15" name="Rounded Rectangle 14"/>
                <p:cNvSpPr/>
                <p:nvPr/>
              </p:nvSpPr>
              <p:spPr>
                <a:xfrm>
                  <a:off x="6789132" y="2518721"/>
                  <a:ext cx="1318760" cy="546461"/>
                </a:xfrm>
                <a:prstGeom prst="roundRect">
                  <a:avLst/>
                </a:prstGeom>
                <a:noFill/>
                <a:effectLst>
                  <a:outerShdw blurRad="50800" dist="50800" dir="5400000" algn="ctr" rotWithShape="0">
                    <a:srgbClr val="000000"/>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3</a:t>
                  </a:r>
                  <a:endParaRPr lang="en-US" dirty="0"/>
                </a:p>
              </p:txBody>
            </p:sp>
            <p:sp>
              <p:nvSpPr>
                <p:cNvPr id="16" name="TextBox 15"/>
                <p:cNvSpPr txBox="1"/>
                <p:nvPr/>
              </p:nvSpPr>
              <p:spPr>
                <a:xfrm>
                  <a:off x="741615" y="2603164"/>
                  <a:ext cx="1128918" cy="369332"/>
                </a:xfrm>
                <a:prstGeom prst="rect">
                  <a:avLst/>
                </a:prstGeom>
                <a:noFill/>
              </p:spPr>
              <p:txBody>
                <a:bodyPr wrap="square" rtlCol="0">
                  <a:spAutoFit/>
                </a:bodyPr>
                <a:lstStyle/>
                <a:p>
                  <a:r>
                    <a:rPr lang="en-US" smtClean="0"/>
                    <a:t>ROOT</a:t>
                  </a:r>
                  <a:endParaRPr lang="en-US"/>
                </a:p>
              </p:txBody>
            </p:sp>
            <p:cxnSp>
              <p:nvCxnSpPr>
                <p:cNvPr id="17" name="Straight Arrow Connector 16"/>
                <p:cNvCxnSpPr>
                  <a:cxnSpLocks/>
                </p:cNvCxnSpPr>
                <p:nvPr/>
              </p:nvCxnSpPr>
              <p:spPr>
                <a:xfrm>
                  <a:off x="1642185" y="2785884"/>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6" name="Elbow Connector 5"/>
            <p:cNvCxnSpPr/>
            <p:nvPr/>
          </p:nvCxnSpPr>
          <p:spPr>
            <a:xfrm flipV="1">
              <a:off x="4249348" y="5260973"/>
              <a:ext cx="1489524" cy="783170"/>
            </a:xfrm>
            <a:prstGeom prst="bentConnector2">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930588" y="5770911"/>
              <a:ext cx="1318760" cy="54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Object 4</a:t>
              </a:r>
              <a:endParaRPr lang="en-US" dirty="0"/>
            </a:p>
          </p:txBody>
        </p:sp>
        <p:sp>
          <p:nvSpPr>
            <p:cNvPr id="8" name="TextBox 7"/>
            <p:cNvSpPr txBox="1"/>
            <p:nvPr/>
          </p:nvSpPr>
          <p:spPr>
            <a:xfrm>
              <a:off x="1141413" y="5855388"/>
              <a:ext cx="1128918" cy="369332"/>
            </a:xfrm>
            <a:prstGeom prst="rect">
              <a:avLst/>
            </a:prstGeom>
            <a:noFill/>
          </p:spPr>
          <p:txBody>
            <a:bodyPr wrap="square" rtlCol="0">
              <a:spAutoFit/>
            </a:bodyPr>
            <a:lstStyle/>
            <a:p>
              <a:r>
                <a:rPr lang="en-US" dirty="0" smtClean="0"/>
                <a:t>ROOT’</a:t>
              </a:r>
              <a:endParaRPr lang="en-US" dirty="0"/>
            </a:p>
          </p:txBody>
        </p:sp>
        <p:cxnSp>
          <p:nvCxnSpPr>
            <p:cNvPr id="9" name="Straight Arrow Connector 8"/>
            <p:cNvCxnSpPr>
              <a:cxnSpLocks/>
            </p:cNvCxnSpPr>
            <p:nvPr/>
          </p:nvCxnSpPr>
          <p:spPr>
            <a:xfrm>
              <a:off x="2041983" y="6038108"/>
              <a:ext cx="888605" cy="6034"/>
            </a:xfrm>
            <a:prstGeom prst="straightConnector1">
              <a:avLst/>
            </a:prstGeom>
            <a:ln w="635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2887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7969</TotalTime>
  <Words>1799</Words>
  <Application>Microsoft Macintosh PowerPoint</Application>
  <PresentationFormat>Widescreen</PresentationFormat>
  <Paragraphs>340</Paragraphs>
  <Slides>50</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Calibri</vt:lpstr>
      <vt:lpstr>Century Gothic</vt:lpstr>
      <vt:lpstr>Mangal</vt:lpstr>
      <vt:lpstr>Wingdings</vt:lpstr>
      <vt:lpstr>Arial</vt:lpstr>
      <vt:lpstr>Mesh</vt:lpstr>
      <vt:lpstr>Garbage Collection &amp; optimization in Unity  </vt:lpstr>
      <vt:lpstr>About me</vt:lpstr>
      <vt:lpstr>Today’s talk</vt:lpstr>
      <vt:lpstr>Memory allocation</vt:lpstr>
      <vt:lpstr>Automatic dynamic Memory allocation</vt:lpstr>
      <vt:lpstr>Garbage collector CASE SCENARIOs</vt:lpstr>
      <vt:lpstr>Case 1: Garbage collect</vt:lpstr>
      <vt:lpstr>Case 2: Dangling reference</vt:lpstr>
      <vt:lpstr>Case 2: Dangling reference</vt:lpstr>
      <vt:lpstr>GC pros and cons</vt:lpstr>
      <vt:lpstr>Reference vs value type</vt:lpstr>
      <vt:lpstr>Reclaiming heap storage</vt:lpstr>
      <vt:lpstr>Reclaiming heap storage</vt:lpstr>
      <vt:lpstr>Reclaiming heap storage</vt:lpstr>
      <vt:lpstr>Reclaiming heap storage</vt:lpstr>
      <vt:lpstr>Mark and sweep</vt:lpstr>
      <vt:lpstr>Mark and sweep</vt:lpstr>
      <vt:lpstr>Mark and sweep</vt:lpstr>
      <vt:lpstr>Mark and sweep</vt:lpstr>
      <vt:lpstr>Mark and sweep</vt:lpstr>
      <vt:lpstr>MARK and sweep</vt:lpstr>
      <vt:lpstr>Pros and cons</vt:lpstr>
      <vt:lpstr>Reclaiming heap storage</vt:lpstr>
      <vt:lpstr>Generational garbage collection</vt:lpstr>
      <vt:lpstr>Generational garbage collection</vt:lpstr>
      <vt:lpstr>Generational garbage collection</vt:lpstr>
      <vt:lpstr>Generational garbage collection</vt:lpstr>
      <vt:lpstr>Generational garbage collection</vt:lpstr>
      <vt:lpstr>Generational garbage collection</vt:lpstr>
      <vt:lpstr>Generational garbage collection</vt:lpstr>
      <vt:lpstr>Condition for garbage collection</vt:lpstr>
      <vt:lpstr>Unity’s garbage collector</vt:lpstr>
      <vt:lpstr>Optimization tricks</vt:lpstr>
      <vt:lpstr>Optimization tricks</vt:lpstr>
      <vt:lpstr>Class vs struct</vt:lpstr>
      <vt:lpstr>Class vs struct</vt:lpstr>
      <vt:lpstr>Array of objects vs array of struct</vt:lpstr>
      <vt:lpstr>Array of objects vs array of struct</vt:lpstr>
      <vt:lpstr>object pooling</vt:lpstr>
      <vt:lpstr>object pooling</vt:lpstr>
      <vt:lpstr>Virtual Methods</vt:lpstr>
      <vt:lpstr>Casting</vt:lpstr>
      <vt:lpstr>casting</vt:lpstr>
      <vt:lpstr>Casting</vt:lpstr>
      <vt:lpstr>delegates</vt:lpstr>
      <vt:lpstr>Delegates</vt:lpstr>
      <vt:lpstr>Finalizers</vt:lpstr>
      <vt:lpstr>Boxing vs unboxing</vt:lpstr>
      <vt:lpstr>Boxing vs unboxing</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Unity &amp; optimisation </dc:title>
  <dc:creator>Giovanni Campo</dc:creator>
  <cp:lastModifiedBy>Giovanni Campo</cp:lastModifiedBy>
  <cp:revision>122</cp:revision>
  <dcterms:created xsi:type="dcterms:W3CDTF">2016-09-10T10:08:10Z</dcterms:created>
  <dcterms:modified xsi:type="dcterms:W3CDTF">2016-09-28T16:37:53Z</dcterms:modified>
</cp:coreProperties>
</file>