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s-es/ef/core/querying/raw-sql" TargetMode="External"/><Relationship Id="rId2" Type="http://schemas.openxmlformats.org/officeDocument/2006/relationships/hyperlink" Target="https://docs.microsoft.com/es-es/aspnet/core/security/cross-site-scripting?view=aspnetcore-3.1" TargetMode="External"/><Relationship Id="rId1" Type="http://schemas.openxmlformats.org/officeDocument/2006/relationships/slideLayout" Target="../slideLayouts/slideLayout1.xml"/><Relationship Id="rId5" Type="http://schemas.openxmlformats.org/officeDocument/2006/relationships/hyperlink" Target="https://docs.microsoft.com/es-es/aspnet/core/security/preventing-open-redirects?view=aspnetcore-3.1" TargetMode="External"/><Relationship Id="rId4" Type="http://schemas.openxmlformats.org/officeDocument/2006/relationships/hyperlink" Target="https://docs.microsoft.com/es-es/aspnet/core/security/anti-request-forgery?view=aspnetcore-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Base_de_datos" TargetMode="External"/><Relationship Id="rId2" Type="http://schemas.openxmlformats.org/officeDocument/2006/relationships/hyperlink" Target="https://es.wikipedia.org/wiki/Error_de_softwar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s-es/dotnet/api/Microsoft.AspNetCore.Mvc.IUrlHelper.islocalurl#Microsoft_AspNetCore_Mvc_IUrlHelper_IsLocalUrl_System_String_"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p:txBody>
          <a:bodyPr/>
          <a:lstStyle/>
          <a:p>
            <a:r>
              <a:rPr lang="es-CO" dirty="0"/>
              <a:t>Seguridad en Asp.net Core</a:t>
            </a:r>
          </a:p>
        </p:txBody>
      </p:sp>
    </p:spTree>
    <p:extLst>
      <p:ext uri="{BB962C8B-B14F-4D97-AF65-F5344CB8AC3E}">
        <p14:creationId xmlns:p14="http://schemas.microsoft.com/office/powerpoint/2010/main" val="406161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205288" y="713065"/>
            <a:ext cx="8825658" cy="5159230"/>
          </a:xfrm>
        </p:spPr>
        <p:txBody>
          <a:bodyPr/>
          <a:lstStyle/>
          <a:p>
            <a:r>
              <a:rPr lang="es-ES" sz="1500" b="1" dirty="0"/>
              <a:t>ASP.NET Core </a:t>
            </a:r>
            <a:r>
              <a:rPr lang="es-ES" sz="1500" dirty="0"/>
              <a:t>permite a los desarrolladores configurar y administrar con facilidad la seguridad de sus aplicaciones. ASP.NET Core contiene características para administrar la autenticación, autorización, protección de datos, cumplimiento de HTTPS, secretos de aplicación, protección contra falsificación de solicitudes y administración de CORS. Estas características de seguridad permiten compilar aplicaciones de ASP.NET Core sólidas y seguras.</a:t>
            </a:r>
            <a:br>
              <a:rPr lang="es-ES" sz="1500" dirty="0"/>
            </a:br>
            <a:br>
              <a:rPr lang="es-ES" sz="1500" dirty="0"/>
            </a:br>
            <a:r>
              <a:rPr lang="es-ES" sz="1500" b="1" dirty="0"/>
              <a:t>ASP.NET Core proporciona muchas herramientas y bibliotecas para proteger las aplicaciones</a:t>
            </a:r>
            <a:br>
              <a:rPr lang="es-ES" sz="1500" b="1" dirty="0"/>
            </a:br>
            <a:br>
              <a:rPr lang="es-ES" sz="1500" b="1" dirty="0"/>
            </a:br>
            <a:r>
              <a:rPr lang="es-ES" sz="1500" dirty="0"/>
              <a:t>-Proveedores de identidad integrados</a:t>
            </a:r>
            <a:br>
              <a:rPr lang="es-ES" sz="1500" dirty="0"/>
            </a:br>
            <a:r>
              <a:rPr lang="es-ES" sz="1500" dirty="0"/>
              <a:t>-Es posible usar servicios de identidad de terceros (Facebook, Twitter, </a:t>
            </a:r>
            <a:r>
              <a:rPr lang="es-ES" sz="1500" dirty="0" err="1"/>
              <a:t>etc</a:t>
            </a:r>
            <a:r>
              <a:rPr lang="es-ES" sz="1500" dirty="0"/>
              <a:t>)</a:t>
            </a:r>
            <a:br>
              <a:rPr lang="es-ES" sz="1500" dirty="0"/>
            </a:br>
            <a:r>
              <a:rPr lang="es-ES" sz="1500" dirty="0"/>
              <a:t>-Administración de Secretos de Aplicación (</a:t>
            </a:r>
            <a:r>
              <a:rPr lang="es-ES" sz="1500" dirty="0" err="1"/>
              <a:t>Secret</a:t>
            </a:r>
            <a:r>
              <a:rPr lang="es-ES" sz="1500" dirty="0"/>
              <a:t> </a:t>
            </a:r>
            <a:r>
              <a:rPr lang="es-ES" sz="1500" dirty="0" err="1"/>
              <a:t>keys</a:t>
            </a:r>
            <a:r>
              <a:rPr lang="es-ES" sz="1500" dirty="0"/>
              <a:t>), son una forma de almacenar información confidencial sin tener que exponerla en el código.</a:t>
            </a:r>
            <a:br>
              <a:rPr lang="es-ES" sz="1500" dirty="0"/>
            </a:br>
            <a:br>
              <a:rPr lang="es-ES" sz="1500" dirty="0"/>
            </a:br>
            <a:r>
              <a:rPr lang="es-ES" sz="1500" b="1" dirty="0"/>
              <a:t>ASP.NET Core y </a:t>
            </a:r>
            <a:r>
              <a:rPr lang="es-ES" sz="1500" b="1" dirty="0" err="1"/>
              <a:t>Entity</a:t>
            </a:r>
            <a:r>
              <a:rPr lang="es-ES" sz="1500" b="1" dirty="0"/>
              <a:t> Framework </a:t>
            </a:r>
            <a:r>
              <a:rPr lang="es-ES" sz="1500" dirty="0"/>
              <a:t>contienen características que ayudan a proteger las aplicaciones y evitar las infracciones de seguridad. La siguiente lista de vínculos le lleva a documentación en la que se detallan técnicas para evitar las vulnerabilidades de seguridad más comunes en las aplicaciones web:</a:t>
            </a:r>
            <a:br>
              <a:rPr lang="es-ES" sz="1500" dirty="0"/>
            </a:br>
            <a:r>
              <a:rPr lang="es-ES" sz="1500" dirty="0">
                <a:hlinkClick r:id="rId2"/>
              </a:rPr>
              <a:t>Ataques de scripting entre sitios</a:t>
            </a:r>
            <a:br>
              <a:rPr lang="es-ES" sz="1500" dirty="0"/>
            </a:br>
            <a:r>
              <a:rPr lang="es-ES" sz="1500" dirty="0">
                <a:hlinkClick r:id="rId3"/>
              </a:rPr>
              <a:t>Ataques por inyección de código SQL</a:t>
            </a:r>
            <a:br>
              <a:rPr lang="es-ES" sz="1500" dirty="0"/>
            </a:br>
            <a:r>
              <a:rPr lang="es-ES" sz="1500" dirty="0">
                <a:hlinkClick r:id="rId4"/>
              </a:rPr>
              <a:t>Falsificación de solicitudes entre sitios. (CSRF)</a:t>
            </a:r>
            <a:br>
              <a:rPr lang="es-ES" sz="1500" dirty="0"/>
            </a:br>
            <a:r>
              <a:rPr lang="es-ES" sz="1500" dirty="0">
                <a:hlinkClick r:id="rId5"/>
              </a:rPr>
              <a:t>Ataques de redireccionamiento abierto</a:t>
            </a:r>
            <a:endParaRPr lang="es-CO" sz="1500" dirty="0"/>
          </a:p>
        </p:txBody>
      </p:sp>
    </p:spTree>
    <p:extLst>
      <p:ext uri="{BB962C8B-B14F-4D97-AF65-F5344CB8AC3E}">
        <p14:creationId xmlns:p14="http://schemas.microsoft.com/office/powerpoint/2010/main" val="183116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339512" y="771788"/>
            <a:ext cx="8825658" cy="5125674"/>
          </a:xfrm>
        </p:spPr>
        <p:txBody>
          <a:bodyPr/>
          <a:lstStyle/>
          <a:p>
            <a:r>
              <a:rPr lang="es-ES" sz="1600" dirty="0"/>
              <a:t>Cross-</a:t>
            </a:r>
            <a:r>
              <a:rPr lang="es-ES" sz="1600" dirty="0" err="1"/>
              <a:t>Site</a:t>
            </a:r>
            <a:r>
              <a:rPr lang="es-ES" sz="1600" dirty="0"/>
              <a:t> Scripting (XSS) es una vulnerabilidad que permite a un atacante ejecutar scripts desde el lado del cliente (normalmente JavaScript) en las páginas web. Cuando otros usuarios cargar páginas afectadas se ejecutarán las secuencias de comandos del atacante, lo que podría robar cookies y tokens de sesión, cambiar el contenido de la página web a través de la manipulación del DOM o redirigir el explorador a otra página. Las vulnerabilidades XSS suelen producen cuando una aplicación toma la entrada del usuario y lo envía a una página sin validación, codificación o secuencias de escape.</a:t>
            </a:r>
            <a:br>
              <a:rPr lang="es-ES" sz="1600" dirty="0"/>
            </a:br>
            <a:br>
              <a:rPr lang="es-ES" sz="1600" dirty="0"/>
            </a:br>
            <a:r>
              <a:rPr lang="es-ES" sz="1600" b="1" dirty="0"/>
              <a:t>Codificación HTML con </a:t>
            </a:r>
            <a:r>
              <a:rPr lang="es-ES" sz="1600" b="1" dirty="0" err="1"/>
              <a:t>Razor</a:t>
            </a:r>
            <a:br>
              <a:rPr lang="es-ES" sz="1600" b="1" dirty="0"/>
            </a:br>
            <a:r>
              <a:rPr lang="es-ES" sz="1600" dirty="0"/>
              <a:t>El motor de </a:t>
            </a:r>
            <a:r>
              <a:rPr lang="es-ES" sz="1600" dirty="0" err="1"/>
              <a:t>Razor</a:t>
            </a:r>
            <a:r>
              <a:rPr lang="es-ES" sz="1600" dirty="0"/>
              <a:t> usado en MVC codifica automáticamente todas las salidas que proceden de las variables, a menos que te esfuerces para evitarlo. Usa reglas de codificación de atributo HTML siempre que se use la </a:t>
            </a:r>
            <a:r>
              <a:rPr lang="es-ES" sz="1600" i="1" dirty="0"/>
              <a:t>@</a:t>
            </a:r>
            <a:r>
              <a:rPr lang="es-ES" sz="1600" dirty="0"/>
              <a:t> directiva. Como la codificación HTML de atributos es una mejora de la codificación HTML significa que no tiene que preocuparse de si debe utilizar la codificación HTML o la codificación de atributos. Debe asegurarse de que utiliza </a:t>
            </a:r>
            <a:r>
              <a:rPr lang="es-ES" sz="1600" i="1" dirty="0"/>
              <a:t>@</a:t>
            </a:r>
            <a:r>
              <a:rPr lang="es-ES" sz="1600" dirty="0"/>
              <a:t> solo en un contexto HTML, no cuando intente insertar una entrada que no es de confianza en JavaScript. Algunas etiquetas auxiliares también codificarán la entrada que se usa en los parámetros de otras etiquetas.</a:t>
            </a:r>
            <a:br>
              <a:rPr lang="es-ES" dirty="0"/>
            </a:br>
            <a:endParaRPr lang="es-CO" sz="1600" dirty="0"/>
          </a:p>
        </p:txBody>
      </p:sp>
    </p:spTree>
    <p:extLst>
      <p:ext uri="{BB962C8B-B14F-4D97-AF65-F5344CB8AC3E}">
        <p14:creationId xmlns:p14="http://schemas.microsoft.com/office/powerpoint/2010/main" val="70062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314345" y="1057013"/>
            <a:ext cx="8825658" cy="4244829"/>
          </a:xfrm>
        </p:spPr>
        <p:txBody>
          <a:bodyPr/>
          <a:lstStyle/>
          <a:p>
            <a:r>
              <a:rPr lang="es-ES" sz="1800" b="1" dirty="0"/>
              <a:t>Ejemplo:</a:t>
            </a:r>
            <a:br>
              <a:rPr lang="es-ES" sz="1600" dirty="0"/>
            </a:br>
            <a:br>
              <a:rPr lang="es-ES" sz="1600" dirty="0"/>
            </a:br>
            <a:r>
              <a:rPr lang="es-CO" sz="1800" dirty="0"/>
              <a:t>@{ </a:t>
            </a:r>
            <a:br>
              <a:rPr lang="es-CO" sz="1800" dirty="0"/>
            </a:br>
            <a:r>
              <a:rPr lang="es-CO" sz="1800" dirty="0"/>
              <a:t>	</a:t>
            </a:r>
            <a:r>
              <a:rPr lang="es-CO" sz="1800" dirty="0" err="1"/>
              <a:t>var</a:t>
            </a:r>
            <a:r>
              <a:rPr lang="es-CO" sz="1800" dirty="0"/>
              <a:t> </a:t>
            </a:r>
            <a:r>
              <a:rPr lang="es-CO" sz="1800" dirty="0" err="1"/>
              <a:t>entradaTexto</a:t>
            </a:r>
            <a:r>
              <a:rPr lang="es-CO" sz="1800" dirty="0"/>
              <a:t> = "&lt;\"123\"&gt;";</a:t>
            </a:r>
            <a:br>
              <a:rPr lang="es-CO" sz="1800" dirty="0"/>
            </a:br>
            <a:r>
              <a:rPr lang="es-CO" sz="1800" dirty="0"/>
              <a:t> } </a:t>
            </a:r>
            <a:br>
              <a:rPr lang="es-CO" sz="1800" dirty="0"/>
            </a:br>
            <a:br>
              <a:rPr lang="es-CO" sz="1800" dirty="0"/>
            </a:br>
            <a:r>
              <a:rPr lang="es-CO" sz="1800" dirty="0"/>
              <a:t>@ </a:t>
            </a:r>
            <a:r>
              <a:rPr lang="es-CO" sz="1800" dirty="0" err="1"/>
              <a:t>entradaTexto</a:t>
            </a:r>
            <a:br>
              <a:rPr lang="es-CO" sz="1800" dirty="0"/>
            </a:br>
            <a:br>
              <a:rPr lang="es-CO" sz="1800" dirty="0"/>
            </a:br>
            <a:r>
              <a:rPr lang="es-ES" sz="1600" dirty="0"/>
              <a:t>Esta vista muestra el contenido de la variable </a:t>
            </a:r>
            <a:r>
              <a:rPr lang="es-CO" sz="1600" dirty="0"/>
              <a:t> </a:t>
            </a:r>
            <a:r>
              <a:rPr lang="es-CO" sz="1600" b="1" dirty="0" err="1"/>
              <a:t>entradaTexto</a:t>
            </a:r>
            <a:r>
              <a:rPr lang="es-CO" sz="1600" dirty="0"/>
              <a:t> </a:t>
            </a:r>
            <a:r>
              <a:rPr lang="es-ES" sz="1600" dirty="0"/>
              <a:t> . Esta variable incluye algunos caracteres que </a:t>
            </a:r>
            <a:r>
              <a:rPr lang="es-ES" sz="1600" b="1" dirty="0"/>
              <a:t>se usan en los ataques XSS</a:t>
            </a:r>
            <a:r>
              <a:rPr lang="es-ES" sz="1600" dirty="0"/>
              <a:t>, es decir, &lt;, "y &gt;. Examinando el origen, muestra la salida codificada y representada como:</a:t>
            </a:r>
            <a:br>
              <a:rPr lang="es-ES" sz="1600" dirty="0"/>
            </a:br>
            <a:br>
              <a:rPr lang="es-ES" sz="1600" dirty="0"/>
            </a:br>
            <a:r>
              <a:rPr lang="es-ES" sz="1800" b="1" dirty="0"/>
              <a:t>HTML:</a:t>
            </a:r>
            <a:br>
              <a:rPr lang="es-ES" sz="1600" dirty="0"/>
            </a:br>
            <a:br>
              <a:rPr lang="es-ES" sz="1600" dirty="0"/>
            </a:br>
            <a:r>
              <a:rPr lang="fr-FR" sz="1600" dirty="0"/>
              <a:t>&amp;</a:t>
            </a:r>
            <a:r>
              <a:rPr lang="fr-FR" sz="1600" dirty="0" err="1"/>
              <a:t>lt</a:t>
            </a:r>
            <a:r>
              <a:rPr lang="fr-FR" sz="1600" dirty="0"/>
              <a:t>;&amp;quot;123&amp;quot;&amp;gt;</a:t>
            </a:r>
            <a:br>
              <a:rPr lang="es-ES" dirty="0"/>
            </a:br>
            <a:endParaRPr lang="es-CO" sz="1600" dirty="0"/>
          </a:p>
        </p:txBody>
      </p:sp>
    </p:spTree>
    <p:extLst>
      <p:ext uri="{BB962C8B-B14F-4D97-AF65-F5344CB8AC3E}">
        <p14:creationId xmlns:p14="http://schemas.microsoft.com/office/powerpoint/2010/main" val="163854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339512" y="771788"/>
            <a:ext cx="8825658" cy="1795243"/>
          </a:xfrm>
        </p:spPr>
        <p:txBody>
          <a:bodyPr/>
          <a:lstStyle/>
          <a:p>
            <a:r>
              <a:rPr lang="es-ES" sz="1600" b="1" dirty="0"/>
              <a:t>-Inyección SQL</a:t>
            </a:r>
            <a:r>
              <a:rPr lang="es-ES" sz="1600" dirty="0"/>
              <a:t> es un método de infiltración de código intruso que se vale de una </a:t>
            </a:r>
            <a:r>
              <a:rPr lang="es-ES" sz="1600" dirty="0">
                <a:hlinkClick r:id="rId2" tooltip="Error de software"/>
              </a:rPr>
              <a:t>vulnerabilidad informática</a:t>
            </a:r>
            <a:r>
              <a:rPr lang="es-ES" sz="1600" dirty="0"/>
              <a:t> presente en una aplicación en el nivel de validación de las entradas para realizar operaciones sobre una </a:t>
            </a:r>
            <a:r>
              <a:rPr lang="es-ES" sz="1600" dirty="0">
                <a:hlinkClick r:id="rId3" tooltip="Base de datos"/>
              </a:rPr>
              <a:t>base de datos</a:t>
            </a:r>
            <a:r>
              <a:rPr lang="es-ES" sz="1600" dirty="0"/>
              <a:t>. </a:t>
            </a:r>
            <a:br>
              <a:rPr lang="es-ES" sz="1600" dirty="0"/>
            </a:br>
            <a:r>
              <a:rPr lang="es-ES" sz="1600" dirty="0"/>
              <a:t>-En la inyección SQL se coloca código malicioso en los campos de entrada de formulario que puede destruir la base de datos</a:t>
            </a:r>
            <a:br>
              <a:rPr lang="es-ES" sz="1600" dirty="0"/>
            </a:br>
            <a:endParaRPr lang="es-CO" sz="1600" dirty="0"/>
          </a:p>
        </p:txBody>
      </p:sp>
      <p:sp>
        <p:nvSpPr>
          <p:cNvPr id="3" name="Rectángulo: esquinas redondeadas 2">
            <a:extLst>
              <a:ext uri="{FF2B5EF4-FFF2-40B4-BE49-F238E27FC236}">
                <a16:creationId xmlns:a16="http://schemas.microsoft.com/office/drawing/2014/main" id="{A69F5927-2A26-4DE2-A55B-8DAA2B06BE25}"/>
              </a:ext>
            </a:extLst>
          </p:cNvPr>
          <p:cNvSpPr/>
          <p:nvPr/>
        </p:nvSpPr>
        <p:spPr>
          <a:xfrm>
            <a:off x="4798503" y="2835479"/>
            <a:ext cx="2248249" cy="31878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dirty="0" err="1"/>
              <a:t>jose</a:t>
            </a:r>
            <a:endParaRPr lang="es-CO" dirty="0"/>
          </a:p>
        </p:txBody>
      </p:sp>
      <p:sp>
        <p:nvSpPr>
          <p:cNvPr id="4" name="Título 1">
            <a:extLst>
              <a:ext uri="{FF2B5EF4-FFF2-40B4-BE49-F238E27FC236}">
                <a16:creationId xmlns:a16="http://schemas.microsoft.com/office/drawing/2014/main" id="{2D9071E8-76DF-4377-A544-EB72199BC2B8}"/>
              </a:ext>
            </a:extLst>
          </p:cNvPr>
          <p:cNvSpPr txBox="1">
            <a:spLocks/>
          </p:cNvSpPr>
          <p:nvPr/>
        </p:nvSpPr>
        <p:spPr bwMode="gray">
          <a:xfrm>
            <a:off x="3598877" y="2793534"/>
            <a:ext cx="1224793" cy="57883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a:t>Usuario:</a:t>
            </a:r>
            <a:br>
              <a:rPr lang="es-ES" sz="1600" dirty="0"/>
            </a:br>
            <a:endParaRPr lang="es-CO" sz="1600" dirty="0"/>
          </a:p>
        </p:txBody>
      </p:sp>
      <p:sp>
        <p:nvSpPr>
          <p:cNvPr id="5" name="Rectángulo: esquinas redondeadas 4">
            <a:extLst>
              <a:ext uri="{FF2B5EF4-FFF2-40B4-BE49-F238E27FC236}">
                <a16:creationId xmlns:a16="http://schemas.microsoft.com/office/drawing/2014/main" id="{5F2C3EC6-50E7-409D-B604-0ECF600F40AB}"/>
              </a:ext>
            </a:extLst>
          </p:cNvPr>
          <p:cNvSpPr/>
          <p:nvPr/>
        </p:nvSpPr>
        <p:spPr>
          <a:xfrm>
            <a:off x="4798503" y="3280094"/>
            <a:ext cx="2248249" cy="31878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dirty="0"/>
              <a:t>password123</a:t>
            </a:r>
          </a:p>
        </p:txBody>
      </p:sp>
      <p:sp>
        <p:nvSpPr>
          <p:cNvPr id="6" name="Título 1">
            <a:extLst>
              <a:ext uri="{FF2B5EF4-FFF2-40B4-BE49-F238E27FC236}">
                <a16:creationId xmlns:a16="http://schemas.microsoft.com/office/drawing/2014/main" id="{83C224C2-6E71-42D5-B77F-84954D572054}"/>
              </a:ext>
            </a:extLst>
          </p:cNvPr>
          <p:cNvSpPr txBox="1">
            <a:spLocks/>
          </p:cNvSpPr>
          <p:nvPr/>
        </p:nvSpPr>
        <p:spPr bwMode="gray">
          <a:xfrm>
            <a:off x="3598877" y="3238149"/>
            <a:ext cx="1224793" cy="57883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err="1"/>
              <a:t>Password</a:t>
            </a:r>
            <a:r>
              <a:rPr lang="es-ES" sz="1600" dirty="0"/>
              <a:t>:</a:t>
            </a:r>
            <a:br>
              <a:rPr lang="es-ES" sz="1600" dirty="0"/>
            </a:br>
            <a:endParaRPr lang="es-CO" sz="1600" dirty="0"/>
          </a:p>
        </p:txBody>
      </p:sp>
      <p:sp>
        <p:nvSpPr>
          <p:cNvPr id="7" name="Título 1">
            <a:extLst>
              <a:ext uri="{FF2B5EF4-FFF2-40B4-BE49-F238E27FC236}">
                <a16:creationId xmlns:a16="http://schemas.microsoft.com/office/drawing/2014/main" id="{32E2D803-36BB-41EA-AF49-17CCC8E297E1}"/>
              </a:ext>
            </a:extLst>
          </p:cNvPr>
          <p:cNvSpPr txBox="1">
            <a:spLocks/>
          </p:cNvSpPr>
          <p:nvPr/>
        </p:nvSpPr>
        <p:spPr bwMode="gray">
          <a:xfrm>
            <a:off x="2862044" y="3808598"/>
            <a:ext cx="6701406" cy="57883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err="1"/>
              <a:t>Select</a:t>
            </a:r>
            <a:r>
              <a:rPr lang="es-ES" sz="1600" dirty="0"/>
              <a:t> * </a:t>
            </a:r>
            <a:r>
              <a:rPr lang="es-ES" sz="1600" dirty="0" err="1"/>
              <a:t>from</a:t>
            </a:r>
            <a:r>
              <a:rPr lang="es-ES" sz="1600" dirty="0"/>
              <a:t> usuarios </a:t>
            </a:r>
            <a:r>
              <a:rPr lang="es-ES" sz="1600" dirty="0" err="1"/>
              <a:t>where</a:t>
            </a:r>
            <a:r>
              <a:rPr lang="es-ES" sz="1600" dirty="0"/>
              <a:t> </a:t>
            </a:r>
            <a:r>
              <a:rPr lang="es-ES" sz="1600" dirty="0" err="1"/>
              <a:t>id_usuario</a:t>
            </a:r>
            <a:r>
              <a:rPr lang="es-ES" sz="1600" dirty="0"/>
              <a:t>=‘</a:t>
            </a:r>
            <a:r>
              <a:rPr lang="es-ES" sz="1600" dirty="0" err="1"/>
              <a:t>jose</a:t>
            </a:r>
            <a:r>
              <a:rPr lang="es-ES" sz="1600" dirty="0"/>
              <a:t>’ and </a:t>
            </a:r>
            <a:r>
              <a:rPr lang="es-ES" sz="1600" dirty="0" err="1"/>
              <a:t>password</a:t>
            </a:r>
            <a:r>
              <a:rPr lang="es-ES" sz="1600" dirty="0"/>
              <a:t>=‘password123’</a:t>
            </a:r>
            <a:br>
              <a:rPr lang="es-ES" sz="1600" dirty="0"/>
            </a:br>
            <a:endParaRPr lang="es-CO" sz="1600" dirty="0"/>
          </a:p>
        </p:txBody>
      </p:sp>
      <p:sp>
        <p:nvSpPr>
          <p:cNvPr id="8" name="Rectángulo: esquinas redondeadas 7">
            <a:extLst>
              <a:ext uri="{FF2B5EF4-FFF2-40B4-BE49-F238E27FC236}">
                <a16:creationId xmlns:a16="http://schemas.microsoft.com/office/drawing/2014/main" id="{502AF8F8-3121-409C-ABFB-1F73622A6E31}"/>
              </a:ext>
            </a:extLst>
          </p:cNvPr>
          <p:cNvSpPr/>
          <p:nvPr/>
        </p:nvSpPr>
        <p:spPr>
          <a:xfrm>
            <a:off x="4971875" y="4597159"/>
            <a:ext cx="2248249" cy="31878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dirty="0"/>
              <a:t>`OR 1=1/*</a:t>
            </a:r>
          </a:p>
        </p:txBody>
      </p:sp>
      <p:sp>
        <p:nvSpPr>
          <p:cNvPr id="9" name="Título 1">
            <a:extLst>
              <a:ext uri="{FF2B5EF4-FFF2-40B4-BE49-F238E27FC236}">
                <a16:creationId xmlns:a16="http://schemas.microsoft.com/office/drawing/2014/main" id="{6A45A927-7648-4DB3-8CBE-A918BD2ABC3E}"/>
              </a:ext>
            </a:extLst>
          </p:cNvPr>
          <p:cNvSpPr txBox="1">
            <a:spLocks/>
          </p:cNvSpPr>
          <p:nvPr/>
        </p:nvSpPr>
        <p:spPr bwMode="gray">
          <a:xfrm>
            <a:off x="3772249" y="4555214"/>
            <a:ext cx="1224793" cy="57883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a:t>Usuario:</a:t>
            </a:r>
            <a:br>
              <a:rPr lang="es-ES" sz="1600" dirty="0"/>
            </a:br>
            <a:endParaRPr lang="es-CO" sz="1600" dirty="0"/>
          </a:p>
        </p:txBody>
      </p:sp>
      <p:sp>
        <p:nvSpPr>
          <p:cNvPr id="10" name="Rectángulo: esquinas redondeadas 9">
            <a:extLst>
              <a:ext uri="{FF2B5EF4-FFF2-40B4-BE49-F238E27FC236}">
                <a16:creationId xmlns:a16="http://schemas.microsoft.com/office/drawing/2014/main" id="{D9827A15-9028-4677-A516-13AFBDC84645}"/>
              </a:ext>
            </a:extLst>
          </p:cNvPr>
          <p:cNvSpPr/>
          <p:nvPr/>
        </p:nvSpPr>
        <p:spPr>
          <a:xfrm>
            <a:off x="4971875" y="5041774"/>
            <a:ext cx="2248249" cy="31878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dirty="0"/>
              <a:t>*/--</a:t>
            </a:r>
          </a:p>
        </p:txBody>
      </p:sp>
      <p:sp>
        <p:nvSpPr>
          <p:cNvPr id="11" name="Título 1">
            <a:extLst>
              <a:ext uri="{FF2B5EF4-FFF2-40B4-BE49-F238E27FC236}">
                <a16:creationId xmlns:a16="http://schemas.microsoft.com/office/drawing/2014/main" id="{55AE0E22-16E6-4D5C-942C-1BFBC07B8897}"/>
              </a:ext>
            </a:extLst>
          </p:cNvPr>
          <p:cNvSpPr txBox="1">
            <a:spLocks/>
          </p:cNvSpPr>
          <p:nvPr/>
        </p:nvSpPr>
        <p:spPr bwMode="gray">
          <a:xfrm>
            <a:off x="3772249" y="4999829"/>
            <a:ext cx="1224793" cy="57883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err="1"/>
              <a:t>Password</a:t>
            </a:r>
            <a:r>
              <a:rPr lang="es-ES" sz="1600" dirty="0"/>
              <a:t>:</a:t>
            </a:r>
            <a:br>
              <a:rPr lang="es-ES" sz="1600" dirty="0"/>
            </a:br>
            <a:endParaRPr lang="es-CO" sz="1600" dirty="0"/>
          </a:p>
        </p:txBody>
      </p:sp>
      <p:sp>
        <p:nvSpPr>
          <p:cNvPr id="12" name="Título 1">
            <a:extLst>
              <a:ext uri="{FF2B5EF4-FFF2-40B4-BE49-F238E27FC236}">
                <a16:creationId xmlns:a16="http://schemas.microsoft.com/office/drawing/2014/main" id="{63977079-D4C7-4075-AD64-7618C5297E96}"/>
              </a:ext>
            </a:extLst>
          </p:cNvPr>
          <p:cNvSpPr txBox="1">
            <a:spLocks/>
          </p:cNvSpPr>
          <p:nvPr/>
        </p:nvSpPr>
        <p:spPr bwMode="gray">
          <a:xfrm>
            <a:off x="3035416" y="5570278"/>
            <a:ext cx="6701406" cy="57883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err="1"/>
              <a:t>Select</a:t>
            </a:r>
            <a:r>
              <a:rPr lang="es-ES" sz="1600" dirty="0"/>
              <a:t> * </a:t>
            </a:r>
            <a:r>
              <a:rPr lang="es-ES" sz="1600" dirty="0" err="1"/>
              <a:t>from</a:t>
            </a:r>
            <a:r>
              <a:rPr lang="es-ES" sz="1600" dirty="0"/>
              <a:t> usuarios </a:t>
            </a:r>
            <a:r>
              <a:rPr lang="es-ES" sz="1600" dirty="0" err="1"/>
              <a:t>where</a:t>
            </a:r>
            <a:r>
              <a:rPr lang="es-ES" sz="1600" dirty="0"/>
              <a:t> </a:t>
            </a:r>
            <a:r>
              <a:rPr lang="es-ES" sz="1600" dirty="0" err="1"/>
              <a:t>id_usuario</a:t>
            </a:r>
            <a:r>
              <a:rPr lang="es-ES" sz="1600" dirty="0"/>
              <a:t>=‘’ OR 1=1;/*’ and </a:t>
            </a:r>
            <a:r>
              <a:rPr lang="es-ES" sz="1600" dirty="0" err="1"/>
              <a:t>password</a:t>
            </a:r>
            <a:r>
              <a:rPr lang="es-ES" sz="1600" dirty="0"/>
              <a:t>=‘*/--’</a:t>
            </a:r>
            <a:br>
              <a:rPr lang="es-ES" sz="1600" dirty="0"/>
            </a:br>
            <a:endParaRPr lang="es-CO" sz="1600" dirty="0"/>
          </a:p>
        </p:txBody>
      </p:sp>
    </p:spTree>
    <p:extLst>
      <p:ext uri="{BB962C8B-B14F-4D97-AF65-F5344CB8AC3E}">
        <p14:creationId xmlns:p14="http://schemas.microsoft.com/office/powerpoint/2010/main" val="378258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314345" y="687897"/>
            <a:ext cx="8825658" cy="5117286"/>
          </a:xfrm>
        </p:spPr>
        <p:txBody>
          <a:bodyPr/>
          <a:lstStyle/>
          <a:p>
            <a:br>
              <a:rPr lang="es-ES" sz="1600" b="1" dirty="0"/>
            </a:br>
            <a:r>
              <a:rPr lang="es-ES" sz="1600" dirty="0" err="1"/>
              <a:t>Entity</a:t>
            </a:r>
            <a:r>
              <a:rPr lang="es-ES" sz="1600" dirty="0"/>
              <a:t> Framework Core le permite descender hasta las consultas SQL sin formato cuando trabaja con una base de datos relacional.</a:t>
            </a:r>
            <a:br>
              <a:rPr lang="es-ES" sz="1600" dirty="0"/>
            </a:br>
            <a:br>
              <a:rPr lang="es-ES" sz="1600" dirty="0"/>
            </a:br>
            <a:r>
              <a:rPr lang="es-ES" sz="1600" b="1" dirty="0"/>
              <a:t>Use siempre la parametrización para las consultas SQL sin formato</a:t>
            </a:r>
            <a:br>
              <a:rPr lang="es-ES" sz="1600" dirty="0"/>
            </a:br>
            <a:r>
              <a:rPr lang="es-ES" sz="1600" dirty="0"/>
              <a:t>Al indicar cualquier valor proporcionado por el usuario en una consulta SQL sin formato, debe tener cuidado para evitar ataques por inyección de código SQL. Además de validar que dichos valores no contienen caracteres no válidos, use siempre la parametrización que envía los valores separados del texto SQL.</a:t>
            </a:r>
            <a:br>
              <a:rPr lang="es-ES" sz="1600" dirty="0"/>
            </a:br>
            <a:br>
              <a:rPr lang="es-ES" sz="1600" dirty="0"/>
            </a:br>
            <a:r>
              <a:rPr lang="es-ES" sz="1800" b="1" dirty="0"/>
              <a:t>Ejemplo:</a:t>
            </a:r>
            <a:br>
              <a:rPr lang="es-ES" sz="1800" b="1" dirty="0"/>
            </a:br>
            <a:br>
              <a:rPr lang="es-ES" sz="1400" dirty="0"/>
            </a:br>
            <a:r>
              <a:rPr lang="es-CO" sz="1400" dirty="0" err="1"/>
              <a:t>var</a:t>
            </a:r>
            <a:r>
              <a:rPr lang="es-CO" sz="1400" dirty="0"/>
              <a:t> </a:t>
            </a:r>
            <a:r>
              <a:rPr lang="es-CO" sz="1400" dirty="0" err="1"/>
              <a:t>user</a:t>
            </a:r>
            <a:r>
              <a:rPr lang="es-CO" sz="1400" dirty="0"/>
              <a:t> = "</a:t>
            </a:r>
            <a:r>
              <a:rPr lang="es-CO" sz="1400" dirty="0" err="1"/>
              <a:t>johndoe</a:t>
            </a:r>
            <a:r>
              <a:rPr lang="es-CO" sz="1400" dirty="0"/>
              <a:t>"; </a:t>
            </a:r>
            <a:br>
              <a:rPr lang="es-CO" sz="1400" dirty="0"/>
            </a:br>
            <a:br>
              <a:rPr lang="es-CO" sz="1400" dirty="0"/>
            </a:br>
            <a:r>
              <a:rPr lang="es-CO" sz="1400" dirty="0" err="1"/>
              <a:t>var</a:t>
            </a:r>
            <a:r>
              <a:rPr lang="es-CO" sz="1400" dirty="0"/>
              <a:t> blogs = </a:t>
            </a:r>
            <a:r>
              <a:rPr lang="es-CO" sz="1400" dirty="0" err="1"/>
              <a:t>context.Blogs</a:t>
            </a:r>
            <a:r>
              <a:rPr lang="es-CO" sz="1400" dirty="0"/>
              <a:t> .</a:t>
            </a:r>
            <a:r>
              <a:rPr lang="es-CO" sz="1400" dirty="0" err="1"/>
              <a:t>FromSqlRaw</a:t>
            </a:r>
            <a:r>
              <a:rPr lang="es-CO" sz="1400" dirty="0"/>
              <a:t>("EXECUTE </a:t>
            </a:r>
            <a:r>
              <a:rPr lang="es-CO" sz="1400" dirty="0" err="1"/>
              <a:t>dbo.GetMostPopularBlogsForUser</a:t>
            </a:r>
            <a:r>
              <a:rPr lang="es-CO" sz="1400" dirty="0"/>
              <a:t> {0}", </a:t>
            </a:r>
            <a:r>
              <a:rPr lang="es-CO" sz="1400" dirty="0" err="1"/>
              <a:t>user</a:t>
            </a:r>
            <a:r>
              <a:rPr lang="es-CO" sz="1400" dirty="0"/>
              <a:t>) .</a:t>
            </a:r>
            <a:r>
              <a:rPr lang="es-CO" sz="1400" dirty="0" err="1"/>
              <a:t>ToList</a:t>
            </a:r>
            <a:r>
              <a:rPr lang="es-CO" sz="1400" dirty="0"/>
              <a:t>();</a:t>
            </a:r>
            <a:br>
              <a:rPr lang="es-ES" sz="1400" dirty="0"/>
            </a:br>
            <a:br>
              <a:rPr lang="es-ES" sz="1600" b="1" dirty="0"/>
            </a:br>
            <a:br>
              <a:rPr lang="es-ES" sz="1800" b="1" dirty="0"/>
            </a:br>
            <a:br>
              <a:rPr lang="es-ES" dirty="0"/>
            </a:br>
            <a:endParaRPr lang="es-CO" sz="1600" dirty="0"/>
          </a:p>
        </p:txBody>
      </p:sp>
    </p:spTree>
    <p:extLst>
      <p:ext uri="{BB962C8B-B14F-4D97-AF65-F5344CB8AC3E}">
        <p14:creationId xmlns:p14="http://schemas.microsoft.com/office/powerpoint/2010/main" val="95541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398235" y="1759591"/>
            <a:ext cx="8825658" cy="3338818"/>
          </a:xfrm>
        </p:spPr>
        <p:txBody>
          <a:bodyPr/>
          <a:lstStyle/>
          <a:p>
            <a:r>
              <a:rPr lang="es-ES" sz="1600" dirty="0"/>
              <a:t>Las aplicaciones Web con frecuencia redirigen a los usuarios a una página de inicio de sesión cuando acceden a recursos que requieren autenticación. La redirección normalmente incluye un </a:t>
            </a:r>
            <a:r>
              <a:rPr lang="es-ES" sz="1600" dirty="0" err="1"/>
              <a:t>returnUrl</a:t>
            </a:r>
            <a:r>
              <a:rPr lang="es-ES" sz="1600" dirty="0"/>
              <a:t> parámetro de cadena de consulta para que el usuario puede devolverse a la dirección URL solicitada originalmente después de que han iniciado sesión correctamente. Después de que el usuario se autentica, le redirigirá a la dirección URL que tenían originalmente solicitada.</a:t>
            </a:r>
            <a:br>
              <a:rPr lang="es-ES" sz="1600" dirty="0"/>
            </a:br>
            <a:br>
              <a:rPr lang="es-ES" sz="1600" dirty="0"/>
            </a:br>
            <a:r>
              <a:rPr lang="es-ES" sz="1600" dirty="0"/>
              <a:t>Dado que la dirección URL de destino se especifica en el elemento </a:t>
            </a:r>
            <a:r>
              <a:rPr lang="es-ES" sz="1600" dirty="0" err="1"/>
              <a:t>querystring</a:t>
            </a:r>
            <a:r>
              <a:rPr lang="es-ES" sz="1600" dirty="0"/>
              <a:t> de la solicitud, un usuario malintencionado podría alterar la cadena de consulta. Una cadena de consulta alterado podría permitir que el sitio redirigir al usuario a un sitio externo, malintencionado. </a:t>
            </a:r>
            <a:r>
              <a:rPr lang="es-ES" sz="1600" b="1" dirty="0"/>
              <a:t>Esta técnica se denomina un ataque de redirección (o la redirección) abierto.</a:t>
            </a:r>
            <a:br>
              <a:rPr lang="es-ES" dirty="0"/>
            </a:br>
            <a:endParaRPr lang="es-CO" sz="1600" dirty="0"/>
          </a:p>
        </p:txBody>
      </p:sp>
    </p:spTree>
    <p:extLst>
      <p:ext uri="{BB962C8B-B14F-4D97-AF65-F5344CB8AC3E}">
        <p14:creationId xmlns:p14="http://schemas.microsoft.com/office/powerpoint/2010/main" val="276664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398235" y="503339"/>
            <a:ext cx="8825658" cy="5377344"/>
          </a:xfrm>
        </p:spPr>
        <p:txBody>
          <a:bodyPr/>
          <a:lstStyle/>
          <a:p>
            <a:r>
              <a:rPr lang="es-ES" sz="1600" dirty="0"/>
              <a:t>Un usuario malintencionado puede desarrollar un ataque diseñado para permitir el acceso de usuarios malintencionados a las credenciales de un usuario o información confidencial. Para iniciar el ataque, el usuario malintencionado convence al usuario que haga clic en un vínculo a la página de inicio de sesión de su sitio con un </a:t>
            </a:r>
            <a:r>
              <a:rPr lang="es-ES" sz="1600" dirty="0" err="1"/>
              <a:t>returnUrl</a:t>
            </a:r>
            <a:r>
              <a:rPr lang="es-ES" sz="1600" dirty="0"/>
              <a:t> </a:t>
            </a:r>
            <a:r>
              <a:rPr lang="es-ES" sz="1600" dirty="0" err="1"/>
              <a:t>querystring</a:t>
            </a:r>
            <a:r>
              <a:rPr lang="es-ES" sz="1600" dirty="0"/>
              <a:t> agregado valor a la dirección URL. Por ejemplo, considere la posibilidad de una aplicación en contoso.com que incluye una página de inicio de sesión en </a:t>
            </a:r>
            <a:r>
              <a:rPr lang="es-ES" sz="1600" b="1" dirty="0"/>
              <a:t>http://contoso.com/Account/LogOn?returnUrl=/Home/About</a:t>
            </a:r>
            <a:r>
              <a:rPr lang="es-ES" sz="1600" dirty="0"/>
              <a:t>. El ataque sigue estos pasos:</a:t>
            </a:r>
            <a:br>
              <a:rPr lang="es-ES" sz="1600" dirty="0"/>
            </a:br>
            <a:br>
              <a:rPr lang="es-ES" sz="1600" dirty="0"/>
            </a:br>
            <a:r>
              <a:rPr lang="es-ES" sz="1600" dirty="0"/>
              <a:t>-El usuario hace clic en un vínculo malintencionado a http://contoso.com/Account/LogOn?returnUrl=</a:t>
            </a:r>
            <a:r>
              <a:rPr lang="es-ES" sz="1600" b="1" dirty="0"/>
              <a:t>http://contoso1.com/Account/LogOn </a:t>
            </a:r>
            <a:r>
              <a:rPr lang="es-ES" sz="1600" dirty="0"/>
              <a:t>(la segunda dirección URL es "contoso1.com", no "contoso.com").</a:t>
            </a:r>
            <a:br>
              <a:rPr lang="es-ES" sz="1600" dirty="0"/>
            </a:br>
            <a:r>
              <a:rPr lang="es-ES" sz="1600" dirty="0"/>
              <a:t>-El usuario inicia sesión correctamente.</a:t>
            </a:r>
            <a:br>
              <a:rPr lang="es-ES" sz="1600" dirty="0"/>
            </a:br>
            <a:r>
              <a:rPr lang="es-ES" sz="1600" dirty="0"/>
              <a:t>-Se redirige al usuario (por el sitio) a http://contoso1.com/Account/LogOn (un sitio malintencionado que es exactamente igual que un sitio real).</a:t>
            </a:r>
            <a:br>
              <a:rPr lang="es-ES" sz="1600" dirty="0"/>
            </a:br>
            <a:r>
              <a:rPr lang="es-ES" sz="1600" dirty="0"/>
              <a:t>-El usuario inicia sesión de nuevo (lo que ofrece malintencionado sus credenciales de sitio) y se redirige al sitio real.</a:t>
            </a:r>
            <a:br>
              <a:rPr lang="es-ES" sz="1600" dirty="0"/>
            </a:br>
            <a:r>
              <a:rPr lang="es-ES" sz="1600" dirty="0"/>
              <a:t>-El usuario considera que no pudo en su primer intento de iniciar sesión y que su segundo intento se realizó correctamente.</a:t>
            </a:r>
            <a:endParaRPr lang="es-CO" sz="1600" dirty="0"/>
          </a:p>
        </p:txBody>
      </p:sp>
    </p:spTree>
    <p:extLst>
      <p:ext uri="{BB962C8B-B14F-4D97-AF65-F5344CB8AC3E}">
        <p14:creationId xmlns:p14="http://schemas.microsoft.com/office/powerpoint/2010/main" val="300658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138D4-A666-410E-8045-5C312BFD403B}"/>
              </a:ext>
            </a:extLst>
          </p:cNvPr>
          <p:cNvSpPr>
            <a:spLocks noGrp="1"/>
          </p:cNvSpPr>
          <p:nvPr>
            <p:ph type="ctrTitle"/>
          </p:nvPr>
        </p:nvSpPr>
        <p:spPr>
          <a:xfrm>
            <a:off x="1289177" y="640862"/>
            <a:ext cx="8825658" cy="5328444"/>
          </a:xfrm>
        </p:spPr>
        <p:txBody>
          <a:bodyPr/>
          <a:lstStyle/>
          <a:p>
            <a:r>
              <a:rPr lang="es-ES" sz="1600" b="1" dirty="0" err="1"/>
              <a:t>LocalRedirect</a:t>
            </a:r>
            <a:br>
              <a:rPr lang="es-ES" sz="1600" dirty="0"/>
            </a:br>
            <a:r>
              <a:rPr lang="es-ES" sz="1600" dirty="0"/>
              <a:t>Use la </a:t>
            </a:r>
            <a:r>
              <a:rPr lang="es-ES" sz="1600" dirty="0" err="1"/>
              <a:t>LocalRedirect</a:t>
            </a:r>
            <a:r>
              <a:rPr lang="es-ES" sz="1600" dirty="0"/>
              <a:t> método auxiliar de la base de </a:t>
            </a:r>
            <a:r>
              <a:rPr lang="es-ES" sz="1600" dirty="0" err="1"/>
              <a:t>Controller</a:t>
            </a:r>
            <a:r>
              <a:rPr lang="es-ES" sz="1600" dirty="0"/>
              <a:t> clase:</a:t>
            </a:r>
            <a:br>
              <a:rPr lang="es-ES" sz="1600" dirty="0"/>
            </a:br>
            <a:br>
              <a:rPr lang="es-ES" sz="1600" dirty="0"/>
            </a:br>
            <a:r>
              <a:rPr lang="en-US" sz="1600" dirty="0"/>
              <a:t>public </a:t>
            </a:r>
            <a:r>
              <a:rPr lang="en-US" sz="1600" dirty="0" err="1"/>
              <a:t>IActionResult</a:t>
            </a:r>
            <a:r>
              <a:rPr lang="en-US" sz="1600" dirty="0"/>
              <a:t> </a:t>
            </a:r>
            <a:r>
              <a:rPr lang="en-US" sz="1600" dirty="0" err="1"/>
              <a:t>SomeAction</a:t>
            </a:r>
            <a:r>
              <a:rPr lang="en-US" sz="1600" dirty="0"/>
              <a:t>(string </a:t>
            </a:r>
            <a:r>
              <a:rPr lang="en-US" sz="1600" dirty="0" err="1"/>
              <a:t>redirectUrl</a:t>
            </a:r>
            <a:r>
              <a:rPr lang="en-US" sz="1600" dirty="0"/>
              <a:t>) { return </a:t>
            </a:r>
            <a:r>
              <a:rPr lang="en-US" sz="1600" dirty="0" err="1"/>
              <a:t>LocalRedirect</a:t>
            </a:r>
            <a:r>
              <a:rPr lang="en-US" sz="1600" dirty="0"/>
              <a:t>(</a:t>
            </a:r>
            <a:r>
              <a:rPr lang="en-US" sz="1600" dirty="0" err="1"/>
              <a:t>redirectUrl</a:t>
            </a:r>
            <a:r>
              <a:rPr lang="en-US" sz="1600" dirty="0"/>
              <a:t>); }</a:t>
            </a:r>
            <a:br>
              <a:rPr lang="en-US" sz="1600" dirty="0"/>
            </a:br>
            <a:r>
              <a:rPr lang="es-ES" sz="1600" dirty="0" err="1"/>
              <a:t>LocalRedirect</a:t>
            </a:r>
            <a:r>
              <a:rPr lang="es-ES" sz="1600" dirty="0"/>
              <a:t> se iniciará una excepción si se especifica una URL no locales. En caso contrario, se comporta igual que el </a:t>
            </a:r>
            <a:r>
              <a:rPr lang="es-ES" sz="1600" dirty="0" err="1"/>
              <a:t>Redirect</a:t>
            </a:r>
            <a:r>
              <a:rPr lang="es-ES" sz="1600" dirty="0"/>
              <a:t> método.</a:t>
            </a:r>
            <a:br>
              <a:rPr lang="en-US" sz="1600" dirty="0"/>
            </a:br>
            <a:br>
              <a:rPr lang="en-US" sz="1600" dirty="0"/>
            </a:br>
            <a:br>
              <a:rPr lang="en-US" sz="1600" dirty="0"/>
            </a:br>
            <a:r>
              <a:rPr lang="es-ES" sz="1600" b="1" dirty="0" err="1"/>
              <a:t>IsLocalUrl</a:t>
            </a:r>
            <a:br>
              <a:rPr lang="es-ES" sz="1600" b="1" dirty="0"/>
            </a:br>
            <a:r>
              <a:rPr lang="es-ES" sz="1600" dirty="0"/>
              <a:t>Use la </a:t>
            </a:r>
            <a:r>
              <a:rPr lang="es-ES" sz="1600" u="sng" dirty="0" err="1">
                <a:hlinkClick r:id="rId2"/>
              </a:rPr>
              <a:t>IsLocalUrl</a:t>
            </a:r>
            <a:r>
              <a:rPr lang="es-ES" sz="1600" dirty="0"/>
              <a:t> método para probar las direcciones URL antes de redirigir:</a:t>
            </a:r>
            <a:br>
              <a:rPr lang="es-ES" sz="1600" dirty="0"/>
            </a:br>
            <a:r>
              <a:rPr lang="es-ES" sz="1600" dirty="0"/>
              <a:t>El ejemplo siguiente muestra cómo comprobar si una dirección URL es local antes de redirigir.</a:t>
            </a:r>
            <a:br>
              <a:rPr lang="es-ES" sz="1600" dirty="0"/>
            </a:br>
            <a:br>
              <a:rPr lang="es-ES" sz="1600" dirty="0"/>
            </a:br>
            <a:r>
              <a:rPr lang="es-CO" sz="1600" dirty="0" err="1"/>
              <a:t>private</a:t>
            </a:r>
            <a:r>
              <a:rPr lang="es-CO" sz="1600" dirty="0"/>
              <a:t> </a:t>
            </a:r>
            <a:r>
              <a:rPr lang="es-CO" sz="1600" dirty="0" err="1"/>
              <a:t>IActionResult</a:t>
            </a:r>
            <a:r>
              <a:rPr lang="es-CO" sz="1600" dirty="0"/>
              <a:t> </a:t>
            </a:r>
            <a:r>
              <a:rPr lang="es-CO" sz="1600" dirty="0" err="1"/>
              <a:t>RedirectToLocal</a:t>
            </a:r>
            <a:r>
              <a:rPr lang="es-CO" sz="1600" dirty="0"/>
              <a:t>(</a:t>
            </a:r>
            <a:r>
              <a:rPr lang="es-CO" sz="1600" dirty="0" err="1"/>
              <a:t>string</a:t>
            </a:r>
            <a:r>
              <a:rPr lang="es-CO" sz="1600" dirty="0"/>
              <a:t> </a:t>
            </a:r>
            <a:r>
              <a:rPr lang="es-CO" sz="1600" dirty="0" err="1"/>
              <a:t>returnUrl</a:t>
            </a:r>
            <a:r>
              <a:rPr lang="es-CO" sz="1600" dirty="0"/>
              <a:t>) </a:t>
            </a:r>
            <a:br>
              <a:rPr lang="es-CO" sz="1600" dirty="0"/>
            </a:br>
            <a:r>
              <a:rPr lang="es-CO" sz="1600" dirty="0"/>
              <a:t>{ </a:t>
            </a:r>
            <a:br>
              <a:rPr lang="es-CO" sz="1600" dirty="0"/>
            </a:br>
            <a:r>
              <a:rPr lang="es-CO" sz="1600" dirty="0"/>
              <a:t>		</a:t>
            </a:r>
            <a:r>
              <a:rPr lang="es-CO" sz="1600" dirty="0" err="1"/>
              <a:t>if</a:t>
            </a:r>
            <a:r>
              <a:rPr lang="es-CO" sz="1600" dirty="0"/>
              <a:t> (</a:t>
            </a:r>
            <a:r>
              <a:rPr lang="es-CO" sz="1600" dirty="0" err="1"/>
              <a:t>Url.IsLocalUrl</a:t>
            </a:r>
            <a:r>
              <a:rPr lang="es-CO" sz="1600" dirty="0"/>
              <a:t>(</a:t>
            </a:r>
            <a:r>
              <a:rPr lang="es-CO" sz="1600" dirty="0" err="1"/>
              <a:t>returnUrl</a:t>
            </a:r>
            <a:r>
              <a:rPr lang="es-CO" sz="1600" dirty="0"/>
              <a:t>)) </a:t>
            </a:r>
            <a:br>
              <a:rPr lang="es-CO" sz="1600" dirty="0"/>
            </a:br>
            <a:r>
              <a:rPr lang="es-CO" sz="1600" dirty="0"/>
              <a:t>		{ </a:t>
            </a:r>
            <a:br>
              <a:rPr lang="es-CO" sz="1600" dirty="0"/>
            </a:br>
            <a:r>
              <a:rPr lang="es-CO" sz="1600" dirty="0"/>
              <a:t>			</a:t>
            </a:r>
            <a:r>
              <a:rPr lang="es-CO" sz="1600" dirty="0" err="1"/>
              <a:t>return</a:t>
            </a:r>
            <a:r>
              <a:rPr lang="es-CO" sz="1600" dirty="0"/>
              <a:t> </a:t>
            </a:r>
            <a:r>
              <a:rPr lang="es-CO" sz="1600" dirty="0" err="1"/>
              <a:t>Redirect</a:t>
            </a:r>
            <a:r>
              <a:rPr lang="es-CO" sz="1600" dirty="0"/>
              <a:t>(</a:t>
            </a:r>
            <a:r>
              <a:rPr lang="es-CO" sz="1600" dirty="0" err="1"/>
              <a:t>returnUrl</a:t>
            </a:r>
            <a:r>
              <a:rPr lang="es-CO" sz="1600" dirty="0"/>
              <a:t>); </a:t>
            </a:r>
            <a:br>
              <a:rPr lang="es-CO" sz="1600" dirty="0"/>
            </a:br>
            <a:r>
              <a:rPr lang="es-CO" sz="1600" dirty="0"/>
              <a:t>		} </a:t>
            </a:r>
            <a:r>
              <a:rPr lang="es-CO" sz="1600" dirty="0" err="1"/>
              <a:t>else</a:t>
            </a:r>
            <a:r>
              <a:rPr lang="es-CO" sz="1600" dirty="0"/>
              <a:t> </a:t>
            </a:r>
            <a:br>
              <a:rPr lang="es-CO" sz="1600" dirty="0"/>
            </a:br>
            <a:r>
              <a:rPr lang="es-CO" sz="1600" dirty="0"/>
              <a:t>		{</a:t>
            </a:r>
            <a:br>
              <a:rPr lang="es-CO" sz="1600" dirty="0"/>
            </a:br>
            <a:r>
              <a:rPr lang="es-CO" sz="1600" dirty="0"/>
              <a:t>  		       </a:t>
            </a:r>
            <a:r>
              <a:rPr lang="es-CO" sz="1600" dirty="0" err="1"/>
              <a:t>return</a:t>
            </a:r>
            <a:r>
              <a:rPr lang="es-CO" sz="1600" dirty="0"/>
              <a:t> </a:t>
            </a:r>
            <a:r>
              <a:rPr lang="es-CO" sz="1600" dirty="0" err="1"/>
              <a:t>RedirectToAction</a:t>
            </a:r>
            <a:r>
              <a:rPr lang="es-CO" sz="1600" dirty="0"/>
              <a:t>(</a:t>
            </a:r>
            <a:r>
              <a:rPr lang="es-CO" sz="1600" dirty="0" err="1"/>
              <a:t>nameof</a:t>
            </a:r>
            <a:r>
              <a:rPr lang="es-CO" sz="1600" dirty="0"/>
              <a:t>(</a:t>
            </a:r>
            <a:r>
              <a:rPr lang="es-CO" sz="1600" dirty="0" err="1"/>
              <a:t>HomeController.Index</a:t>
            </a:r>
            <a:r>
              <a:rPr lang="es-CO" sz="1600" dirty="0"/>
              <a:t>), "Home");</a:t>
            </a:r>
            <a:br>
              <a:rPr lang="es-CO" sz="1600" dirty="0"/>
            </a:br>
            <a:r>
              <a:rPr lang="es-CO" sz="1600" dirty="0"/>
              <a:t> 		}</a:t>
            </a:r>
            <a:br>
              <a:rPr lang="es-CO" sz="1600" dirty="0"/>
            </a:br>
            <a:r>
              <a:rPr lang="es-CO" sz="1600" dirty="0"/>
              <a:t> }</a:t>
            </a:r>
          </a:p>
        </p:txBody>
      </p:sp>
    </p:spTree>
    <p:extLst>
      <p:ext uri="{BB962C8B-B14F-4D97-AF65-F5344CB8AC3E}">
        <p14:creationId xmlns:p14="http://schemas.microsoft.com/office/powerpoint/2010/main" val="359878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202</TotalTime>
  <Words>287</Words>
  <Application>Microsoft Office PowerPoint</Application>
  <PresentationFormat>Panorámica</PresentationFormat>
  <Paragraphs>19</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Sala de reuniones Ion</vt:lpstr>
      <vt:lpstr>Seguridad en Asp.net Core</vt:lpstr>
      <vt:lpstr>ASP.NET Core permite a los desarrolladores configurar y administrar con facilidad la seguridad de sus aplicaciones. ASP.NET Core contiene características para administrar la autenticación, autorización, protección de datos, cumplimiento de HTTPS, secretos de aplicación, protección contra falsificación de solicitudes y administración de CORS. Estas características de seguridad permiten compilar aplicaciones de ASP.NET Core sólidas y seguras.  ASP.NET Core proporciona muchas herramientas y bibliotecas para proteger las aplicaciones  -Proveedores de identidad integrados -Es posible usar servicios de identidad de terceros (Facebook, Twitter, etc) -Administración de Secretos de Aplicación (Secret keys), son una forma de almacenar información confidencial sin tener que exponerla en el código.  ASP.NET Core y Entity Framework contienen características que ayudan a proteger las aplicaciones y evitar las infracciones de seguridad. La siguiente lista de vínculos le lleva a documentación en la que se detallan técnicas para evitar las vulnerabilidades de seguridad más comunes en las aplicaciones web: Ataques de scripting entre sitios Ataques por inyección de código SQL Falsificación de solicitudes entre sitios. (CSRF) Ataques de redireccionamiento abierto</vt:lpstr>
      <vt:lpstr>Cross-Site Scripting (XSS) es una vulnerabilidad que permite a un atacante ejecutar scripts desde el lado del cliente (normalmente JavaScript) en las páginas web. Cuando otros usuarios cargar páginas afectadas se ejecutarán las secuencias de comandos del atacante, lo que podría robar cookies y tokens de sesión, cambiar el contenido de la página web a través de la manipulación del DOM o redirigir el explorador a otra página. Las vulnerabilidades XSS suelen producen cuando una aplicación toma la entrada del usuario y lo envía a una página sin validación, codificación o secuencias de escape.  Codificación HTML con Razor El motor de Razor usado en MVC codifica automáticamente todas las salidas que proceden de las variables, a menos que te esfuerces para evitarlo. Usa reglas de codificación de atributo HTML siempre que se use la @ directiva. Como la codificación HTML de atributos es una mejora de la codificación HTML significa que no tiene que preocuparse de si debe utilizar la codificación HTML o la codificación de atributos. Debe asegurarse de que utiliza @ solo en un contexto HTML, no cuando intente insertar una entrada que no es de confianza en JavaScript. Algunas etiquetas auxiliares también codificarán la entrada que se usa en los parámetros de otras etiquetas. </vt:lpstr>
      <vt:lpstr>Ejemplo:  @{   var entradaTexto = "&lt;\"123\"&gt;";  }   @ entradaTexto  Esta vista muestra el contenido de la variable  entradaTexto  . Esta variable incluye algunos caracteres que se usan en los ataques XSS, es decir, &lt;, "y &gt;. Examinando el origen, muestra la salida codificada y representada como:  HTML:  &amp;lt;&amp;quot;123&amp;quot;&amp;gt; </vt:lpstr>
      <vt:lpstr>-Inyección SQL es un método de infiltración de código intruso que se vale de una vulnerabilidad informática presente en una aplicación en el nivel de validación de las entradas para realizar operaciones sobre una base de datos.  -En la inyección SQL se coloca código malicioso en los campos de entrada de formulario que puede destruir la base de datos </vt:lpstr>
      <vt:lpstr> Entity Framework Core le permite descender hasta las consultas SQL sin formato cuando trabaja con una base de datos relacional.  Use siempre la parametrización para las consultas SQL sin formato Al indicar cualquier valor proporcionado por el usuario en una consulta SQL sin formato, debe tener cuidado para evitar ataques por inyección de código SQL. Además de validar que dichos valores no contienen caracteres no válidos, use siempre la parametrización que envía los valores separados del texto SQL.  Ejemplo:  var user = "johndoe";   var blogs = context.Blogs .FromSqlRaw("EXECUTE dbo.GetMostPopularBlogsForUser {0}", user) .ToList();    </vt:lpstr>
      <vt:lpstr>Las aplicaciones Web con frecuencia redirigen a los usuarios a una página de inicio de sesión cuando acceden a recursos que requieren autenticación. La redirección normalmente incluye un returnUrl parámetro de cadena de consulta para que el usuario puede devolverse a la dirección URL solicitada originalmente después de que han iniciado sesión correctamente. Después de que el usuario se autentica, le redirigirá a la dirección URL que tenían originalmente solicitada.  Dado que la dirección URL de destino se especifica en el elemento querystring de la solicitud, un usuario malintencionado podría alterar la cadena de consulta. Una cadena de consulta alterado podría permitir que el sitio redirigir al usuario a un sitio externo, malintencionado. Esta técnica se denomina un ataque de redirección (o la redirección) abierto. </vt:lpstr>
      <vt:lpstr>Un usuario malintencionado puede desarrollar un ataque diseñado para permitir el acceso de usuarios malintencionados a las credenciales de un usuario o información confidencial. Para iniciar el ataque, el usuario malintencionado convence al usuario que haga clic en un vínculo a la página de inicio de sesión de su sitio con un returnUrl querystring agregado valor a la dirección URL. Por ejemplo, considere la posibilidad de una aplicación en contoso.com que incluye una página de inicio de sesión en http://contoso.com/Account/LogOn?returnUrl=/Home/About. El ataque sigue estos pasos:  -El usuario hace clic en un vínculo malintencionado a http://contoso.com/Account/LogOn?returnUrl=http://contoso1.com/Account/LogOn (la segunda dirección URL es "contoso1.com", no "contoso.com"). -El usuario inicia sesión correctamente. -Se redirige al usuario (por el sitio) a http://contoso1.com/Account/LogOn (un sitio malintencionado que es exactamente igual que un sitio real). -El usuario inicia sesión de nuevo (lo que ofrece malintencionado sus credenciales de sitio) y se redirige al sitio real. -El usuario considera que no pudo en su primer intento de iniciar sesión y que su segundo intento se realizó correctamente.</vt:lpstr>
      <vt:lpstr>LocalRedirect Use la LocalRedirect método auxiliar de la base de Controller clase:  public IActionResult SomeAction(string redirectUrl) { return LocalRedirect(redirectUrl); } LocalRedirect se iniciará una excepción si se especifica una URL no locales. En caso contrario, se comporta igual que el Redirect método.   IsLocalUrl Use la IsLocalUrl método para probar las direcciones URL antes de redirigir: El ejemplo siguiente muestra cómo comprobar si una dirección URL es local antes de redirigir.  private IActionResult RedirectToLocal(string returnUrl)  {    if (Url.IsLocalUrl(returnUrl))    {     return Redirect(returnUrl);    } else    {            return RedirectToAction(nameof(HomeController.Index), "Home");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Repository Pattern</dc:title>
  <dc:creator>José Andrés Montoya Castro</dc:creator>
  <cp:lastModifiedBy>José Andrés Montoya Castro</cp:lastModifiedBy>
  <cp:revision>25</cp:revision>
  <dcterms:created xsi:type="dcterms:W3CDTF">2020-01-01T21:46:15Z</dcterms:created>
  <dcterms:modified xsi:type="dcterms:W3CDTF">2020-01-12T19:00:55Z</dcterms:modified>
</cp:coreProperties>
</file>