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6.xml"/><Relationship Id="rId55" Type="http://schemas.openxmlformats.org/officeDocument/2006/relationships/font" Target="fonts/Lato-boldItalic.fntdata"/><Relationship Id="rId10" Type="http://schemas.openxmlformats.org/officeDocument/2006/relationships/slide" Target="slides/slide5.xml"/><Relationship Id="rId54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176651e8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6176651e8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76651e89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6176651e89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176651e89_8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6176651e89_8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76651e89_8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176651e89_8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198a2e198_6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6198a2e198_6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198a2e198_6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6198a2e198_6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176651e89_8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176651e89_8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176651e89_8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6176651e89_8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98a2e198_6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198a2e198_6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76651e89_8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6176651e89_8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176651e89_8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176651e89_8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76651e89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6176651e89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176651e89_8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6176651e89_8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176651e89_8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6176651e89_8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198a2e198_6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6198a2e198_6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176651e89_8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6176651e89_8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176651e89_8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6176651e89_8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176651e89_8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6176651e89_8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176651e89_8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6176651e89_8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176651e89_8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6176651e89_8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198a2e198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6198a2e198_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176651e89_8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6176651e89_8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176651e89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6176651e89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198a2e198_5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6198a2e198_5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198a2e198_5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6198a2e198_5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198a2e198_5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6198a2e198_5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176651e89_8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6176651e89_8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198a2e198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6198a2e198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176651e89_8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6176651e89_8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176651e89_8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6176651e89_8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198a2e198_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6198a2e198_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176651e89_8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6176651e89_8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198a2e198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6198a2e198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176651e89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6176651e89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198a2e198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6198a2e198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176651e89_8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6176651e89_8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176651e89_8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6176651e89_8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176651e89_8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6176651e89_8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6198a2e198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6198a2e198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176651e89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6176651e89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176651e89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6176651e89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176651e89_8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6176651e89_8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198a2e198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198a2e198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198a2e19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6198a2e19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98a2e19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6198a2e19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176651e89_8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6176651e89_8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0" type="dt"/>
          </p:nvPr>
        </p:nvSpPr>
        <p:spPr>
          <a:xfrm>
            <a:off x="628650" y="49239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028950" y="492394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56" name="Google Shape;56;p1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235077" y="630935"/>
            <a:ext cx="86742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2380488" y="1773936"/>
            <a:ext cx="4383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0" type="dt"/>
          </p:nvPr>
        </p:nvSpPr>
        <p:spPr>
          <a:xfrm>
            <a:off x="628650" y="49239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028950" y="492394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gửi tin nhắn,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trò chuyện trong channel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235075" y="699075"/>
            <a:ext cx="19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002" y="508300"/>
            <a:ext cx="5263024" cy="44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92775" y="748000"/>
            <a:ext cx="2250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Google Shape;144;p29" title="Untitled Diagram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250" y="511425"/>
            <a:ext cx="4656402" cy="46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1" name="Google Shape;151;p30" title="Untitled Diagram.drawio (3).png"/>
          <p:cNvPicPr preferRelativeResize="0"/>
          <p:nvPr/>
        </p:nvPicPr>
        <p:blipFill rotWithShape="1">
          <a:blip r:embed="rId3">
            <a:alphaModFix/>
          </a:blip>
          <a:srcRect b="42149" l="0" r="0" t="0"/>
          <a:stretch/>
        </p:blipFill>
        <p:spPr>
          <a:xfrm>
            <a:off x="1275000" y="527675"/>
            <a:ext cx="7328381" cy="427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" name="Google Shape;158;p31" title="Untitled Diagram.drawio (3).png"/>
          <p:cNvPicPr preferRelativeResize="0"/>
          <p:nvPr/>
        </p:nvPicPr>
        <p:blipFill rotWithShape="1">
          <a:blip r:embed="rId3">
            <a:alphaModFix/>
          </a:blip>
          <a:srcRect b="0" l="0" r="0" t="55527"/>
          <a:stretch/>
        </p:blipFill>
        <p:spPr>
          <a:xfrm>
            <a:off x="162450" y="636600"/>
            <a:ext cx="9046372" cy="405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192775" y="748000"/>
            <a:ext cx="1557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6" name="Google Shape;166;p32" title="Untitled Diagram.drawio (5).png"/>
          <p:cNvPicPr preferRelativeResize="0"/>
          <p:nvPr/>
        </p:nvPicPr>
        <p:blipFill rotWithShape="1">
          <a:blip r:embed="rId3">
            <a:alphaModFix/>
          </a:blip>
          <a:srcRect b="10594" l="0" r="0" t="0"/>
          <a:stretch/>
        </p:blipFill>
        <p:spPr>
          <a:xfrm>
            <a:off x="2495475" y="658975"/>
            <a:ext cx="3659200" cy="426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00" y="662938"/>
            <a:ext cx="5146574" cy="40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92775" y="748000"/>
            <a:ext cx="285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Machine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quản lí Server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85" name="Google Shape;185;p3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425" y="584837"/>
            <a:ext cx="2608526" cy="414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213925" y="753275"/>
            <a:ext cx="19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4" name="Google Shape;194;p3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 rotWithShape="1">
          <a:blip r:embed="rId3">
            <a:alphaModFix/>
          </a:blip>
          <a:srcRect b="11520" l="0" r="0" t="0"/>
          <a:stretch/>
        </p:blipFill>
        <p:spPr>
          <a:xfrm>
            <a:off x="1436432" y="748000"/>
            <a:ext cx="6271192" cy="431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92775" y="748000"/>
            <a:ext cx="2250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298814"/>
            <a:ext cx="1527920" cy="4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/>
        </p:nvSpPr>
        <p:spPr>
          <a:xfrm>
            <a:off x="413000" y="1446098"/>
            <a:ext cx="7342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vi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Phân tích thiết kế hệ thống</a:t>
            </a:r>
            <a:endParaRPr b="1" sz="30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vi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nền tảng giao tiếp trực tuyến </a:t>
            </a:r>
            <a:endParaRPr b="1" sz="30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vi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(case study Discord)</a:t>
            </a:r>
            <a:endParaRPr b="1" sz="30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413000" y="2791766"/>
            <a:ext cx="73425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Nhóm 2:  	Đậu Quốc Duy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	Vũ Anh Huy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Nguyễn Anh Dương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Trần Tuấn Hải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Nguyễn Văn Đủ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GVHD: T.S Trần Việt Trung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sz="220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038587"/>
            <a:ext cx="9143998" cy="35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92775" y="748000"/>
            <a:ext cx="1557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00" y="680100"/>
            <a:ext cx="6651474" cy="39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quản lí Channel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25" name="Google Shape;225;p4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7" name="Google Shape;227;p40" title="crud_channel_activit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61" y="507675"/>
            <a:ext cx="2387725" cy="46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/>
        </p:nvSpPr>
        <p:spPr>
          <a:xfrm>
            <a:off x="235075" y="699075"/>
            <a:ext cx="19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6" name="Google Shape;236;p41" title="Create_Channel_Sequence.drawio.png"/>
          <p:cNvPicPr preferRelativeResize="0"/>
          <p:nvPr/>
        </p:nvPicPr>
        <p:blipFill rotWithShape="1">
          <a:blip r:embed="rId3">
            <a:alphaModFix/>
          </a:blip>
          <a:srcRect b="55394" l="0" r="0" t="0"/>
          <a:stretch/>
        </p:blipFill>
        <p:spPr>
          <a:xfrm>
            <a:off x="1626113" y="611650"/>
            <a:ext cx="5891773" cy="3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/>
        </p:nvSpPr>
        <p:spPr>
          <a:xfrm>
            <a:off x="53375" y="748000"/>
            <a:ext cx="2250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5" name="Google Shape;245;p42" title="Create_Channel_Sequence.drawio.png"/>
          <p:cNvPicPr preferRelativeResize="0"/>
          <p:nvPr/>
        </p:nvPicPr>
        <p:blipFill rotWithShape="1">
          <a:blip r:embed="rId3">
            <a:alphaModFix/>
          </a:blip>
          <a:srcRect b="0" l="0" r="0" t="44573"/>
          <a:stretch/>
        </p:blipFill>
        <p:spPr>
          <a:xfrm>
            <a:off x="1747730" y="549799"/>
            <a:ext cx="5648580" cy="46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51" name="Google Shape;251;p4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3" name="Google Shape;253;p43" title="Screenshot 2025-06-06 1317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87" y="498350"/>
            <a:ext cx="7482276" cy="464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192775" y="748000"/>
            <a:ext cx="1557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60" name="Google Shape;260;p44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2" name="Google Shape;262;p44" title="Create_Channel_Stat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485775"/>
            <a:ext cx="789622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192775" y="670550"/>
            <a:ext cx="285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Machine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ra lệnh cho Bot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74" name="Google Shape;274;p4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Google Shape;276;p46" title="Bot Command Activit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96" y="546925"/>
            <a:ext cx="4421365" cy="481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139400" y="751150"/>
            <a:ext cx="2005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Activity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Nội dung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20"/>
          <p:cNvSpPr txBox="1"/>
          <p:nvPr/>
        </p:nvSpPr>
        <p:spPr>
          <a:xfrm>
            <a:off x="115675" y="717175"/>
            <a:ext cx="87933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AutoNum type="arabicPeriod"/>
            </a:pPr>
            <a:r>
              <a:rPr lang="vi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Tổng quan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AutoNum type="arabicPeriod"/>
            </a:pPr>
            <a:r>
              <a:rPr lang="vi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Thiết kế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AutoNum type="arabicPeriod"/>
            </a:pPr>
            <a:r>
              <a:rPr lang="vi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Kết luận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83" name="Google Shape;283;p47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4" name="Google Shape;284;p47" title="Bot Command Activity.drawio.png"/>
          <p:cNvPicPr preferRelativeResize="0"/>
          <p:nvPr/>
        </p:nvPicPr>
        <p:blipFill rotWithShape="1">
          <a:blip r:embed="rId3">
            <a:alphaModFix/>
          </a:blip>
          <a:srcRect b="39094" l="0" r="0" t="0"/>
          <a:stretch/>
        </p:blipFill>
        <p:spPr>
          <a:xfrm>
            <a:off x="1063025" y="491975"/>
            <a:ext cx="7018001" cy="46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90" name="Google Shape;290;p4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1" name="Google Shape;291;p48" title="Bot Command Activity.drawio.png"/>
          <p:cNvPicPr preferRelativeResize="0"/>
          <p:nvPr/>
        </p:nvPicPr>
        <p:blipFill rotWithShape="1">
          <a:blip r:embed="rId3">
            <a:alphaModFix/>
          </a:blip>
          <a:srcRect b="0" l="0" r="0" t="41523"/>
          <a:stretch/>
        </p:blipFill>
        <p:spPr>
          <a:xfrm>
            <a:off x="649037" y="700325"/>
            <a:ext cx="7845927" cy="499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97" name="Google Shape;297;p49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8" name="Google Shape;298;p49" title="Bot Command Sequence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63" y="483100"/>
            <a:ext cx="5123925" cy="461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9"/>
          <p:cNvSpPr txBox="1"/>
          <p:nvPr/>
        </p:nvSpPr>
        <p:spPr>
          <a:xfrm>
            <a:off x="69700" y="751150"/>
            <a:ext cx="2253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Sequence</a:t>
            </a:r>
            <a:r>
              <a:rPr lang="vi">
                <a:solidFill>
                  <a:schemeClr val="dk1"/>
                </a:solidFill>
              </a:rPr>
              <a:t>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05" name="Google Shape;305;p5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7" name="Google Shape;307;p50" title="Bot Command Sequence Diagram.drawio.png"/>
          <p:cNvPicPr preferRelativeResize="0"/>
          <p:nvPr/>
        </p:nvPicPr>
        <p:blipFill rotWithShape="1">
          <a:blip r:embed="rId3">
            <a:alphaModFix/>
          </a:blip>
          <a:srcRect b="44845" l="0" r="0" t="0"/>
          <a:stretch/>
        </p:blipFill>
        <p:spPr>
          <a:xfrm>
            <a:off x="498725" y="748000"/>
            <a:ext cx="8104300" cy="4022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13" name="Google Shape;313;p5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5" name="Google Shape;315;p51" title="Bot Command Sequence Diagram.drawio.png"/>
          <p:cNvPicPr preferRelativeResize="0"/>
          <p:nvPr/>
        </p:nvPicPr>
        <p:blipFill rotWithShape="1">
          <a:blip r:embed="rId3">
            <a:alphaModFix/>
          </a:blip>
          <a:srcRect b="0" l="0" r="0" t="45896"/>
          <a:stretch/>
        </p:blipFill>
        <p:spPr>
          <a:xfrm>
            <a:off x="532650" y="706813"/>
            <a:ext cx="8036445" cy="39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21" name="Google Shape;321;p5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52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3" name="Google Shape;323;p52" title="Bot Class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35" y="544476"/>
            <a:ext cx="7661678" cy="4599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2"/>
          <p:cNvSpPr txBox="1"/>
          <p:nvPr/>
        </p:nvSpPr>
        <p:spPr>
          <a:xfrm>
            <a:off x="116175" y="748000"/>
            <a:ext cx="2253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Class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30" name="Google Shape;330;p5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2" name="Google Shape;332;p53" title="Bot_State_Machin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54" y="608375"/>
            <a:ext cx="7558533" cy="45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3"/>
          <p:cNvSpPr txBox="1"/>
          <p:nvPr/>
        </p:nvSpPr>
        <p:spPr>
          <a:xfrm>
            <a:off x="31000" y="608375"/>
            <a:ext cx="2253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State Machine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thanh toán,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nâng cấp Nitro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44" name="Google Shape;344;p5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92775" y="748000"/>
            <a:ext cx="19404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6" name="Google Shape;346;p55" title="Untitled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852" y="469350"/>
            <a:ext cx="41022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52" name="Google Shape;352;p5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4" name="Google Shape;354;p56" title="Untitled Diagram.drawio.png"/>
          <p:cNvPicPr preferRelativeResize="0"/>
          <p:nvPr/>
        </p:nvPicPr>
        <p:blipFill rotWithShape="1">
          <a:blip r:embed="rId3">
            <a:alphaModFix/>
          </a:blip>
          <a:srcRect b="49008" l="0" r="0" t="0"/>
          <a:stretch/>
        </p:blipFill>
        <p:spPr>
          <a:xfrm>
            <a:off x="1105913" y="711350"/>
            <a:ext cx="6932212" cy="4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AutoNum type="arabicPeriod"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Xây dựng một nền tảng giao tiếp trực tuyến hỗ trợ chat văn bản, voice, video và quản lý cộng đồng.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Tạo môi trường linh hoạt cho các nhóm như game thủ, học sinh, doanh nghiệp.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0" name="Google Shape;360;p57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p57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2" name="Google Shape;362;p57" title="Untitled Diagram.drawio.png"/>
          <p:cNvPicPr preferRelativeResize="0"/>
          <p:nvPr/>
        </p:nvPicPr>
        <p:blipFill rotWithShape="1">
          <a:blip r:embed="rId3">
            <a:alphaModFix/>
          </a:blip>
          <a:srcRect b="0" l="0" r="0" t="43448"/>
          <a:stretch/>
        </p:blipFill>
        <p:spPr>
          <a:xfrm>
            <a:off x="1279312" y="474100"/>
            <a:ext cx="6585428" cy="466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8" name="Google Shape;368;p5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9" name="Google Shape;369;p58"/>
          <p:cNvSpPr txBox="1"/>
          <p:nvPr/>
        </p:nvSpPr>
        <p:spPr>
          <a:xfrm>
            <a:off x="192775" y="748000"/>
            <a:ext cx="20574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0" name="Google Shape;370;p58" title="Untitled Diagram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75" y="550060"/>
            <a:ext cx="5649569" cy="422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76" name="Google Shape;376;p59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7" name="Google Shape;377;p59"/>
          <p:cNvSpPr txBox="1"/>
          <p:nvPr/>
        </p:nvSpPr>
        <p:spPr>
          <a:xfrm>
            <a:off x="192775" y="748000"/>
            <a:ext cx="1758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8" name="Google Shape;378;p59" title="Untitled Diagram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650" y="598460"/>
            <a:ext cx="3502923" cy="444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84" name="Google Shape;384;p6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>
            <a:off x="235075" y="639600"/>
            <a:ext cx="2711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Machine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6" name="Google Shape;386;p60" title="Nitro State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238" y="1125350"/>
            <a:ext cx="7857274" cy="3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92" name="Google Shape;392;p6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6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94" name="Google Shape;394;p61" title="database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97" y="487100"/>
            <a:ext cx="7093552" cy="46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400" name="Google Shape;400;p6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3. Kết luận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latin typeface="Source Sans Pro"/>
                <a:ea typeface="Source Sans Pro"/>
                <a:cs typeface="Source Sans Pro"/>
                <a:sym typeface="Source Sans Pro"/>
              </a:rPr>
              <a:t>Trong đề tài này, nhóm đã tiến hành phân tích và thiết kế hệ thống nền tảng giao tiếp trực tuyến dựa trên case study của Discord — một trong những ứng dụng tiêu biểu về giao tiếp thời gian thực.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Hướng phát triển và đề xuất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Phát triển thêm use case cho tính năng gọi thoại/video, chia sẻ màn hình, và quản lý vai trò thành viên nâng cao.</a:t>
            </a:r>
            <a:b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Tích hợp hệ thống phân tích dữ liệu để đánh giá hành vi người dùng và tối ưu trải nghiệm.</a:t>
            </a:r>
            <a:b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Nghiên cứu các kiến trúc microservices để triển khai hệ thống linh hoạt và có khả năng mở rộng tốt hơn.</a:t>
            </a:r>
            <a:b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Đề xuất thử nghiệm triển khai một phiên bản mô phỏng đơn giản để đánh giá khả năng hoạt động thực tế từ thiết kế UML</a:t>
            </a:r>
            <a:r>
              <a:rPr lang="vi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407" name="Google Shape;407;p63"/>
          <p:cNvSpPr txBox="1"/>
          <p:nvPr/>
        </p:nvSpPr>
        <p:spPr>
          <a:xfrm>
            <a:off x="4181094" y="2266493"/>
            <a:ext cx="4197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vi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AutoNum type="arabicPeriod"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Yêu cầu tính năng: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Chat thời gian thực: 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Gửi/nhận tin nhắn văn bản tức thì.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 và channel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Không gian tùy chỉnh cho các nhóm người dùng.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Hỗ trợ Bot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Tích hợp bot để tự động hóa và tăng tương tác.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Giao dịch Nitro: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mua phiên bản nâng cấp của phần mềm.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Usecase Diagram 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" name="Google Shape;102;p23" title="final_all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00" y="488060"/>
            <a:ext cx="2814788" cy="444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Usecase Diagram 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9" name="Google Shape;109;p24" title="final_all.drawio.png"/>
          <p:cNvPicPr preferRelativeResize="0"/>
          <p:nvPr/>
        </p:nvPicPr>
        <p:blipFill rotWithShape="1">
          <a:blip r:embed="rId3">
            <a:alphaModFix/>
          </a:blip>
          <a:srcRect b="46842" l="0" r="0" t="0"/>
          <a:stretch/>
        </p:blipFill>
        <p:spPr>
          <a:xfrm>
            <a:off x="1697425" y="511425"/>
            <a:ext cx="5422774" cy="454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Usecase Diagram 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5" title="final_all.drawio.png"/>
          <p:cNvPicPr preferRelativeResize="0"/>
          <p:nvPr/>
        </p:nvPicPr>
        <p:blipFill rotWithShape="1">
          <a:blip r:embed="rId3">
            <a:alphaModFix/>
          </a:blip>
          <a:srcRect b="0" l="0" r="0" t="44503"/>
          <a:stretch/>
        </p:blipFill>
        <p:spPr>
          <a:xfrm>
            <a:off x="1803550" y="562950"/>
            <a:ext cx="4986700" cy="43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vi" sz="1100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vi" sz="2420">
                <a:latin typeface="Source Sans Pro"/>
                <a:ea typeface="Source Sans Pro"/>
                <a:cs typeface="Source Sans Pro"/>
                <a:sym typeface="Source Sans Pro"/>
              </a:rPr>
              <a:t>2.	Thiết kế</a:t>
            </a:r>
            <a:endParaRPr b="0" sz="24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235075" y="709475"/>
            <a:ext cx="87933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gửi tin nhắn, trò chuyện trong channel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quản lí Server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quản lí C</a:t>
            </a: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hannel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ra lệnh cho Bot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thanh toán, nâng cấp Nitro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