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</p:sldIdLst>
  <p:sldSz cy="5143500" cx="9144000"/>
  <p:notesSz cx="6858000" cy="9144000"/>
  <p:embeddedFontLst>
    <p:embeddedFont>
      <p:font typeface="Lato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Lato-regular.fntdata"/><Relationship Id="rId50" Type="http://schemas.openxmlformats.org/officeDocument/2006/relationships/slide" Target="slides/slide45.xml"/><Relationship Id="rId53" Type="http://schemas.openxmlformats.org/officeDocument/2006/relationships/font" Target="fonts/Lato-italic.fntdata"/><Relationship Id="rId52" Type="http://schemas.openxmlformats.org/officeDocument/2006/relationships/font" Target="fonts/Lat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La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176651e89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g36176651e89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176651e89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36176651e89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6176651e89_8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36176651e89_8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176651e89_8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6176651e89_8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198a2e198_6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g36198a2e198_6_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198a2e198_6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g36198a2e198_6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6176651e89_8_5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6176651e89_8_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176651e89_8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6176651e89_8_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198a2e198_6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g36198a2e198_6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6176651e89_8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g36176651e89_8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6176651e89_8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g36176651e89_8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76651e89_2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g36176651e89_2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6176651e89_8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g36176651e89_8_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176651e89_8_9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36176651e89_8_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6198a2e198_6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g36198a2e198_6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6176651e89_8_3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6176651e89_8_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6176651e89_8_10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g36176651e89_8_10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176651e89_8_12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6176651e89_8_1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6176651e89_8_1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36176651e89_8_1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6176651e89_8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g36176651e89_8_1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6198a2e198_6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6198a2e198_6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176651e89_8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g36176651e89_8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176651e89_2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g36176651e89_2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198a2e198_5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g36198a2e198_5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6198a2e198_5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g36198a2e198_5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198a2e198_5_2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g36198a2e198_5_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6176651e89_8_1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g36176651e89_8_1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198a2e198_5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g36198a2e198_5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6176651e89_8_1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g36176651e89_8_1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36176651e89_8_14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36176651e89_8_1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6198a2e198_6_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36198a2e198_6_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36176651e89_8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36176651e89_8_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6198a2e198_1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g36198a2e198_1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176651e89_8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g36176651e89_8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6176651e89_8_1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36176651e89_8_1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6176651e89_8_1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36176651e89_8_1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6176651e89_8_16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36176651e89_8_1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36198a2e198_1_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36198a2e198_1_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6176651e89_9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36176651e89_9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6176651e89_2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g36176651e89_2_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176651e89_8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36176651e89_8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198a2e198_3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36198a2e198_3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198a2e198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g36198a2e198_1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6198a2e198_1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g36198a2e198_1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176651e89_8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36176651e89_8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6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5"/>
          <p:cNvSpPr txBox="1"/>
          <p:nvPr>
            <p:ph idx="10" type="dt"/>
          </p:nvPr>
        </p:nvSpPr>
        <p:spPr>
          <a:xfrm>
            <a:off x="628650" y="492394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5"/>
          <p:cNvSpPr txBox="1"/>
          <p:nvPr>
            <p:ph idx="11" type="ftr"/>
          </p:nvPr>
        </p:nvSpPr>
        <p:spPr>
          <a:xfrm>
            <a:off x="3028950" y="492394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5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56" name="Google Shape;56;p15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Lato"/>
              <a:buNone/>
              <a:defRPr b="1" i="0" sz="2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  <p:sp>
        <p:nvSpPr>
          <p:cNvPr id="57" name="Google Shape;57;p15"/>
          <p:cNvSpPr txBox="1"/>
          <p:nvPr>
            <p:ph idx="1" type="body"/>
          </p:nvPr>
        </p:nvSpPr>
        <p:spPr>
          <a:xfrm>
            <a:off x="235077" y="630935"/>
            <a:ext cx="86742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42900" lvl="3" marL="18288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42900" lvl="4" marL="22860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42900" lvl="5" marL="27432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6"/>
          <p:cNvSpPr txBox="1"/>
          <p:nvPr>
            <p:ph type="title"/>
          </p:nvPr>
        </p:nvSpPr>
        <p:spPr>
          <a:xfrm>
            <a:off x="2380488" y="1773936"/>
            <a:ext cx="4383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  <a:defRPr b="1" i="0" sz="48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7"/>
          <p:cNvSpPr txBox="1"/>
          <p:nvPr>
            <p:ph idx="10" type="dt"/>
          </p:nvPr>
        </p:nvSpPr>
        <p:spPr>
          <a:xfrm>
            <a:off x="628650" y="492394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F2F2F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17"/>
          <p:cNvSpPr txBox="1"/>
          <p:nvPr>
            <p:ph idx="11" type="ftr"/>
          </p:nvPr>
        </p:nvSpPr>
        <p:spPr>
          <a:xfrm>
            <a:off x="3028950" y="492394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17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>
            <a:lvl1pPr indent="0" lvl="0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spcBef>
                <a:spcPts val="0"/>
              </a:spcBef>
              <a:buNone/>
              <a:defRPr b="1" i="0" sz="12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2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9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3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23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0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7"/>
          <p:cNvSpPr txBox="1"/>
          <p:nvPr>
            <p:ph type="title"/>
          </p:nvPr>
        </p:nvSpPr>
        <p:spPr>
          <a:xfrm>
            <a:off x="0" y="177390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Chức năng gửi tin nhắn,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trò chuyện trong channel 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8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34" name="Google Shape;134;p28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35" name="Google Shape;135;p28"/>
          <p:cNvSpPr txBox="1"/>
          <p:nvPr/>
        </p:nvSpPr>
        <p:spPr>
          <a:xfrm>
            <a:off x="235075" y="699075"/>
            <a:ext cx="1980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2002" y="508300"/>
            <a:ext cx="5263024" cy="44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9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42" name="Google Shape;142;p29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192775" y="748000"/>
            <a:ext cx="22506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44" name="Google Shape;144;p29" title="Untitled Diagram.drawio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8250" y="511425"/>
            <a:ext cx="4656402" cy="4691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0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0" name="Google Shape;150;p30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1" name="Google Shape;151;p30" title="Untitled Diagram.drawio (3).png"/>
          <p:cNvPicPr preferRelativeResize="0"/>
          <p:nvPr/>
        </p:nvPicPr>
        <p:blipFill rotWithShape="1">
          <a:blip r:embed="rId3">
            <a:alphaModFix/>
          </a:blip>
          <a:srcRect b="42149" l="0" r="0" t="0"/>
          <a:stretch/>
        </p:blipFill>
        <p:spPr>
          <a:xfrm>
            <a:off x="1275000" y="527675"/>
            <a:ext cx="7328381" cy="4271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57" name="Google Shape;157;p31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58" name="Google Shape;158;p31" title="Untitled Diagram.drawio (3).png"/>
          <p:cNvPicPr preferRelativeResize="0"/>
          <p:nvPr/>
        </p:nvPicPr>
        <p:blipFill rotWithShape="1">
          <a:blip r:embed="rId3">
            <a:alphaModFix/>
          </a:blip>
          <a:srcRect b="0" l="0" r="0" t="55527"/>
          <a:stretch/>
        </p:blipFill>
        <p:spPr>
          <a:xfrm>
            <a:off x="162450" y="636600"/>
            <a:ext cx="9046372" cy="40535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5" name="Google Shape;165;p32"/>
          <p:cNvSpPr txBox="1"/>
          <p:nvPr/>
        </p:nvSpPr>
        <p:spPr>
          <a:xfrm>
            <a:off x="192775" y="748000"/>
            <a:ext cx="1557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66" name="Google Shape;166;p32" title="Untitled Diagram.drawio (5).png"/>
          <p:cNvPicPr preferRelativeResize="0"/>
          <p:nvPr/>
        </p:nvPicPr>
        <p:blipFill rotWithShape="1">
          <a:blip r:embed="rId3">
            <a:alphaModFix/>
          </a:blip>
          <a:srcRect b="10594" l="0" r="0" t="0"/>
          <a:stretch/>
        </p:blipFill>
        <p:spPr>
          <a:xfrm>
            <a:off x="2495475" y="658975"/>
            <a:ext cx="3659200" cy="42683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3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72" name="Google Shape;172;p33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2.1.	Chức năng gửi tin nhắn, trò chuyện 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73" name="Google Shape;173;p33"/>
          <p:cNvSpPr txBox="1"/>
          <p:nvPr/>
        </p:nvSpPr>
        <p:spPr>
          <a:xfrm>
            <a:off x="192775" y="748000"/>
            <a:ext cx="285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Machine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74" name="Google Shape;174;p33" title="message_stat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8475" y="748000"/>
            <a:ext cx="3739550" cy="368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4"/>
          <p:cNvSpPr txBox="1"/>
          <p:nvPr>
            <p:ph type="title"/>
          </p:nvPr>
        </p:nvSpPr>
        <p:spPr>
          <a:xfrm>
            <a:off x="0" y="177390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Chức năng quản lí Server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5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85" name="Google Shape;185;p35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2.2.	Chức năng quản lí server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86" name="Google Shape;186;p35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87" name="Google Shape;18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425" y="584837"/>
            <a:ext cx="2608526" cy="414652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5"/>
          <p:cNvSpPr txBox="1"/>
          <p:nvPr/>
        </p:nvSpPr>
        <p:spPr>
          <a:xfrm>
            <a:off x="213925" y="753275"/>
            <a:ext cx="1980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6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94" name="Google Shape;194;p36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2.2.	Chức năng quản lí server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5" name="Google Shape;195;p36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96" name="Google Shape;196;p36"/>
          <p:cNvPicPr preferRelativeResize="0"/>
          <p:nvPr/>
        </p:nvPicPr>
        <p:blipFill rotWithShape="1">
          <a:blip r:embed="rId3">
            <a:alphaModFix/>
          </a:blip>
          <a:srcRect b="11520" l="0" r="0" t="0"/>
          <a:stretch/>
        </p:blipFill>
        <p:spPr>
          <a:xfrm>
            <a:off x="1436432" y="748000"/>
            <a:ext cx="6271192" cy="4312651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6"/>
          <p:cNvSpPr txBox="1"/>
          <p:nvPr/>
        </p:nvSpPr>
        <p:spPr>
          <a:xfrm>
            <a:off x="192775" y="748000"/>
            <a:ext cx="22506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2" name="Google Shape;7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012" y="298814"/>
            <a:ext cx="1527920" cy="45869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9"/>
          <p:cNvSpPr txBox="1"/>
          <p:nvPr/>
        </p:nvSpPr>
        <p:spPr>
          <a:xfrm>
            <a:off x="413000" y="1446098"/>
            <a:ext cx="7342500" cy="123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vi" sz="3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Phân tích thiết kế hệ thống</a:t>
            </a:r>
            <a:endParaRPr b="1" sz="30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vi" sz="3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nền tảng giao tiếp trực tuyến </a:t>
            </a:r>
            <a:endParaRPr b="1" sz="30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5400"/>
              <a:buFont typeface="Lato"/>
              <a:buNone/>
            </a:pPr>
            <a:r>
              <a:rPr b="1" lang="vi" sz="3000">
                <a:solidFill>
                  <a:srgbClr val="CC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(case study Discord)</a:t>
            </a:r>
            <a:endParaRPr b="1" sz="3000">
              <a:solidFill>
                <a:srgbClr val="CC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9"/>
          <p:cNvSpPr txBox="1"/>
          <p:nvPr/>
        </p:nvSpPr>
        <p:spPr>
          <a:xfrm>
            <a:off x="413000" y="2791766"/>
            <a:ext cx="7342500" cy="18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Nhóm 2:  	Đậu Quốc Duy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 	Vũ Anh Huy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Nguyễn Anh Dương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Trần Tuấn Hải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		Nguyễn Văn Đủ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rPr lang="vi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GVHD: TS. Trần Việt Trung</a:t>
            </a:r>
            <a:endParaRPr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Lato"/>
              <a:buNone/>
            </a:pPr>
            <a:r>
              <a:t/>
            </a:r>
            <a:endParaRPr sz="220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7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03" name="Google Shape;203;p37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2.2.	Chức năng quản lí server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04" name="Google Shape;204;p37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05" name="Google Shape;20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" y="1038587"/>
            <a:ext cx="9143998" cy="35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37"/>
          <p:cNvSpPr txBox="1"/>
          <p:nvPr/>
        </p:nvSpPr>
        <p:spPr>
          <a:xfrm>
            <a:off x="192775" y="748000"/>
            <a:ext cx="1557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12" name="Google Shape;212;p38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2.2.	Chức năng quản lí server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13" name="Google Shape;213;p38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14" name="Google Shape;21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300" y="680100"/>
            <a:ext cx="6651474" cy="396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0" y="177390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Chức năng quản lí Channel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0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25" name="Google Shape;225;p40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2.3.	Chức năng quản lí Channel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26" name="Google Shape;226;p40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27" name="Google Shape;227;p40" title="crud_channel_activit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78161" y="507675"/>
            <a:ext cx="2387725" cy="46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40"/>
          <p:cNvSpPr txBox="1"/>
          <p:nvPr/>
        </p:nvSpPr>
        <p:spPr>
          <a:xfrm>
            <a:off x="235075" y="699075"/>
            <a:ext cx="1980900" cy="5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41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34" name="Google Shape;234;p41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2.3.	Chức năng quản lí Channel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36" name="Google Shape;236;p41" title="Create_Channel_Sequence.drawio.png"/>
          <p:cNvPicPr preferRelativeResize="0"/>
          <p:nvPr/>
        </p:nvPicPr>
        <p:blipFill rotWithShape="1">
          <a:blip r:embed="rId3">
            <a:alphaModFix/>
          </a:blip>
          <a:srcRect b="55394" l="0" r="0" t="0"/>
          <a:stretch/>
        </p:blipFill>
        <p:spPr>
          <a:xfrm>
            <a:off x="1626113" y="611650"/>
            <a:ext cx="5891773" cy="392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41"/>
          <p:cNvSpPr txBox="1"/>
          <p:nvPr/>
        </p:nvSpPr>
        <p:spPr>
          <a:xfrm>
            <a:off x="53375" y="748000"/>
            <a:ext cx="2250600" cy="52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2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43" name="Google Shape;243;p42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2.3.	Chức năng quản lí Channel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44" name="Google Shape;244;p42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45" name="Google Shape;245;p42" title="Create_Channel_Sequence.drawio.png"/>
          <p:cNvPicPr preferRelativeResize="0"/>
          <p:nvPr/>
        </p:nvPicPr>
        <p:blipFill rotWithShape="1">
          <a:blip r:embed="rId3">
            <a:alphaModFix/>
          </a:blip>
          <a:srcRect b="0" l="0" r="0" t="44573"/>
          <a:stretch/>
        </p:blipFill>
        <p:spPr>
          <a:xfrm>
            <a:off x="1747730" y="549799"/>
            <a:ext cx="5648580" cy="4653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3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51" name="Google Shape;251;p43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2.3.	Chức năng quản lí Channel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52" name="Google Shape;252;p43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53" name="Google Shape;253;p43" title="Screenshot 2025-06-06 131740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0887" y="498350"/>
            <a:ext cx="7482276" cy="4645149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43"/>
          <p:cNvSpPr txBox="1"/>
          <p:nvPr/>
        </p:nvSpPr>
        <p:spPr>
          <a:xfrm>
            <a:off x="192775" y="748000"/>
            <a:ext cx="1557300" cy="4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44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60" name="Google Shape;260;p44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2.3.	Chức năng quản lí Channel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61" name="Google Shape;261;p44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62" name="Google Shape;262;p44" title="Create_Channel_Stat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3888" y="485775"/>
            <a:ext cx="7896225" cy="4171950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44"/>
          <p:cNvSpPr txBox="1"/>
          <p:nvPr/>
        </p:nvSpPr>
        <p:spPr>
          <a:xfrm>
            <a:off x="192775" y="670550"/>
            <a:ext cx="2850600" cy="47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Machine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5"/>
          <p:cNvSpPr txBox="1"/>
          <p:nvPr>
            <p:ph type="title"/>
          </p:nvPr>
        </p:nvSpPr>
        <p:spPr>
          <a:xfrm>
            <a:off x="0" y="177390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Chức năng ra lệnh cho Bot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6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74" name="Google Shape;274;p46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75" name="Google Shape;275;p46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76" name="Google Shape;276;p46" title="Bot Command Activity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40196" y="546925"/>
            <a:ext cx="4421365" cy="4811652"/>
          </a:xfrm>
          <a:prstGeom prst="rect">
            <a:avLst/>
          </a:prstGeom>
          <a:noFill/>
          <a:ln>
            <a:noFill/>
          </a:ln>
        </p:spPr>
      </p:pic>
      <p:sp>
        <p:nvSpPr>
          <p:cNvPr id="277" name="Google Shape;277;p46"/>
          <p:cNvSpPr txBox="1"/>
          <p:nvPr/>
        </p:nvSpPr>
        <p:spPr>
          <a:xfrm>
            <a:off x="139400" y="751150"/>
            <a:ext cx="20058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Activity Diagram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80" name="Google Shape;80;p20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Lato"/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Nội dung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1" name="Google Shape;81;p20"/>
          <p:cNvSpPr txBox="1"/>
          <p:nvPr/>
        </p:nvSpPr>
        <p:spPr>
          <a:xfrm>
            <a:off x="115675" y="717175"/>
            <a:ext cx="87933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AutoNum type="arabicPeriod"/>
            </a:pPr>
            <a:r>
              <a:rPr lang="vi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Tổng quan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AutoNum type="arabicPeriod"/>
            </a:pPr>
            <a:r>
              <a:rPr lang="vi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Thiết kế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Source Sans Pro"/>
              <a:buAutoNum type="arabicPeriod"/>
            </a:pPr>
            <a:r>
              <a:rPr lang="vi" sz="24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Kết luận</a:t>
            </a:r>
            <a:endParaRPr sz="24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7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83" name="Google Shape;283;p47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84" name="Google Shape;284;p47" title="Bot Command Activity.drawio.png"/>
          <p:cNvPicPr preferRelativeResize="0"/>
          <p:nvPr/>
        </p:nvPicPr>
        <p:blipFill rotWithShape="1">
          <a:blip r:embed="rId3">
            <a:alphaModFix/>
          </a:blip>
          <a:srcRect b="39094" l="0" r="0" t="0"/>
          <a:stretch/>
        </p:blipFill>
        <p:spPr>
          <a:xfrm>
            <a:off x="1063025" y="491975"/>
            <a:ext cx="7018001" cy="4651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8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90" name="Google Shape;290;p48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1" name="Google Shape;291;p48" title="Bot Command Activity.drawio.png"/>
          <p:cNvPicPr preferRelativeResize="0"/>
          <p:nvPr/>
        </p:nvPicPr>
        <p:blipFill rotWithShape="1">
          <a:blip r:embed="rId3">
            <a:alphaModFix/>
          </a:blip>
          <a:srcRect b="0" l="0" r="0" t="41523"/>
          <a:stretch/>
        </p:blipFill>
        <p:spPr>
          <a:xfrm>
            <a:off x="649037" y="700325"/>
            <a:ext cx="7845927" cy="49928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9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297" name="Google Shape;297;p49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298" name="Google Shape;298;p49" title="Bot Command Sequence 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10063" y="483100"/>
            <a:ext cx="5123925" cy="4611524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p49"/>
          <p:cNvSpPr txBox="1"/>
          <p:nvPr/>
        </p:nvSpPr>
        <p:spPr>
          <a:xfrm>
            <a:off x="69700" y="751150"/>
            <a:ext cx="2253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Sequence</a:t>
            </a:r>
            <a:r>
              <a:rPr lang="vi">
                <a:solidFill>
                  <a:schemeClr val="dk1"/>
                </a:solidFill>
              </a:rPr>
              <a:t> Diagram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0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05" name="Google Shape;305;p50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6" name="Google Shape;306;p50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07" name="Google Shape;307;p50" title="Bot Command Sequence Diagram.drawio.png"/>
          <p:cNvPicPr preferRelativeResize="0"/>
          <p:nvPr/>
        </p:nvPicPr>
        <p:blipFill rotWithShape="1">
          <a:blip r:embed="rId3">
            <a:alphaModFix/>
          </a:blip>
          <a:srcRect b="44845" l="0" r="0" t="0"/>
          <a:stretch/>
        </p:blipFill>
        <p:spPr>
          <a:xfrm>
            <a:off x="498725" y="748000"/>
            <a:ext cx="8104300" cy="4022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13" name="Google Shape;313;p51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14" name="Google Shape;314;p51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15" name="Google Shape;315;p51" title="Bot Command Sequence Diagram.drawio.png"/>
          <p:cNvPicPr preferRelativeResize="0"/>
          <p:nvPr/>
        </p:nvPicPr>
        <p:blipFill rotWithShape="1">
          <a:blip r:embed="rId3">
            <a:alphaModFix/>
          </a:blip>
          <a:srcRect b="0" l="0" r="0" t="45896"/>
          <a:stretch/>
        </p:blipFill>
        <p:spPr>
          <a:xfrm>
            <a:off x="532650" y="706813"/>
            <a:ext cx="8036445" cy="3913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2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21" name="Google Shape;321;p52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22" name="Google Shape;322;p52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23" name="Google Shape;323;p52" title="Bot Class Diagr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35" y="544476"/>
            <a:ext cx="7661678" cy="4599026"/>
          </a:xfrm>
          <a:prstGeom prst="rect">
            <a:avLst/>
          </a:prstGeom>
          <a:noFill/>
          <a:ln>
            <a:noFill/>
          </a:ln>
        </p:spPr>
      </p:pic>
      <p:sp>
        <p:nvSpPr>
          <p:cNvPr id="324" name="Google Shape;324;p52"/>
          <p:cNvSpPr txBox="1"/>
          <p:nvPr/>
        </p:nvSpPr>
        <p:spPr>
          <a:xfrm>
            <a:off x="116175" y="748000"/>
            <a:ext cx="2253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Class Diagram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53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30" name="Google Shape;330;p53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2.4.	Chức năng ra lệnh cho Bot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31" name="Google Shape;331;p53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32" name="Google Shape;332;p53" title="Bot_State_Machine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2754" y="608375"/>
            <a:ext cx="7558533" cy="4535126"/>
          </a:xfrm>
          <a:prstGeom prst="rect">
            <a:avLst/>
          </a:prstGeom>
          <a:noFill/>
          <a:ln>
            <a:noFill/>
          </a:ln>
        </p:spPr>
      </p:pic>
      <p:sp>
        <p:nvSpPr>
          <p:cNvPr id="333" name="Google Shape;333;p53"/>
          <p:cNvSpPr txBox="1"/>
          <p:nvPr/>
        </p:nvSpPr>
        <p:spPr>
          <a:xfrm>
            <a:off x="31000" y="608375"/>
            <a:ext cx="2253600" cy="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>
                <a:solidFill>
                  <a:schemeClr val="dk1"/>
                </a:solidFill>
              </a:rPr>
              <a:t>State Machine Diagram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>
            <p:ph type="title"/>
          </p:nvPr>
        </p:nvSpPr>
        <p:spPr>
          <a:xfrm>
            <a:off x="0" y="1773900"/>
            <a:ext cx="9144000" cy="15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Chức năng thanh toán,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Lato"/>
              <a:buNone/>
            </a:pPr>
            <a:r>
              <a:rPr lang="vi">
                <a:latin typeface="Source Sans Pro"/>
                <a:ea typeface="Source Sans Pro"/>
                <a:cs typeface="Source Sans Pro"/>
                <a:sym typeface="Source Sans Pro"/>
              </a:rPr>
              <a:t>nâng cấp Nitro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5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44" name="Google Shape;344;p55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45" name="Google Shape;345;p55"/>
          <p:cNvSpPr txBox="1"/>
          <p:nvPr/>
        </p:nvSpPr>
        <p:spPr>
          <a:xfrm>
            <a:off x="192775" y="748000"/>
            <a:ext cx="19404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Activity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46" name="Google Shape;346;p55" title="Untitled Diagram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852" y="469350"/>
            <a:ext cx="4102245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52" name="Google Shape;352;p56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53" name="Google Shape;353;p56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54" name="Google Shape;354;p56" title="Untitled Diagram.drawio.png"/>
          <p:cNvPicPr preferRelativeResize="0"/>
          <p:nvPr/>
        </p:nvPicPr>
        <p:blipFill rotWithShape="1">
          <a:blip r:embed="rId3">
            <a:alphaModFix/>
          </a:blip>
          <a:srcRect b="49008" l="0" r="0" t="0"/>
          <a:stretch/>
        </p:blipFill>
        <p:spPr>
          <a:xfrm>
            <a:off x="1105913" y="711350"/>
            <a:ext cx="6932212" cy="443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1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87" name="Google Shape;87;p21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AutoNum type="arabicPeriod"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Tổng quan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21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Xây dựng một nền tảng giao tiếp trực tuyến hỗ trợ chat văn bản, voice, video và quản lý cộng đồng.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Tạo môi trường linh hoạt cho các nhóm như game thủ, học sinh, doanh nghiệp.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57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60" name="Google Shape;360;p57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1" name="Google Shape;361;p57"/>
          <p:cNvSpPr txBox="1"/>
          <p:nvPr/>
        </p:nvSpPr>
        <p:spPr>
          <a:xfrm>
            <a:off x="192775" y="748000"/>
            <a:ext cx="20574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Sequence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62" name="Google Shape;362;p57" title="Untitled Diagram.drawio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02575" y="550060"/>
            <a:ext cx="5649569" cy="42266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8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68" name="Google Shape;368;p58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69" name="Google Shape;369;p58"/>
          <p:cNvSpPr txBox="1"/>
          <p:nvPr/>
        </p:nvSpPr>
        <p:spPr>
          <a:xfrm>
            <a:off x="192775" y="748000"/>
            <a:ext cx="17589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0" name="Google Shape;370;p58" title="Untitled Diagram.drawio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7650" y="598460"/>
            <a:ext cx="3502923" cy="44410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9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76" name="Google Shape;376;p59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2.5.	Chức năng thanh toán, nâng cấp Nitro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77" name="Google Shape;377;p59"/>
          <p:cNvSpPr txBox="1"/>
          <p:nvPr/>
        </p:nvSpPr>
        <p:spPr>
          <a:xfrm>
            <a:off x="235075" y="639600"/>
            <a:ext cx="2711100" cy="4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State Machine Diagram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78" name="Google Shape;378;p59" title="Untitled Diagram.drawio (6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9500" y="1023050"/>
            <a:ext cx="7248152" cy="35478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60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84" name="Google Shape;384;p60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2.6. Database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85" name="Google Shape;385;p60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386" name="Google Shape;386;p60" title="database_fin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4097" y="487100"/>
            <a:ext cx="7093552" cy="4656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1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92" name="Google Shape;392;p61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3. Kết luận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93" name="Google Shape;393;p61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vi" sz="1600">
                <a:latin typeface="Source Sans Pro"/>
                <a:ea typeface="Source Sans Pro"/>
                <a:cs typeface="Source Sans Pro"/>
                <a:sym typeface="Source Sans Pro"/>
              </a:rPr>
              <a:t>Trong đề tài này, nhóm đã tiến hành phân tích và thiết kế hệ thống nền tảng giao tiếp trực tuyến dựa trên case study của Discord — một trong những ứng dụng tiêu biểu về giao tiếp thời gian thực.</a:t>
            </a:r>
            <a:endParaRPr sz="1600"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vi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Hướng phát triển và đề xuất</a:t>
            </a:r>
            <a:endParaRPr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Phát triển thêm use case cho tính năng gọi thoại/video, chia sẻ màn hình, và quản lý vai trò thành viên nâng cao.</a:t>
            </a:r>
            <a:b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Tích hợp hệ thống phân tích dữ liệu để đánh giá hành vi người dùng và tối ưu trải nghiệm.</a:t>
            </a:r>
            <a:b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Nghiên cứu các kiến trúc microservices để triển khai hệ thống linh hoạt và có khả năng mở rộng tốt hơn.</a:t>
            </a:r>
            <a:b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</a:br>
            <a:endParaRPr sz="1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vi" sz="1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Đề xuất thử nghiệm triển khai một phiên bản mô phỏng đơn giản để đánh giá khả năng hoạt động thực tế từ thiết kế UML</a:t>
            </a:r>
            <a:r>
              <a:rPr lang="vi" sz="11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.</a:t>
            </a: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2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399" name="Google Shape;399;p62"/>
          <p:cNvSpPr txBox="1"/>
          <p:nvPr/>
        </p:nvSpPr>
        <p:spPr>
          <a:xfrm>
            <a:off x="4181094" y="2266493"/>
            <a:ext cx="4197900" cy="61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800"/>
              <a:buFont typeface="Lato"/>
              <a:buNone/>
            </a:pPr>
            <a:r>
              <a:rPr b="1" i="0" lang="vi" sz="4800" u="none" cap="none" strike="noStrike">
                <a:solidFill>
                  <a:srgbClr val="C00000"/>
                </a:solidFill>
                <a:latin typeface="Lato"/>
                <a:ea typeface="Lato"/>
                <a:cs typeface="Lato"/>
                <a:sym typeface="Lato"/>
              </a:rPr>
              <a:t>THANK YOU !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2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94" name="Google Shape;94;p22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-38862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Source Sans Pro"/>
              <a:buAutoNum type="arabicPeriod"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Tổng quan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5" name="Google Shape;95;p22"/>
          <p:cNvSpPr txBox="1"/>
          <p:nvPr/>
        </p:nvSpPr>
        <p:spPr>
          <a:xfrm>
            <a:off x="192775" y="748000"/>
            <a:ext cx="8716200" cy="38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vi" sz="2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Yêu cầu tính năng:</a:t>
            </a:r>
            <a:endParaRPr sz="22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b="1"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Chat thời gian thực: </a:t>
            </a: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Gửi/nhận tin nhắn văn bản tức thì.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b="1"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Server và channel</a:t>
            </a: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Không gian tùy chỉnh cho các nhóm người dùng.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b="1"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Hỗ trợ Bot</a:t>
            </a: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Tích hợp bot để tự động hóa và tăng tương tác.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ource Sans Pro"/>
              <a:buAutoNum type="arabicPeriod"/>
            </a:pPr>
            <a:r>
              <a:rPr b="1"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Giao dịch Nitro:</a:t>
            </a:r>
            <a:r>
              <a:rPr lang="vi" sz="18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mua phiên bản nâng cấp của phần mềm.</a:t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01" name="Google Shape;101;p23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Usecase Diagram Tổng quan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2" name="Google Shape;102;p23" title="final_all.draw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64600" y="488060"/>
            <a:ext cx="2814788" cy="44410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4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08" name="Google Shape;108;p24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Usecase Diagram Tổng quan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09" name="Google Shape;109;p24" title="final_all.drawio.png"/>
          <p:cNvPicPr preferRelativeResize="0"/>
          <p:nvPr/>
        </p:nvPicPr>
        <p:blipFill rotWithShape="1">
          <a:blip r:embed="rId3">
            <a:alphaModFix/>
          </a:blip>
          <a:srcRect b="46842" l="0" r="0" t="0"/>
          <a:stretch/>
        </p:blipFill>
        <p:spPr>
          <a:xfrm>
            <a:off x="1697425" y="511425"/>
            <a:ext cx="5422774" cy="4548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5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vi"/>
              <a:t>‹#›</a:t>
            </a:fld>
            <a:endParaRPr/>
          </a:p>
        </p:txBody>
      </p:sp>
      <p:sp>
        <p:nvSpPr>
          <p:cNvPr id="115" name="Google Shape;115;p25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vi">
                <a:latin typeface="Source Sans Pro"/>
                <a:ea typeface="Source Sans Pro"/>
                <a:cs typeface="Source Sans Pro"/>
                <a:sym typeface="Source Sans Pro"/>
              </a:rPr>
              <a:t>Usecase Diagram Tổng quan</a:t>
            </a:r>
            <a:endParaRPr b="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6" name="Google Shape;116;p25" title="final_all.drawio.png"/>
          <p:cNvPicPr preferRelativeResize="0"/>
          <p:nvPr/>
        </p:nvPicPr>
        <p:blipFill rotWithShape="1">
          <a:blip r:embed="rId3">
            <a:alphaModFix/>
          </a:blip>
          <a:srcRect b="0" l="0" r="0" t="44503"/>
          <a:stretch/>
        </p:blipFill>
        <p:spPr>
          <a:xfrm>
            <a:off x="1803550" y="562950"/>
            <a:ext cx="4986700" cy="4366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6"/>
          <p:cNvSpPr txBox="1"/>
          <p:nvPr>
            <p:ph idx="12" type="sldNum"/>
          </p:nvPr>
        </p:nvSpPr>
        <p:spPr>
          <a:xfrm>
            <a:off x="6867383" y="4929095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vi" sz="1100">
                <a:latin typeface="Source Sans Pro"/>
                <a:ea typeface="Source Sans Pro"/>
                <a:cs typeface="Source Sans Pro"/>
                <a:sym typeface="Source Sans Pro"/>
              </a:rPr>
              <a:t>‹#›</a:t>
            </a:fld>
            <a:endParaRPr b="0" sz="110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2" name="Google Shape;122;p26"/>
          <p:cNvSpPr txBox="1"/>
          <p:nvPr>
            <p:ph type="title"/>
          </p:nvPr>
        </p:nvSpPr>
        <p:spPr>
          <a:xfrm>
            <a:off x="235077" y="58960"/>
            <a:ext cx="8673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0" lang="vi" sz="2420">
                <a:latin typeface="Source Sans Pro"/>
                <a:ea typeface="Source Sans Pro"/>
                <a:cs typeface="Source Sans Pro"/>
                <a:sym typeface="Source Sans Pro"/>
              </a:rPr>
              <a:t>2.	Thiết kế</a:t>
            </a:r>
            <a:endParaRPr b="0" sz="2420"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3" name="Google Shape;123;p26"/>
          <p:cNvSpPr txBox="1"/>
          <p:nvPr/>
        </p:nvSpPr>
        <p:spPr>
          <a:xfrm>
            <a:off x="235075" y="709475"/>
            <a:ext cx="8793300" cy="31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Chức năng gửi tin nhắn, trò chuyện trong channel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Chức năng quản lí Server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Chức năng quản lí C</a:t>
            </a: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hannel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Chức năng ra lệnh cho Bot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Chức năng thanh toán, nâng cấp Nitro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Source Sans Pro"/>
              <a:buAutoNum type="arabicPeriod"/>
            </a:pPr>
            <a:r>
              <a:rPr lang="vi" sz="20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Database</a:t>
            </a:r>
            <a:endParaRPr sz="2000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