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93" r:id="rId9"/>
    <p:sldId id="263" r:id="rId10"/>
    <p:sldId id="264" r:id="rId11"/>
    <p:sldId id="266" r:id="rId12"/>
    <p:sldId id="294" r:id="rId13"/>
    <p:sldId id="268" r:id="rId14"/>
    <p:sldId id="272" r:id="rId15"/>
    <p:sldId id="273" r:id="rId16"/>
    <p:sldId id="274" r:id="rId17"/>
    <p:sldId id="269" r:id="rId18"/>
    <p:sldId id="270" r:id="rId19"/>
    <p:sldId id="275" r:id="rId20"/>
    <p:sldId id="295" r:id="rId21"/>
    <p:sldId id="29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FC4A5E-A3CC-408E-AF3F-D1AEC1D2A8D9}">
  <a:tblStyle styleId="{D0FC4A5E-A3CC-408E-AF3F-D1AEC1D2A8D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tcBdr/>
        <a:fill>
          <a:solidFill>
            <a:srgbClr val="FCDC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DC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90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0b613f2e1_11_75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110b613f2e1_1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0b613f2e1_1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10b613f2e1_11_25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9" name="Google Shape;289;g110b613f2e1_11_256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928E3-2064-4507-B186-90A2B14D0F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84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0b613f2e1_11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110b613f2e1_11_27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크게 서버와 네트워크로 구성</a:t>
            </a: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서버 </a:t>
            </a:r>
            <a:r>
              <a:rPr lang="en-US" altLang="ko-KR" sz="1200" dirty="0"/>
              <a:t>-</a:t>
            </a:r>
            <a:r>
              <a:rPr lang="ko-KR" altLang="en-US" sz="1200" dirty="0"/>
              <a:t> </a:t>
            </a:r>
            <a:r>
              <a:rPr lang="en-US" altLang="ko-KR" sz="1200" dirty="0"/>
              <a:t>GUI </a:t>
            </a:r>
            <a:r>
              <a:rPr lang="ko-KR" altLang="en-US" sz="1200" dirty="0"/>
              <a:t>구현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r>
              <a:rPr lang="en-US" altLang="ko-KR" sz="1200" dirty="0"/>
              <a:t>,</a:t>
            </a:r>
            <a:r>
              <a:rPr lang="ko-KR" altLang="en-US" sz="1200" dirty="0"/>
              <a:t> 분석 및 시각화</a:t>
            </a:r>
            <a:r>
              <a:rPr lang="en-US" altLang="ko-KR" sz="1200" dirty="0"/>
              <a:t>, </a:t>
            </a:r>
            <a:r>
              <a:rPr lang="ko-KR" altLang="en-US" sz="1200" dirty="0"/>
              <a:t>보고서 작성</a:t>
            </a:r>
            <a:endParaRPr lang="en-US" altLang="ko-K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네트워크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크롤링</a:t>
            </a:r>
            <a:r>
              <a:rPr lang="en-US" altLang="ko-KR" sz="1200" dirty="0"/>
              <a:t>, smtp</a:t>
            </a:r>
            <a:endParaRPr sz="1200" dirty="0"/>
          </a:p>
        </p:txBody>
      </p:sp>
      <p:sp>
        <p:nvSpPr>
          <p:cNvPr id="311" name="Google Shape;311;g110b613f2e1_11_276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b613f2e1_11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110b613f2e1_11_28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5" name="Google Shape;395;g110b613f2e1_11_286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fcf42014f_8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10fcf42014f_8_58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06" name="Google Shape;406;g10fcf42014f_8_58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0fcf42014f_4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0fcf42014f_4_57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18" name="Google Shape;418;g10fcf42014f_4_57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fd0c16cd5_3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10fd0c16cd5_3_180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수집 -&gt; 전처리 </a:t>
            </a:r>
            <a:r>
              <a:rPr lang="ko" sz="1200" dirty="0">
                <a:solidFill>
                  <a:schemeClr val="dk1"/>
                </a:solidFill>
              </a:rPr>
              <a:t>애니메이션 처리 함(총 세 번 클릭; 테마별 종목 시세, 뉴스 기사, 테마 정보 순으로 나타남)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 dirty="0"/>
              <a:t>주요 시세 정보, 각 테마 정보, 테마별 종목 시세 정보들, 선정 종목 뉴스들을 크롤링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ko" sz="1200" dirty="0"/>
              <a:t>각 데이터들의 태그를 제거하고 숫자 데이터들은 str -&gt; float 형 변환, 각각을 리스트나 데이터프레임에 담아 반환함</a:t>
            </a:r>
            <a:endParaRPr sz="1200" dirty="0"/>
          </a:p>
        </p:txBody>
      </p:sp>
      <p:sp>
        <p:nvSpPr>
          <p:cNvPr id="322" name="Google Shape;322;g10fd0c16cd5_3_180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cf42014f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10fcf42014f_2_65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56" name="Google Shape;356;g10fcf42014f_2_65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fcf42014f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10fcf42014f_4_67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x축은 현재가, y축은 주당순이익,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빨간 선은 y/x = 10인 선으로 이 선보다 낮을수록, 이 선과 멀리 떨어져 있을수록 우수 종목으로 판단.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 주당순이익이 음수일 경우 빨간 선의 거리는 의미없는 그래프가 나올 수 있다(이 사진에선 삼천당제약이 해당), 데이터는 의미없는게 아니라 시각화만 의미없는 것</a:t>
            </a:r>
            <a:endParaRPr sz="1200"/>
          </a:p>
        </p:txBody>
      </p:sp>
      <p:sp>
        <p:nvSpPr>
          <p:cNvPr id="429" name="Google Shape;429;g10fcf42014f_4_67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fcf42014f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10fcf42014f_4_67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x축은 현재가, y축은 주당순이익,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빨간 선은 y/x = 10인 선으로 이 선보다 낮을수록, 이 선과 멀리 떨어져 있을수록 우수 종목으로 판단.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 주당순이익이 음수일 경우 빨간 선의 거리는 의미없는 그래프가 나올 수 있다(이 사진에선 삼천당제약이 해당), 데이터는 의미없는게 아니라 시각화만 의미없는 것</a:t>
            </a:r>
            <a:endParaRPr sz="1200"/>
          </a:p>
        </p:txBody>
      </p:sp>
      <p:sp>
        <p:nvSpPr>
          <p:cNvPr id="429" name="Google Shape;429;g10fcf42014f_4_67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19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b613f2e1_1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10b613f2e1_11_87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10b613f2e1_11_87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fcf42014f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g10fcf42014f_4_67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x축은 현재가, y축은 주당순이익,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빨간 선은 y/x = 10인 선으로 이 선보다 낮을수록, 이 선과 멀리 떨어져 있을수록 우수 종목으로 판단.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단 주당순이익이 음수일 경우 빨간 선의 거리는 의미없는 그래프가 나올 수 있다(이 사진에선 삼천당제약이 해당), 데이터는 의미없는게 아니라 시각화만 의미없는 것</a:t>
            </a:r>
            <a:endParaRPr sz="1200"/>
          </a:p>
        </p:txBody>
      </p:sp>
      <p:sp>
        <p:nvSpPr>
          <p:cNvPr id="429" name="Google Shape;429;g10fcf42014f_4_67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59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0b613f2e1_1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g110b613f2e1_11_29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1" name="Google Shape;501;g110b613f2e1_11_296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fcf42014f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0fcf42014f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구역별로 나눠서 설명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fd0c16cd5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fd0c16cd5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0fd0c16cd5_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0fd0c16cd5_3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0fd0c16cd5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0fd0c16cd5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fd0c16cd5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0fd0c16cd5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0b613f2e1_1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110b613f2e1_11_31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81" name="Google Shape;581;g110b613f2e1_11_316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fcf42014f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g10fcf42014f_5_25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92" name="Google Shape;592;g10fcf42014f_5_25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0b613f2e1_1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g110b613f2e1_11_32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04" name="Google Shape;604;g110b613f2e1_11_326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b613f2e1_1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10b613f2e1_11_119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" name="Google Shape;173;g110b613f2e1_11_119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0b613f2e1_11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110b613f2e1_11_336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15" name="Google Shape;615;g110b613f2e1_11_336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fcf42014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g10fcf42014f_3_0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27" name="Google Shape;627;g10fcf42014f_3_0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0b613f2e1_11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g110b613f2e1_11_344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110b613f2e1_11_344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0b613f2e1_1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0b613f2e1_11_129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4" name="Google Shape;184;g110b613f2e1_11_129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0b613f2e1_1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10b613f2e1_11_169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25" name="Google Shape;225;g110b613f2e1_11_169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b613f2e1_1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10b613f2e1_11_179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6" name="Google Shape;236;g110b613f2e1_11_179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928E3-2064-4507-B186-90A2B14D0F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58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0b613f2e1_1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0b613f2e1_11_228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8" name="Google Shape;258;g110b613f2e1_11_228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0b613f2e1_1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10b613f2e1_11_238:notes"/>
          <p:cNvSpPr txBox="1">
            <a:spLocks noGrp="1"/>
          </p:cNvSpPr>
          <p:nvPr>
            <p:ph type="body" idx="1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네이버 금융 테마별 크롤링</a:t>
            </a:r>
            <a:endParaRPr sz="1200" dirty="0"/>
          </a:p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금융 상위 5개 테마의 기본 정보 추출 (테마명, 전일대비, 최근 3일 등락률)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테마별 종목의 주요 지표 추출 (종목명, 현재가, 시가총액, 자산총계, 영업이익, 주당순이익, 영업이익증가율, ROE)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일별 시세 크롤링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금융에서 TOP1 종목의 이름을 입력하여 종목코드로 변환하고 검색하여 일별 시세 140건 추출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 크롤링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뉴스에서 TOP1 종목의 이름을 입력하고 뉴스 제목과 링크 10건 추출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입력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 주식으로 선정한 TOP6 종목에 대하여 종목명, 현재가, 시가총액, 자산총계, 영업이익, 주당순이익, 영업이익증가율, ROE, 테마 편입 사유를 DB에 저장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 보고서 자동화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보고서 양식에 주식시장 지표 입력 (코스피, 코스피200, 코스닥)</a:t>
            </a:r>
            <a:endParaRPr sz="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금융 상위 5개 테마의 테마명, 전일대비, 최근 3일 등락률 입력</a:t>
            </a:r>
            <a:endParaRPr sz="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 주식 분석, 분석 결과, 주가 예측 그래프와 설명 입력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110b613f2e1_11_238:notes"/>
          <p:cNvSpPr txBox="1">
            <a:spLocks noGrp="1"/>
          </p:cNvSpPr>
          <p:nvPr>
            <p:ph type="sldNum" idx="12"/>
          </p:nvPr>
        </p:nvSpPr>
        <p:spPr>
          <a:xfrm>
            <a:off x="3885142" y="8686018"/>
            <a:ext cx="2971800" cy="45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3500" tIns="26750" rIns="53500" bIns="267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�"/>
              <a:defRPr sz="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�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�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�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�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�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�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�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�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-571429" y="-123809"/>
            <a:ext cx="10285715" cy="2866667"/>
            <a:chOff x="-1142857" y="-247619"/>
            <a:chExt cx="20571429" cy="5733333"/>
          </a:xfrm>
        </p:grpSpPr>
        <p:pic>
          <p:nvPicPr>
            <p:cNvPr id="130" name="Google Shape;130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142857" y="-247619"/>
              <a:ext cx="20571429" cy="5733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356641" y="-70114"/>
              <a:ext cx="18998996" cy="55558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25"/>
          <p:cNvSpPr txBox="1"/>
          <p:nvPr/>
        </p:nvSpPr>
        <p:spPr>
          <a:xfrm>
            <a:off x="7162800" y="4362450"/>
            <a:ext cx="1828800" cy="60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5조</a:t>
            </a:r>
            <a:endParaRPr sz="12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박재현, 배지성, 신용민, 최두영, 최하진</a:t>
            </a:r>
            <a:endParaRPr sz="12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134" name="Google Shape;134;p25"/>
          <p:cNvSpPr txBox="1"/>
          <p:nvPr/>
        </p:nvSpPr>
        <p:spPr>
          <a:xfrm>
            <a:off x="228600" y="2974560"/>
            <a:ext cx="72961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 분석 보고서 자동화 프로젝트</a:t>
            </a:r>
            <a:endParaRPr sz="22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65506" y="3482430"/>
            <a:ext cx="729615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네이버 금융 상위 5개 테마를 중심으로</a:t>
            </a:r>
            <a:endParaRPr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-216076"/>
            <a:ext cx="5943575" cy="572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6286500" y="1771650"/>
            <a:ext cx="28575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설계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pic>
        <p:nvPicPr>
          <p:cNvPr id="294" name="Google Shape;29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245693"/>
            <a:ext cx="4109033" cy="17365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5"/>
          <p:cNvSpPr txBox="1"/>
          <p:nvPr/>
        </p:nvSpPr>
        <p:spPr>
          <a:xfrm>
            <a:off x="4800600" y="1368632"/>
            <a:ext cx="946734" cy="9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5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C14EFC8-5E5E-49E0-999B-4392E27A0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53395"/>
            <a:ext cx="838200" cy="318655"/>
          </a:xfrm>
          <a:prstGeom prst="rect">
            <a:avLst/>
          </a:prstGeom>
        </p:spPr>
      </p:pic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B8DC0310-B10A-4FC3-9292-30E6118A53E8}"/>
              </a:ext>
            </a:extLst>
          </p:cNvPr>
          <p:cNvGrpSpPr/>
          <p:nvPr/>
        </p:nvGrpSpPr>
        <p:grpSpPr>
          <a:xfrm>
            <a:off x="-44245" y="-29497"/>
            <a:ext cx="9264445" cy="1029671"/>
            <a:chOff x="-380952" y="-588824"/>
            <a:chExt cx="19047619" cy="4769777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3E48B6C6-D36C-4207-B100-B981CE35F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80952" y="-588824"/>
              <a:ext cx="19047619" cy="476977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2F9425-8DCB-4DDE-A039-0D291DA89BFB}"/>
              </a:ext>
            </a:extLst>
          </p:cNvPr>
          <p:cNvSpPr txBox="1"/>
          <p:nvPr/>
        </p:nvSpPr>
        <p:spPr>
          <a:xfrm>
            <a:off x="393053" y="133350"/>
            <a:ext cx="238824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04. </a:t>
            </a:r>
            <a:r>
              <a:rPr lang="ko-KR" altLang="en-US" sz="200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F2365-476C-4A2A-A467-F4C8CC922BD7}"/>
              </a:ext>
            </a:extLst>
          </p:cNvPr>
          <p:cNvSpPr txBox="1"/>
          <p:nvPr/>
        </p:nvSpPr>
        <p:spPr>
          <a:xfrm>
            <a:off x="6161371" y="89302"/>
            <a:ext cx="293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10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쉴더스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 프로젝트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01A8DC-7818-4A6A-B67A-8E0F81CDA376}"/>
              </a:ext>
            </a:extLst>
          </p:cNvPr>
          <p:cNvSpPr txBox="1"/>
          <p:nvPr/>
        </p:nvSpPr>
        <p:spPr>
          <a:xfrm>
            <a:off x="571500" y="561098"/>
            <a:ext cx="238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FA7072D-00A2-4795-9670-F97DBB8A4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3639"/>
              </p:ext>
            </p:extLst>
          </p:nvPr>
        </p:nvGraphicFramePr>
        <p:xfrm>
          <a:off x="735808" y="1108554"/>
          <a:ext cx="7704341" cy="36463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7793">
                  <a:extLst>
                    <a:ext uri="{9D8B030D-6E8A-4147-A177-3AD203B41FA5}">
                      <a16:colId xmlns:a16="http://schemas.microsoft.com/office/drawing/2014/main" val="317383286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48068775"/>
                    </a:ext>
                  </a:extLst>
                </a:gridCol>
                <a:gridCol w="4515848">
                  <a:extLst>
                    <a:ext uri="{9D8B030D-6E8A-4147-A177-3AD203B41FA5}">
                      <a16:colId xmlns:a16="http://schemas.microsoft.com/office/drawing/2014/main" val="3743064913"/>
                    </a:ext>
                  </a:extLst>
                </a:gridCol>
              </a:tblGrid>
              <a:tr h="303861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대분류</a:t>
                      </a:r>
                      <a:endParaRPr lang="ko-KR" altLang="en-US" sz="1200" b="1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소분류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사용 도구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452652816"/>
                  </a:ext>
                </a:extLst>
              </a:tr>
              <a:tr h="303861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크롤링</a:t>
                      </a:r>
                      <a:endParaRPr lang="ko-KR" altLang="en-US" sz="1200" b="1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7620" marB="762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주식 </a:t>
                      </a:r>
                      <a:r>
                        <a:rPr lang="ko-KR" altLang="en-US" sz="1000" b="1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테마별</a:t>
                      </a:r>
                      <a:r>
                        <a:rPr lang="ko-KR" altLang="en-US" sz="10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크롤링</a:t>
                      </a:r>
                      <a:endParaRPr lang="ko-KR" altLang="en-US" sz="1000" b="1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1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</a:t>
                      </a:r>
                      <a:r>
                        <a:rPr lang="en-US" sz="1000" b="0" kern="1200" baseline="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urllib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BeautifulSoup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chromedriver</a:t>
                      </a: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selenium, 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time, pandas, 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506507341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주식시장 지표 </a:t>
                      </a:r>
                      <a:r>
                        <a:rPr lang="ko-KR" altLang="en-US" sz="1000" b="1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크롤링</a:t>
                      </a:r>
                      <a:endParaRPr lang="ko-KR" altLang="en-US" sz="1000" b="1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urllib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BeautifulSoup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pandas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06711556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일별 시세 크롤링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urllib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BeautifulSoup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chromdriver</a:t>
                      </a: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selenium, 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672309215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뉴스 크롤링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urllib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BeautifulSoup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chromedriver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네이버 오픈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API,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config</a:t>
                      </a:r>
                      <a:endParaRPr lang="en-US" sz="1000" b="0" kern="12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923431736"/>
                  </a:ext>
                </a:extLst>
              </a:tr>
              <a:tr h="30386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데이터 분석 및 시각화</a:t>
                      </a:r>
                    </a:p>
                  </a:txBody>
                  <a:tcPr marL="11430" marR="11430" marT="7620" marB="762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적정 주식 선정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matplotlib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pandas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seaborn</a:t>
                      </a:r>
                      <a:endParaRPr lang="en-US" sz="1000" b="0" kern="12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3849605850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주가 예측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altLang="ko-KR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linearRegression</a:t>
                      </a: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sklearn</a:t>
                      </a:r>
                      <a:endParaRPr lang="en-US" sz="1000" b="0" kern="1200" dirty="0">
                        <a:solidFill>
                          <a:srgbClr val="595959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981061871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데이터 저장</a:t>
                      </a:r>
                    </a:p>
                  </a:txBody>
                  <a:tcPr marL="11430" marR="11430" marT="7620" marB="762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주식 보고서 자동화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altLang="ko-KR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excell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2534664432"/>
                  </a:ext>
                </a:extLst>
              </a:tr>
              <a:tr h="3038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</a:p>
                  </a:txBody>
                  <a:tcPr marL="11430" marR="11430" marT="7620" marB="762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DB </a:t>
                      </a:r>
                      <a:r>
                        <a:rPr lang="ko-KR" alt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입력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MariaDB</a:t>
                      </a: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pymysql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, datetime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764942032"/>
                  </a:ext>
                </a:extLst>
              </a:tr>
              <a:tr h="303861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Application </a:t>
                      </a:r>
                      <a:r>
                        <a:rPr lang="ko-KR" altLang="en-US" sz="1200" b="1" dirty="0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구현</a:t>
                      </a:r>
                    </a:p>
                  </a:txBody>
                  <a:tcPr marL="11430" marR="11430" marT="7620" marB="762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GUI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QT designer (qt5)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48250940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SMTP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SMTP lib</a:t>
                      </a: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872818072"/>
                  </a:ext>
                </a:extLst>
              </a:tr>
              <a:tr h="3038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>
                          <a:solidFill>
                            <a:srgbClr val="595959"/>
                          </a:solidFill>
                          <a:effectLst/>
                          <a:latin typeface="Arial" panose="020B0604020202020204" pitchFamily="34" charset="0"/>
                        </a:rPr>
                        <a:t>컴파일러</a:t>
                      </a:r>
                    </a:p>
                  </a:txBody>
                  <a:tcPr marL="11430" marR="11430" marT="7620" marB="7620" anchor="ctr"/>
                </a:tc>
                <a:tc>
                  <a:txBody>
                    <a:bodyPr/>
                    <a:lstStyle/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 dirty="0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000" b="0" kern="1200" dirty="0" err="1">
                          <a:solidFill>
                            <a:srgbClr val="595959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pyinstaller</a:t>
                      </a:r>
                      <a:endParaRPr lang="en-US" sz="1000" b="0" kern="1200" dirty="0">
                        <a:solidFill>
                          <a:srgbClr val="595959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1430" marR="11430" marT="7620" marB="7620" anchor="ctr"/>
                </a:tc>
                <a:extLst>
                  <a:ext uri="{0D108BD9-81ED-4DB2-BD59-A6C34878D82A}">
                    <a16:rowId xmlns:a16="http://schemas.microsoft.com/office/drawing/2014/main" val="1577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5 / 22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4425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 txBox="1"/>
          <p:nvPr/>
        </p:nvSpPr>
        <p:spPr>
          <a:xfrm>
            <a:off x="393053" y="133350"/>
            <a:ext cx="2388247" cy="3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프로젝트 설계</a:t>
            </a:r>
            <a:endParaRPr sz="700"/>
          </a:p>
        </p:txBody>
      </p:sp>
      <p:sp>
        <p:nvSpPr>
          <p:cNvPr id="316" name="Google Shape;316;p37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317" name="Google Shape;317;p37"/>
          <p:cNvSpPr txBox="1"/>
          <p:nvPr/>
        </p:nvSpPr>
        <p:spPr>
          <a:xfrm>
            <a:off x="571500" y="561098"/>
            <a:ext cx="238824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아키텍쳐</a:t>
            </a:r>
            <a:endParaRPr sz="1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8" name="Google Shape;318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47273" y="1301842"/>
            <a:ext cx="6134100" cy="31917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6 / 22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7" name="Google Shape;39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 txBox="1"/>
          <p:nvPr/>
        </p:nvSpPr>
        <p:spPr>
          <a:xfrm>
            <a:off x="393053" y="133350"/>
            <a:ext cx="2388247" cy="3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프로젝트 설계</a:t>
            </a:r>
            <a:endParaRPr sz="700"/>
          </a:p>
        </p:txBody>
      </p:sp>
      <p:sp>
        <p:nvSpPr>
          <p:cNvPr id="400" name="Google Shape;400;p41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401" name="Google Shape;401;p41"/>
          <p:cNvSpPr txBox="1"/>
          <p:nvPr/>
        </p:nvSpPr>
        <p:spPr>
          <a:xfrm>
            <a:off x="571500" y="561098"/>
            <a:ext cx="238824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2" name="Google Shape;40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970" y="1386841"/>
            <a:ext cx="5744010" cy="30945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9 / 22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8" name="Google Shape;40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2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04. 프로젝트 설계</a:t>
            </a:r>
            <a:endParaRPr sz="700"/>
          </a:p>
        </p:txBody>
      </p:sp>
      <p:sp>
        <p:nvSpPr>
          <p:cNvPr id="411" name="Google Shape;411;p42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412" name="Google Shape;412;p42"/>
          <p:cNvSpPr txBox="1"/>
          <p:nvPr/>
        </p:nvSpPr>
        <p:spPr>
          <a:xfrm>
            <a:off x="571500" y="561100"/>
            <a:ext cx="327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- 테이블 설계도</a:t>
            </a:r>
            <a:endParaRPr sz="1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3" name="Google Shape;41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" y="1374572"/>
            <a:ext cx="4763424" cy="31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73;p39"/>
          <p:cNvSpPr txBox="1"/>
          <p:nvPr/>
        </p:nvSpPr>
        <p:spPr>
          <a:xfrm>
            <a:off x="5855700" y="1872692"/>
            <a:ext cx="269394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테이블의 데이터 유형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종목명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VARCHAR(500)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현재가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DECIMAL(20, 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시가총액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DECIMAL(20, 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자산총계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DECIMAL(20, 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영업이익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DECIMAL(20, 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주당순이익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DECIMAL(20, 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영업이익증가율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DECIMAL(20, 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ROE: DECIMAL(20, 3)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테마사유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: VARCHAR(500)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10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0" y="-216076"/>
            <a:ext cx="5943575" cy="572366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3"/>
          <p:cNvSpPr txBox="1"/>
          <p:nvPr/>
        </p:nvSpPr>
        <p:spPr>
          <a:xfrm>
            <a:off x="5895474" y="1771650"/>
            <a:ext cx="3248526" cy="43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altLang="ko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 및</a:t>
            </a:r>
            <a:r>
              <a:rPr lang="ko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분석</a:t>
            </a:r>
            <a:endParaRPr sz="2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43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pic>
        <p:nvPicPr>
          <p:cNvPr id="423" name="Google Shape;42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245693"/>
            <a:ext cx="4109033" cy="17365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3"/>
          <p:cNvSpPr txBox="1"/>
          <p:nvPr/>
        </p:nvSpPr>
        <p:spPr>
          <a:xfrm>
            <a:off x="4800600" y="1368633"/>
            <a:ext cx="9468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5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86;p28"/>
          <p:cNvSpPr/>
          <p:nvPr/>
        </p:nvSpPr>
        <p:spPr>
          <a:xfrm>
            <a:off x="393053" y="1221313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328" name="Google Shape;328;p38"/>
          <p:cNvSpPr txBox="1"/>
          <p:nvPr/>
        </p:nvSpPr>
        <p:spPr>
          <a:xfrm>
            <a:off x="571500" y="561100"/>
            <a:ext cx="6973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r>
              <a:rPr lang="en-US" alt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전처리 </a:t>
            </a:r>
            <a:r>
              <a:rPr lang="en-US" alt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주식시장 지표</a:t>
            </a:r>
            <a:r>
              <a:rPr lang="en-US" altLang="ko-KR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테마</a:t>
            </a:r>
            <a:endParaRPr sz="1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5243859" y="2922677"/>
            <a:ext cx="114918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뉴스</a:t>
            </a:r>
            <a:r>
              <a:rPr lang="en-US" alt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정보</a:t>
            </a:r>
            <a:endParaRPr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pic>
        <p:nvPicPr>
          <p:cNvPr id="335" name="Google Shape;33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477" y="1330800"/>
            <a:ext cx="3102703" cy="2227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36" name="Google Shape;33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9000" y="1549560"/>
            <a:ext cx="2315949" cy="126574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7" name="Google Shape;337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6878" y="1895056"/>
            <a:ext cx="2001779" cy="22719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1531" y="3865565"/>
            <a:ext cx="1582978" cy="64125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9" name="Google Shape;339;p38"/>
          <p:cNvSpPr/>
          <p:nvPr/>
        </p:nvSpPr>
        <p:spPr>
          <a:xfrm>
            <a:off x="2362283" y="2618812"/>
            <a:ext cx="1065418" cy="40777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1746693" y="2275489"/>
            <a:ext cx="463048" cy="28880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1" name="Google Shape;341;p38"/>
          <p:cNvPicPr preferRelativeResize="0"/>
          <p:nvPr/>
        </p:nvPicPr>
        <p:blipFill rotWithShape="1">
          <a:blip r:embed="rId9">
            <a:alphaModFix/>
          </a:blip>
          <a:srcRect r="27251"/>
          <a:stretch/>
        </p:blipFill>
        <p:spPr>
          <a:xfrm>
            <a:off x="5241509" y="3240889"/>
            <a:ext cx="2323869" cy="115383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7" name="Google Shape;347;p38"/>
          <p:cNvSpPr txBox="1"/>
          <p:nvPr/>
        </p:nvSpPr>
        <p:spPr>
          <a:xfrm>
            <a:off x="617344" y="1590849"/>
            <a:ext cx="122669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주식시장 지표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endParaRPr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5230897" y="1220587"/>
            <a:ext cx="144823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테마별 종목 정보</a:t>
            </a:r>
            <a:endParaRPr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sp>
        <p:nvSpPr>
          <p:cNvPr id="349" name="Google Shape;349;p38"/>
          <p:cNvSpPr txBox="1"/>
          <p:nvPr/>
        </p:nvSpPr>
        <p:spPr>
          <a:xfrm>
            <a:off x="2055908" y="3541999"/>
            <a:ext cx="84711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테마 정보</a:t>
            </a:r>
            <a:endParaRPr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11531" y="3867299"/>
            <a:ext cx="1742021" cy="65451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2" name="Google Shape;352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29272" y="3231566"/>
            <a:ext cx="3290966" cy="120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" name="꺾인 연결선 8"/>
          <p:cNvCxnSpPr>
            <a:stCxn id="340" idx="1"/>
            <a:endCxn id="337" idx="1"/>
          </p:cNvCxnSpPr>
          <p:nvPr/>
        </p:nvCxnSpPr>
        <p:spPr>
          <a:xfrm rot="10800000">
            <a:off x="686879" y="2008655"/>
            <a:ext cx="1059814" cy="411239"/>
          </a:xfrm>
          <a:prstGeom prst="bentConnector3">
            <a:avLst>
              <a:gd name="adj1" fmla="val 1215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339" idx="2"/>
            <a:endCxn id="338" idx="0"/>
          </p:cNvCxnSpPr>
          <p:nvPr/>
        </p:nvCxnSpPr>
        <p:spPr>
          <a:xfrm>
            <a:off x="2894992" y="3026583"/>
            <a:ext cx="8027" cy="838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339" idx="3"/>
            <a:endCxn id="336" idx="1"/>
          </p:cNvCxnSpPr>
          <p:nvPr/>
        </p:nvCxnSpPr>
        <p:spPr>
          <a:xfrm flipV="1">
            <a:off x="3427701" y="2182433"/>
            <a:ext cx="1811299" cy="640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7 / 22</a:t>
            </a:r>
            <a:endParaRPr lang="ko-KR" altLang="en-US" sz="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650774-4C59-4B98-AC3C-803C96EAD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781" b="43031" l="3220" r="28977">
                        <a14:foregroundMark x1="15260" y1="20673" x2="15260" y2="20673"/>
                        <a14:foregroundMark x1="17532" y1="21635" x2="17532" y2="21635"/>
                        <a14:foregroundMark x1="16558" y1="31731" x2="16558" y2="31731"/>
                        <a14:foregroundMark x1="20455" y1="39904" x2="27597" y2="30288"/>
                        <a14:foregroundMark x1="20455" y1="20192" x2="13636" y2="24038"/>
                        <a14:foregroundMark x1="16883" y1="18750" x2="16883" y2="18750"/>
                      </a14:backgroundRemoval>
                    </a14:imgEffect>
                  </a14:imgLayer>
                </a14:imgProps>
              </a:ext>
            </a:extLst>
          </a:blip>
          <a:srcRect r="67803" b="52188"/>
          <a:stretch/>
        </p:blipFill>
        <p:spPr>
          <a:xfrm>
            <a:off x="308406" y="1549560"/>
            <a:ext cx="388014" cy="3891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D4E3FB-D684-4D5D-8161-8825AA67B27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861" b="43751" l="73075" r="97008">
                        <a14:foregroundMark x1="85390" y1="17308" x2="86039" y2="20192"/>
                        <a14:foregroundMark x1="87013" y1="25000" x2="87013" y2="25000"/>
                        <a14:foregroundMark x1="87338" y1="33173" x2="87338" y2="33173"/>
                        <a14:foregroundMark x1="87987" y1="25962" x2="87987" y2="25962"/>
                        <a14:foregroundMark x1="74675" y1="25000" x2="73701" y2="24519"/>
                        <a14:foregroundMark x1="85714" y1="29808" x2="87013" y2="32692"/>
                      </a14:backgroundRemoval>
                    </a14:imgEffect>
                  </a14:imgLayer>
                </a14:imgProps>
              </a:ext>
            </a:extLst>
          </a:blip>
          <a:srcRect l="70083" b="51388"/>
          <a:stretch/>
        </p:blipFill>
        <p:spPr>
          <a:xfrm>
            <a:off x="4846977" y="1192348"/>
            <a:ext cx="388013" cy="4257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BC577A-1F22-407A-8D02-C7DD6B818BB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625" b="41622" l="37898" r="63197">
                        <a14:foregroundMark x1="54870" y1="40385" x2="50649" y2="23077"/>
                        <a14:foregroundMark x1="48701" y1="18750" x2="48701" y2="18750"/>
                      </a14:backgroundRemoval>
                    </a14:imgEffect>
                  </a14:imgLayer>
                </a14:imgProps>
              </a:ext>
            </a:extLst>
          </a:blip>
          <a:srcRect l="34736" r="33641" b="53754"/>
          <a:stretch/>
        </p:blipFill>
        <p:spPr>
          <a:xfrm>
            <a:off x="1709499" y="3522183"/>
            <a:ext cx="394005" cy="3891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593806-7575-49BB-9D34-01DDBD0BFE3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7463" b="95274" l="3242" r="29173">
                        <a14:foregroundMark x1="16234" y1="72596" x2="16234" y2="72596"/>
                        <a14:foregroundMark x1="16558" y1="76442" x2="16558" y2="76442"/>
                        <a14:foregroundMark x1="17208" y1="76442" x2="18506" y2="77404"/>
                      </a14:backgroundRemoval>
                    </a14:imgEffect>
                  </a14:imgLayer>
                </a14:imgProps>
              </a:ext>
            </a:extLst>
          </a:blip>
          <a:srcRect t="52737" r="67586"/>
          <a:stretch/>
        </p:blipFill>
        <p:spPr>
          <a:xfrm>
            <a:off x="4850987" y="2912637"/>
            <a:ext cx="388013" cy="382075"/>
          </a:xfrm>
          <a:prstGeom prst="rect">
            <a:avLst/>
          </a:prstGeom>
        </p:spPr>
      </p:pic>
      <p:sp>
        <p:nvSpPr>
          <p:cNvPr id="35" name="Google Shape;433;p44">
            <a:extLst>
              <a:ext uri="{FF2B5EF4-FFF2-40B4-BE49-F238E27FC236}">
                <a16:creationId xmlns:a16="http://schemas.microsoft.com/office/drawing/2014/main" id="{11D0F91C-876E-4F9F-966E-737D86D46D69}"/>
              </a:ext>
            </a:extLst>
          </p:cNvPr>
          <p:cNvSpPr txBox="1"/>
          <p:nvPr/>
        </p:nvSpPr>
        <p:spPr>
          <a:xfrm>
            <a:off x="393052" y="133350"/>
            <a:ext cx="3271143" cy="35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및 분석</a:t>
            </a:r>
            <a:endParaRPr sz="700" dirty="0"/>
          </a:p>
        </p:txBody>
      </p:sp>
      <p:grpSp>
        <p:nvGrpSpPr>
          <p:cNvPr id="8" name="그룹 7"/>
          <p:cNvGrpSpPr/>
          <p:nvPr/>
        </p:nvGrpSpPr>
        <p:grpSpPr>
          <a:xfrm>
            <a:off x="5230980" y="1548752"/>
            <a:ext cx="3290966" cy="1320871"/>
            <a:chOff x="5230980" y="1548752"/>
            <a:chExt cx="3290966" cy="1320871"/>
          </a:xfrm>
        </p:grpSpPr>
        <p:pic>
          <p:nvPicPr>
            <p:cNvPr id="351" name="Google Shape;351;p38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230980" y="1548752"/>
              <a:ext cx="3290966" cy="1320871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7" name="직사각형 16"/>
            <p:cNvSpPr/>
            <p:nvPr/>
          </p:nvSpPr>
          <p:spPr>
            <a:xfrm>
              <a:off x="5389347" y="1829326"/>
              <a:ext cx="232348" cy="13145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/>
          <p:cNvCxnSpPr>
            <a:cxnSpLocks/>
            <a:stCxn id="17" idx="2"/>
            <a:endCxn id="341" idx="0"/>
          </p:cNvCxnSpPr>
          <p:nvPr/>
        </p:nvCxnSpPr>
        <p:spPr>
          <a:xfrm>
            <a:off x="5505521" y="1960785"/>
            <a:ext cx="897923" cy="1280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9" grpId="0" animBg="1"/>
      <p:bldP spid="340" grpId="0" animBg="1"/>
      <p:bldP spid="347" grpId="0"/>
      <p:bldP spid="348" grpId="0"/>
      <p:bldP spid="3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86;p28"/>
          <p:cNvSpPr/>
          <p:nvPr/>
        </p:nvSpPr>
        <p:spPr>
          <a:xfrm>
            <a:off x="393052" y="1210573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8" name="Google Shape;35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9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SK 쉴더스 모듈 프로젝트</a:t>
            </a:r>
            <a:endParaRPr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2" name="Google Shape;362;p39"/>
          <p:cNvSpPr txBox="1"/>
          <p:nvPr/>
        </p:nvSpPr>
        <p:spPr>
          <a:xfrm>
            <a:off x="571500" y="561100"/>
            <a:ext cx="3598718" cy="2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 수집</a:t>
            </a:r>
            <a:r>
              <a:rPr lang="en-US" altLang="ko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및 </a:t>
            </a:r>
            <a:r>
              <a:rPr lang="ko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전처리</a:t>
            </a:r>
            <a:r>
              <a:rPr lang="en-US" altLang="ko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- </a:t>
            </a:r>
            <a:r>
              <a:rPr lang="ko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일별시세</a:t>
            </a:r>
            <a:endParaRPr sz="16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302" y="2744940"/>
            <a:ext cx="4179525" cy="400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73" name="Google Shape;373;p39"/>
          <p:cNvSpPr txBox="1"/>
          <p:nvPr/>
        </p:nvSpPr>
        <p:spPr>
          <a:xfrm>
            <a:off x="5147359" y="1457206"/>
            <a:ext cx="32883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추출 </a:t>
            </a:r>
            <a:r>
              <a:rPr lang="ko-KR" altLang="en-US" sz="1200" b="1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방법</a:t>
            </a:r>
            <a:endParaRPr lang="en-US" altLang="ko-KR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3505037"/>
            <a:ext cx="4183327" cy="933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4" name="Google Shape;374;p39"/>
          <p:cNvPicPr preferRelativeResize="0"/>
          <p:nvPr/>
        </p:nvPicPr>
        <p:blipFill rotWithShape="1">
          <a:blip r:embed="rId7">
            <a:alphaModFix/>
          </a:blip>
          <a:srcRect l="4017" r="12199"/>
          <a:stretch/>
        </p:blipFill>
        <p:spPr>
          <a:xfrm>
            <a:off x="578180" y="3505380"/>
            <a:ext cx="4169244" cy="932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95" y="1457206"/>
            <a:ext cx="4194332" cy="958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Google Shape;373;p39"/>
          <p:cNvSpPr txBox="1"/>
          <p:nvPr/>
        </p:nvSpPr>
        <p:spPr>
          <a:xfrm>
            <a:off x="5147359" y="2791180"/>
            <a:ext cx="3288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일치하면 </a:t>
            </a: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종목명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에 해당하는 종목코드로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검색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sp>
        <p:nvSpPr>
          <p:cNvPr id="42" name="Google Shape;373;p39"/>
          <p:cNvSpPr txBox="1"/>
          <p:nvPr/>
        </p:nvSpPr>
        <p:spPr>
          <a:xfrm>
            <a:off x="5147359" y="3655012"/>
            <a:ext cx="3288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일별시세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란에서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140건의 날짜와 종가</a:t>
            </a: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를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추출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2442582" y="2461261"/>
            <a:ext cx="430158" cy="247988"/>
          </a:xfrm>
          <a:prstGeom prst="downArrow">
            <a:avLst/>
          </a:prstGeom>
          <a:solidFill>
            <a:srgbClr val="FFB3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>
            <a:off x="2442582" y="3205002"/>
            <a:ext cx="430158" cy="247988"/>
          </a:xfrm>
          <a:prstGeom prst="downArrow">
            <a:avLst/>
          </a:prstGeom>
          <a:solidFill>
            <a:srgbClr val="FFB36D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8 / 22</a:t>
            </a:r>
            <a:endParaRPr lang="ko-KR" altLang="en-US" sz="800" dirty="0"/>
          </a:p>
        </p:txBody>
      </p:sp>
      <p:sp>
        <p:nvSpPr>
          <p:cNvPr id="18" name="Google Shape;433;p44">
            <a:extLst>
              <a:ext uri="{FF2B5EF4-FFF2-40B4-BE49-F238E27FC236}">
                <a16:creationId xmlns:a16="http://schemas.microsoft.com/office/drawing/2014/main" id="{5C9FE0D9-39C9-4836-866F-55FA75476FAF}"/>
              </a:ext>
            </a:extLst>
          </p:cNvPr>
          <p:cNvSpPr txBox="1"/>
          <p:nvPr/>
        </p:nvSpPr>
        <p:spPr>
          <a:xfrm>
            <a:off x="393052" y="133350"/>
            <a:ext cx="3271143" cy="35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및 분석</a:t>
            </a:r>
            <a:endParaRPr sz="700" dirty="0"/>
          </a:p>
        </p:txBody>
      </p:sp>
      <p:sp>
        <p:nvSpPr>
          <p:cNvPr id="19" name="Google Shape;373;p39"/>
          <p:cNvSpPr txBox="1"/>
          <p:nvPr/>
        </p:nvSpPr>
        <p:spPr>
          <a:xfrm>
            <a:off x="5147359" y="2011204"/>
            <a:ext cx="32883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종목 이름 입력 후 </a:t>
            </a:r>
            <a:r>
              <a:rPr lang="ko-KR" altLang="en-US" sz="1000" dirty="0" err="1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종목명과</a:t>
            </a:r>
            <a:r>
              <a:rPr lang="ko-KR" altLang="en-US" sz="1000" dirty="0" smtClean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종목 코드를 비교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7" grpId="0" animBg="1"/>
      <p:bldP spid="45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435" name="Google Shape;435;p44"/>
          <p:cNvSpPr txBox="1"/>
          <p:nvPr/>
        </p:nvSpPr>
        <p:spPr>
          <a:xfrm>
            <a:off x="571499" y="561098"/>
            <a:ext cx="3092695" cy="2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적정주가 공식</a:t>
            </a:r>
            <a:endParaRPr sz="1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3802380" y="1597910"/>
            <a:ext cx="496824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공식 </a:t>
            </a:r>
            <a:r>
              <a:rPr lang="en-US" altLang="ko-KR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1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PER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*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이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r>
              <a:rPr lang="ko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낮을수록 저평가된 종목으로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판단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빨간선은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 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PER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이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 10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</a:rPr>
              <a:t>인 선으로 점이 선과 멀리 떨어져 있을 수록 높은 순위 부여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en-US" altLang="ko-KR" sz="1000" dirty="0">
              <a:solidFill>
                <a:schemeClr val="dk1"/>
              </a:solidFill>
              <a:latin typeface="+mj-ea"/>
              <a:ea typeface="+mj-ea"/>
            </a:endParaRPr>
          </a:p>
          <a:p>
            <a:r>
              <a:rPr lang="en-US" sz="800" dirty="0">
                <a:solidFill>
                  <a:schemeClr val="dk1"/>
                </a:solidFill>
                <a:latin typeface="+mj-ea"/>
                <a:ea typeface="+mj-ea"/>
              </a:rPr>
              <a:t>* </a:t>
            </a:r>
            <a:r>
              <a:rPr lang="en-US" altLang="ko-KR" sz="800" dirty="0">
                <a:latin typeface="+mj-ea"/>
                <a:ea typeface="+mj-ea"/>
                <a:cs typeface="Calibri"/>
                <a:sym typeface="Calibri"/>
              </a:rPr>
              <a:t>PER(</a:t>
            </a:r>
            <a:r>
              <a:rPr lang="ko-KR" altLang="en-US" sz="800" dirty="0">
                <a:latin typeface="+mj-ea"/>
                <a:ea typeface="+mj-ea"/>
                <a:cs typeface="Calibri"/>
                <a:sym typeface="Calibri"/>
              </a:rPr>
              <a:t>주가수익비율</a:t>
            </a:r>
            <a:r>
              <a:rPr lang="en-US" altLang="ko-KR" sz="800" dirty="0">
                <a:latin typeface="+mj-ea"/>
                <a:ea typeface="+mj-ea"/>
                <a:cs typeface="Calibri"/>
                <a:sym typeface="Calibri"/>
              </a:rPr>
              <a:t>) = (</a:t>
            </a:r>
            <a:r>
              <a:rPr lang="ko-KR" altLang="en-US" sz="800" dirty="0">
                <a:latin typeface="+mj-ea"/>
                <a:ea typeface="+mj-ea"/>
                <a:cs typeface="Calibri"/>
                <a:sym typeface="Calibri"/>
              </a:rPr>
              <a:t>현재가</a:t>
            </a:r>
            <a:r>
              <a:rPr lang="en-US" altLang="ko-KR" sz="800" dirty="0">
                <a:latin typeface="+mj-ea"/>
                <a:ea typeface="+mj-ea"/>
                <a:cs typeface="Calibri"/>
                <a:sym typeface="Calibri"/>
              </a:rPr>
              <a:t>)</a:t>
            </a:r>
            <a:r>
              <a:rPr lang="ko-KR" altLang="en-US" sz="800" dirty="0">
                <a:latin typeface="+mj-ea"/>
                <a:ea typeface="+mj-ea"/>
                <a:cs typeface="Calibri"/>
                <a:sym typeface="Calibri"/>
              </a:rPr>
              <a:t> </a:t>
            </a:r>
            <a:r>
              <a:rPr lang="en-US" altLang="ko-KR" sz="800" dirty="0">
                <a:latin typeface="+mj-ea"/>
                <a:ea typeface="+mj-ea"/>
                <a:cs typeface="Calibri"/>
                <a:sym typeface="Calibri"/>
              </a:rPr>
              <a:t>/ (</a:t>
            </a:r>
            <a:r>
              <a:rPr lang="ko-KR" altLang="en-US" sz="800" dirty="0">
                <a:latin typeface="+mj-ea"/>
                <a:ea typeface="+mj-ea"/>
                <a:cs typeface="Calibri"/>
                <a:sym typeface="Calibri"/>
              </a:rPr>
              <a:t>주당순이익</a:t>
            </a:r>
            <a:r>
              <a:rPr lang="en-US" altLang="ko-KR" sz="800" dirty="0">
                <a:latin typeface="+mj-ea"/>
                <a:ea typeface="+mj-ea"/>
                <a:cs typeface="Calibri"/>
                <a:sym typeface="Calibri"/>
              </a:rPr>
              <a:t>)</a:t>
            </a:r>
            <a:endParaRPr lang="ko-KR" altLang="en-US" sz="800" dirty="0"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967" y="1388708"/>
            <a:ext cx="2674620" cy="14441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48;p45"/>
          <p:cNvSpPr txBox="1"/>
          <p:nvPr/>
        </p:nvSpPr>
        <p:spPr>
          <a:xfrm>
            <a:off x="3802380" y="3163513"/>
            <a:ext cx="482346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공식 </a:t>
            </a:r>
            <a:r>
              <a:rPr lang="en-US" altLang="ko-KR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2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EPS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**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에 10을 곱하여 적정 주가를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구하고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현재가와 비교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(EPS * 10) – (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현재가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)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가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클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수록 높은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순위 부여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0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**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EPS(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주당순이익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= (</a:t>
            </a:r>
            <a:r>
              <a:rPr lang="ko-KR" altLang="en-US"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기업의 순이익</a:t>
            </a:r>
            <a:r>
              <a:rPr lang="en-US" altLang="ko-KR"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) /</a:t>
            </a:r>
            <a:r>
              <a:rPr lang="ko-KR" altLang="en-US"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유통 주식수</a:t>
            </a:r>
            <a:r>
              <a:rPr lang="en-US" altLang="ko-KR"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endParaRPr sz="8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pic>
        <p:nvPicPr>
          <p:cNvPr id="11" name="Google Shape;44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7760" y="2893491"/>
            <a:ext cx="2674620" cy="161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11 / 22</a:t>
            </a:r>
            <a:endParaRPr lang="ko-KR" altLang="en-US" sz="800" dirty="0"/>
          </a:p>
        </p:txBody>
      </p:sp>
      <p:sp>
        <p:nvSpPr>
          <p:cNvPr id="13" name="Google Shape;433;p44">
            <a:extLst>
              <a:ext uri="{FF2B5EF4-FFF2-40B4-BE49-F238E27FC236}">
                <a16:creationId xmlns:a16="http://schemas.microsoft.com/office/drawing/2014/main" id="{72AFFE41-5890-4A94-8DC9-F2E0E8FA4237}"/>
              </a:ext>
            </a:extLst>
          </p:cNvPr>
          <p:cNvSpPr txBox="1"/>
          <p:nvPr/>
        </p:nvSpPr>
        <p:spPr>
          <a:xfrm>
            <a:off x="393052" y="133350"/>
            <a:ext cx="3271143" cy="35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및 분석</a:t>
            </a:r>
            <a:endParaRPr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4"/>
          <p:cNvSpPr txBox="1"/>
          <p:nvPr/>
        </p:nvSpPr>
        <p:spPr>
          <a:xfrm>
            <a:off x="393052" y="133350"/>
            <a:ext cx="3271143" cy="35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및 분석</a:t>
            </a:r>
            <a:endParaRPr sz="700" dirty="0"/>
          </a:p>
        </p:txBody>
      </p:sp>
      <p:sp>
        <p:nvSpPr>
          <p:cNvPr id="434" name="Google Shape;434;p44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435" name="Google Shape;435;p44"/>
          <p:cNvSpPr txBox="1"/>
          <p:nvPr/>
        </p:nvSpPr>
        <p:spPr>
          <a:xfrm>
            <a:off x="571499" y="561098"/>
            <a:ext cx="3092695" cy="2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lvl="0"/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 </a:t>
            </a:r>
            <a:r>
              <a:rPr lang="en-US" altLang="ko-KR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적정주가 공식</a:t>
            </a:r>
          </a:p>
        </p:txBody>
      </p:sp>
      <p:sp>
        <p:nvSpPr>
          <p:cNvPr id="12" name="Google Shape;460;p46"/>
          <p:cNvSpPr txBox="1"/>
          <p:nvPr/>
        </p:nvSpPr>
        <p:spPr>
          <a:xfrm>
            <a:off x="3802380" y="1550731"/>
            <a:ext cx="4249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공식 </a:t>
            </a:r>
            <a:r>
              <a:rPr lang="en-US" altLang="ko-KR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EPS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에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ROE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*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를 곱하여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적정 주가를 구하고 </a:t>
            </a: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현재가와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비교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(EPS * ROE) – (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현재가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)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가 클수록 높은 순위 부여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* ROE(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자기자본이익률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) : (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당기순이익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)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순자산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)</a:t>
            </a:r>
            <a:endParaRPr sz="1000" dirty="0"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pic>
        <p:nvPicPr>
          <p:cNvPr id="13" name="Google Shape;46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4410" y="1382645"/>
            <a:ext cx="2669786" cy="144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472;p47"/>
          <p:cNvSpPr txBox="1"/>
          <p:nvPr/>
        </p:nvSpPr>
        <p:spPr>
          <a:xfrm>
            <a:off x="3802380" y="3098494"/>
            <a:ext cx="4249500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공식 </a:t>
            </a:r>
            <a:r>
              <a:rPr lang="en-US" altLang="ko-KR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PBR**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이 낮을수록  저평가된 종목으로 판단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PBR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이 낮을수록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(x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축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, y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축 모두 낮은 값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)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높은 순위 부여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endParaRPr lang="en-US" altLang="ko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PBR(</a:t>
            </a:r>
            <a:r>
              <a:rPr lang="ko-KR" altLang="en-US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주가순자산비율</a:t>
            </a:r>
            <a:r>
              <a:rPr lang="en-US" altLang="ko-K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PER * ROE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47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2908811"/>
            <a:ext cx="2673596" cy="14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12 / 22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08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476" y="-294412"/>
            <a:ext cx="9523810" cy="238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792" y="1254956"/>
            <a:ext cx="2358555" cy="675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146" name="Google Shape;146;p26"/>
          <p:cNvSpPr txBox="1"/>
          <p:nvPr/>
        </p:nvSpPr>
        <p:spPr>
          <a:xfrm>
            <a:off x="2648847" y="3121921"/>
            <a:ext cx="142785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937285" y="3034241"/>
            <a:ext cx="586807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20928" y="3257683"/>
            <a:ext cx="521914" cy="4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2648848" y="2469357"/>
            <a:ext cx="199935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팀원</a:t>
            </a:r>
            <a:endParaRPr sz="16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937286" y="2381677"/>
            <a:ext cx="586807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20929" y="2605119"/>
            <a:ext cx="521914" cy="4631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2648846" y="3737931"/>
            <a:ext cx="182998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요구사항</a:t>
            </a:r>
            <a:endParaRPr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937285" y="3650251"/>
            <a:ext cx="586806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20929" y="3873694"/>
            <a:ext cx="521910" cy="463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2648846" y="4372136"/>
            <a:ext cx="1519614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설계 </a:t>
            </a:r>
            <a:endParaRPr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1937285" y="4284456"/>
            <a:ext cx="586806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2220929" y="4507899"/>
            <a:ext cx="521910" cy="46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6405186" y="2482094"/>
            <a:ext cx="1953035" cy="2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처리 및 분석</a:t>
            </a:r>
            <a:endParaRPr sz="16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693625" y="2386736"/>
            <a:ext cx="586806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977269" y="2610179"/>
            <a:ext cx="521910" cy="46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6405186" y="3737931"/>
            <a:ext cx="1122005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16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693624" y="3650251"/>
            <a:ext cx="586807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en-US" altLang="k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24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977267" y="3873693"/>
            <a:ext cx="521914" cy="4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166;p26"/>
          <p:cNvSpPr txBox="1"/>
          <p:nvPr/>
        </p:nvSpPr>
        <p:spPr>
          <a:xfrm>
            <a:off x="6405186" y="3121921"/>
            <a:ext cx="1559149" cy="2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구현</a:t>
            </a:r>
            <a:endParaRPr sz="16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7;p26"/>
          <p:cNvSpPr txBox="1"/>
          <p:nvPr/>
        </p:nvSpPr>
        <p:spPr>
          <a:xfrm>
            <a:off x="5693624" y="3034241"/>
            <a:ext cx="586807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2400" b="1">
              <a:solidFill>
                <a:schemeClr val="tx1">
                  <a:lumMod val="65000"/>
                  <a:lumOff val="3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" name="Google Shape;16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5977267" y="3257683"/>
            <a:ext cx="521914" cy="4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1" name="Google Shape;4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4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435" name="Google Shape;435;p44"/>
          <p:cNvSpPr txBox="1"/>
          <p:nvPr/>
        </p:nvSpPr>
        <p:spPr>
          <a:xfrm>
            <a:off x="571500" y="561098"/>
            <a:ext cx="2788920" cy="2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lvl="0"/>
            <a:r>
              <a:rPr lang="ko-KR" altLang="en-US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 종목 선정 및 주가 예측</a:t>
            </a:r>
          </a:p>
        </p:txBody>
      </p:sp>
      <p:sp>
        <p:nvSpPr>
          <p:cNvPr id="16" name="Google Shape;484;p48"/>
          <p:cNvSpPr txBox="1"/>
          <p:nvPr/>
        </p:nvSpPr>
        <p:spPr>
          <a:xfrm>
            <a:off x="3751765" y="1663594"/>
            <a:ext cx="4249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우수 종목 선정</a:t>
            </a:r>
            <a:endParaRPr lang="en-US" altLang="ko-KR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각 분석 방법에서 구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한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순위를 역순으로 배열하여 점수를 산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출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산출한 점수를 종합하여 상위 여섯 개 종목을 선정</a:t>
            </a:r>
          </a:p>
        </p:txBody>
      </p:sp>
      <p:pic>
        <p:nvPicPr>
          <p:cNvPr id="17" name="Google Shape;48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0600" y="1339214"/>
            <a:ext cx="2673596" cy="1448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496;p49"/>
          <p:cNvSpPr txBox="1"/>
          <p:nvPr/>
        </p:nvSpPr>
        <p:spPr>
          <a:xfrm>
            <a:off x="3751765" y="3107794"/>
            <a:ext cx="4249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주가 예측</a:t>
            </a:r>
            <a:endParaRPr lang="en-US" altLang="ko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TOP 1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종목의 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2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일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뒤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주가를 예측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140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건의 종가를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이용하여 이동평균선을 그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리고 </a:t>
            </a:r>
            <a:r>
              <a:rPr lang="ko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LinearRegression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을 통해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2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일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Calibri"/>
              </a:rPr>
              <a:t> 뒤 주가를 예측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Calibri"/>
            </a:endParaRPr>
          </a:p>
        </p:txBody>
      </p:sp>
      <p:pic>
        <p:nvPicPr>
          <p:cNvPr id="19" name="Google Shape;49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3006558"/>
            <a:ext cx="2453640" cy="140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13 / 22</a:t>
            </a:r>
            <a:endParaRPr lang="ko-KR" altLang="en-US" sz="800" dirty="0"/>
          </a:p>
        </p:txBody>
      </p:sp>
      <p:sp>
        <p:nvSpPr>
          <p:cNvPr id="13" name="Google Shape;433;p44">
            <a:extLst>
              <a:ext uri="{FF2B5EF4-FFF2-40B4-BE49-F238E27FC236}">
                <a16:creationId xmlns:a16="http://schemas.microsoft.com/office/drawing/2014/main" id="{A286CE72-E018-4ECA-92E9-C6DE3FE00DD7}"/>
              </a:ext>
            </a:extLst>
          </p:cNvPr>
          <p:cNvSpPr txBox="1"/>
          <p:nvPr/>
        </p:nvSpPr>
        <p:spPr>
          <a:xfrm>
            <a:off x="393052" y="133350"/>
            <a:ext cx="3271143" cy="35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05. </a:t>
            </a:r>
            <a:r>
              <a:rPr lang="ko-KR" altLang="en-US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 및 분석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5214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-216076"/>
            <a:ext cx="5638776" cy="572366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0"/>
          <p:cNvSpPr txBox="1"/>
          <p:nvPr/>
        </p:nvSpPr>
        <p:spPr>
          <a:xfrm>
            <a:off x="6286500" y="1771650"/>
            <a:ext cx="28575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구현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50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pic>
        <p:nvPicPr>
          <p:cNvPr id="506" name="Google Shape;50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245693"/>
            <a:ext cx="4109033" cy="17365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50"/>
          <p:cNvSpPr txBox="1"/>
          <p:nvPr/>
        </p:nvSpPr>
        <p:spPr>
          <a:xfrm>
            <a:off x="4800600" y="1368633"/>
            <a:ext cx="9468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sz="5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3" name="Google Shape;51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1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프로젝트 구현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51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517" name="Google Shape;517;p51"/>
          <p:cNvSpPr txBox="1"/>
          <p:nvPr/>
        </p:nvSpPr>
        <p:spPr>
          <a:xfrm>
            <a:off x="732178" y="609050"/>
            <a:ext cx="2388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화면: 메인 화면 </a:t>
            </a: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51"/>
          <p:cNvSpPr txBox="1"/>
          <p:nvPr/>
        </p:nvSpPr>
        <p:spPr>
          <a:xfrm>
            <a:off x="6027823" y="2006277"/>
            <a:ext cx="2395889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r>
              <a:rPr lang="ko" sz="10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 b="1" dirty="0">
              <a:solidFill>
                <a:srgbClr val="595959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Malgun Gothic"/>
                <a:ea typeface="Malgun Gothic"/>
                <a:sym typeface="Malgun Gothic"/>
              </a:rPr>
              <a:t>내용</a:t>
            </a:r>
            <a:endParaRPr lang="en-US" altLang="ko-KR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/>
              <a:t>①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시작 탭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/>
              <a:t>②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 종목 뉴스 탭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/>
              <a:t>③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 그래프 탭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-KR" altLang="en-US" sz="1000" dirty="0"/>
              <a:t>④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 관련 탭</a:t>
            </a:r>
            <a:endParaRPr lang="ko-KR" altLang="en-US" sz="1000" dirty="0"/>
          </a:p>
        </p:txBody>
      </p:sp>
      <p:grpSp>
        <p:nvGrpSpPr>
          <p:cNvPr id="519" name="Google Shape;519;p51"/>
          <p:cNvGrpSpPr/>
          <p:nvPr/>
        </p:nvGrpSpPr>
        <p:grpSpPr>
          <a:xfrm>
            <a:off x="609601" y="1417320"/>
            <a:ext cx="5006340" cy="2918460"/>
            <a:chOff x="152400" y="1056200"/>
            <a:chExt cx="5404465" cy="3541174"/>
          </a:xfrm>
        </p:grpSpPr>
        <p:pic>
          <p:nvPicPr>
            <p:cNvPr id="520" name="Google Shape;520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056200"/>
              <a:ext cx="5404465" cy="3541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51"/>
            <p:cNvSpPr/>
            <p:nvPr/>
          </p:nvSpPr>
          <p:spPr>
            <a:xfrm>
              <a:off x="152400" y="1241675"/>
              <a:ext cx="2881500" cy="1275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100">
                  <a:solidFill>
                    <a:srgbClr val="FF0000"/>
                  </a:solidFill>
                </a:rPr>
                <a:t>①</a:t>
              </a:r>
              <a:endParaRPr sz="2100">
                <a:solidFill>
                  <a:srgbClr val="FF0000"/>
                </a:solidFill>
              </a:endParaRPr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3044275" y="1241675"/>
              <a:ext cx="2388300" cy="1275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②</a:t>
              </a:r>
              <a:endParaRPr sz="2100">
                <a:solidFill>
                  <a:srgbClr val="FF0000"/>
                </a:solidFill>
              </a:endParaRPr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152400" y="2536950"/>
              <a:ext cx="2881500" cy="19248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③</a:t>
              </a:r>
              <a:endParaRPr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3044275" y="2537075"/>
              <a:ext cx="2388300" cy="19248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④</a:t>
              </a:r>
              <a:endParaRPr sz="210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14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9" name="Google Shape;52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2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프로젝트 구현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52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532" name="Google Shape;532;p52"/>
          <p:cNvSpPr txBox="1"/>
          <p:nvPr/>
        </p:nvSpPr>
        <p:spPr>
          <a:xfrm>
            <a:off x="732173" y="609050"/>
            <a:ext cx="392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화면: ① 분석 시작 탭</a:t>
            </a: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52"/>
          <p:cNvSpPr txBox="1"/>
          <p:nvPr/>
        </p:nvSpPr>
        <p:spPr>
          <a:xfrm>
            <a:off x="5940193" y="1635072"/>
            <a:ext cx="2571149" cy="2700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분석 </a:t>
            </a:r>
            <a:r>
              <a:rPr lang="ko-KR" altLang="en-US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시작 </a:t>
            </a:r>
            <a:r>
              <a:rPr lang="ko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탭 </a:t>
            </a:r>
            <a:endParaRPr sz="1200" b="1" dirty="0">
              <a:solidFill>
                <a:srgbClr val="595959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" sz="10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 실행 및 진행 상태 설명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tart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</a:t>
            </a: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테마별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종목 크롤링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종목 분석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6개 종목 선정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6개 종목 DB 저장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</a:t>
            </a:r>
            <a:r>
              <a:rPr lang="en-US" alt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 종목 주가 예측 분석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397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-&gt;이메일 전송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34" name="Google Shape;534;p52"/>
          <p:cNvGrpSpPr/>
          <p:nvPr/>
        </p:nvGrpSpPr>
        <p:grpSpPr>
          <a:xfrm>
            <a:off x="609601" y="1417321"/>
            <a:ext cx="5006340" cy="2918460"/>
            <a:chOff x="381000" y="1101075"/>
            <a:chExt cx="5365220" cy="3537974"/>
          </a:xfrm>
        </p:grpSpPr>
        <p:pic>
          <p:nvPicPr>
            <p:cNvPr id="535" name="Google Shape;535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000" y="1101075"/>
              <a:ext cx="5365220" cy="3537974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36" name="Google Shape;536;p52"/>
            <p:cNvSpPr/>
            <p:nvPr/>
          </p:nvSpPr>
          <p:spPr>
            <a:xfrm>
              <a:off x="381000" y="1317875"/>
              <a:ext cx="2881500" cy="1275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100">
                  <a:solidFill>
                    <a:srgbClr val="FF0000"/>
                  </a:solidFill>
                </a:rPr>
                <a:t>①</a:t>
              </a:r>
              <a:endParaRPr sz="2100">
                <a:solidFill>
                  <a:srgbClr val="FF0000"/>
                </a:solidFill>
              </a:endParaRPr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1105050" y="1141225"/>
              <a:ext cx="361800" cy="10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8" name="Google Shape;538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15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3" name="Google Shape;54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3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프로젝트 구현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547" name="Google Shape;547;p53"/>
          <p:cNvSpPr txBox="1"/>
          <p:nvPr/>
        </p:nvSpPr>
        <p:spPr>
          <a:xfrm>
            <a:off x="732172" y="609050"/>
            <a:ext cx="4465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화면: ② 우수 종목 </a:t>
            </a:r>
            <a:r>
              <a:rPr lang="ko-KR" altLang="en-US" sz="1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r>
              <a:rPr lang="ko" sz="1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탭</a:t>
            </a:r>
            <a:endParaRPr sz="1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53"/>
          <p:cNvSpPr txBox="1"/>
          <p:nvPr/>
        </p:nvSpPr>
        <p:spPr>
          <a:xfrm>
            <a:off x="5960100" y="2162527"/>
            <a:ext cx="318390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설명</a:t>
            </a:r>
            <a:r>
              <a:rPr lang="ko" sz="12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우수 종목 </a:t>
            </a:r>
            <a:r>
              <a:rPr lang="ko-KR" altLang="en-US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뉴스</a:t>
            </a:r>
            <a:r>
              <a:rPr lang="ko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탭</a:t>
            </a:r>
            <a:endParaRPr sz="1200" b="1" dirty="0">
              <a:solidFill>
                <a:srgbClr val="595959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 종목 분석이 끝나면 종목명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표기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종목에 관련한 뉴스 10건 리스트업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9" name="Google Shape;549;p53"/>
          <p:cNvGrpSpPr/>
          <p:nvPr/>
        </p:nvGrpSpPr>
        <p:grpSpPr>
          <a:xfrm>
            <a:off x="518161" y="1356360"/>
            <a:ext cx="5133534" cy="3048000"/>
            <a:chOff x="152400" y="1120650"/>
            <a:chExt cx="5404475" cy="3537968"/>
          </a:xfrm>
        </p:grpSpPr>
        <p:pic>
          <p:nvPicPr>
            <p:cNvPr id="550" name="Google Shape;550;p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1120650"/>
              <a:ext cx="5404475" cy="3537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53"/>
            <p:cNvSpPr/>
            <p:nvPr/>
          </p:nvSpPr>
          <p:spPr>
            <a:xfrm>
              <a:off x="3044275" y="1241675"/>
              <a:ext cx="2388300" cy="1275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②</a:t>
              </a:r>
              <a:endParaRPr sz="210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16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6" name="Google Shape;55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4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프로젝트 구현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54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560" name="Google Shape;560;p54"/>
          <p:cNvSpPr txBox="1"/>
          <p:nvPr/>
        </p:nvSpPr>
        <p:spPr>
          <a:xfrm>
            <a:off x="732178" y="609050"/>
            <a:ext cx="3161642" cy="2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화면: ③ </a:t>
            </a:r>
            <a:r>
              <a:rPr lang="ko-KR" altLang="en-US" sz="1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주가 예측 차트</a:t>
            </a:r>
            <a:r>
              <a:rPr lang="ko" sz="1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탭</a:t>
            </a:r>
            <a:endParaRPr sz="1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5981281" y="2167860"/>
            <a:ext cx="2781719" cy="113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설명</a:t>
            </a:r>
            <a:r>
              <a:rPr lang="ko" sz="12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주가 예측 </a:t>
            </a:r>
            <a:r>
              <a:rPr lang="ko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차트 탭</a:t>
            </a:r>
            <a:endParaRPr sz="1200" b="1" dirty="0">
              <a:solidFill>
                <a:srgbClr val="595959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 종목의 2일 후 주가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예측 그래프 생성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2" name="Google Shape;562;p54"/>
          <p:cNvGrpSpPr/>
          <p:nvPr/>
        </p:nvGrpSpPr>
        <p:grpSpPr>
          <a:xfrm>
            <a:off x="548640" y="1341120"/>
            <a:ext cx="5120640" cy="3093720"/>
            <a:chOff x="429400" y="1079000"/>
            <a:chExt cx="5567999" cy="3629025"/>
          </a:xfrm>
        </p:grpSpPr>
        <p:pic>
          <p:nvPicPr>
            <p:cNvPr id="563" name="Google Shape;563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9400" y="1079000"/>
              <a:ext cx="5567999" cy="3629025"/>
            </a:xfrm>
            <a:prstGeom prst="rect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64" name="Google Shape;564;p54"/>
            <p:cNvSpPr/>
            <p:nvPr/>
          </p:nvSpPr>
          <p:spPr>
            <a:xfrm>
              <a:off x="457200" y="2689350"/>
              <a:ext cx="2881500" cy="19248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③</a:t>
              </a:r>
              <a:endParaRPr sz="2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17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9" name="Google Shape;56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5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프로젝트 구현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2" name="Google Shape;572;p55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573" name="Google Shape;573;p55"/>
          <p:cNvSpPr txBox="1"/>
          <p:nvPr/>
        </p:nvSpPr>
        <p:spPr>
          <a:xfrm>
            <a:off x="732173" y="609050"/>
            <a:ext cx="3933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 화면: ④ 이메일 전송 탭</a:t>
            </a: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p55"/>
          <p:cNvSpPr txBox="1"/>
          <p:nvPr/>
        </p:nvSpPr>
        <p:spPr>
          <a:xfrm>
            <a:off x="5847727" y="1775880"/>
            <a:ext cx="2933700" cy="15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설명</a:t>
            </a:r>
            <a:r>
              <a:rPr lang="ko" sz="12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이메일 전송 탭</a:t>
            </a:r>
            <a:endParaRPr sz="1200" b="1" dirty="0">
              <a:solidFill>
                <a:srgbClr val="595959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보고서를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전송할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이메일을 목록에 추가 </a:t>
            </a:r>
            <a:endParaRPr lang="en-US" altLang="ko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과정이 끝나고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목록에 있는 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보고서</a:t>
            </a:r>
            <a:r>
              <a:rPr lang="ko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전송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5" name="Google Shape;575;p55"/>
          <p:cNvGrpSpPr/>
          <p:nvPr/>
        </p:nvGrpSpPr>
        <p:grpSpPr>
          <a:xfrm>
            <a:off x="571500" y="1333500"/>
            <a:ext cx="5097780" cy="3108960"/>
            <a:chOff x="304800" y="1076375"/>
            <a:chExt cx="5584976" cy="3640096"/>
          </a:xfrm>
        </p:grpSpPr>
        <p:pic>
          <p:nvPicPr>
            <p:cNvPr id="576" name="Google Shape;576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04800" y="1076375"/>
              <a:ext cx="5584976" cy="3640096"/>
            </a:xfrm>
            <a:prstGeom prst="rect">
              <a:avLst/>
            </a:prstGeom>
            <a:noFill/>
            <a:ln w="9525" cap="flat" cmpd="sng">
              <a:solidFill>
                <a:srgbClr val="44546A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77" name="Google Shape;577;p55"/>
            <p:cNvSpPr/>
            <p:nvPr/>
          </p:nvSpPr>
          <p:spPr>
            <a:xfrm>
              <a:off x="3349075" y="2613275"/>
              <a:ext cx="2388300" cy="19248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 b="1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④</a:t>
              </a:r>
              <a:endParaRPr sz="210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18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6;p28"/>
          <p:cNvSpPr/>
          <p:nvPr/>
        </p:nvSpPr>
        <p:spPr>
          <a:xfrm>
            <a:off x="393053" y="1218567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3" name="Google Shape;58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6"/>
          <p:cNvSpPr txBox="1"/>
          <p:nvPr/>
        </p:nvSpPr>
        <p:spPr>
          <a:xfrm>
            <a:off x="393053" y="133350"/>
            <a:ext cx="2388247" cy="3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프로젝트 구현</a:t>
            </a:r>
            <a:endParaRPr sz="700"/>
          </a:p>
        </p:txBody>
      </p:sp>
      <p:sp>
        <p:nvSpPr>
          <p:cNvPr id="586" name="Google Shape;586;p56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587" name="Google Shape;587;p56"/>
          <p:cNvSpPr txBox="1"/>
          <p:nvPr/>
        </p:nvSpPr>
        <p:spPr>
          <a:xfrm>
            <a:off x="571500" y="561098"/>
            <a:ext cx="238824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 분석 보고서</a:t>
            </a:r>
            <a:endParaRPr sz="700"/>
          </a:p>
        </p:txBody>
      </p:sp>
      <p:sp>
        <p:nvSpPr>
          <p:cNvPr id="9" name="Google Shape;574;p55"/>
          <p:cNvSpPr txBox="1"/>
          <p:nvPr/>
        </p:nvSpPr>
        <p:spPr>
          <a:xfrm>
            <a:off x="5847727" y="1775880"/>
            <a:ext cx="2933700" cy="205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설명</a:t>
            </a:r>
            <a:r>
              <a:rPr lang="ko" sz="12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주식 분석 보고서</a:t>
            </a:r>
            <a:endParaRPr lang="en-US" altLang="ko-KR" sz="1200" b="1" dirty="0">
              <a:solidFill>
                <a:srgbClr val="595959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endParaRPr sz="12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보고서 생성 날짜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주식시장 지표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(KOSPI, KOSPI 200, KOSDAQ)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테마주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지표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 종목 분석 및 결과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 종목 주가 예측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91" y="1218567"/>
            <a:ext cx="2349704" cy="33457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298" y="1211525"/>
            <a:ext cx="1939122" cy="3352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19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7"/>
          <p:cNvSpPr/>
          <p:nvPr/>
        </p:nvSpPr>
        <p:spPr>
          <a:xfrm>
            <a:off x="393053" y="1221313"/>
            <a:ext cx="8442600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5" name="Google Shape;59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7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06. 프로젝트 구현</a:t>
            </a:r>
            <a:endParaRPr sz="700"/>
          </a:p>
        </p:txBody>
      </p:sp>
      <p:sp>
        <p:nvSpPr>
          <p:cNvPr id="598" name="Google Shape;598;p57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599" name="Google Shape;599;p57"/>
          <p:cNvSpPr txBox="1"/>
          <p:nvPr/>
        </p:nvSpPr>
        <p:spPr>
          <a:xfrm>
            <a:off x="571500" y="561100"/>
            <a:ext cx="327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저장</a:t>
            </a:r>
            <a:endParaRPr sz="700" dirty="0"/>
          </a:p>
        </p:txBody>
      </p:sp>
      <p:pic>
        <p:nvPicPr>
          <p:cNvPr id="600" name="Google Shape;600;p57"/>
          <p:cNvPicPr preferRelativeResize="0"/>
          <p:nvPr/>
        </p:nvPicPr>
        <p:blipFill rotWithShape="1">
          <a:blip r:embed="rId5">
            <a:alphaModFix/>
          </a:blip>
          <a:srcRect l="299" b="31623"/>
          <a:stretch/>
        </p:blipFill>
        <p:spPr>
          <a:xfrm>
            <a:off x="640081" y="1912620"/>
            <a:ext cx="4960619" cy="2015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Google Shape;574;p55"/>
          <p:cNvSpPr txBox="1"/>
          <p:nvPr/>
        </p:nvSpPr>
        <p:spPr>
          <a:xfrm>
            <a:off x="5847727" y="1775880"/>
            <a:ext cx="2933700" cy="182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설명</a:t>
            </a:r>
            <a:r>
              <a:rPr lang="ko" sz="12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DB </a:t>
            </a:r>
            <a:r>
              <a:rPr lang="ko-KR" altLang="en-US" sz="1200" b="1" dirty="0">
                <a:solidFill>
                  <a:srgbClr val="595959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lang="en-US" altLang="ko-KR" sz="1200" b="1" dirty="0">
              <a:solidFill>
                <a:srgbClr val="595959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endParaRPr sz="12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" sz="1200" b="1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</a:t>
            </a:r>
            <a:endParaRPr lang="en-US" altLang="ko" sz="1200" b="1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상위 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종목에 대한 정보를 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DB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저장</a:t>
            </a:r>
            <a:endParaRPr lang="en-US" altLang="ko-KR"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종목명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현재가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시가총액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자산총계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영업이익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주당순이익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영업이익증가율</a:t>
            </a:r>
            <a:r>
              <a:rPr lang="en-US" altLang="ko-KR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, ROE, </a:t>
            </a:r>
            <a:r>
              <a:rPr lang="ko-KR" altLang="en-US" sz="1000" dirty="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테마편입사유 기입</a:t>
            </a:r>
            <a:endParaRPr sz="1000" dirty="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-216076"/>
            <a:ext cx="5638776" cy="5723662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8"/>
          <p:cNvSpPr txBox="1"/>
          <p:nvPr/>
        </p:nvSpPr>
        <p:spPr>
          <a:xfrm>
            <a:off x="6286500" y="1771650"/>
            <a:ext cx="28575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58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pic>
        <p:nvPicPr>
          <p:cNvPr id="609" name="Google Shape;609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245693"/>
            <a:ext cx="4109033" cy="173657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8"/>
          <p:cNvSpPr txBox="1"/>
          <p:nvPr/>
        </p:nvSpPr>
        <p:spPr>
          <a:xfrm>
            <a:off x="4800600" y="1368633"/>
            <a:ext cx="9468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endParaRPr sz="5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-216076"/>
            <a:ext cx="5638776" cy="5723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6286500" y="1771650"/>
            <a:ext cx="28575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팀원</a:t>
            </a:r>
            <a:endParaRPr sz="2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245693"/>
            <a:ext cx="4109033" cy="17365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800600" y="1368632"/>
            <a:ext cx="946734" cy="9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5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9"/>
          <p:cNvSpPr/>
          <p:nvPr/>
        </p:nvSpPr>
        <p:spPr>
          <a:xfrm>
            <a:off x="393053" y="1221313"/>
            <a:ext cx="8442600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8" name="Google Shape;61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59"/>
          <p:cNvSpPr txBox="1"/>
          <p:nvPr/>
        </p:nvSpPr>
        <p:spPr>
          <a:xfrm>
            <a:off x="393053" y="133350"/>
            <a:ext cx="2388247" cy="3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 결론</a:t>
            </a:r>
            <a:endParaRPr sz="700"/>
          </a:p>
        </p:txBody>
      </p:sp>
      <p:sp>
        <p:nvSpPr>
          <p:cNvPr id="621" name="Google Shape;621;p59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622" name="Google Shape;622;p59"/>
          <p:cNvSpPr txBox="1"/>
          <p:nvPr/>
        </p:nvSpPr>
        <p:spPr>
          <a:xfrm>
            <a:off x="508275" y="1344313"/>
            <a:ext cx="8159400" cy="281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요약</a:t>
            </a:r>
            <a:endParaRPr sz="1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 금융 상위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5개 테마에 대한 크롤링</a:t>
            </a:r>
            <a:endParaRPr sz="1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분석을 통해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적정 종목을 선정</a:t>
            </a:r>
            <a:endParaRPr sz="1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 1 종목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주가 예측 및 뉴스 크롤링</a:t>
            </a:r>
            <a:endParaRPr sz="1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 6 종목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주요 지표를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DB에 저장</a:t>
            </a:r>
            <a:endParaRPr sz="1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결과를 정리한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분석 리포트를 엑셀로 작성하고 메일로 전송</a:t>
            </a:r>
            <a:endParaRPr sz="1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기대효과</a:t>
            </a:r>
            <a:endParaRPr sz="1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MZ 세대에게 적정 주가 공식에 따른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분석을 바탕으로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객관적인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테마주 종목을 추천</a:t>
            </a:r>
            <a:endParaRPr sz="1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TOP 1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만들고 TOP 6 종목에 대한 정보를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DB에 저장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주식 </a:t>
            </a:r>
            <a:r>
              <a:rPr lang="ko" sz="1000" b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ko" sz="100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가능</a:t>
            </a:r>
            <a:endParaRPr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분석 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ko-KR" altLang="en-US" sz="1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altLang="ko-KR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엑셀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만들고</a:t>
            </a:r>
            <a:r>
              <a:rPr lang="en-US" alt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메일로 전송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편리한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가능</a:t>
            </a:r>
            <a:endParaRPr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3" name="Google Shape;623;p59"/>
          <p:cNvSpPr txBox="1"/>
          <p:nvPr/>
        </p:nvSpPr>
        <p:spPr>
          <a:xfrm>
            <a:off x="571500" y="561100"/>
            <a:ext cx="327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요약 및 기대효과</a:t>
            </a:r>
            <a:endParaRPr sz="700" dirty="0"/>
          </a:p>
        </p:txBody>
      </p:sp>
      <p:sp>
        <p:nvSpPr>
          <p:cNvPr id="9" name="TextBox 8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21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/>
          <p:nvPr/>
        </p:nvSpPr>
        <p:spPr>
          <a:xfrm>
            <a:off x="393053" y="1221313"/>
            <a:ext cx="8442600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0" name="Google Shape;63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0"/>
          <p:cNvSpPr txBox="1"/>
          <p:nvPr/>
        </p:nvSpPr>
        <p:spPr>
          <a:xfrm>
            <a:off x="393053" y="133350"/>
            <a:ext cx="2388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07. 결론</a:t>
            </a:r>
            <a:endParaRPr sz="700"/>
          </a:p>
        </p:txBody>
      </p:sp>
      <p:sp>
        <p:nvSpPr>
          <p:cNvPr id="633" name="Google Shape;633;p60"/>
          <p:cNvSpPr txBox="1"/>
          <p:nvPr/>
        </p:nvSpPr>
        <p:spPr>
          <a:xfrm>
            <a:off x="6161371" y="89301"/>
            <a:ext cx="29337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sp>
        <p:nvSpPr>
          <p:cNvPr id="634" name="Google Shape;634;p60"/>
          <p:cNvSpPr txBox="1"/>
          <p:nvPr/>
        </p:nvSpPr>
        <p:spPr>
          <a:xfrm>
            <a:off x="571500" y="561098"/>
            <a:ext cx="2388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발전방향</a:t>
            </a:r>
            <a:endParaRPr sz="700"/>
          </a:p>
        </p:txBody>
      </p:sp>
      <p:sp>
        <p:nvSpPr>
          <p:cNvPr id="635" name="Google Shape;635;p60"/>
          <p:cNvSpPr txBox="1"/>
          <p:nvPr/>
        </p:nvSpPr>
        <p:spPr>
          <a:xfrm>
            <a:off x="571500" y="1525055"/>
            <a:ext cx="7808700" cy="257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</a:t>
            </a:r>
            <a:r>
              <a:rPr lang="ko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발전방향</a:t>
            </a:r>
            <a:endParaRPr sz="1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네이버 금융 외 여러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국내외 증권 사이트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(키움증권, yahoo finance 등)를 활용하여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</a:t>
            </a:r>
            <a:endParaRPr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수집할 내용을 정리하여 </a:t>
            </a:r>
            <a:r>
              <a:rPr lang="ko-KR" altLang="en-US" sz="1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관련 코드 취합 및 </a:t>
            </a:r>
            <a:r>
              <a:rPr lang="ko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크롤링 절차 간소화</a:t>
            </a:r>
            <a:endParaRPr lang="en-US" altLang="ko" sz="1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ko-KR" altLang="en-US" sz="12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데이터 분석 발전방향</a:t>
            </a:r>
            <a:endParaRPr lang="en-US" altLang="ko-KR" sz="12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US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테마주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중심의 주식 분석에서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거래 상위 종목</a:t>
            </a:r>
            <a:r>
              <a:rPr lang="en-US" altLang="ko-KR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시가총액 종목</a:t>
            </a:r>
            <a:r>
              <a:rPr lang="en-US" altLang="ko-KR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골든 크로스 종목에 대한 분석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주식 분석에 참고할 수 있는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투자자별 매매동향에 대한 분석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r>
              <a:rPr lang="en-US" altLang="ko-KR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r>
              <a:rPr lang="en-US" altLang="ko-KR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외국인</a:t>
            </a:r>
            <a:r>
              <a:rPr lang="en-US" altLang="ko-KR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주식뿐 아니라 </a:t>
            </a:r>
            <a:r>
              <a:rPr lang="ko-KR" altLang="en-US" sz="1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해외 주식에 대한 분석 </a:t>
            </a:r>
            <a:r>
              <a:rPr lang="ko-KR" altLang="en-US" sz="1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</a:t>
            </a:r>
            <a:endParaRPr sz="12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3292" y="4864328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22 / 22</a:t>
            </a:r>
            <a:endParaRPr lang="ko-KR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1"/>
          <p:cNvSpPr/>
          <p:nvPr/>
        </p:nvSpPr>
        <p:spPr>
          <a:xfrm>
            <a:off x="3464" y="1329948"/>
            <a:ext cx="9144000" cy="1699002"/>
          </a:xfrm>
          <a:prstGeom prst="rect">
            <a:avLst/>
          </a:prstGeom>
          <a:solidFill>
            <a:srgbClr val="FE7949">
              <a:alpha val="65882"/>
            </a:srgbClr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2" name="Google Shape;64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930" y="0"/>
            <a:ext cx="6457332" cy="314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1802" y="655051"/>
            <a:ext cx="1823961" cy="1618428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1"/>
          <p:cNvSpPr txBox="1"/>
          <p:nvPr/>
        </p:nvSpPr>
        <p:spPr>
          <a:xfrm>
            <a:off x="3073027" y="1848589"/>
            <a:ext cx="2657138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</a:t>
            </a:r>
            <a:endParaRPr sz="700"/>
          </a:p>
        </p:txBody>
      </p:sp>
      <p:pic>
        <p:nvPicPr>
          <p:cNvPr id="645" name="Google Shape;645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1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6D6D6D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393053" y="1221313"/>
            <a:ext cx="8442541" cy="335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0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393053" y="133350"/>
            <a:ext cx="2388247" cy="3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 프로젝트 팀원</a:t>
            </a:r>
            <a:endParaRPr sz="700" dirty="0"/>
          </a:p>
        </p:txBody>
      </p:sp>
      <p:sp>
        <p:nvSpPr>
          <p:cNvPr id="190" name="Google Shape;190;p28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grpSp>
        <p:nvGrpSpPr>
          <p:cNvPr id="191" name="Google Shape;191;p28"/>
          <p:cNvGrpSpPr/>
          <p:nvPr/>
        </p:nvGrpSpPr>
        <p:grpSpPr>
          <a:xfrm>
            <a:off x="739901" y="1352092"/>
            <a:ext cx="3771900" cy="876031"/>
            <a:chOff x="1447800" y="2628900"/>
            <a:chExt cx="7543800" cy="2006024"/>
          </a:xfrm>
        </p:grpSpPr>
        <p:grpSp>
          <p:nvGrpSpPr>
            <p:cNvPr id="192" name="Google Shape;192;p28"/>
            <p:cNvGrpSpPr/>
            <p:nvPr/>
          </p:nvGrpSpPr>
          <p:grpSpPr>
            <a:xfrm>
              <a:off x="1447800" y="2628900"/>
              <a:ext cx="7543800" cy="2006024"/>
              <a:chOff x="1447800" y="2628900"/>
              <a:chExt cx="7543800" cy="2006024"/>
            </a:xfrm>
          </p:grpSpPr>
          <p:sp>
            <p:nvSpPr>
              <p:cNvPr id="193" name="Google Shape;193;p28"/>
              <p:cNvSpPr/>
              <p:nvPr/>
            </p:nvSpPr>
            <p:spPr>
              <a:xfrm>
                <a:off x="1447800" y="2628900"/>
                <a:ext cx="7543800" cy="2006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8"/>
              <p:cNvSpPr/>
              <p:nvPr/>
            </p:nvSpPr>
            <p:spPr>
              <a:xfrm>
                <a:off x="1447800" y="2660764"/>
                <a:ext cx="1883858" cy="1974159"/>
              </a:xfrm>
              <a:prstGeom prst="flowChartDelay">
                <a:avLst/>
              </a:prstGeom>
              <a:solidFill>
                <a:srgbClr val="FF9C4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28"/>
            <p:cNvSpPr txBox="1"/>
            <p:nvPr/>
          </p:nvSpPr>
          <p:spPr>
            <a:xfrm>
              <a:off x="1663356" y="3499557"/>
              <a:ext cx="1107900" cy="528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박재현</a:t>
              </a:r>
              <a:endParaRPr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3464952" y="2854991"/>
              <a:ext cx="5456999" cy="1585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&lt;프로젝트 기획 및 데이터 분석 보조&gt;</a:t>
              </a:r>
              <a:endParaRPr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기획서, 보고서 작성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요구사항 분석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분석 보조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7" name="Google Shape;197;p28"/>
          <p:cNvGrpSpPr/>
          <p:nvPr/>
        </p:nvGrpSpPr>
        <p:grpSpPr>
          <a:xfrm>
            <a:off x="739900" y="2380945"/>
            <a:ext cx="3753735" cy="939118"/>
            <a:chOff x="1447800" y="2628900"/>
            <a:chExt cx="7543800" cy="2006024"/>
          </a:xfrm>
        </p:grpSpPr>
        <p:grpSp>
          <p:nvGrpSpPr>
            <p:cNvPr id="198" name="Google Shape;198;p28"/>
            <p:cNvGrpSpPr/>
            <p:nvPr/>
          </p:nvGrpSpPr>
          <p:grpSpPr>
            <a:xfrm>
              <a:off x="1447800" y="2628900"/>
              <a:ext cx="7543800" cy="2006024"/>
              <a:chOff x="1447800" y="2628900"/>
              <a:chExt cx="7543800" cy="2006024"/>
            </a:xfrm>
          </p:grpSpPr>
          <p:sp>
            <p:nvSpPr>
              <p:cNvPr id="199" name="Google Shape;199;p28"/>
              <p:cNvSpPr/>
              <p:nvPr/>
            </p:nvSpPr>
            <p:spPr>
              <a:xfrm>
                <a:off x="1447800" y="2628900"/>
                <a:ext cx="7543800" cy="2006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1447800" y="2660764"/>
                <a:ext cx="1883858" cy="1974159"/>
              </a:xfrm>
              <a:prstGeom prst="flowChartDelay">
                <a:avLst/>
              </a:prstGeom>
              <a:solidFill>
                <a:srgbClr val="FF9C4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Google Shape;201;p28"/>
            <p:cNvSpPr txBox="1"/>
            <p:nvPr/>
          </p:nvSpPr>
          <p:spPr>
            <a:xfrm>
              <a:off x="1669666" y="3431170"/>
              <a:ext cx="1107996" cy="4930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배지성</a:t>
              </a:r>
              <a:endParaRPr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3534606" y="3098558"/>
              <a:ext cx="5456994" cy="1150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&lt;데이터 분석 및 시각화&gt;</a:t>
              </a:r>
              <a:endParaRPr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 주식 선정 및 시각화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 보고서 자동화 입력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3" name="Google Shape;203;p28"/>
          <p:cNvGrpSpPr/>
          <p:nvPr/>
        </p:nvGrpSpPr>
        <p:grpSpPr>
          <a:xfrm>
            <a:off x="739900" y="3437969"/>
            <a:ext cx="3771900" cy="982952"/>
            <a:chOff x="1447800" y="2628900"/>
            <a:chExt cx="7543800" cy="2006024"/>
          </a:xfrm>
        </p:grpSpPr>
        <p:grpSp>
          <p:nvGrpSpPr>
            <p:cNvPr id="204" name="Google Shape;204;p28"/>
            <p:cNvGrpSpPr/>
            <p:nvPr/>
          </p:nvGrpSpPr>
          <p:grpSpPr>
            <a:xfrm>
              <a:off x="1447800" y="2628900"/>
              <a:ext cx="7543800" cy="2006024"/>
              <a:chOff x="1447800" y="2628900"/>
              <a:chExt cx="7543800" cy="2006024"/>
            </a:xfrm>
          </p:grpSpPr>
          <p:sp>
            <p:nvSpPr>
              <p:cNvPr id="205" name="Google Shape;205;p28"/>
              <p:cNvSpPr/>
              <p:nvPr/>
            </p:nvSpPr>
            <p:spPr>
              <a:xfrm>
                <a:off x="1447800" y="2628900"/>
                <a:ext cx="7543800" cy="2006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8"/>
              <p:cNvSpPr/>
              <p:nvPr/>
            </p:nvSpPr>
            <p:spPr>
              <a:xfrm>
                <a:off x="1447800" y="2660764"/>
                <a:ext cx="1883858" cy="1974159"/>
              </a:xfrm>
              <a:prstGeom prst="flowChartDelay">
                <a:avLst/>
              </a:prstGeom>
              <a:solidFill>
                <a:srgbClr val="FF9C4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Google Shape;207;p28"/>
            <p:cNvSpPr txBox="1"/>
            <p:nvPr/>
          </p:nvSpPr>
          <p:spPr>
            <a:xfrm>
              <a:off x="1675328" y="3417010"/>
              <a:ext cx="1107900" cy="47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신용민</a:t>
              </a:r>
              <a:endParaRPr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3534604" y="2946267"/>
              <a:ext cx="5456996" cy="1413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&lt;데이터 분석 및 UI 설계&gt;</a:t>
              </a:r>
              <a:endParaRPr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주가 예측 및 시각화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GUI 구현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 보고서 SMTP 전송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9" name="Google Shape;209;p28"/>
          <p:cNvGrpSpPr/>
          <p:nvPr/>
        </p:nvGrpSpPr>
        <p:grpSpPr>
          <a:xfrm>
            <a:off x="4792685" y="1911728"/>
            <a:ext cx="3771900" cy="876031"/>
            <a:chOff x="1447800" y="2628900"/>
            <a:chExt cx="7543800" cy="2006024"/>
          </a:xfrm>
        </p:grpSpPr>
        <p:grpSp>
          <p:nvGrpSpPr>
            <p:cNvPr id="210" name="Google Shape;210;p28"/>
            <p:cNvGrpSpPr/>
            <p:nvPr/>
          </p:nvGrpSpPr>
          <p:grpSpPr>
            <a:xfrm>
              <a:off x="1447800" y="2628900"/>
              <a:ext cx="7543800" cy="2006024"/>
              <a:chOff x="1447800" y="2628900"/>
              <a:chExt cx="7543800" cy="2006024"/>
            </a:xfrm>
          </p:grpSpPr>
          <p:sp>
            <p:nvSpPr>
              <p:cNvPr id="211" name="Google Shape;211;p28"/>
              <p:cNvSpPr/>
              <p:nvPr/>
            </p:nvSpPr>
            <p:spPr>
              <a:xfrm>
                <a:off x="1447800" y="2628900"/>
                <a:ext cx="7543800" cy="2006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1447800" y="2660764"/>
                <a:ext cx="1883858" cy="1974159"/>
              </a:xfrm>
              <a:prstGeom prst="flowChartDelay">
                <a:avLst/>
              </a:prstGeom>
              <a:solidFill>
                <a:srgbClr val="FF9C4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28"/>
            <p:cNvSpPr txBox="1"/>
            <p:nvPr/>
          </p:nvSpPr>
          <p:spPr>
            <a:xfrm>
              <a:off x="1675328" y="3417010"/>
              <a:ext cx="1107900" cy="5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최두영</a:t>
              </a:r>
              <a:endPara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3526394" y="2839058"/>
              <a:ext cx="5456996" cy="1585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&lt;데이터 수집 및 DB&gt;</a:t>
              </a:r>
              <a:endParaRPr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주식시장 지표 크롤링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일별 시세 크롤링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DB 입력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4792685" y="2925410"/>
            <a:ext cx="3771903" cy="954266"/>
            <a:chOff x="1447800" y="2628899"/>
            <a:chExt cx="7543806" cy="2006024"/>
          </a:xfrm>
        </p:grpSpPr>
        <p:grpSp>
          <p:nvGrpSpPr>
            <p:cNvPr id="216" name="Google Shape;216;p28"/>
            <p:cNvGrpSpPr/>
            <p:nvPr/>
          </p:nvGrpSpPr>
          <p:grpSpPr>
            <a:xfrm>
              <a:off x="1447800" y="2628899"/>
              <a:ext cx="7543800" cy="2006024"/>
              <a:chOff x="1447800" y="2628899"/>
              <a:chExt cx="7543800" cy="2006024"/>
            </a:xfrm>
          </p:grpSpPr>
          <p:sp>
            <p:nvSpPr>
              <p:cNvPr id="217" name="Google Shape;217;p28"/>
              <p:cNvSpPr/>
              <p:nvPr/>
            </p:nvSpPr>
            <p:spPr>
              <a:xfrm>
                <a:off x="1447800" y="2628899"/>
                <a:ext cx="7543800" cy="200602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1447800" y="2660764"/>
                <a:ext cx="1883858" cy="1974159"/>
              </a:xfrm>
              <a:prstGeom prst="flowChartDelay">
                <a:avLst/>
              </a:prstGeom>
              <a:solidFill>
                <a:srgbClr val="FF9C41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28"/>
            <p:cNvSpPr txBox="1"/>
            <p:nvPr/>
          </p:nvSpPr>
          <p:spPr>
            <a:xfrm>
              <a:off x="1675328" y="3417010"/>
              <a:ext cx="1107900" cy="4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최하진</a:t>
              </a:r>
              <a:endPara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28"/>
            <p:cNvSpPr txBox="1"/>
            <p:nvPr/>
          </p:nvSpPr>
          <p:spPr>
            <a:xfrm>
              <a:off x="3534606" y="2919992"/>
              <a:ext cx="5457000" cy="145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22850" rIns="45725" bIns="2285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&lt;데이터 수집</a:t>
              </a:r>
              <a:r>
                <a:rPr lang="en-US" alt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전처리</a:t>
              </a:r>
              <a:r>
                <a:rPr lang="ko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5개 테마별 주요 지표 크롤링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Malgun Gothic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일별 시세 크롤링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77800" marR="0" lvl="0" indent="-1778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Arial"/>
                <a:buChar char="•"/>
              </a:pPr>
              <a:r>
                <a:rPr lang="ko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뉴스 크롤링</a:t>
              </a:r>
              <a:endParaRPr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1" name="Google Shape;221;p28"/>
          <p:cNvSpPr txBox="1"/>
          <p:nvPr/>
        </p:nvSpPr>
        <p:spPr>
          <a:xfrm>
            <a:off x="571500" y="561098"/>
            <a:ext cx="29337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팀원 소개 및 역할</a:t>
            </a:r>
            <a:endParaRPr sz="1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1 / 22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0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393053" y="133350"/>
            <a:ext cx="2388247" cy="3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01. 프로젝트 팀원</a:t>
            </a:r>
            <a:endParaRPr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SK 쉴더스 모듈 프로젝트</a:t>
            </a:r>
            <a:endParaRPr sz="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571500" y="561098"/>
            <a:ext cx="29337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Work Breakdown Structure</a:t>
            </a:r>
            <a:endParaRPr sz="16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232" name="Google Shape;232;p29"/>
          <p:cNvGraphicFramePr/>
          <p:nvPr>
            <p:extLst>
              <p:ext uri="{D42A27DB-BD31-4B8C-83A1-F6EECF244321}">
                <p14:modId xmlns:p14="http://schemas.microsoft.com/office/powerpoint/2010/main" val="2747741858"/>
              </p:ext>
            </p:extLst>
          </p:nvPr>
        </p:nvGraphicFramePr>
        <p:xfrm>
          <a:off x="670561" y="1123095"/>
          <a:ext cx="7886010" cy="3703950"/>
        </p:xfrm>
        <a:graphic>
          <a:graphicData uri="http://schemas.openxmlformats.org/drawingml/2006/table">
            <a:tbl>
              <a:tblPr firstRow="1" bandRow="1">
                <a:noFill/>
                <a:tableStyleId>{D0FC4A5E-A3CC-408E-AF3F-D1AEC1D2A8D9}</a:tableStyleId>
              </a:tblPr>
              <a:tblGrid>
                <a:gridCol w="131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5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sz="12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</a:t>
                      </a:r>
                      <a:endParaRPr sz="12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  <a:endParaRPr sz="12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  <a:endParaRPr sz="12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  <a:endParaRPr sz="12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12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3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sz="12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기획서 작성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전체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2022-01-21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2022-01-21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박재현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2022-01-21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2022-01-24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438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sz="12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아키텍처 설계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신용민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2022-01-24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설계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신용민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2022-01-24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설계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최두영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2022-01-24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 분석방법 설계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배지성, 박재현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2022-01-24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2022-01-25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엑셀 보고서 양식 설계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박재현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2022-01-26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2022-01-26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438"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크롤링</a:t>
                      </a:r>
                      <a:endParaRPr sz="12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 테마별 크롤링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최하진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2022-01-24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2022-01-25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</a:t>
                      </a:r>
                      <a:endParaRPr sz="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주식시장 지표 크롤링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최두영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2022-01-25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2022-01-26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</a:t>
                      </a:r>
                      <a:endParaRPr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일별시세 크롤링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최두영, 최하진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</a:t>
                      </a:r>
                      <a:r>
                        <a:rPr lang="ko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2022-01-27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</a:t>
                      </a:r>
                      <a:endParaRPr sz="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뉴스 크롤링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최하진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2022-01-25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2022-01-26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</a:t>
                      </a:r>
                      <a:endParaRPr sz="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저장</a:t>
                      </a:r>
                      <a:endParaRPr sz="12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 보고서 자동화 입력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배지성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2022-01-24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2022-01-27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4</a:t>
                      </a:r>
                      <a:endParaRPr sz="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43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</a:t>
                      </a:r>
                      <a:endParaRPr sz="12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 주식 선정 및 시각화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배지성, 박재현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2022-01-24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2022-01-27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4</a:t>
                      </a:r>
                      <a:endParaRPr sz="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주가 예측 및 시각화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신용민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2022-01-24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2022-01-27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4</a:t>
                      </a:r>
                      <a:endParaRPr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endParaRPr sz="12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입력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최두영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</a:t>
                      </a:r>
                      <a:r>
                        <a:rPr lang="ko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</a:t>
                      </a:r>
                      <a:r>
                        <a:rPr lang="ko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5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43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endParaRPr sz="12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구현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신용민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2022-01-24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2022-01-28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5</a:t>
                      </a:r>
                      <a:endParaRPr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SMTP로 주식 보고서 전송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신용민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2022-01-24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2022-01-28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5</a:t>
                      </a:r>
                      <a:endParaRPr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438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  <a:endParaRPr sz="12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>
                    <a:solidFill>
                      <a:srgbClr val="FB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 전체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2022-01-27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2022-01-27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1</a:t>
                      </a:r>
                      <a:endParaRPr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보고서 작성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박재현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2022-01-26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2022-01-28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3</a:t>
                      </a:r>
                      <a:endParaRPr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54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최종 발표</a:t>
                      </a:r>
                      <a:endParaRPr sz="80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박재현</a:t>
                      </a:r>
                      <a:endParaRPr sz="8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2022-02-03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2022-02-03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alibri"/>
                        <a:sym typeface="Calibri"/>
                      </a:endParaRPr>
                    </a:p>
                  </a:txBody>
                  <a:tcPr marL="3825" marR="3825" marT="38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alibri"/>
                          <a:sym typeface="Calibri"/>
                        </a:rPr>
                        <a:t>1</a:t>
                      </a:r>
                      <a:endParaRPr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25" marR="3825" marT="3825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 / 22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-216076"/>
            <a:ext cx="5638776" cy="572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6286500" y="1771650"/>
            <a:ext cx="28575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0600" y="2245693"/>
            <a:ext cx="4109033" cy="17365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 txBox="1"/>
          <p:nvPr/>
        </p:nvSpPr>
        <p:spPr>
          <a:xfrm>
            <a:off x="4800600" y="1368632"/>
            <a:ext cx="946734" cy="9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endParaRPr sz="5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C14EFC8-5E5E-49E0-999B-4392E27A0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53395"/>
            <a:ext cx="838200" cy="318655"/>
          </a:xfrm>
          <a:prstGeom prst="rect">
            <a:avLst/>
          </a:prstGeom>
        </p:spPr>
      </p:pic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B8DC0310-B10A-4FC3-9292-30E6118A53E8}"/>
              </a:ext>
            </a:extLst>
          </p:cNvPr>
          <p:cNvGrpSpPr/>
          <p:nvPr/>
        </p:nvGrpSpPr>
        <p:grpSpPr>
          <a:xfrm>
            <a:off x="-44245" y="-29497"/>
            <a:ext cx="9264445" cy="1029671"/>
            <a:chOff x="-380952" y="-588824"/>
            <a:chExt cx="19047619" cy="4769777"/>
          </a:xfrm>
        </p:grpSpPr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3E48B6C6-D36C-4207-B100-B981CE35F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80952" y="-588824"/>
              <a:ext cx="19047619" cy="476977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2F9425-8DCB-4DDE-A039-0D291DA89BFB}"/>
              </a:ext>
            </a:extLst>
          </p:cNvPr>
          <p:cNvSpPr txBox="1"/>
          <p:nvPr/>
        </p:nvSpPr>
        <p:spPr>
          <a:xfrm>
            <a:off x="393053" y="133350"/>
            <a:ext cx="2388247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02. </a:t>
            </a:r>
            <a:r>
              <a:rPr lang="ko-KR" altLang="en-US" sz="2001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F2365-476C-4A2A-A467-F4C8CC922BD7}"/>
              </a:ext>
            </a:extLst>
          </p:cNvPr>
          <p:cNvSpPr txBox="1"/>
          <p:nvPr/>
        </p:nvSpPr>
        <p:spPr>
          <a:xfrm>
            <a:off x="6161371" y="89302"/>
            <a:ext cx="293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10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쉴더스</a:t>
            </a:r>
            <a:r>
              <a:rPr lang="ko-KR" altLang="en-US" sz="10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모듈 프로젝트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FFAD51A-C973-4CC2-A8CB-1F74749DB048}"/>
              </a:ext>
            </a:extLst>
          </p:cNvPr>
          <p:cNvGrpSpPr/>
          <p:nvPr/>
        </p:nvGrpSpPr>
        <p:grpSpPr>
          <a:xfrm>
            <a:off x="1096538" y="3321331"/>
            <a:ext cx="3690544" cy="1279619"/>
            <a:chOff x="1515638" y="5134504"/>
            <a:chExt cx="7475961" cy="342500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3347D3-6FEC-4231-87DC-43771E88F4E7}"/>
                </a:ext>
              </a:extLst>
            </p:cNvPr>
            <p:cNvSpPr/>
            <p:nvPr/>
          </p:nvSpPr>
          <p:spPr>
            <a:xfrm rot="5400000" flipH="1">
              <a:off x="4813461" y="1836681"/>
              <a:ext cx="880316" cy="74759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A0783EE-71BC-4CC8-A3AA-4C050AABEAFF}"/>
                </a:ext>
              </a:extLst>
            </p:cNvPr>
            <p:cNvSpPr/>
            <p:nvPr/>
          </p:nvSpPr>
          <p:spPr>
            <a:xfrm rot="5400000" flipH="1">
              <a:off x="3985454" y="3553365"/>
              <a:ext cx="2544690" cy="7467600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wo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2C159F-8373-4F1E-91BE-35431F94CB25}"/>
                </a:ext>
              </a:extLst>
            </p:cNvPr>
            <p:cNvSpPr txBox="1"/>
            <p:nvPr/>
          </p:nvSpPr>
          <p:spPr>
            <a:xfrm>
              <a:off x="1714550" y="6187525"/>
              <a:ext cx="7244076" cy="210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LG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에너지솔루션 공모주 청약 절반이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2030 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세대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증권사의 주식거래시스템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(MTS)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비율은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20 - 30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대가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68%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차지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0DE9C3-7171-4666-BC3C-26F13022012A}"/>
                </a:ext>
              </a:extLst>
            </p:cNvPr>
            <p:cNvSpPr txBox="1"/>
            <p:nvPr/>
          </p:nvSpPr>
          <p:spPr>
            <a:xfrm>
              <a:off x="1621068" y="5221415"/>
              <a:ext cx="7189311" cy="741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주식시장에 대한 </a:t>
              </a:r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MZ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세대의 관심 증가 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014285-0A74-47D5-9790-32A19E11A36A}"/>
              </a:ext>
            </a:extLst>
          </p:cNvPr>
          <p:cNvSpPr/>
          <p:nvPr/>
        </p:nvSpPr>
        <p:spPr>
          <a:xfrm>
            <a:off x="393053" y="3333751"/>
            <a:ext cx="526428" cy="1267199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dashDot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BF126A-8BDA-4351-B961-3E02FA48BC96}"/>
              </a:ext>
            </a:extLst>
          </p:cNvPr>
          <p:cNvSpPr/>
          <p:nvPr/>
        </p:nvSpPr>
        <p:spPr>
          <a:xfrm>
            <a:off x="393053" y="1958153"/>
            <a:ext cx="526428" cy="100148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prstDash val="dashDot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D0A1BBD-B53A-45E9-81C4-EE854310B458}"/>
              </a:ext>
            </a:extLst>
          </p:cNvPr>
          <p:cNvGrpSpPr/>
          <p:nvPr/>
        </p:nvGrpSpPr>
        <p:grpSpPr>
          <a:xfrm>
            <a:off x="1096538" y="1958153"/>
            <a:ext cx="3690544" cy="1068004"/>
            <a:chOff x="1515638" y="5320905"/>
            <a:chExt cx="7475962" cy="213600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A8631BD-845C-427D-85EC-620A43793D8C}"/>
                </a:ext>
              </a:extLst>
            </p:cNvPr>
            <p:cNvSpPr/>
            <p:nvPr/>
          </p:nvSpPr>
          <p:spPr>
            <a:xfrm rot="5400000" flipH="1">
              <a:off x="4978118" y="1858425"/>
              <a:ext cx="551002" cy="74759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8982106-12D3-4D08-A7A1-F4E36026FFD3}"/>
                </a:ext>
              </a:extLst>
            </p:cNvPr>
            <p:cNvSpPr/>
            <p:nvPr/>
          </p:nvSpPr>
          <p:spPr>
            <a:xfrm rot="5400000" flipH="1">
              <a:off x="4523904" y="2886772"/>
              <a:ext cx="1467791" cy="7467600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wo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438349-E06F-463F-9DF6-F25F92B057E8}"/>
                </a:ext>
              </a:extLst>
            </p:cNvPr>
            <p:cNvSpPr txBox="1"/>
            <p:nvPr/>
          </p:nvSpPr>
          <p:spPr>
            <a:xfrm>
              <a:off x="1621068" y="5331443"/>
              <a:ext cx="71893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주식 투자 자문 사기 증가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3C16DD-343E-45A1-A0FE-EEE5EFE3EB6E}"/>
                </a:ext>
              </a:extLst>
            </p:cNvPr>
            <p:cNvSpPr txBox="1"/>
            <p:nvPr/>
          </p:nvSpPr>
          <p:spPr>
            <a:xfrm>
              <a:off x="1607421" y="5887253"/>
              <a:ext cx="72440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유명인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유명 주식카페 운영진 사칭 불법 </a:t>
              </a:r>
              <a:r>
                <a:rPr lang="ko-KR" alt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리딩방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기승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주식 관련 유사투자자문 관련 피해 상담 건수 급증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2019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443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2020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417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2021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821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건으로 급증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86588A0-957C-4877-898B-63094B540B34}"/>
              </a:ext>
            </a:extLst>
          </p:cNvPr>
          <p:cNvGrpSpPr/>
          <p:nvPr/>
        </p:nvGrpSpPr>
        <p:grpSpPr>
          <a:xfrm>
            <a:off x="5056143" y="1974069"/>
            <a:ext cx="3690544" cy="1068004"/>
            <a:chOff x="1515638" y="5320905"/>
            <a:chExt cx="7475962" cy="213600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8DD65E9-BB2C-4719-ACB4-B4C61FD55E49}"/>
                </a:ext>
              </a:extLst>
            </p:cNvPr>
            <p:cNvSpPr/>
            <p:nvPr/>
          </p:nvSpPr>
          <p:spPr>
            <a:xfrm rot="5400000" flipH="1">
              <a:off x="4978118" y="1858425"/>
              <a:ext cx="551002" cy="74759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A0C77B3-C325-4947-95FE-982D7923FFFA}"/>
                </a:ext>
              </a:extLst>
            </p:cNvPr>
            <p:cNvSpPr/>
            <p:nvPr/>
          </p:nvSpPr>
          <p:spPr>
            <a:xfrm rot="5400000" flipH="1">
              <a:off x="4523904" y="2886772"/>
              <a:ext cx="1467791" cy="7467600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wo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3E68D9-448A-4A6B-AF12-25D5E97D9D92}"/>
                </a:ext>
              </a:extLst>
            </p:cNvPr>
            <p:cNvSpPr txBox="1"/>
            <p:nvPr/>
          </p:nvSpPr>
          <p:spPr>
            <a:xfrm>
              <a:off x="1621068" y="5331443"/>
              <a:ext cx="718931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MZ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세대의 주식 </a:t>
              </a:r>
              <a:r>
                <a:rPr lang="ko-KR" altLang="en-US" sz="1200" b="1" dirty="0" err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빚투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증가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EC2AB2-5CF6-471B-96DD-2B0F633264BF}"/>
                </a:ext>
              </a:extLst>
            </p:cNvPr>
            <p:cNvSpPr txBox="1"/>
            <p:nvPr/>
          </p:nvSpPr>
          <p:spPr>
            <a:xfrm>
              <a:off x="1607419" y="5887253"/>
              <a:ext cx="73581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MZ(</a:t>
              </a:r>
              <a:r>
                <a:rPr lang="ko-KR" alt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밀레니얼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+Z)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세대의 </a:t>
              </a:r>
              <a:r>
                <a:rPr lang="ko-KR" alt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빚투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현상이 심화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10~30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대의 신용거래융자 신규대출은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2021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상반기 약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38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7000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억원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195152-9013-402B-BE9B-E5CE3729F50F}"/>
              </a:ext>
            </a:extLst>
          </p:cNvPr>
          <p:cNvSpPr/>
          <p:nvPr/>
        </p:nvSpPr>
        <p:spPr>
          <a:xfrm>
            <a:off x="393053" y="1188790"/>
            <a:ext cx="526428" cy="448663"/>
          </a:xfrm>
          <a:prstGeom prst="rect">
            <a:avLst/>
          </a:prstGeom>
          <a:solidFill>
            <a:srgbClr val="FF9C41"/>
          </a:solidFill>
          <a:ln w="19050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2CCFED-10A1-4639-8A7E-DE16AA84E7C5}"/>
              </a:ext>
            </a:extLst>
          </p:cNvPr>
          <p:cNvSpPr/>
          <p:nvPr/>
        </p:nvSpPr>
        <p:spPr>
          <a:xfrm>
            <a:off x="1096538" y="1200496"/>
            <a:ext cx="7650149" cy="425251"/>
          </a:xfrm>
          <a:prstGeom prst="rect">
            <a:avLst/>
          </a:prstGeom>
          <a:solidFill>
            <a:srgbClr val="FF9C4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테마주에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통계적 분석을 통해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MZ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세대가 적정 종목을 찾고 객관적으로 투자하는데 기여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B099FBF-C59F-4DEE-A79A-5A1E8031868E}"/>
              </a:ext>
            </a:extLst>
          </p:cNvPr>
          <p:cNvGrpSpPr/>
          <p:nvPr/>
        </p:nvGrpSpPr>
        <p:grpSpPr>
          <a:xfrm rot="10800000">
            <a:off x="4787082" y="3035990"/>
            <a:ext cx="269061" cy="259660"/>
            <a:chOff x="14957517" y="7873691"/>
            <a:chExt cx="662629" cy="64537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BB7D4A6-E82B-48E7-BCFF-ECAA8AC6DAEF}"/>
                </a:ext>
              </a:extLst>
            </p:cNvPr>
            <p:cNvSpPr/>
            <p:nvPr/>
          </p:nvSpPr>
          <p:spPr>
            <a:xfrm>
              <a:off x="14957517" y="7873692"/>
              <a:ext cx="662629" cy="6453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화살표: 아래쪽 54">
              <a:extLst>
                <a:ext uri="{FF2B5EF4-FFF2-40B4-BE49-F238E27FC236}">
                  <a16:creationId xmlns:a16="http://schemas.microsoft.com/office/drawing/2014/main" id="{B1CDE503-9C54-403E-A25B-161D944E124F}"/>
                </a:ext>
              </a:extLst>
            </p:cNvPr>
            <p:cNvSpPr/>
            <p:nvPr/>
          </p:nvSpPr>
          <p:spPr>
            <a:xfrm>
              <a:off x="15093309" y="7873691"/>
              <a:ext cx="391047" cy="539185"/>
            </a:xfrm>
            <a:prstGeom prst="downArrow">
              <a:avLst>
                <a:gd name="adj1" fmla="val 45457"/>
                <a:gd name="adj2" fmla="val 5495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1894FC2-23BE-43CD-92F0-19FEFCC0A6D5}"/>
              </a:ext>
            </a:extLst>
          </p:cNvPr>
          <p:cNvGrpSpPr/>
          <p:nvPr/>
        </p:nvGrpSpPr>
        <p:grpSpPr>
          <a:xfrm rot="10800000">
            <a:off x="4787083" y="1686648"/>
            <a:ext cx="269061" cy="275502"/>
            <a:chOff x="14957517" y="7834317"/>
            <a:chExt cx="662629" cy="684744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1E445A8-8089-4691-89AA-3C4DF90FD3D2}"/>
                </a:ext>
              </a:extLst>
            </p:cNvPr>
            <p:cNvSpPr/>
            <p:nvPr/>
          </p:nvSpPr>
          <p:spPr>
            <a:xfrm>
              <a:off x="14957517" y="7873692"/>
              <a:ext cx="662629" cy="6453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화살표: 아래쪽 57">
              <a:extLst>
                <a:ext uri="{FF2B5EF4-FFF2-40B4-BE49-F238E27FC236}">
                  <a16:creationId xmlns:a16="http://schemas.microsoft.com/office/drawing/2014/main" id="{D0BB0577-02E3-48D7-BE94-99DF81793403}"/>
                </a:ext>
              </a:extLst>
            </p:cNvPr>
            <p:cNvSpPr/>
            <p:nvPr/>
          </p:nvSpPr>
          <p:spPr>
            <a:xfrm>
              <a:off x="15093307" y="7834317"/>
              <a:ext cx="391047" cy="578558"/>
            </a:xfrm>
            <a:prstGeom prst="downArrow">
              <a:avLst>
                <a:gd name="adj1" fmla="val 45457"/>
                <a:gd name="adj2" fmla="val 5495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001A8DC-7818-4A6A-B67A-8E0F81CDA376}"/>
              </a:ext>
            </a:extLst>
          </p:cNvPr>
          <p:cNvSpPr txBox="1"/>
          <p:nvPr/>
        </p:nvSpPr>
        <p:spPr>
          <a:xfrm>
            <a:off x="571500" y="561098"/>
            <a:ext cx="293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및 목적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FAD51A-C973-4CC2-A8CB-1F74749DB048}"/>
              </a:ext>
            </a:extLst>
          </p:cNvPr>
          <p:cNvGrpSpPr/>
          <p:nvPr/>
        </p:nvGrpSpPr>
        <p:grpSpPr>
          <a:xfrm>
            <a:off x="5056143" y="3321332"/>
            <a:ext cx="3690544" cy="1332881"/>
            <a:chOff x="1515638" y="5134504"/>
            <a:chExt cx="7475961" cy="356756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3347D3-6FEC-4231-87DC-43771E88F4E7}"/>
                </a:ext>
              </a:extLst>
            </p:cNvPr>
            <p:cNvSpPr/>
            <p:nvPr/>
          </p:nvSpPr>
          <p:spPr>
            <a:xfrm rot="5400000" flipH="1">
              <a:off x="4813461" y="1836681"/>
              <a:ext cx="880316" cy="74759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hreePt" dir="t"/>
            </a:scene3d>
            <a:sp3d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A0783EE-71BC-4CC8-A3AA-4C050AABEAFF}"/>
                </a:ext>
              </a:extLst>
            </p:cNvPr>
            <p:cNvSpPr/>
            <p:nvPr/>
          </p:nvSpPr>
          <p:spPr>
            <a:xfrm rot="5400000" flipH="1">
              <a:off x="3985454" y="3553365"/>
              <a:ext cx="2544690" cy="7467600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sx="1000" sy="1000" algn="tl" rotWithShape="0">
                <a:prstClr val="black"/>
              </a:outerShdw>
              <a:reflection endPos="0" dir="5400000" sy="-100000" algn="bl" rotWithShape="0"/>
            </a:effectLst>
            <a:scene3d>
              <a:camera prst="orthographicFront"/>
              <a:lightRig rig="twoPt" dir="t"/>
            </a:scene3d>
            <a:sp3d>
              <a:bevelB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2C159F-8373-4F1E-91BE-35431F94CB25}"/>
                </a:ext>
              </a:extLst>
            </p:cNvPr>
            <p:cNvSpPr txBox="1"/>
            <p:nvPr/>
          </p:nvSpPr>
          <p:spPr>
            <a:xfrm>
              <a:off x="1714550" y="5983564"/>
              <a:ext cx="7244076" cy="271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부동산 등 실물자산의 가치가 급격히 상승하고 근로소득의 가치가 하락함에 따라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고위험 고수익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 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투자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fontAlgn="base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MZ 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세대는 객관적인 분석보다는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SNS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정보에 기반해 즉각적이고 동조적으로 투자하는 성향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0DE9C3-7171-4666-BC3C-26F13022012A}"/>
                </a:ext>
              </a:extLst>
            </p:cNvPr>
            <p:cNvSpPr txBox="1"/>
            <p:nvPr/>
          </p:nvSpPr>
          <p:spPr>
            <a:xfrm>
              <a:off x="1621068" y="5241313"/>
              <a:ext cx="7189311" cy="741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MZ </a:t>
              </a:r>
              <a:r>
                <a: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세대의 공격적 투자 성향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3 / 22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176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-216076"/>
            <a:ext cx="5638775" cy="572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/>
        </p:nvSpPr>
        <p:spPr>
          <a:xfrm>
            <a:off x="6052133" y="1771650"/>
            <a:ext cx="28575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요구사항</a:t>
            </a:r>
            <a:endParaRPr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245693"/>
            <a:ext cx="4109033" cy="17365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4800600" y="1368632"/>
            <a:ext cx="946734" cy="93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endParaRPr sz="5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pic>
        <p:nvPicPr>
          <p:cNvPr id="265" name="Google Shape;26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4653395"/>
            <a:ext cx="838200" cy="31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4244" y="-29497"/>
            <a:ext cx="9264445" cy="102967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393053" y="133350"/>
            <a:ext cx="3302647" cy="35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 프로젝트 요구사항</a:t>
            </a:r>
            <a:endParaRPr sz="700"/>
          </a:p>
        </p:txBody>
      </p:sp>
      <p:sp>
        <p:nvSpPr>
          <p:cNvPr id="274" name="Google Shape;274;p33"/>
          <p:cNvSpPr txBox="1"/>
          <p:nvPr/>
        </p:nvSpPr>
        <p:spPr>
          <a:xfrm>
            <a:off x="6161371" y="89302"/>
            <a:ext cx="29337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rgbClr val="F2F2F2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쉴더스 모듈 프로젝트</a:t>
            </a:r>
            <a:endParaRPr sz="700"/>
          </a:p>
        </p:txBody>
      </p:sp>
      <p:graphicFrame>
        <p:nvGraphicFramePr>
          <p:cNvPr id="275" name="Google Shape;275;p33"/>
          <p:cNvGraphicFramePr/>
          <p:nvPr>
            <p:extLst>
              <p:ext uri="{D42A27DB-BD31-4B8C-83A1-F6EECF244321}">
                <p14:modId xmlns:p14="http://schemas.microsoft.com/office/powerpoint/2010/main" val="552588943"/>
              </p:ext>
            </p:extLst>
          </p:nvPr>
        </p:nvGraphicFramePr>
        <p:xfrm>
          <a:off x="735815" y="1163021"/>
          <a:ext cx="7704325" cy="3647861"/>
        </p:xfrm>
        <a:graphic>
          <a:graphicData uri="http://schemas.openxmlformats.org/drawingml/2006/table">
            <a:tbl>
              <a:tblPr firstRow="1" bandRow="1">
                <a:noFill/>
                <a:tableStyleId>{D0FC4A5E-A3CC-408E-AF3F-D1AEC1D2A8D9}</a:tableStyleId>
              </a:tblPr>
              <a:tblGrid>
                <a:gridCol w="217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5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크롤링</a:t>
                      </a:r>
                      <a:endParaRPr sz="1200" b="1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금융</a:t>
                      </a:r>
                      <a:r>
                        <a:rPr lang="ko-KR" altLang="en-US" sz="1000" baseline="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테마 정보</a:t>
                      </a:r>
                      <a:r>
                        <a:rPr lang="en-US" altLang="ko-KR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*, 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 정보</a:t>
                      </a:r>
                      <a:r>
                        <a:rPr lang="en-US" altLang="ko-KR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**, 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주식시장 지표</a:t>
                      </a:r>
                      <a:r>
                        <a:rPr lang="en-US" altLang="ko-KR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***, 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일별 시세를 추출</a:t>
                      </a:r>
                      <a:endParaRPr lang="en-US" altLang="ko-KR"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Char char="•"/>
                        <a:tabLst/>
                        <a:defRPr/>
                      </a:pPr>
                      <a:r>
                        <a:rPr lang="ko-KR" altLang="en-US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뉴스에서 </a:t>
                      </a:r>
                      <a:r>
                        <a:rPr lang="en-US" altLang="ko-KR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TOP 1 </a:t>
                      </a:r>
                      <a:r>
                        <a:rPr lang="ko-KR" altLang="en-US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 관련된 뉴스를 </a:t>
                      </a:r>
                      <a:r>
                        <a:rPr lang="en-US" altLang="ko-KR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 추출</a:t>
                      </a:r>
                      <a:endParaRPr lang="en-US" altLang="ko-KR"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800" dirty="0" err="1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테마명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전일대비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등락률</a:t>
                      </a:r>
                      <a:endParaRPr lang="en-US" altLang="ko-KR" sz="8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종목명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현재가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시가총액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자산총계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영업이익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주당순이익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영업이익증가율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ROE,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테마 편입 사유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코스피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코스피</a:t>
                      </a:r>
                      <a:r>
                        <a:rPr lang="en-US" altLang="ko-KR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200, </a:t>
                      </a:r>
                      <a:r>
                        <a:rPr lang="ko-KR" altLang="en-US" sz="8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코스닥 지수</a:t>
                      </a:r>
                      <a:endParaRPr lang="en-US" altLang="ko-KR" sz="8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5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 </a:t>
                      </a:r>
                      <a:r>
                        <a:rPr lang="ko-KR" altLang="en-US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sz="1200" b="1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선정한 TOP 6 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 정보</a:t>
                      </a: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DB 프로그램에 저장</a:t>
                      </a:r>
                      <a:endParaRPr sz="8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2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 보고서 자동화</a:t>
                      </a:r>
                      <a:endParaRPr sz="1200" dirty="0"/>
                    </a:p>
                  </a:txBody>
                  <a:tcPr marL="45725" marR="45725" marT="22875" marB="2287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 분석 결과</a:t>
                      </a:r>
                      <a:r>
                        <a:rPr lang="en-US" alt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주가 예측 그래프, 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 시장 지수</a:t>
                      </a:r>
                      <a:r>
                        <a:rPr lang="en-US" altLang="ko-KR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테마 정보를 엑셀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작성</a:t>
                      </a:r>
                      <a:endParaRPr sz="8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2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 주식 선정</a:t>
                      </a:r>
                      <a:endParaRPr sz="1200" b="1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5개 테마별 종목을 적정 주가 공식에 따라 분</a:t>
                      </a:r>
                      <a:r>
                        <a:rPr lang="ko-KR" altLang="en-US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석</a:t>
                      </a:r>
                      <a:endParaRPr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 주가 공식*에 따라 TOP6 종목을 선정</a:t>
                      </a:r>
                      <a:endParaRPr sz="70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121772822"/>
                  </a:ext>
                </a:extLst>
              </a:tr>
              <a:tr h="3782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주가 예측</a:t>
                      </a:r>
                      <a:endParaRPr sz="1200" b="1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다항 회귀 분석으로 2일 뒤 주가를 예측하고 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시각화</a:t>
                      </a:r>
                      <a:endParaRPr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2501703639"/>
                  </a:ext>
                </a:extLst>
              </a:tr>
              <a:tr h="4704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GUI</a:t>
                      </a:r>
                      <a:r>
                        <a:rPr lang="en-US" altLang="ko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200" b="1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</a:t>
                      </a:r>
                      <a:endParaRPr sz="1200" b="1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Char char="•"/>
                      </a:pPr>
                      <a:r>
                        <a:rPr lang="ko" altLang="ko-KR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주소를 입력</a:t>
                      </a:r>
                      <a:endParaRPr lang="en-US" altLang="ko"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START 버튼</a:t>
                      </a:r>
                      <a:r>
                        <a:rPr lang="ko-KR" altLang="en-US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누르면 프로세스 실행</a:t>
                      </a:r>
                      <a:endParaRPr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콘솔창을 통해 진행 상태를 확인</a:t>
                      </a:r>
                      <a:endParaRPr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Malgun Gothic"/>
                        <a:buChar char="•"/>
                      </a:pP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머신러닝 결과(그래프, 뉴스)를 확인</a:t>
                      </a:r>
                      <a:endParaRPr lang="en-US" altLang="ko" sz="1000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2154453626"/>
                  </a:ext>
                </a:extLst>
              </a:tr>
              <a:tr h="3782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메일 전송</a:t>
                      </a:r>
                      <a:endParaRPr sz="1200" b="1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 보고서</a:t>
                      </a:r>
                      <a:r>
                        <a:rPr lang="ko-KR" altLang="en-US" sz="1000" u="none" strike="noStrike" cap="none" dirty="0" err="1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ko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GUI</a:t>
                      </a:r>
                      <a:r>
                        <a:rPr lang="ko-KR" altLang="en-US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입력한 </a:t>
                      </a:r>
                      <a:r>
                        <a:rPr lang="ko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r>
                        <a:rPr lang="ko" sz="1000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</a:t>
                      </a:r>
                      <a:r>
                        <a:rPr lang="ko" sz="1000" u="none" strike="noStrike" cap="none" dirty="0">
                          <a:solidFill>
                            <a:srgbClr val="59595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전송</a:t>
                      </a:r>
                      <a:endParaRPr sz="1000" u="none" strike="noStrike" cap="none" dirty="0">
                        <a:solidFill>
                          <a:srgbClr val="59595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22875" marB="22875" anchor="ctr"/>
                </a:tc>
                <a:extLst>
                  <a:ext uri="{0D108BD9-81ED-4DB2-BD59-A6C34878D82A}">
                    <a16:rowId xmlns:a16="http://schemas.microsoft.com/office/drawing/2014/main" val="282779778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92147" y="4855665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4 / 22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2226</Words>
  <Application>Microsoft Office PowerPoint</Application>
  <PresentationFormat>화면 슬라이드 쇼(16:9)</PresentationFormat>
  <Paragraphs>523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Malgun Gothic</vt:lpstr>
      <vt:lpstr>Malgun Gothic</vt:lpstr>
      <vt:lpstr>Arial</vt:lpstr>
      <vt:lpstr>Calibri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85</cp:revision>
  <dcterms:modified xsi:type="dcterms:W3CDTF">2022-02-03T04:34:39Z</dcterms:modified>
</cp:coreProperties>
</file>