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notesMasterIdLst>
    <p:notesMasterId r:id="rId2"/>
  </p:notesMasterIdLst>
  <p:sldIdLst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B76CA6B-5DA6-45C4-B833-132EAC621518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3"/>
              </a:solidFill>
              <a:prstDash val="dash"/>
            </a:ln>
          </a:left>
          <a:right>
            <a:ln w="32700" cmpd="sng">
              <a:solidFill>
                <a:schemeClr val="accent3"/>
              </a:solidFill>
              <a:prstDash val="dash"/>
            </a:ln>
          </a:right>
          <a:top>
            <a:ln w="32700" cmpd="sng">
              <a:solidFill>
                <a:schemeClr val="accent3"/>
              </a:solidFill>
              <a:prstDash val="dash"/>
            </a:ln>
          </a:top>
          <a:bottom>
            <a:ln w="32700" cmpd="sng">
              <a:solidFill>
                <a:schemeClr val="accent3"/>
              </a:solidFill>
              <a:prstDash val="dash"/>
            </a:ln>
          </a:bottom>
          <a:insideH>
            <a:ln w="22700" cmpd="sng">
              <a:solidFill>
                <a:schemeClr val="accent3"/>
              </a:solidFill>
              <a:prstDash val="sysDot"/>
            </a:ln>
          </a:insideH>
          <a:insideV>
            <a:ln w="22700" cmpd="sng">
              <a:solidFill>
                <a:schemeClr val="accent3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819"/>
    <p:restoredTop sz="95882"/>
  </p:normalViewPr>
  <p:slideViewPr>
    <p:cSldViewPr snapToGrid="0">
      <p:cViewPr>
        <p:scale>
          <a:sx n="100" d="100"/>
          <a:sy n="100" d="100"/>
        </p:scale>
        <p:origin x="678" y="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A55AA50-5537-4123-A639-C333EC5FB3DA}" type="datetime1">
              <a:rPr lang="ko-KR" altLang="en-US"/>
              <a:pPr lvl="0">
                <a:defRPr/>
              </a:pPr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1E5B7C-F06E-47D0-80FA-A5328957F66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1E5B7C-F06E-47D0-80FA-A5328957F66D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1E5B7C-F06E-47D0-80FA-A5328957F66D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1E5B7C-F06E-47D0-80FA-A5328957F66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1E5B7C-F06E-47D0-80FA-A5328957F66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1E5B7C-F06E-47D0-80FA-A5328957F66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C7A26-E16B-412C-A1E9-0CDB6C34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3DF27-2603-4754-B2B0-B974C910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52BC4-AC61-4BED-B0EC-430C1485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E00C4-DBC1-4B8B-B06B-954B48B6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2FDBB-0353-4D31-B16C-5BFD2966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7B06D-820C-4EDA-ADD5-FF8C993D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A830C2-F48B-46C2-9DCD-4E3BCA11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7699B-B4F8-451E-A9D6-EEE526C7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28D5B-9B13-4C40-BA95-CB590AAB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730C6-6AF1-49E2-BFF7-4DFF5AB3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9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EF6E86-5308-4725-ACCA-0E30D0462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83A3B-8487-47C9-AE72-1FD0640C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628D5-B98F-4B9A-A24B-BAB40901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9A404-13C8-4C3A-8937-F939C88A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C65CF-AB91-47AC-A7BE-234CAFF9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07441-2B80-49BC-B714-10B31F25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957FF-C459-4BE4-82E8-130FDE3E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62FF5-76B2-4BA9-BFD3-670D1C9B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F4838-8073-4E6E-8F23-CB72A43E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CEF2F-4608-4060-A0B1-8558C655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4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E569-0FBC-4D73-8974-CFFF8BEB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99663-0383-4FDB-8610-D5B7C4281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1234D-D8FA-4F72-8ADF-F65C8DF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42FC2-70D4-4A61-BD41-6F6444D6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EF79-A3D1-406E-B536-ADF3F650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4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A81CF-E119-4381-ABBD-289E56B3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D3D23-06EC-4493-90BB-804431A32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D8C13F-72ED-40CD-B29B-5B1D46A3E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A6C28-7EE5-427E-8C2E-CD08C083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BEF05-4BA0-4294-AABA-60691562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9360E-2580-4004-BA0F-7B39419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9586F-B105-4881-8BEC-32C0A37F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2C12-C6C4-4AEA-860E-36E23768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BFF84-D72E-4A14-892C-E592126E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D42AF-58E0-4D46-8756-B2B68BB4C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4A527-F562-44D5-8183-7171F8738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2A0BCD-76C1-499F-A2BA-B2CD1645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D1D9DE-0135-41CE-B2CB-2FC914CE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08C522-FB9C-415F-AA85-4DB3AF15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C07E-35D3-4938-A345-72E7CC2A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B7CCF-E581-4D0A-973B-727D38FF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B85833-5FDF-4775-8791-FE14369A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D298E9-7EFC-45DC-9C82-A4BC19E6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8673D3-3F5D-42AF-8472-49EE0FB9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FFB79-39C0-4A57-9646-E783113A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C88D5-DDD2-44CE-8E8F-4721D4FC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FDF6-96E1-438A-B733-7D7CF33E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D15E3-77E2-410B-879B-F8D2BD5F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BE28C-9109-4C65-956D-241354929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77464-4ACA-491B-99A3-84EC97CE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94BC0-4EC7-40A2-AFF0-382C993A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54977-DCD2-4EF6-84EE-B81AE91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4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B26D-30E6-435E-B7D8-7B19ED6D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C488B-9822-4D38-9CE9-67BC4E337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24AF-58E0-48A2-9548-33FF4F8C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B201A-F988-4A70-9365-E63A40BE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3A20D-CF1B-4620-9C8A-25154B89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6298F-C155-45C8-BFB6-1ABE2892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674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C2870-9E06-43B6-9344-95830A34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ADF18-4DF1-4642-89A0-CFE0D279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A8ABF-2255-42C5-BFD4-24E6E525E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E5E83-68C8-4D72-89FB-2C196F75E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594F5-9E8D-4E8B-AFA9-8D0A96C2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3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805DEDA-EF5D-45EA-BA92-ABFF15945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52072"/>
              </p:ext>
            </p:extLst>
          </p:nvPr>
        </p:nvGraphicFramePr>
        <p:xfrm>
          <a:off x="343270" y="13317"/>
          <a:ext cx="11505460" cy="68579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26889">
                  <a:extLst>
                    <a:ext uri="{9D8B030D-6E8A-4147-A177-3AD203B41FA5}">
                      <a16:colId xmlns:a16="http://schemas.microsoft.com/office/drawing/2014/main" val="1111617652"/>
                    </a:ext>
                  </a:extLst>
                </a:gridCol>
                <a:gridCol w="7578571">
                  <a:extLst>
                    <a:ext uri="{9D8B030D-6E8A-4147-A177-3AD203B41FA5}">
                      <a16:colId xmlns:a16="http://schemas.microsoft.com/office/drawing/2014/main" val="1311335590"/>
                    </a:ext>
                  </a:extLst>
                </a:gridCol>
              </a:tblGrid>
              <a:tr h="375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다이어그램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2122"/>
                  </a:ext>
                </a:extLst>
              </a:tr>
              <a:tr h="6482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데이터 </a:t>
                      </a:r>
                      <a:r>
                        <a:rPr lang="ko-KR" altLang="en-US" sz="1400" b="1" dirty="0" err="1"/>
                        <a:t>전처리</a:t>
                      </a:r>
                      <a:endParaRPr lang="en-US" altLang="ko-KR" sz="1400" b="1" dirty="0"/>
                    </a:p>
                    <a:p>
                      <a:pPr marL="0" indent="0">
                        <a:buNone/>
                      </a:pPr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결측 값은 각 컬럼의 특성에 맞게 제거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중앙값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평균값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최빈값</a:t>
                      </a:r>
                      <a:r>
                        <a:rPr lang="ko-KR" altLang="en-US" sz="1200" dirty="0"/>
                        <a:t> 등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r>
                        <a:rPr lang="en-US" altLang="ko-KR" sz="1200" dirty="0"/>
                        <a:t>2) </a:t>
                      </a:r>
                      <a:r>
                        <a:rPr lang="ko-KR" altLang="en-US" sz="1200" dirty="0"/>
                        <a:t>고객정보 테이블을 기준으로 청구와 계약 등의 다른 테이블을 적절히 변형</a:t>
                      </a:r>
                      <a:endParaRPr lang="en-US" altLang="ko-KR" sz="1200" dirty="0"/>
                    </a:p>
                    <a:p>
                      <a:endParaRPr lang="en-US" altLang="ko-KR" sz="1400" dirty="0"/>
                    </a:p>
                    <a:p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데이터 </a:t>
                      </a:r>
                      <a:r>
                        <a:rPr lang="en-US" altLang="ko-KR" sz="1400" b="1" dirty="0"/>
                        <a:t>join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고객정보 테이블과 다른 테이블들을 </a:t>
                      </a:r>
                      <a:r>
                        <a:rPr lang="en-US" altLang="ko-KR" sz="1200" dirty="0"/>
                        <a:t>left join</a:t>
                      </a:r>
                      <a:r>
                        <a:rPr lang="ko-KR" altLang="en-US" sz="1200" dirty="0"/>
                        <a:t>하여 </a:t>
                      </a:r>
                      <a:r>
                        <a:rPr lang="en-US" altLang="ko-KR" sz="1200" dirty="0"/>
                        <a:t>CUST_ID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index</a:t>
                      </a:r>
                      <a:r>
                        <a:rPr lang="ko-KR" altLang="en-US" sz="1200" dirty="0"/>
                        <a:t>역할을 하도록 </a:t>
                      </a:r>
                      <a:r>
                        <a:rPr lang="en-US" altLang="ko-KR" sz="1200" dirty="0"/>
                        <a:t>join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/>
                        <a:t>2) </a:t>
                      </a:r>
                      <a:r>
                        <a:rPr lang="ko-KR" altLang="en-US" sz="1200" dirty="0"/>
                        <a:t>데이터의 총 고객 수는 </a:t>
                      </a:r>
                      <a:r>
                        <a:rPr lang="en-US" altLang="ko-KR" sz="1200" dirty="0"/>
                        <a:t>20606</a:t>
                      </a:r>
                      <a:r>
                        <a:rPr lang="ko-KR" altLang="en-US" sz="1200" dirty="0"/>
                        <a:t>명이고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보험사기자는 </a:t>
                      </a:r>
                      <a:r>
                        <a:rPr lang="en-US" altLang="ko-KR" sz="1200" dirty="0"/>
                        <a:t>1806</a:t>
                      </a:r>
                      <a:r>
                        <a:rPr lang="ko-KR" altLang="en-US" sz="1200" dirty="0"/>
                        <a:t>명으로 약 </a:t>
                      </a:r>
                      <a:r>
                        <a:rPr lang="en-US" altLang="ko-KR" sz="1200" dirty="0"/>
                        <a:t>8.76%</a:t>
                      </a:r>
                      <a:r>
                        <a:rPr lang="ko-KR" altLang="en-US" sz="1200" dirty="0"/>
                        <a:t>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indent="0">
                        <a:buNone/>
                      </a:pPr>
                      <a:endParaRPr lang="en-US" altLang="ko-KR" sz="1200" dirty="0"/>
                    </a:p>
                    <a:p>
                      <a:r>
                        <a:rPr lang="en-US" altLang="ko-KR" sz="1400" b="1" dirty="0"/>
                        <a:t>3. </a:t>
                      </a:r>
                      <a:r>
                        <a:rPr lang="ko-KR" altLang="en-US" sz="1400" b="1" dirty="0"/>
                        <a:t>학습데이터와 검증데이터로 분리</a:t>
                      </a:r>
                      <a:endParaRPr lang="en-US" altLang="ko-KR" sz="1400" b="1" dirty="0"/>
                    </a:p>
                    <a:p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학습데이터와 검증데이터를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로 분리한다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2) </a:t>
                      </a:r>
                      <a:r>
                        <a:rPr lang="ko-KR" altLang="en-US" sz="1200" dirty="0"/>
                        <a:t>비식별화가 진행된 컬럼 삭제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3) </a:t>
                      </a:r>
                      <a:r>
                        <a:rPr lang="ko-KR" altLang="en-US" sz="1200" dirty="0"/>
                        <a:t>고유 값이 많은 컬럼들을 확인한 뒤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    </a:t>
                      </a:r>
                      <a:r>
                        <a:rPr lang="ko-KR" altLang="en-US" sz="1200" dirty="0"/>
                        <a:t>내용이 중복되는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 컬럼을 원 핫 인코딩에 부담을 줄이기 위해 삭제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4) </a:t>
                      </a:r>
                      <a:r>
                        <a:rPr lang="ko-KR" altLang="en-US" sz="1200" dirty="0" err="1"/>
                        <a:t>피어슨</a:t>
                      </a:r>
                      <a:r>
                        <a:rPr lang="ko-KR" altLang="en-US" sz="1200" dirty="0"/>
                        <a:t> 상관계수를 사용해서 변수간 상관관계를 분석하고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다른 변수와 상관관계가 큰 변수들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 컬럼 삭제</a:t>
                      </a:r>
                      <a:endParaRPr lang="en-US" altLang="ko-KR" sz="1200" dirty="0"/>
                    </a:p>
                    <a:p>
                      <a:endParaRPr lang="en-US" altLang="ko-KR" sz="1400" dirty="0"/>
                    </a:p>
                    <a:p>
                      <a:r>
                        <a:rPr lang="en-US" altLang="ko-KR" sz="1400" b="1" dirty="0"/>
                        <a:t>4. </a:t>
                      </a: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effectLst/>
                          <a:latin typeface="se-nanumgothic"/>
                        </a:rPr>
                        <a:t>학습데이터와 앙상블 모델을 이용하여 중요변수 추출</a:t>
                      </a:r>
                      <a:endParaRPr lang="en-US" altLang="ko-KR" sz="1400" b="1" dirty="0"/>
                    </a:p>
                    <a:p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숫자형 데이터의 정규화를 진행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2) </a:t>
                      </a:r>
                      <a:r>
                        <a:rPr lang="ko-KR" altLang="en-US" sz="1200" dirty="0"/>
                        <a:t>문자형 데이터는 원 핫 인코딩을 진행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3)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ko-KR" altLang="en-US" sz="1200" dirty="0"/>
                        <a:t>를 이용하여 </a:t>
                      </a:r>
                      <a:r>
                        <a:rPr lang="en-US" altLang="ko-KR" sz="1200" dirty="0"/>
                        <a:t>Feature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importance</a:t>
                      </a:r>
                      <a:r>
                        <a:rPr lang="ko-KR" altLang="en-US" sz="1200" dirty="0"/>
                        <a:t>를 시각화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4) </a:t>
                      </a:r>
                      <a:r>
                        <a:rPr lang="ko-KR" altLang="en-US" sz="1200" dirty="0"/>
                        <a:t>총 </a:t>
                      </a:r>
                      <a:r>
                        <a:rPr lang="en-US" altLang="ko-KR" sz="1200" dirty="0"/>
                        <a:t>85</a:t>
                      </a:r>
                      <a:r>
                        <a:rPr lang="ko-KR" altLang="en-US" sz="1200" dirty="0"/>
                        <a:t>개의 변수 중 중요도가 높은 상위 </a:t>
                      </a:r>
                      <a:r>
                        <a:rPr lang="en-US" altLang="ko-KR" sz="1200" dirty="0"/>
                        <a:t>22</a:t>
                      </a:r>
                      <a:r>
                        <a:rPr lang="ko-KR" altLang="en-US" sz="1200" dirty="0"/>
                        <a:t>개의 변수 추출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10193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F2A5CC85-367A-4E9E-B706-C42FFE499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3" y="476296"/>
            <a:ext cx="1491449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281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343270" y="13317"/>
          <a:ext cx="11510695" cy="68579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26889"/>
                <a:gridCol w="7583806"/>
              </a:tblGrid>
              <a:tr h="37584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다이어그램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215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sz="1400" b="1"/>
                        <a:t>5. K-means</a:t>
                      </a:r>
                      <a:r>
                        <a:rPr lang="ko-KR" altLang="en-US" sz="1400" b="1"/>
                        <a:t>모델을 이용한 </a:t>
                      </a:r>
                      <a:r>
                        <a:rPr lang="en-US" altLang="ko-KR" sz="1400" b="1"/>
                        <a:t>clustering </a:t>
                      </a:r>
                      <a:r>
                        <a:rPr lang="ko-KR" altLang="en-US" sz="1400" b="1"/>
                        <a:t>및 분석</a:t>
                      </a:r>
                      <a:endParaRPr lang="ko-KR" altLang="en-US" sz="1400" b="1"/>
                    </a:p>
                    <a:p>
                      <a:pPr lvl="0">
                        <a:defRPr/>
                      </a:pPr>
                      <a:r>
                        <a:rPr lang="en-US" altLang="ko-KR" sz="1200"/>
                        <a:t>1) </a:t>
                      </a:r>
                      <a:r>
                        <a:rPr lang="ko-KR" altLang="en-US" sz="1200"/>
                        <a:t>전체 학습데이터 중 보험사기자 비율은 약 </a:t>
                      </a:r>
                      <a:r>
                        <a:rPr lang="en-US" altLang="ko-KR" sz="1200"/>
                        <a:t>8.75%</a:t>
                      </a:r>
                      <a:r>
                        <a:rPr lang="ko-KR" altLang="en-US" sz="1200"/>
                        <a:t>이다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vl="0">
                        <a:defRPr/>
                      </a:pPr>
                      <a:r>
                        <a:rPr lang="en-US" altLang="ko-KR" sz="1200"/>
                        <a:t>2) 1</a:t>
                      </a:r>
                      <a:r>
                        <a:rPr lang="ko-KR" altLang="en-US" sz="1200"/>
                        <a:t>차로 나뉜 </a:t>
                      </a:r>
                      <a:r>
                        <a:rPr lang="en-US" altLang="ko-KR" sz="1200"/>
                        <a:t>5</a:t>
                      </a:r>
                      <a:r>
                        <a:rPr lang="ko-KR" altLang="en-US" sz="1200"/>
                        <a:t>개의 군집을 각각 </a:t>
                      </a:r>
                      <a:r>
                        <a:rPr lang="en-US" altLang="ko-KR" sz="1200"/>
                        <a:t>2~4</a:t>
                      </a:r>
                      <a:r>
                        <a:rPr lang="ko-KR" altLang="en-US" sz="1200"/>
                        <a:t>차 군집을 진행해서 보험사기자가 </a:t>
                      </a:r>
                      <a:r>
                        <a:rPr lang="en-US" altLang="ko-KR" sz="1200"/>
                        <a:t>5% </a:t>
                      </a:r>
                      <a:r>
                        <a:rPr lang="ko-KR" altLang="en-US" sz="1200"/>
                        <a:t>미만인 군집 </a:t>
                      </a:r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개를 추출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vl="0">
                        <a:defRPr/>
                      </a:pPr>
                      <a:r>
                        <a:rPr lang="en-US" altLang="ko-KR" sz="1200"/>
                        <a:t>3) 2)</a:t>
                      </a:r>
                      <a:r>
                        <a:rPr lang="ko-KR" altLang="en-US" sz="1200"/>
                        <a:t>번 군집을 제외한 데이터를 다시 군집해서 보험사기자가 </a:t>
                      </a:r>
                      <a:r>
                        <a:rPr lang="en-US" altLang="ko-KR" sz="1200"/>
                        <a:t>15%</a:t>
                      </a:r>
                      <a:r>
                        <a:rPr lang="ko-KR" altLang="en-US" sz="1200"/>
                        <a:t>를 초과하는 군집 </a:t>
                      </a:r>
                      <a:r>
                        <a:rPr lang="en-US" altLang="ko-KR" sz="1200"/>
                        <a:t>6</a:t>
                      </a:r>
                      <a:r>
                        <a:rPr lang="ko-KR" altLang="en-US" sz="1200"/>
                        <a:t>개를 추출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lvl="0">
                        <a:defRPr/>
                      </a:pPr>
                      <a:r>
                        <a:rPr lang="en-US" altLang="ko-KR" sz="1200"/>
                        <a:t>4) </a:t>
                      </a:r>
                      <a:r>
                        <a:rPr lang="ko-KR" altLang="en-US" sz="1200"/>
                        <a:t>두 집단의 특성 분석하기</a:t>
                      </a:r>
                      <a:endParaRPr lang="ko-KR" altLang="en-US" sz="1200"/>
                    </a:p>
                    <a:p>
                      <a:pPr lvl="0">
                        <a:defRPr/>
                      </a:pPr>
                      <a:r>
                        <a:rPr lang="ko-KR" altLang="en-US" sz="1200"/>
                        <a:t>   ⦁ 보험사기라고 의심해 볼 수 있는 경우</a:t>
                      </a:r>
                      <a:endParaRPr lang="ko-KR" altLang="en-US" sz="1200"/>
                    </a:p>
                    <a:p>
                      <a:pPr lvl="0">
                        <a:defRPr/>
                      </a:pPr>
                      <a:r>
                        <a:rPr lang="en-US" altLang="ko-KR" sz="1200"/>
                        <a:t>   </a:t>
                      </a:r>
                      <a:r>
                        <a:rPr lang="ko-KR" altLang="en-US" sz="1000"/>
                        <a:t>청구사유가 진단일 때 청구횟수가 전체가입자의 청구횟수의 75%이상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 소득이 없는 중년 여성이 재해 또는 질병에 의한 입원으로 보험금을 청구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 소득이 없는 20대 남성이 질병에 의한 입원으로 보험금을 청구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 가구소득을 책임지는 중년남성이 질병에 의한 입원으로 보험금을 청구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 소득이 없는 여성의 납입총액이 전체 보험가입자의 납입총보험료의 75%를 넘기면서, 합계보험료가 중위 값 이상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 가구소득을 책임지는 중년여성이 전체 보험가입자의 납입총보험료의 75%를 넘기면서, 합계보험료가 중위 값 이상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 소득이 없는 중년여성이 비교적 가까운 거리에 소재한 병원에서 재해 또는 질병에 의한 입원으로 보험금을 청구</a:t>
                      </a:r>
                      <a:endParaRPr lang="ko-KR" altLang="en-US" sz="1100"/>
                    </a:p>
                    <a:p>
                      <a:pPr lvl="0">
                        <a:defRPr/>
                      </a:pPr>
                      <a:r>
                        <a:rPr lang="ko-KR" altLang="en-US" sz="1100"/>
                        <a:t>   </a:t>
                      </a:r>
                      <a:endParaRPr lang="ko-KR" altLang="en-US" sz="1100"/>
                    </a:p>
                    <a:p>
                      <a:pPr lvl="0">
                        <a:defRPr/>
                      </a:pPr>
                      <a:r>
                        <a:rPr lang="ko-KR" altLang="en-US" sz="1100"/>
                        <a:t>   ⦁ 보험사기자로 보기 어려운 경우</a:t>
                      </a:r>
                      <a:endParaRPr lang="ko-KR" altLang="en-US" sz="1100"/>
                    </a:p>
                    <a:p>
                      <a:pPr lvl="0">
                        <a:defRPr/>
                      </a:pPr>
                      <a:r>
                        <a:rPr lang="ko-KR" altLang="en-US" sz="1100"/>
                        <a:t>   </a:t>
                      </a:r>
                      <a:r>
                        <a:rPr lang="ko-KR" altLang="en-US" sz="1000"/>
                        <a:t>거주지에서 상당한 거리에 소재한 병원에서 수술 또는 치료에 의한 보험금을 청구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 가구소득이 전체 보험가입자의 가구소득의 중위값보다 20%가량 낮으면서 소득이 없고 자녀도 없는 중년남성의 사망으로 보험금을 청구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 소득이 없는 20대 남성이 거주지에서 상당한 거리에 소재한 병원에서 질병에 의한 치료로 보험금을 청구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성별이나 소득, 나이에 관계없이 상당한 거리에 소재한 병원에서 질병 또는 재해에 의한 통원으로 보험금을 청구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소득이 있는 30대 여성이 질병에 의한 수술로 보험금을 청구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합계보험료가 중위값에 근접하거나 보다 많다고 하더라고 소득이 없는 중년 여성이 거주지에서 상당한 거리에 소재한 병원에서 재해에 의한 수술로 보험금을 청구</a:t>
                      </a:r>
                      <a:endParaRPr lang="ko-KR" altLang="en-US" sz="1000"/>
                    </a:p>
                    <a:p>
                      <a:pPr lvl="0">
                        <a:defRPr/>
                      </a:pPr>
                      <a:r>
                        <a:rPr lang="ko-KR" altLang="en-US" sz="1000"/>
                        <a:t>  청구사유가 진단일 때 청구횟수가 전체가입자의 청구횟수의 중위 값 수준이거나 그보다 낮음</a:t>
                      </a:r>
                      <a:endParaRPr lang="ko-KR" altLang="en-US" sz="110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200"/>
                    </a:p>
                    <a:p>
                      <a:pPr lvl="0">
                        <a:defRPr/>
                      </a:pPr>
                      <a:r>
                        <a:rPr lang="en-US" altLang="ko-KR" sz="1400" b="1"/>
                        <a:t>6. </a:t>
                      </a:r>
                      <a:r>
                        <a:rPr lang="ko-KR" altLang="en-US" sz="1400" b="1"/>
                        <a:t>군집 데이터로 학습데이터 완성</a:t>
                      </a:r>
                      <a:endParaRPr lang="en-US" altLang="ko-KR" sz="1400" b="1"/>
                    </a:p>
                    <a:p>
                      <a:pPr marL="228600" indent="-228600">
                        <a:buAutoNum type="arabicParenR"/>
                        <a:defRPr/>
                      </a:pPr>
                      <a:r>
                        <a:rPr lang="ko-KR" altLang="en-US" sz="1200"/>
                        <a:t>군집들의 인덱스를 활용해서 </a:t>
                      </a:r>
                      <a:r>
                        <a:rPr lang="en-US" altLang="ko-KR" sz="1200"/>
                        <a:t>10009</a:t>
                      </a:r>
                      <a:r>
                        <a:rPr lang="ko-KR" altLang="en-US" sz="1200"/>
                        <a:t>명의 최종 훈련데이터를 추출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marL="228600" indent="-228600">
                        <a:buAutoNum type="arabicParenR"/>
                        <a:defRPr/>
                      </a:pPr>
                      <a:r>
                        <a:rPr lang="ko-KR" altLang="en-US" sz="1200"/>
                        <a:t>훈련데이터의 </a:t>
                      </a:r>
                      <a:r>
                        <a:rPr lang="en-US" altLang="ko-KR" sz="1200"/>
                        <a:t>label </a:t>
                      </a:r>
                      <a:r>
                        <a:rPr lang="ko-KR" altLang="en-US" sz="1200"/>
                        <a:t>불균형을 해소하기 위해 </a:t>
                      </a:r>
                      <a:r>
                        <a:rPr lang="en-US" altLang="ko-KR" sz="1200"/>
                        <a:t>SMOTE</a:t>
                      </a:r>
                      <a:r>
                        <a:rPr lang="ko-KR" altLang="en-US" sz="1200"/>
                        <a:t>사용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200"/>
                        <a:t>    </a:t>
                      </a:r>
                      <a:r>
                        <a:rPr lang="ko-KR" altLang="en-US" sz="1200"/>
                        <a:t>적용 전 보험사기자의 비율은 </a:t>
                      </a:r>
                      <a:r>
                        <a:rPr lang="en-US" altLang="ko-KR" sz="1200"/>
                        <a:t>7.9%, </a:t>
                      </a:r>
                      <a:r>
                        <a:rPr lang="ko-KR" altLang="en-US" sz="1200"/>
                        <a:t>적용 후 보험사기자 비율은 </a:t>
                      </a:r>
                      <a:r>
                        <a:rPr lang="en-US" altLang="ko-KR" sz="1200"/>
                        <a:t>50.1%.</a:t>
                      </a:r>
                      <a:endParaRPr lang="en-US" altLang="ko-KR" sz="1200"/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altLang="ko-KR" sz="1200"/>
                        <a:t>2) </a:t>
                      </a:r>
                      <a:r>
                        <a:rPr lang="ko-KR" altLang="en-US" sz="1200"/>
                        <a:t>검증데이터 정규화와 인코딩 진행</a:t>
                      </a:r>
                      <a:endParaRPr lang="ko-KR" altLang="en-US" sz="1200"/>
                    </a:p>
                    <a:p>
                      <a:pPr marL="0" indent="0">
                        <a:buNone/>
                        <a:defRPr/>
                      </a:pPr>
                      <a:endParaRPr lang="en-US" altLang="ko-KR" sz="1200"/>
                    </a:p>
                    <a:p>
                      <a:pPr lvl="0">
                        <a:defRPr/>
                      </a:pPr>
                      <a:r>
                        <a:rPr lang="en-US" altLang="ko-KR" sz="1400" b="1"/>
                        <a:t>7. DecisionTree</a:t>
                      </a:r>
                      <a:r>
                        <a:rPr lang="ko-KR" altLang="en-US" sz="1400" b="1"/>
                        <a:t>를 이용한 보험사기자 예측 모델 생성</a:t>
                      </a:r>
                      <a:endParaRPr lang="ko-KR" altLang="en-US" sz="1400" b="1"/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AutoNum type="arabicParenR"/>
                        <a:defRPr/>
                      </a:pPr>
                      <a:r>
                        <a:rPr lang="ko-KR" altLang="en-US" sz="1200"/>
                        <a:t>하이퍼파라미터 튜닝으로 최적의 </a:t>
                      </a:r>
                      <a:r>
                        <a:rPr lang="en-US" altLang="ko-KR" sz="1200"/>
                        <a:t>depth</a:t>
                      </a:r>
                      <a:r>
                        <a:rPr lang="ko-KR" altLang="en-US" sz="1200"/>
                        <a:t>와 </a:t>
                      </a:r>
                      <a:r>
                        <a:rPr lang="en-US" altLang="ko-KR" sz="1200"/>
                        <a:t>split</a:t>
                      </a:r>
                      <a:r>
                        <a:rPr lang="ko-KR" altLang="en-US" sz="1200"/>
                        <a:t>을 찾기</a:t>
                      </a:r>
                      <a:endParaRPr lang="ko-KR" altLang="en-US" sz="1200"/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AutoNum type="arabicParenR"/>
                        <a:defRPr/>
                      </a:pPr>
                      <a:r>
                        <a:rPr lang="en-US" altLang="ko-KR" sz="1200"/>
                        <a:t>DecisionTree</a:t>
                      </a:r>
                      <a:r>
                        <a:rPr lang="ko-KR" altLang="en-US" sz="1200"/>
                        <a:t>를 이용해 재현율이 약 </a:t>
                      </a:r>
                      <a:r>
                        <a:rPr lang="en-US" altLang="ko-KR" sz="1200"/>
                        <a:t>64.3%</a:t>
                      </a:r>
                      <a:r>
                        <a:rPr lang="ko-KR" altLang="en-US" sz="1200"/>
                        <a:t>의 모델 생성</a:t>
                      </a:r>
                      <a:r>
                        <a:rPr lang="en-US" altLang="ko-KR" sz="1200"/>
                        <a:t>. </a:t>
                      </a:r>
                      <a:endParaRPr lang="en-US" altLang="ko-KR" sz="1200"/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AutoNum type="arabicParenR"/>
                        <a:defRPr/>
                      </a:pPr>
                      <a:r>
                        <a:rPr lang="ko-KR" altLang="en-US" sz="1200"/>
                        <a:t>튜닝 전 재현율은 </a:t>
                      </a:r>
                      <a:r>
                        <a:rPr lang="en-US" altLang="ko-KR" sz="1200"/>
                        <a:t>63.2%, SMOTE</a:t>
                      </a:r>
                      <a:r>
                        <a:rPr lang="ko-KR" altLang="en-US" sz="1200"/>
                        <a:t>전 재현율은 </a:t>
                      </a:r>
                      <a:r>
                        <a:rPr lang="en-US" altLang="ko-KR" sz="1200"/>
                        <a:t>27.5%.</a:t>
                      </a:r>
                      <a:endParaRPr lang="en-US" altLang="ko-KR" sz="1200"/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AutoNum type="arabicParenR"/>
                        <a:defRPr/>
                      </a:pPr>
                      <a:r>
                        <a:rPr lang="en-US" altLang="ko-KR" sz="1200"/>
                        <a:t>grqphviz</a:t>
                      </a:r>
                      <a:r>
                        <a:rPr lang="ko-KR" altLang="en-US" sz="1200"/>
                        <a:t>를 사용해 트리를 시각화 해본 뒤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군집에 이용한 변수와 실제 모델이 의사결정에 사용한 변수가 일치하는지를 확인함</a:t>
                      </a:r>
                      <a:r>
                        <a:rPr lang="en-US" altLang="ko-KR" sz="1200"/>
                        <a:t>.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확인 결과 일치함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3693" y="476296"/>
            <a:ext cx="1491449" cy="629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341947" y="185258"/>
          <a:ext cx="11508105" cy="648748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08105"/>
              </a:tblGrid>
              <a:tr h="357788"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b="1"/>
                        <a:t>extra.</a:t>
                      </a:r>
                      <a:r>
                        <a:rPr lang="ko-KR" altLang="en-US" b="1"/>
                        <a:t> 각 군집 특성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19817"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400" b="1"/>
                        <a:t>보험사기자가 </a:t>
                      </a:r>
                      <a:r>
                        <a:rPr lang="en-US" altLang="ko-KR" sz="1400" b="1"/>
                        <a:t>15%</a:t>
                      </a:r>
                      <a:r>
                        <a:rPr lang="ko-KR" altLang="en-US" sz="1400" b="1"/>
                        <a:t>를 초과한 군집 </a:t>
                      </a:r>
                      <a:r>
                        <a:rPr lang="en-US" altLang="ko-KR" sz="1400" b="1"/>
                        <a:t>6</a:t>
                      </a:r>
                      <a:r>
                        <a:rPr lang="ko-KR" altLang="en-US" sz="1400" b="1"/>
                        <a:t>개 </a:t>
                      </a:r>
                      <a:r>
                        <a:rPr lang="en-US" altLang="ko-KR" sz="1400" b="1"/>
                        <a:t>[</a:t>
                      </a:r>
                      <a:r>
                        <a:rPr lang="ko-KR" altLang="en-US" sz="1400" b="1"/>
                        <a:t>전체 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 b="1"/>
                        <a:t> </a:t>
                      </a:r>
                      <a:r>
                        <a:rPr lang="en-US" altLang="ko-KR" sz="1400" b="1"/>
                        <a:t>6692</a:t>
                      </a:r>
                      <a:r>
                        <a:rPr lang="ko-KR" altLang="en-US" sz="1400" b="1"/>
                        <a:t>명</a:t>
                      </a:r>
                      <a:r>
                        <a:rPr lang="en-US" altLang="ko-KR" sz="1400" b="1"/>
                        <a:t>,</a:t>
                      </a:r>
                      <a:r>
                        <a:rPr lang="ko-KR" altLang="en-US" sz="1400" b="1"/>
                        <a:t> 보험사기자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 b="1"/>
                        <a:t> </a:t>
                      </a:r>
                      <a:r>
                        <a:rPr lang="en-US" altLang="ko-KR" sz="1400" b="1"/>
                        <a:t>3%]</a:t>
                      </a:r>
                      <a:endParaRPr lang="en-US" altLang="ko-KR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r>
                        <a:rPr lang="en-US" altLang="ko-KR" sz="1200" b="1"/>
                        <a:t>*</a:t>
                      </a:r>
                      <a:r>
                        <a:rPr lang="ko-KR" altLang="en-US" sz="1200" b="1"/>
                        <a:t> 소득이나 보험료같은 금액은 중위값</a:t>
                      </a:r>
                      <a:r>
                        <a:rPr lang="en-US" altLang="ko-KR" sz="1200" b="1"/>
                        <a:t>,</a:t>
                      </a:r>
                      <a:r>
                        <a:rPr lang="ko-KR" altLang="en-US" sz="1200" b="1"/>
                        <a:t> 나머지는 평균값 적용</a:t>
                      </a:r>
                      <a:r>
                        <a:rPr lang="en-US" altLang="ko-KR" sz="1200" b="1"/>
                        <a:t>.</a:t>
                      </a:r>
                      <a:endParaRPr lang="ko-KR" altLang="en-US" sz="1200" b="1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70795" y="889766"/>
          <a:ext cx="10472534" cy="5384074"/>
        </p:xfrm>
        <a:graphic>
          <a:graphicData uri="http://schemas.openxmlformats.org/drawingml/2006/table">
            <a:tbl>
              <a:tblPr firstRow="1" bandRow="1">
                <a:tableStyleId>{F8D88D6A-5F01-457D-8EC9-7B5F63248C40}</a:tableStyleId>
              </a:tblPr>
              <a:tblGrid>
                <a:gridCol w="1765524"/>
                <a:gridCol w="1475852"/>
                <a:gridCol w="1433830"/>
                <a:gridCol w="1382282"/>
                <a:gridCol w="1478280"/>
                <a:gridCol w="1409551"/>
                <a:gridCol w="1527215"/>
              </a:tblGrid>
              <a:tr h="3133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133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인원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264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1272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463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504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240</a:t>
                      </a:r>
                      <a:r>
                        <a:rPr lang="ko-KR" altLang="en-US"/>
                        <a:t>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574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745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보험사기자 비율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21.9%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18.8%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18.5%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17.6%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14.1%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14.9%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724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자녀수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0.74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0.66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1.5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1.3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0.7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724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합계보험료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82,000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78,000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96,000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66,000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96,000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724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납입총보험료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12,000,000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10,000,000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27,500,000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30,800,000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10,650,000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12,800,000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133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병원거리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14km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17km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19km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24km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32.9km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19.6km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724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추정가구소득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43,700,000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44,530,000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65,080,000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56,400,000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45,010,000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44,670,000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133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나이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51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44.7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52.8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52.3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21.4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51.7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724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고객등록년월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4851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4570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5075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4810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3781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4609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133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청구횟수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1.9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10.3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10.4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4.2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4.2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724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추정고객소득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41,460,000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44,340,000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7247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청구사유코드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입원 </a:t>
                      </a:r>
                      <a:r>
                        <a:rPr lang="en-US" altLang="ko-KR" sz="1600"/>
                        <a:t>(96%)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입원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진단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진단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입원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입원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133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사고구분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재해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133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성별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여성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여성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여성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여성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남성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남성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341947" y="185258"/>
          <a:ext cx="11508106" cy="66122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08106"/>
              </a:tblGrid>
              <a:tr h="357788"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b="1"/>
                        <a:t>extra.</a:t>
                      </a:r>
                      <a:r>
                        <a:rPr lang="ko-KR" altLang="en-US" b="1"/>
                        <a:t> 각 군집 특성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19817"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400" b="1"/>
                        <a:t>보험사기자가 </a:t>
                      </a:r>
                      <a:r>
                        <a:rPr lang="en-US" altLang="ko-KR" sz="1400" b="1"/>
                        <a:t>5%</a:t>
                      </a:r>
                      <a:r>
                        <a:rPr lang="ko-KR" altLang="en-US" sz="1400" b="1"/>
                        <a:t> 미만인 군집 </a:t>
                      </a:r>
                      <a:r>
                        <a:rPr lang="en-US" altLang="ko-KR" sz="1400" b="1"/>
                        <a:t>10</a:t>
                      </a:r>
                      <a:r>
                        <a:rPr lang="ko-KR" altLang="en-US" sz="1400" b="1"/>
                        <a:t>개 </a:t>
                      </a:r>
                      <a:r>
                        <a:rPr lang="en-US" altLang="ko-KR" sz="1400" b="1"/>
                        <a:t>[</a:t>
                      </a:r>
                      <a:r>
                        <a:rPr lang="ko-KR" altLang="en-US" sz="1400" b="1"/>
                        <a:t>전체 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 b="1"/>
                        <a:t> </a:t>
                      </a:r>
                      <a:r>
                        <a:rPr lang="en-US" altLang="ko-KR" sz="1400" b="1"/>
                        <a:t>3317</a:t>
                      </a:r>
                      <a:r>
                        <a:rPr lang="ko-KR" altLang="en-US" sz="1400" b="1"/>
                        <a:t>명</a:t>
                      </a:r>
                      <a:r>
                        <a:rPr lang="en-US" altLang="ko-KR" sz="1400" b="1"/>
                        <a:t>,</a:t>
                      </a:r>
                      <a:r>
                        <a:rPr lang="ko-KR" altLang="en-US" sz="1400" b="1"/>
                        <a:t> 보험사기자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 b="1"/>
                        <a:t> </a:t>
                      </a:r>
                      <a:r>
                        <a:rPr lang="en-US" altLang="ko-KR" sz="1400" b="1"/>
                        <a:t>17.8%]</a:t>
                      </a:r>
                      <a:endParaRPr lang="en-US" altLang="ko-KR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r>
                        <a:rPr lang="en-US" altLang="ko-KR" sz="1200" b="1"/>
                        <a:t>*</a:t>
                      </a:r>
                      <a:r>
                        <a:rPr lang="ko-KR" altLang="en-US" sz="1200" b="1"/>
                        <a:t> 소득이나 보험료같은 금액은 중위값</a:t>
                      </a:r>
                      <a:r>
                        <a:rPr lang="en-US" altLang="ko-KR" sz="1200" b="1"/>
                        <a:t>,</a:t>
                      </a:r>
                      <a:r>
                        <a:rPr lang="ko-KR" altLang="en-US" sz="1200" b="1"/>
                        <a:t> 나머지는 평균값 적용</a:t>
                      </a:r>
                      <a:r>
                        <a:rPr lang="en-US" altLang="ko-KR" sz="1200" b="1"/>
                        <a:t>.</a:t>
                      </a:r>
                      <a:endParaRPr lang="ko-KR" altLang="en-US" sz="1200" b="1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58095" y="845698"/>
          <a:ext cx="8945880" cy="5344953"/>
        </p:xfrm>
        <a:graphic>
          <a:graphicData uri="http://schemas.openxmlformats.org/drawingml/2006/table">
            <a:tbl>
              <a:tblPr firstRow="1" bandRow="1">
                <a:tableStyleId>{F8D88D6A-5F01-457D-8EC9-7B5F63248C40}</a:tableStyleId>
              </a:tblPr>
              <a:tblGrid>
                <a:gridCol w="1764030"/>
                <a:gridCol w="1478280"/>
                <a:gridCol w="1430655"/>
                <a:gridCol w="1383030"/>
                <a:gridCol w="1478280"/>
                <a:gridCol w="1411605"/>
              </a:tblGrid>
              <a:tr h="3321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인원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2266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1704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266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1119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34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보험사기자 비율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3.2%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3.1%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2.5%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0%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자녀수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0.48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0.8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0.6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0.58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5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합계보험료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98,000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92,000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78,000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88,000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납입총보험료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10,600,000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12,700,000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10,600,000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10,600,000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10,600,000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병원거리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22km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17km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16km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20km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21.4km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5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추정가구소득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46,190,000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51,530,000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49,770,000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46,940,000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38,250,000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5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나이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37.2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42.1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40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40.3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55.2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고객등록년월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4446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4137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4163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3947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5890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청구횟수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3.8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4.8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2.8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4.3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1.1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5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추정고객소득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36,250,000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25,590,000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41,150,000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청구사유코드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진단 </a:t>
                      </a:r>
                      <a:r>
                        <a:rPr lang="en-US" altLang="ko-KR" sz="1600"/>
                        <a:t>(67.3%)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통원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통원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통원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사망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사고구분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재해 </a:t>
                      </a:r>
                      <a:r>
                        <a:rPr lang="en-US" altLang="ko-KR" sz="1600"/>
                        <a:t>(85.9%)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재해 </a:t>
                      </a:r>
                      <a:r>
                        <a:rPr lang="en-US" altLang="ko-KR" sz="1600"/>
                        <a:t>(77%)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5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성별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남성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여성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여성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 남성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 남성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341947" y="185258"/>
          <a:ext cx="11508105" cy="648748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508105"/>
              </a:tblGrid>
              <a:tr h="357788"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en-US" altLang="ko-KR" b="1"/>
                        <a:t>extra.</a:t>
                      </a:r>
                      <a:r>
                        <a:rPr lang="ko-KR" altLang="en-US" b="1"/>
                        <a:t> 각 군집 특성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19817"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r>
                        <a:rPr lang="ko-KR" altLang="en-US" sz="1400" b="1"/>
                        <a:t>보험사기자가 </a:t>
                      </a:r>
                      <a:r>
                        <a:rPr lang="en-US" altLang="ko-KR" sz="1400" b="1"/>
                        <a:t>5%</a:t>
                      </a:r>
                      <a:r>
                        <a:rPr lang="ko-KR" altLang="en-US" sz="1400" b="1"/>
                        <a:t> 미만인 군집 </a:t>
                      </a:r>
                      <a:r>
                        <a:rPr lang="en-US" altLang="ko-KR" sz="1400" b="1"/>
                        <a:t>10</a:t>
                      </a:r>
                      <a:r>
                        <a:rPr lang="ko-KR" altLang="en-US" sz="1400" b="1"/>
                        <a:t>개</a:t>
                      </a: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endParaRPr lang="ko-KR" altLang="en-US" sz="1400" b="1"/>
                    </a:p>
                    <a:p>
                      <a:pPr lvl="0">
                        <a:defRPr/>
                      </a:pPr>
                      <a:r>
                        <a:rPr lang="en-US" altLang="ko-KR" sz="1200" b="1"/>
                        <a:t>*</a:t>
                      </a:r>
                      <a:r>
                        <a:rPr lang="ko-KR" altLang="en-US" sz="1200" b="1"/>
                        <a:t> 소득이나 보험료같은 금액은 중위값</a:t>
                      </a:r>
                      <a:r>
                        <a:rPr lang="en-US" altLang="ko-KR" sz="1200" b="1"/>
                        <a:t>,</a:t>
                      </a:r>
                      <a:r>
                        <a:rPr lang="ko-KR" altLang="en-US" sz="1200" b="1"/>
                        <a:t> 나머지는 평균값 적용</a:t>
                      </a:r>
                      <a:r>
                        <a:rPr lang="en-US" altLang="ko-KR" sz="1200" b="1"/>
                        <a:t>.</a:t>
                      </a:r>
                      <a:endParaRPr lang="ko-KR" altLang="en-US" sz="1200" b="1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58095" y="845698"/>
          <a:ext cx="8945880" cy="5344954"/>
        </p:xfrm>
        <a:graphic>
          <a:graphicData uri="http://schemas.openxmlformats.org/drawingml/2006/table">
            <a:tbl>
              <a:tblPr firstRow="1" bandRow="1">
                <a:tableStyleId>{F8D88D6A-5F01-457D-8EC9-7B5F63248C40}</a:tableStyleId>
              </a:tblPr>
              <a:tblGrid>
                <a:gridCol w="1764030"/>
                <a:gridCol w="1478280"/>
                <a:gridCol w="1430655"/>
                <a:gridCol w="1383030"/>
                <a:gridCol w="1478280"/>
                <a:gridCol w="1411605"/>
              </a:tblGrid>
              <a:tr h="3321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6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7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8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9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인원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24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108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321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62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788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보험사기자 비율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3.7%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4.3%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1.6%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2.5%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자녀수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0.1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0.56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0.1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0.6</a:t>
                      </a:r>
                      <a:r>
                        <a:rPr lang="ko-KR" altLang="en-US" sz="1600"/>
                        <a:t>명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5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합계보험료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62,000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94,000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86,000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76,000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79,000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납입총보험료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10,600,000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12,200,000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13,800,000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10,600,000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11,800,000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병원거리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31.4km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28.5km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12.4km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244km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14.9km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5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추정가구소득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54,190,000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41,700,000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54,540,000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42,400,000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46,720,000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5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나이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27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45.1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36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34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43.3</a:t>
                      </a:r>
                      <a:r>
                        <a:rPr lang="ko-KR" altLang="en-US" sz="1600"/>
                        <a:t>세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고객등록년월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3552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4417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4504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4519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4718</a:t>
                      </a:r>
                      <a:r>
                        <a:rPr lang="ko-KR" altLang="en-US" sz="1600"/>
                        <a:t>일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청구횟수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8.8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3.1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4.6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3.6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</a:t>
                      </a:r>
                      <a:r>
                        <a:rPr lang="ko-KR" altLang="en-US" sz="1600"/>
                        <a:t>회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5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추정고객소득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34,580,000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27,290,000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청구사유코드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치료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수술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수술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수술 </a:t>
                      </a:r>
                      <a:r>
                        <a:rPr lang="en-US" altLang="ko-KR" sz="1600"/>
                        <a:t>(100%)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진단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601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사고구분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재해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질병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재해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52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성별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남성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여성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여성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여성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/>
                        <a:t>여성 </a:t>
                      </a:r>
                      <a:r>
                        <a:rPr lang="en-US" altLang="ko-KR" sz="1600"/>
                        <a:t>(100%)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816</ep:Words>
  <ep:PresentationFormat>와이드스크린</ep:PresentationFormat>
  <ep:Paragraphs>0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2021-11-25T00:04:03.000</dcterms:created>
  <dc:creator>백 두용</dc:creator>
  <cp:lastModifiedBy>baek</cp:lastModifiedBy>
  <dcterms:modified xsi:type="dcterms:W3CDTF">2021-12-01T03:56:25.337</dcterms:modified>
  <cp:revision>333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