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5AA50-5537-4123-A639-C333EC5FB3DA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5B7C-F06E-47D0-80FA-A5328957F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E5B7C-F06E-47D0-80FA-A5328957F6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8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E5B7C-F06E-47D0-80FA-A5328957F6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5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C7A26-E16B-412C-A1E9-0CDB6C34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3DF27-2603-4754-B2B0-B974C910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52BC4-AC61-4BED-B0EC-430C1485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00C4-DBC1-4B8B-B06B-954B48B6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2FDBB-0353-4D31-B16C-5BFD2966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7B06D-820C-4EDA-ADD5-FF8C993D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A830C2-F48B-46C2-9DCD-4E3BCA11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7699B-B4F8-451E-A9D6-EEE526C7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8D5B-9B13-4C40-BA95-CB590AAB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30C6-6AF1-49E2-BFF7-4DFF5AB3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9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F6E86-5308-4725-ACCA-0E30D0462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83A3B-8487-47C9-AE72-1FD0640C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628D5-B98F-4B9A-A24B-BAB40901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9A404-13C8-4C3A-8937-F939C88A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C65CF-AB91-47AC-A7BE-234CAFF9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07441-2B80-49BC-B714-10B31F25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957FF-C459-4BE4-82E8-130FDE3E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62FF5-76B2-4BA9-BFD3-670D1C9B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F4838-8073-4E6E-8F23-CB72A43E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CEF2F-4608-4060-A0B1-8558C655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4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4E569-0FBC-4D73-8974-CFFF8BEB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99663-0383-4FDB-8610-D5B7C428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1234D-D8FA-4F72-8ADF-F65C8DF2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42FC2-70D4-4A61-BD41-6F6444D6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EF79-A3D1-406E-B536-ADF3F650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4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A81CF-E119-4381-ABBD-289E56B3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D3D23-06EC-4493-90BB-804431A32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8C13F-72ED-40CD-B29B-5B1D46A3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A6C28-7EE5-427E-8C2E-CD08C083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BEF05-4BA0-4294-AABA-60691562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9360E-2580-4004-BA0F-7B394198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1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9586F-B105-4881-8BEC-32C0A37F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2C12-C6C4-4AEA-860E-36E237684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BBFF84-D72E-4A14-892C-E592126E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D42AF-58E0-4D46-8756-B2B68BB4C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44A527-F562-44D5-8183-7171F8738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A0BCD-76C1-499F-A2BA-B2CD1645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1D9DE-0135-41CE-B2CB-2FC914CE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08C522-FB9C-415F-AA85-4DB3AF15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C07E-35D3-4938-A345-72E7CC2A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B7CCF-E581-4D0A-973B-727D38FF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B85833-5FDF-4775-8791-FE14369A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D298E9-7EFC-45DC-9C82-A4BC19E6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8673D3-3F5D-42AF-8472-49EE0FB9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FFB79-39C0-4A57-9646-E783113A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C88D5-DDD2-44CE-8E8F-4721D4FC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EFDF6-96E1-438A-B733-7D7CF33E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D15E3-77E2-410B-879B-F8D2BD5F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BE28C-9109-4C65-956D-241354929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77464-4ACA-491B-99A3-84EC97CE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94BC0-4EC7-40A2-AFF0-382C993A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54977-DCD2-4EF6-84EE-B81AE91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B26D-30E6-435E-B7D8-7B19ED6D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FC488B-9822-4D38-9CE9-67BC4E33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24AF-58E0-48A2-9548-33FF4F8C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B201A-F988-4A70-9365-E63A40B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3A20D-CF1B-4620-9C8A-25154B89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6298F-C155-45C8-BFB6-1ABE2892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6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C2870-9E06-43B6-9344-95830A34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ADF18-4DF1-4642-89A0-CFE0D279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A8ABF-2255-42C5-BFD4-24E6E525E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8E26-6887-4AC0-8E40-66F6E1528C0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E5E83-68C8-4D72-89FB-2C196F75E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594F5-9E8D-4E8B-AFA9-8D0A96C2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352AA-6370-4FD9-9B79-6B64C89657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805DEDA-EF5D-45EA-BA92-ABFF1594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52072"/>
              </p:ext>
            </p:extLst>
          </p:nvPr>
        </p:nvGraphicFramePr>
        <p:xfrm>
          <a:off x="343270" y="13317"/>
          <a:ext cx="11505460" cy="68579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26889">
                  <a:extLst>
                    <a:ext uri="{9D8B030D-6E8A-4147-A177-3AD203B41FA5}">
                      <a16:colId xmlns:a16="http://schemas.microsoft.com/office/drawing/2014/main" val="1111617652"/>
                    </a:ext>
                  </a:extLst>
                </a:gridCol>
                <a:gridCol w="7578571">
                  <a:extLst>
                    <a:ext uri="{9D8B030D-6E8A-4147-A177-3AD203B41FA5}">
                      <a16:colId xmlns:a16="http://schemas.microsoft.com/office/drawing/2014/main" val="1311335590"/>
                    </a:ext>
                  </a:extLst>
                </a:gridCol>
              </a:tblGrid>
              <a:tr h="375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2122"/>
                  </a:ext>
                </a:extLst>
              </a:tr>
              <a:tr h="6482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데이터 </a:t>
                      </a:r>
                      <a:r>
                        <a:rPr lang="ko-KR" altLang="en-US" sz="1400" b="1" dirty="0" err="1"/>
                        <a:t>전처리</a:t>
                      </a:r>
                      <a:endParaRPr lang="en-US" altLang="ko-KR" sz="1400" b="1" dirty="0"/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결측 값은 각 컬럼의 특성에 맞게 제거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중앙값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평균값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최빈값</a:t>
                      </a:r>
                      <a:r>
                        <a:rPr lang="ko-KR" altLang="en-US" sz="1200" dirty="0"/>
                        <a:t> 등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고객정보 테이블을 기준으로 청구와 계약 등의 다른 테이블을 적절히 변형</a:t>
                      </a:r>
                      <a:endParaRPr lang="en-US" altLang="ko-KR" sz="1200" dirty="0"/>
                    </a:p>
                    <a:p>
                      <a:endParaRPr lang="en-US" altLang="ko-KR" sz="1400" dirty="0"/>
                    </a:p>
                    <a:p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데이터 </a:t>
                      </a:r>
                      <a:r>
                        <a:rPr lang="en-US" altLang="ko-KR" sz="1400" b="1" dirty="0"/>
                        <a:t>join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고객정보 테이블과 다른 테이블들을 </a:t>
                      </a:r>
                      <a:r>
                        <a:rPr lang="en-US" altLang="ko-KR" sz="1200" dirty="0"/>
                        <a:t>left join</a:t>
                      </a:r>
                      <a:r>
                        <a:rPr lang="ko-KR" altLang="en-US" sz="1200" dirty="0"/>
                        <a:t>하여 </a:t>
                      </a:r>
                      <a:r>
                        <a:rPr lang="en-US" altLang="ko-KR" sz="1200" dirty="0"/>
                        <a:t>CUST_ID</a:t>
                      </a:r>
                      <a:r>
                        <a:rPr lang="ko-KR" altLang="en-US" sz="1200" dirty="0"/>
                        <a:t>가 </a:t>
                      </a:r>
                      <a:r>
                        <a:rPr lang="en-US" altLang="ko-KR" sz="1200" dirty="0"/>
                        <a:t>index</a:t>
                      </a:r>
                      <a:r>
                        <a:rPr lang="ko-KR" altLang="en-US" sz="1200" dirty="0"/>
                        <a:t>역할을 하도록 </a:t>
                      </a:r>
                      <a:r>
                        <a:rPr lang="en-US" altLang="ko-KR" sz="1200" dirty="0"/>
                        <a:t>join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데이터의 총 고객 수는 </a:t>
                      </a:r>
                      <a:r>
                        <a:rPr lang="en-US" altLang="ko-KR" sz="1200" dirty="0"/>
                        <a:t>20606</a:t>
                      </a:r>
                      <a:r>
                        <a:rPr lang="ko-KR" altLang="en-US" sz="1200" dirty="0"/>
                        <a:t>명이고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보험사기자는 </a:t>
                      </a:r>
                      <a:r>
                        <a:rPr lang="en-US" altLang="ko-KR" sz="1200" dirty="0"/>
                        <a:t>1806</a:t>
                      </a:r>
                      <a:r>
                        <a:rPr lang="ko-KR" altLang="en-US" sz="1200" dirty="0"/>
                        <a:t>명으로 약 </a:t>
                      </a:r>
                      <a:r>
                        <a:rPr lang="en-US" altLang="ko-KR" sz="1200" dirty="0"/>
                        <a:t>8.76%</a:t>
                      </a:r>
                      <a:r>
                        <a:rPr lang="ko-KR" altLang="en-US" sz="1200" dirty="0"/>
                        <a:t>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1200" dirty="0"/>
                    </a:p>
                    <a:p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학습데이터와 검증데이터로 분리</a:t>
                      </a:r>
                      <a:endParaRPr lang="en-US" altLang="ko-KR" sz="1400" b="1" dirty="0"/>
                    </a:p>
                    <a:p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학습데이터와 검증데이터를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로 분리한다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비식별화가 진행된 컬럼 삭제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3) </a:t>
                      </a:r>
                      <a:r>
                        <a:rPr lang="ko-KR" altLang="en-US" sz="1200" dirty="0"/>
                        <a:t>고유 값이 많은 컬럼들을 확인한 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    </a:t>
                      </a:r>
                      <a:r>
                        <a:rPr lang="ko-KR" altLang="en-US" sz="1200" dirty="0"/>
                        <a:t>내용이 중복되는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 컬럼을 원 핫 인코딩에 부담을 줄이기 위해 삭제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4) </a:t>
                      </a:r>
                      <a:r>
                        <a:rPr lang="ko-KR" altLang="en-US" sz="1200" dirty="0" err="1"/>
                        <a:t>피어슨</a:t>
                      </a:r>
                      <a:r>
                        <a:rPr lang="ko-KR" altLang="en-US" sz="1200" dirty="0"/>
                        <a:t> 상관계수를 사용해서 변수간 상관관계를 분석하고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다른 변수와 상관관계가 큰 변수들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 컬럼 삭제</a:t>
                      </a:r>
                      <a:endParaRPr lang="en-US" altLang="ko-KR" sz="1200" dirty="0"/>
                    </a:p>
                    <a:p>
                      <a:endParaRPr lang="en-US" altLang="ko-KR" sz="1400" dirty="0"/>
                    </a:p>
                    <a:p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i="0" dirty="0">
                          <a:solidFill>
                            <a:srgbClr val="000000"/>
                          </a:solidFill>
                          <a:effectLst/>
                          <a:latin typeface="se-nanumgothic"/>
                        </a:rPr>
                        <a:t>학습데이터와 앙상블 모델을 이용하여 중요변수 추출</a:t>
                      </a:r>
                      <a:endParaRPr lang="en-US" altLang="ko-KR" sz="1400" b="1" dirty="0"/>
                    </a:p>
                    <a:p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숫자형 데이터의 정규화를 진행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문자형 데이터는 원 핫 인코딩을 진행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3) </a:t>
                      </a:r>
                      <a:r>
                        <a:rPr lang="en-US" altLang="ko-KR" sz="1200" dirty="0" err="1"/>
                        <a:t>XGBoost</a:t>
                      </a:r>
                      <a:r>
                        <a:rPr lang="ko-KR" altLang="en-US" sz="1200" dirty="0"/>
                        <a:t>를 이용하여 </a:t>
                      </a:r>
                      <a:r>
                        <a:rPr lang="en-US" altLang="ko-KR" sz="1200" dirty="0"/>
                        <a:t>Feature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importance</a:t>
                      </a:r>
                      <a:r>
                        <a:rPr lang="ko-KR" altLang="en-US" sz="1200" dirty="0"/>
                        <a:t>를 시각화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4) </a:t>
                      </a:r>
                      <a:r>
                        <a:rPr lang="ko-KR" altLang="en-US" sz="1200" dirty="0"/>
                        <a:t>총 </a:t>
                      </a:r>
                      <a:r>
                        <a:rPr lang="en-US" altLang="ko-KR" sz="1200" dirty="0"/>
                        <a:t>85</a:t>
                      </a:r>
                      <a:r>
                        <a:rPr lang="ko-KR" altLang="en-US" sz="1200" dirty="0"/>
                        <a:t>개의 변수 중 중요도가 높은 상위 </a:t>
                      </a:r>
                      <a:r>
                        <a:rPr lang="en-US" altLang="ko-KR" sz="1200" dirty="0"/>
                        <a:t>22</a:t>
                      </a:r>
                      <a:r>
                        <a:rPr lang="ko-KR" altLang="en-US" sz="1200" dirty="0"/>
                        <a:t>개의 변수 추출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019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2A5CC85-367A-4E9E-B706-C42FFE499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476296"/>
            <a:ext cx="1491449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6805DEDA-EF5D-45EA-BA92-ABFF1594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64851"/>
              </p:ext>
            </p:extLst>
          </p:nvPr>
        </p:nvGraphicFramePr>
        <p:xfrm>
          <a:off x="343270" y="13317"/>
          <a:ext cx="11505460" cy="68579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26889">
                  <a:extLst>
                    <a:ext uri="{9D8B030D-6E8A-4147-A177-3AD203B41FA5}">
                      <a16:colId xmlns:a16="http://schemas.microsoft.com/office/drawing/2014/main" val="1111617652"/>
                    </a:ext>
                  </a:extLst>
                </a:gridCol>
                <a:gridCol w="7578571">
                  <a:extLst>
                    <a:ext uri="{9D8B030D-6E8A-4147-A177-3AD203B41FA5}">
                      <a16:colId xmlns:a16="http://schemas.microsoft.com/office/drawing/2014/main" val="1311335590"/>
                    </a:ext>
                  </a:extLst>
                </a:gridCol>
              </a:tblGrid>
              <a:tr h="375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다이어그램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2122"/>
                  </a:ext>
                </a:extLst>
              </a:tr>
              <a:tr h="64821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/>
                        <a:t>5. K-means</a:t>
                      </a:r>
                      <a:r>
                        <a:rPr lang="ko-KR" altLang="en-US" sz="1400" b="1" dirty="0"/>
                        <a:t>모델을 이용한 </a:t>
                      </a:r>
                      <a:r>
                        <a:rPr lang="en-US" altLang="ko-KR" sz="1400" b="1" dirty="0"/>
                        <a:t>clustering </a:t>
                      </a:r>
                      <a:r>
                        <a:rPr lang="ko-KR" altLang="en-US" sz="1400" b="1" dirty="0"/>
                        <a:t>및 분석</a:t>
                      </a:r>
                      <a:endParaRPr lang="en-US" altLang="ko-KR" sz="1400" b="1" dirty="0"/>
                    </a:p>
                    <a:p>
                      <a:r>
                        <a:rPr lang="en-US" altLang="ko-KR" sz="1200" dirty="0"/>
                        <a:t>1) </a:t>
                      </a:r>
                      <a:r>
                        <a:rPr lang="ko-KR" altLang="en-US" sz="1200" dirty="0"/>
                        <a:t>전체 학습데이터 중 보험사기자 비율은 약 </a:t>
                      </a:r>
                      <a:r>
                        <a:rPr lang="en-US" altLang="ko-KR" sz="1200" dirty="0"/>
                        <a:t>8.75%</a:t>
                      </a:r>
                      <a:r>
                        <a:rPr lang="ko-KR" altLang="en-US" sz="1200" dirty="0"/>
                        <a:t>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2) 1</a:t>
                      </a:r>
                      <a:r>
                        <a:rPr lang="ko-KR" altLang="en-US" sz="1200" dirty="0"/>
                        <a:t>차로 나뉜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개의 군집을 각각 </a:t>
                      </a:r>
                      <a:r>
                        <a:rPr lang="en-US" altLang="ko-KR" sz="1200" dirty="0"/>
                        <a:t>2~4</a:t>
                      </a:r>
                      <a:r>
                        <a:rPr lang="ko-KR" altLang="en-US" sz="1200" dirty="0"/>
                        <a:t>차 군집을 진행해서 보험사기자가 </a:t>
                      </a:r>
                      <a:r>
                        <a:rPr lang="en-US" altLang="ko-KR" sz="1200" dirty="0"/>
                        <a:t>5% </a:t>
                      </a:r>
                      <a:r>
                        <a:rPr lang="ko-KR" altLang="en-US" sz="1200" dirty="0"/>
                        <a:t>미만인 군집 </a:t>
                      </a: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개를 추출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보험사기자가</a:t>
                      </a:r>
                      <a:r>
                        <a:rPr lang="en-US" altLang="ko-KR" sz="1200" dirty="0"/>
                        <a:t> 5% </a:t>
                      </a:r>
                      <a:r>
                        <a:rPr lang="ko-KR" altLang="en-US" sz="1200" dirty="0"/>
                        <a:t>미만인 군집은 총 </a:t>
                      </a:r>
                      <a:r>
                        <a:rPr lang="en-US" altLang="ko-KR" sz="1200" dirty="0"/>
                        <a:t>6692</a:t>
                      </a:r>
                      <a:r>
                        <a:rPr lang="ko-KR" altLang="en-US" sz="1200" dirty="0"/>
                        <a:t>명이다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3) </a:t>
                      </a:r>
                      <a:r>
                        <a:rPr lang="ko-KR" altLang="en-US" sz="1200" dirty="0"/>
                        <a:t>전체 학습데이터에서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보험사기자가</a:t>
                      </a:r>
                      <a:r>
                        <a:rPr lang="en-US" altLang="ko-KR" sz="1200" dirty="0"/>
                        <a:t> 5% </a:t>
                      </a:r>
                      <a:r>
                        <a:rPr lang="ko-KR" altLang="en-US" sz="1200" dirty="0"/>
                        <a:t>미만인 군집을 제외한 데이터를 다시 군집해서 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   </a:t>
                      </a:r>
                      <a:r>
                        <a:rPr lang="ko-KR" altLang="en-US" sz="1200" dirty="0"/>
                        <a:t>보험사기자가 </a:t>
                      </a:r>
                      <a:r>
                        <a:rPr lang="en-US" altLang="ko-KR" sz="1200" dirty="0"/>
                        <a:t>15%</a:t>
                      </a:r>
                      <a:r>
                        <a:rPr lang="ko-KR" altLang="en-US" sz="1200" dirty="0"/>
                        <a:t>를 초과하는 군집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개를 추출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총 </a:t>
                      </a:r>
                      <a:r>
                        <a:rPr lang="en-US" altLang="ko-KR" sz="1200" dirty="0"/>
                        <a:t>3031</a:t>
                      </a:r>
                      <a:r>
                        <a:rPr lang="ko-KR" altLang="en-US" sz="1200" dirty="0"/>
                        <a:t>명이다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4) </a:t>
                      </a:r>
                      <a:r>
                        <a:rPr lang="ko-KR" altLang="en-US" sz="1200" dirty="0"/>
                        <a:t>두 집단의 특성 분석하기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평균적으로 자녀의 수가 더 많다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400" dirty="0"/>
                        <a:t>    </a:t>
                      </a:r>
                      <a:r>
                        <a:rPr lang="en-US" altLang="ko-KR" sz="1200" dirty="0"/>
                        <a:t>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평균적으로 합계보험료가 더 높다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총 납입보험료의 평균값과 중앙값이 모두 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ko-KR" altLang="en-US" sz="1200" dirty="0"/>
                        <a:t>    </a:t>
                      </a:r>
                      <a:r>
                        <a:rPr lang="en-US" altLang="ko-KR" sz="1200" dirty="0"/>
                        <a:t>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병원과의 거리가 평균적으로 가깝다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추정가구소득의 평균값과 중앙값이 모두 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나이의 평균값과 중앙값이 모두 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고객등록일이 평균적으로 더 길다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청구횟수가 평균적으로 더 많다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추정고객소득의 평균값과 중앙값이 모두 적다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입원으로 청구하는 비율이 현저히 높다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통원으로 청구하는 비율이 현저히 낮다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재해로 보험금을 청구한 비율이 현저히 낮다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질병으로 보험금을 청구한 높다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15%</a:t>
                      </a:r>
                      <a:r>
                        <a:rPr lang="ko-KR" altLang="en-US" sz="1200" dirty="0"/>
                        <a:t>초과 집단은 </a:t>
                      </a:r>
                      <a:r>
                        <a:rPr lang="en-US" altLang="ko-KR" sz="1200" dirty="0"/>
                        <a:t>5%</a:t>
                      </a:r>
                      <a:r>
                        <a:rPr lang="ko-KR" altLang="en-US" sz="1200" dirty="0"/>
                        <a:t>미만 집단보다 여성 청구비율이 현저히 높다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r>
                        <a:rPr lang="en-US" altLang="ko-KR" sz="1400" b="1" dirty="0"/>
                        <a:t>6. </a:t>
                      </a:r>
                      <a:r>
                        <a:rPr lang="ko-KR" altLang="en-US" sz="1400" b="1" dirty="0"/>
                        <a:t>군집 데이터로 학습데이터 완성</a:t>
                      </a:r>
                      <a:endParaRPr lang="en-US" altLang="ko-KR" sz="1400" b="1" dirty="0"/>
                    </a:p>
                    <a:p>
                      <a:pPr marL="228600" indent="-228600">
                        <a:buAutoNum type="arabicParenR"/>
                      </a:pPr>
                      <a:r>
                        <a:rPr lang="ko-KR" altLang="en-US" sz="1200" dirty="0"/>
                        <a:t>훈련데이터의 </a:t>
                      </a:r>
                      <a:r>
                        <a:rPr lang="en-US" altLang="ko-KR" sz="1200" dirty="0"/>
                        <a:t>label </a:t>
                      </a:r>
                      <a:r>
                        <a:rPr lang="ko-KR" altLang="en-US" sz="1200" dirty="0"/>
                        <a:t>불균형을 해소하기 위해 </a:t>
                      </a:r>
                      <a:r>
                        <a:rPr lang="en-US" altLang="ko-KR" sz="1200" dirty="0"/>
                        <a:t>ADASYN</a:t>
                      </a:r>
                      <a:r>
                        <a:rPr lang="ko-KR" altLang="en-US" sz="1200" dirty="0"/>
                        <a:t>사용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     </a:t>
                      </a:r>
                      <a:r>
                        <a:rPr lang="ko-KR" altLang="en-US" sz="1200" dirty="0"/>
                        <a:t>적용 전 보험사기자의 비율은 </a:t>
                      </a:r>
                      <a:r>
                        <a:rPr lang="en-US" altLang="ko-KR" sz="1200" dirty="0"/>
                        <a:t>8.2%, </a:t>
                      </a:r>
                      <a:r>
                        <a:rPr lang="ko-KR" altLang="en-US" sz="1200" dirty="0"/>
                        <a:t>적용 후 보험사기자 비율은 </a:t>
                      </a:r>
                      <a:r>
                        <a:rPr lang="en-US" altLang="ko-KR" sz="1200" dirty="0"/>
                        <a:t>49.7%.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200" dirty="0"/>
                        <a:t>2) </a:t>
                      </a:r>
                      <a:r>
                        <a:rPr lang="ko-KR" altLang="en-US" sz="1200" dirty="0"/>
                        <a:t>검증데이터 </a:t>
                      </a:r>
                      <a:r>
                        <a:rPr lang="ko-KR" altLang="en-US" sz="1200" dirty="0" err="1"/>
                        <a:t>전처리</a:t>
                      </a:r>
                      <a:endParaRPr lang="en-US" altLang="ko-KR" sz="1200" dirty="0"/>
                    </a:p>
                    <a:p>
                      <a:pPr marL="0" indent="0">
                        <a:buNone/>
                      </a:pPr>
                      <a:endParaRPr lang="en-US" altLang="ko-KR" sz="1200" dirty="0"/>
                    </a:p>
                    <a:p>
                      <a:r>
                        <a:rPr lang="en-US" altLang="ko-KR" sz="1400" b="1" dirty="0"/>
                        <a:t>7. </a:t>
                      </a:r>
                      <a:r>
                        <a:rPr lang="en-US" altLang="ko-KR" sz="1400" b="1" dirty="0" err="1"/>
                        <a:t>DecisionTree</a:t>
                      </a:r>
                      <a:r>
                        <a:rPr lang="ko-KR" altLang="en-US" sz="1400" b="1" dirty="0"/>
                        <a:t>를 이용한 보험사기자 예측 모델 생성</a:t>
                      </a:r>
                      <a:endParaRPr lang="en-US" altLang="ko-KR" sz="1400" b="1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200" dirty="0" err="1"/>
                        <a:t>하이퍼파라미터</a:t>
                      </a:r>
                      <a:r>
                        <a:rPr lang="ko-KR" altLang="en-US" sz="1200" dirty="0"/>
                        <a:t> 튜닝으로 최적의 </a:t>
                      </a:r>
                      <a:r>
                        <a:rPr lang="en-US" altLang="ko-KR" sz="1200" dirty="0"/>
                        <a:t>depth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split</a:t>
                      </a:r>
                      <a:r>
                        <a:rPr lang="ko-KR" altLang="en-US" sz="1200" dirty="0"/>
                        <a:t>을 찾기</a:t>
                      </a:r>
                      <a:endParaRPr lang="en-US" altLang="ko-KR" sz="12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200" dirty="0" err="1"/>
                        <a:t>DecisionTree</a:t>
                      </a:r>
                      <a:r>
                        <a:rPr lang="ko-KR" altLang="en-US" sz="1200" dirty="0"/>
                        <a:t>를 이용해 재현율이 약 </a:t>
                      </a:r>
                      <a:r>
                        <a:rPr lang="en-US" altLang="ko-KR" sz="1200" dirty="0"/>
                        <a:t>87.5%</a:t>
                      </a:r>
                      <a:r>
                        <a:rPr lang="ko-KR" altLang="en-US" sz="1200" dirty="0"/>
                        <a:t>의 모델 생성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200" dirty="0"/>
                        <a:t>튜닝 전 재현율은 </a:t>
                      </a:r>
                      <a:r>
                        <a:rPr lang="en-US" altLang="ko-KR" sz="1200" dirty="0"/>
                        <a:t>74%, SMOTE</a:t>
                      </a:r>
                      <a:r>
                        <a:rPr lang="ko-KR" altLang="en-US" sz="1200" dirty="0"/>
                        <a:t>전 재현율은 </a:t>
                      </a:r>
                      <a:r>
                        <a:rPr lang="en-US" altLang="ko-KR" sz="1200" dirty="0"/>
                        <a:t>33.5%.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0193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2A5CC85-367A-4E9E-B706-C42FFE499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476296"/>
            <a:ext cx="1491449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7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548</Words>
  <Application>Microsoft Office PowerPoint</Application>
  <PresentationFormat>와이드스크린</PresentationFormat>
  <Paragraphs>61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se-nanumgothic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두용</dc:creator>
  <cp:lastModifiedBy>백 두용</cp:lastModifiedBy>
  <cp:revision>45</cp:revision>
  <dcterms:created xsi:type="dcterms:W3CDTF">2021-11-25T00:04:03Z</dcterms:created>
  <dcterms:modified xsi:type="dcterms:W3CDTF">2021-11-25T06:24:26Z</dcterms:modified>
</cp:coreProperties>
</file>