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8" r:id="rId2"/>
    <p:sldId id="278" r:id="rId3"/>
    <p:sldId id="260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61" r:id="rId17"/>
    <p:sldId id="275" r:id="rId18"/>
    <p:sldId id="276" r:id="rId19"/>
    <p:sldId id="277" r:id="rId20"/>
    <p:sldId id="257" r:id="rId21"/>
    <p:sldId id="269" r:id="rId22"/>
    <p:sldId id="27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12659-7A84-4ACC-AD50-C10E24EDC8BF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4E4B-B5EB-42D7-B720-1027B514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344-B078-415F-BBF8-78689FF1150A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5D0-F503-475E-A04A-1424F8216FDA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1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D374-6493-49E5-AD85-0FFC5595CF9B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E276-716B-469B-A52F-30F6F5FB44F6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A2ABEF-CFCF-42D8-97E7-16933293811B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8839-5674-43D1-8CDD-79EEFA037C6C}" type="datetime1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CC92-1ED4-4841-8FAE-AEEE7B2233B2}" type="datetime1">
              <a:rPr lang="en-US" smtClean="0"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B0ED-7EA7-4C16-8B28-D3F905F1F527}" type="datetime1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0DF-D4F0-4D46-9F25-366AE93AF38B}" type="datetime1">
              <a:rPr lang="en-US" smtClean="0"/>
              <a:t>10-Dec-19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C568-BADC-433F-BF95-295A94643356}" type="datetime1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A83-FE2E-4C97-8BDE-6B7936331468}" type="datetime1">
              <a:rPr lang="en-US" smtClean="0"/>
              <a:t>10-Dec-19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015F65-4A8E-478A-BCCA-6CD5CF594BFD}" type="datetime1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F3A045-E3C2-43BA-A0E7-8EC56605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85C6-8BB0-46E5-BCE4-F9113944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963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/>
              <a:t>Algorithmic Trading using Approximate Q- learning based Reinforcement Learning, Market Trends and Sentiment Analysis and  on Grameenphone and Square Pharmaceuticals Stock Data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B9B4C-B172-4297-BC6F-9DE3140B2055}"/>
              </a:ext>
            </a:extLst>
          </p:cNvPr>
          <p:cNvSpPr txBox="1"/>
          <p:nvPr/>
        </p:nvSpPr>
        <p:spPr>
          <a:xfrm>
            <a:off x="1655004" y="5045683"/>
            <a:ext cx="4588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  <a:endParaRPr lang="en-US" dirty="0"/>
          </a:p>
          <a:p>
            <a:r>
              <a:rPr lang="en-US" dirty="0"/>
              <a:t>Raiyaan Abdullah (AE-092-004)</a:t>
            </a:r>
          </a:p>
          <a:p>
            <a:r>
              <a:rPr lang="en-US" dirty="0" err="1"/>
              <a:t>Niloy</a:t>
            </a:r>
            <a:r>
              <a:rPr lang="en-US" dirty="0"/>
              <a:t> </a:t>
            </a:r>
            <a:r>
              <a:rPr lang="en-US" dirty="0" err="1"/>
              <a:t>Irtisam</a:t>
            </a:r>
            <a:r>
              <a:rPr lang="en-US" dirty="0"/>
              <a:t> (SH-092-011)</a:t>
            </a:r>
          </a:p>
          <a:p>
            <a:r>
              <a:rPr lang="en-US" dirty="0" err="1"/>
              <a:t>Moniruzzaman</a:t>
            </a:r>
            <a:r>
              <a:rPr lang="en-US" dirty="0"/>
              <a:t> Akash (AE-092-019)</a:t>
            </a:r>
          </a:p>
          <a:p>
            <a:r>
              <a:rPr lang="en-US" dirty="0" err="1"/>
              <a:t>Riad</a:t>
            </a:r>
            <a:r>
              <a:rPr lang="en-US" dirty="0"/>
              <a:t> Ahmed (SH-092-040)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612CD-EB7D-402A-8B71-B3A007D5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C2E-A8A9-4431-B42A-DA438ED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D8E7-465E-4AF0-A16E-144FA78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We use function approximators.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States:</a:t>
            </a:r>
          </a:p>
          <a:p>
            <a:pPr marL="0" indent="0">
              <a:buNone/>
            </a:pPr>
            <a:r>
              <a:rPr lang="en-US" sz="2000" dirty="0"/>
              <a:t>(# of Stocks for each asset), (Current Stock Price for each asset), Cash in Hand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Actions:</a:t>
            </a:r>
          </a:p>
          <a:p>
            <a:pPr marL="0" indent="0">
              <a:buNone/>
            </a:pPr>
            <a:r>
              <a:rPr lang="en-US" sz="2000" dirty="0"/>
              <a:t>BUY, SELL and HOLD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Features:</a:t>
            </a:r>
          </a:p>
          <a:p>
            <a:pPr marL="0" indent="0">
              <a:buNone/>
            </a:pPr>
            <a:r>
              <a:rPr lang="en-US" sz="2000" dirty="0"/>
              <a:t>(# of Stocks for each asset), (Current Stock Price for each asset), Cash in Hand</a:t>
            </a:r>
          </a:p>
          <a:p>
            <a:pPr marL="0" indent="0">
              <a:buNone/>
            </a:pPr>
            <a:r>
              <a:rPr lang="en-US" sz="2000" dirty="0"/>
              <a:t>f(</a:t>
            </a:r>
            <a:r>
              <a:rPr lang="en-US" sz="2000" dirty="0" err="1"/>
              <a:t>s,a</a:t>
            </a:r>
            <a:r>
              <a:rPr lang="en-US" sz="2000" dirty="0"/>
              <a:t>) returns a value with respect to state and 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532C8-5DE2-46D5-AC1C-0D72130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64436"/>
            <a:ext cx="45910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3BDF-F078-43CF-BFA2-88E02D2D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CC3-0EC3-4BE8-99EE-CF380B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1395-D847-42D9-B9F4-FC8D52C6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 state:</a:t>
            </a:r>
          </a:p>
          <a:p>
            <a:pPr marL="0" indent="0">
              <a:buNone/>
            </a:pPr>
            <a:r>
              <a:rPr lang="en-US" dirty="0"/>
              <a:t>(0,0,GP closing price of day 15, Square closing price of day 15, 100000tk)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Updating weights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Exploration probability  = 1x10</a:t>
            </a:r>
            <a:r>
              <a:rPr lang="en-US" baseline="30000" dirty="0"/>
              <a:t>-9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Reward: [Current Value of the Portfolio - Initial Investment]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iterations 15 (90% Random, 10% Optimal)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FA5115-4231-49B2-8555-3FB1C10F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12" y="3093217"/>
            <a:ext cx="4457677" cy="67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F1B03-BED2-4CE2-8404-634E905B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C3A-F498-4EB2-89FA-89702B3A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300" dirty="0"/>
              <a:t>TREND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8C60B-1F33-4CF0-9F76-699D8834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CC3-0EC3-4BE8-99EE-CF380B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Indicators: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E9618-6F19-402E-B777-D48CBC92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1576"/>
            <a:ext cx="5068007" cy="272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36BC9-EB9F-4A2F-8C37-85F0D5F2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95" y="2381576"/>
            <a:ext cx="4906060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78087-84E0-4F8A-97AC-0A93594FA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2"/>
          <a:stretch/>
        </p:blipFill>
        <p:spPr>
          <a:xfrm>
            <a:off x="6691642" y="3428999"/>
            <a:ext cx="3886742" cy="7721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B33E4-E93A-4E4D-8E23-C18DED8B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C2E-A8A9-4431-B42A-DA438ED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D8E7-465E-4AF0-A16E-144FA78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Inputs: 5 market indicators</a:t>
            </a:r>
          </a:p>
          <a:p>
            <a:r>
              <a:rPr lang="en-US" sz="2000" dirty="0"/>
              <a:t>Output: Short term Market trend (1 – upward trend, 0 – downward trend)</a:t>
            </a:r>
          </a:p>
          <a:p>
            <a:endParaRPr lang="en-US" sz="2000" dirty="0"/>
          </a:p>
          <a:p>
            <a:r>
              <a:rPr lang="en-US" sz="2000" dirty="0"/>
              <a:t>Trend: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Closing price change over a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Closing price change over the last 15 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Closing price change over the last 5 days and next 5 days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F934-1400-4FC5-8BD6-3E82780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CC3-0EC3-4BE8-99EE-CF380B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E374F-1F07-4654-B7E7-8D7382F1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37" y="2120900"/>
            <a:ext cx="4708476" cy="4051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0E7D0-B5F9-4EBA-9D20-DB3A25E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CEB4-D12B-4820-B3CE-04550A0B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8CD41-A762-4760-AE53-3E77EACF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670" y="2120900"/>
            <a:ext cx="6925009" cy="4051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8F5FD-E7AE-47A8-B5E5-669F65D0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889-5D90-4C54-AD37-AE6A9017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BD417-C9B2-4D47-9A74-7E7189AC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6595"/>
            <a:ext cx="5017643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F294F-C174-431F-9ADF-0B17AE7D8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3326595"/>
            <a:ext cx="5017643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3E65E-8ACA-46D0-A208-06A5C7F8A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5" y="125466"/>
            <a:ext cx="4763585" cy="32011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0D4A5-D8CE-430E-8D7C-B0478AE8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2FB8-6FF6-46C6-9573-71C88E68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 into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CD73-1C73-467E-9878-40BA8653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market trend (1 or 0) as 4</a:t>
            </a:r>
            <a:r>
              <a:rPr lang="en-US" baseline="30000" dirty="0"/>
              <a:t>th</a:t>
            </a:r>
            <a:r>
              <a:rPr lang="en-US" dirty="0"/>
              <a:t> feature f4 of the MDP</a:t>
            </a:r>
          </a:p>
          <a:p>
            <a:r>
              <a:rPr lang="en-US" dirty="0"/>
              <a:t>Q – learning was performed to determine 4 weights</a:t>
            </a:r>
          </a:p>
          <a:p>
            <a:r>
              <a:rPr lang="en-US" dirty="0"/>
              <a:t>No significant improvement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17F7-3F70-4F5B-B994-542C733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C3A-F498-4EB2-89FA-89702B3A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300" dirty="0"/>
              <a:t>SENTIMENT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FD7A4-F247-41AD-9697-C30E614F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85C6-8BB0-46E5-BCE4-F9113944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21BA1-42E5-441D-AB69-DBE3CFA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5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CD38-F0A7-49A4-8EAA-F336CFFD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6417-CC7D-4261-A48E-7E301306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marL="0" indent="0">
              <a:buNone/>
            </a:pPr>
            <a:r>
              <a:rPr lang="en-US" dirty="0"/>
              <a:t>	1. Collect news from Financial express</a:t>
            </a:r>
          </a:p>
          <a:p>
            <a:pPr marL="0" indent="0">
              <a:buNone/>
            </a:pPr>
            <a:r>
              <a:rPr lang="en-US" dirty="0"/>
              <a:t>	2. Manual Scoring</a:t>
            </a:r>
          </a:p>
          <a:p>
            <a:pPr marL="0" indent="0">
              <a:buNone/>
            </a:pPr>
            <a:r>
              <a:rPr lang="en-US" dirty="0"/>
              <a:t>	3. Interpolate score</a:t>
            </a:r>
          </a:p>
          <a:p>
            <a:pPr marL="0" indent="0">
              <a:buNone/>
            </a:pPr>
            <a:r>
              <a:rPr lang="en-US" dirty="0"/>
              <a:t>	4. Split dataset into Grameenphone and Square Comp. Ltd.</a:t>
            </a:r>
          </a:p>
          <a:p>
            <a:pPr marL="0" indent="0">
              <a:buNone/>
            </a:pPr>
            <a:r>
              <a:rPr lang="en-US" dirty="0"/>
              <a:t>	5. Feed the dataset into Q-learning algorithm as a new feature.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94E4-2EA4-41EA-9F93-0CA5CD56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777BE-E889-4EFC-AE6B-96B6AB307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7" y="478005"/>
            <a:ext cx="4689299" cy="5358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E5C52-467F-4327-A06F-1A53DE05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8004"/>
            <a:ext cx="4848225" cy="5358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9D1ADD-CC25-412B-B062-09CE261BD71A}"/>
              </a:ext>
            </a:extLst>
          </p:cNvPr>
          <p:cNvSpPr txBox="1"/>
          <p:nvPr/>
        </p:nvSpPr>
        <p:spPr>
          <a:xfrm>
            <a:off x="1083733" y="6010663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4827-F5F4-420D-95E0-01E4AF0B5B8A}"/>
              </a:ext>
            </a:extLst>
          </p:cNvPr>
          <p:cNvSpPr txBox="1"/>
          <p:nvPr/>
        </p:nvSpPr>
        <p:spPr>
          <a:xfrm>
            <a:off x="7181251" y="6019681"/>
            <a:ext cx="26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after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1E39B-62F4-444A-9323-E40D556C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C5C8B-8A36-476C-A544-E7657BD0B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89" y="308069"/>
            <a:ext cx="2285055" cy="6047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75D3A-26F7-4EFD-926F-CC050EE19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26" y="308070"/>
            <a:ext cx="2285055" cy="6047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316B8-B76C-4494-9943-C7CC88744DC1}"/>
              </a:ext>
            </a:extLst>
          </p:cNvPr>
          <p:cNvSpPr txBox="1"/>
          <p:nvPr/>
        </p:nvSpPr>
        <p:spPr>
          <a:xfrm>
            <a:off x="8804389" y="3137888"/>
            <a:ext cx="280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Grameenphone and Square interpolated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A2D35-D29C-4F3C-9952-6A1183C8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C3A-F498-4EB2-89FA-89702B3A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966"/>
            <a:ext cx="9144000" cy="2387600"/>
          </a:xfrm>
        </p:spPr>
        <p:txBody>
          <a:bodyPr>
            <a:noAutofit/>
          </a:bodyPr>
          <a:lstStyle/>
          <a:p>
            <a:r>
              <a:rPr lang="en-US" dirty="0"/>
              <a:t>THANK you</a:t>
            </a:r>
            <a:endParaRPr lang="en-US" sz="48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FFA78-E61F-41C5-BD00-02D209F9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A03-6573-409C-8D6A-1F2A711D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5991"/>
            <a:ext cx="10018713" cy="1139392"/>
          </a:xfrm>
        </p:spPr>
        <p:txBody>
          <a:bodyPr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CB0A-C03B-46BC-9CC7-26461D6B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5772" cy="4351338"/>
          </a:xfrm>
        </p:spPr>
        <p:txBody>
          <a:bodyPr>
            <a:normAutofit/>
          </a:bodyPr>
          <a:lstStyle/>
          <a:p>
            <a:r>
              <a:rPr lang="en-US" dirty="0"/>
              <a:t>Historical news of “Grameenphone” and “Square Pharmaceuticals Ltd” was obtained from the website of the Daily newspaper “The Financial Express”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FE347-E65D-4DAF-A777-294CEDBD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2" y="1690688"/>
            <a:ext cx="7042786" cy="47188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DF55E-3287-498C-AA16-3D72F724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FF75-049A-4EBD-83DD-0CA57FA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News matrix formation &amp;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837C-D73F-41D0-9C3B-8C7A399B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7141" cy="4351338"/>
          </a:xfrm>
        </p:spPr>
        <p:txBody>
          <a:bodyPr/>
          <a:lstStyle/>
          <a:p>
            <a:r>
              <a:rPr lang="en-US" dirty="0"/>
              <a:t>Collecting the key-line of those news an excel file was formed and scored on a scale of 0-5 where 5 means very positive news and 0 means negative for the Company. Later, a new column “Binary Score” was formed considering 3-5 as 1(positive) and 0-2 as 0(negative).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78FF1-DDDB-42BF-A70D-046B557A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20" y="1690688"/>
            <a:ext cx="600983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A73E7-DF75-4392-9568-58C446692A24}"/>
              </a:ext>
            </a:extLst>
          </p:cNvPr>
          <p:cNvSpPr txBox="1"/>
          <p:nvPr/>
        </p:nvSpPr>
        <p:spPr>
          <a:xfrm>
            <a:off x="7160653" y="6308209"/>
            <a:ext cx="403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Original Dataset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A4C5-5673-488E-856E-C0BD990B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CC8A-8559-49A1-AA7E-DF21C3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594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953AC-097F-42F8-BCA2-19F6C6BC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883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Expected POS</a:t>
            </a:r>
          </a:p>
          <a:p>
            <a:pPr marL="0" indent="0">
              <a:buNone/>
            </a:pPr>
            <a:r>
              <a:rPr lang="en-US" dirty="0"/>
              <a:t>JJ ,JJR ,JJS </a:t>
            </a:r>
            <a:r>
              <a:rPr lang="bn-IN" dirty="0"/>
              <a:t>,</a:t>
            </a:r>
            <a:r>
              <a:rPr lang="en-US" dirty="0"/>
              <a:t>NNS ,RB ,RBR ,RBS ,VB ,VBD ,VBG ,VBN ,VBP ,VBZ ,IN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07E9A-7B05-47ED-9928-5B903B06C44B}"/>
              </a:ext>
            </a:extLst>
          </p:cNvPr>
          <p:cNvSpPr txBox="1"/>
          <p:nvPr/>
        </p:nvSpPr>
        <p:spPr>
          <a:xfrm>
            <a:off x="5782614" y="1441307"/>
            <a:ext cx="53318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JJ: adjective or numeral, ordinal</a:t>
            </a:r>
          </a:p>
          <a:p>
            <a:r>
              <a:rPr lang="en-US" sz="2200" dirty="0"/>
              <a:t>JJR: adjective, comparative</a:t>
            </a:r>
          </a:p>
          <a:p>
            <a:r>
              <a:rPr lang="en-US" sz="2200" dirty="0"/>
              <a:t>JJS: adjective, superlative</a:t>
            </a:r>
          </a:p>
          <a:p>
            <a:r>
              <a:rPr lang="en-US" sz="2200" dirty="0"/>
              <a:t>NNS: noun, proper, singular</a:t>
            </a:r>
          </a:p>
          <a:p>
            <a:r>
              <a:rPr lang="en-US" sz="2200" dirty="0"/>
              <a:t>RB: adverb</a:t>
            </a:r>
          </a:p>
          <a:p>
            <a:r>
              <a:rPr lang="en-US" sz="2200" dirty="0"/>
              <a:t>RBR: adverb, comparative</a:t>
            </a:r>
          </a:p>
          <a:p>
            <a:r>
              <a:rPr lang="en-US" sz="2200" dirty="0"/>
              <a:t>RBS: adverb, superlative</a:t>
            </a:r>
          </a:p>
          <a:p>
            <a:r>
              <a:rPr lang="en-US" sz="2200" dirty="0"/>
              <a:t>VB: verb, base form</a:t>
            </a:r>
          </a:p>
          <a:p>
            <a:r>
              <a:rPr lang="en-US" sz="2200" dirty="0"/>
              <a:t>VBD: verb, past tense</a:t>
            </a:r>
          </a:p>
          <a:p>
            <a:r>
              <a:rPr lang="en-US" sz="2200" dirty="0"/>
              <a:t>VBG: verb, present participle or gerund</a:t>
            </a:r>
          </a:p>
          <a:p>
            <a:r>
              <a:rPr lang="en-US" sz="2200" dirty="0"/>
              <a:t>VBN: verb, past participle</a:t>
            </a:r>
          </a:p>
          <a:p>
            <a:r>
              <a:rPr lang="en-US" sz="2200" dirty="0"/>
              <a:t>VBP: verb, present tense, not 3rd person singular</a:t>
            </a:r>
          </a:p>
          <a:p>
            <a:r>
              <a:rPr lang="en-US" sz="2200" dirty="0"/>
              <a:t>VBZ: verb, present tense, 3rd person singular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ABB7E-22CE-4B03-8709-1D777C64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F80B-0279-4C26-B07E-4FC1EC4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823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Dataset matrix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B8ED-F176-4D12-AAB0-DD1567B0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3203" cy="4351338"/>
          </a:xfrm>
        </p:spPr>
        <p:txBody>
          <a:bodyPr/>
          <a:lstStyle/>
          <a:p>
            <a:r>
              <a:rPr lang="en-US" dirty="0"/>
              <a:t>Columns represent all unique words</a:t>
            </a:r>
          </a:p>
          <a:p>
            <a:r>
              <a:rPr lang="en-US" dirty="0"/>
              <a:t>Rows represent each news</a:t>
            </a:r>
          </a:p>
          <a:p>
            <a:r>
              <a:rPr lang="en-US" dirty="0"/>
              <a:t>If any word exists in a news then its cell is filled with “1” otherwise “0”</a:t>
            </a:r>
          </a:p>
          <a:p>
            <a:r>
              <a:rPr lang="en-US" dirty="0"/>
              <a:t>Last column contains Binary sentiment score of each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CB90-0521-464C-9B12-C74AD4F5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03" y="1528114"/>
            <a:ext cx="5153744" cy="464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6058AB-C33B-445B-BA0F-D22FEB118148}"/>
              </a:ext>
            </a:extLst>
          </p:cNvPr>
          <p:cNvSpPr txBox="1"/>
          <p:nvPr/>
        </p:nvSpPr>
        <p:spPr>
          <a:xfrm>
            <a:off x="6470585" y="6308209"/>
            <a:ext cx="403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Dataset matrix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7468-322C-4676-A704-77BA2EE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C3A-F498-4EB2-89FA-89702B3A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300" dirty="0"/>
              <a:t>APPROXIMATE Q-LEARNING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2110B-7830-401F-95A5-741899A8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CC3-0EC3-4BE8-99EE-CF380B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F9E83F-BB59-4A89-9DCE-300EE3CA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9808" cy="4351338"/>
          </a:xfrm>
        </p:spPr>
        <p:txBody>
          <a:bodyPr/>
          <a:lstStyle/>
          <a:p>
            <a:r>
              <a:rPr lang="en-US" dirty="0"/>
              <a:t>Reinforcement learning involves an agent, a set of states S, and a set A of actions per state. </a:t>
            </a:r>
          </a:p>
          <a:p>
            <a:r>
              <a:rPr lang="en-US" dirty="0"/>
              <a:t>The goal of the agent is to maximize its total reward.</a:t>
            </a:r>
          </a:p>
          <a:p>
            <a:r>
              <a:rPr lang="en-US" dirty="0"/>
              <a:t>Q-learning is a model-free reinforcement learning algorithm.</a:t>
            </a:r>
          </a:p>
          <a:p>
            <a:r>
              <a:rPr lang="en-US" dirty="0"/>
              <a:t>When the state space becomes too large, we use Approximate Q Learning.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DE261-5770-45AF-8F0A-6F1021F4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CC3-0EC3-4BE8-99EE-CF380B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Approximator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A524BD-154F-4B38-9894-F83FA9CCA9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14183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66940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0414786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67828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206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stocks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0.99*Value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0.7*Value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03666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stocks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0.99*Value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0.7*Value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9879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in Hand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0.55*Value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0.3*Value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3390972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1A15087-69CE-4BC5-BCDD-52A49EE12D4B}"/>
              </a:ext>
            </a:extLst>
          </p:cNvPr>
          <p:cNvSpPr/>
          <p:nvPr/>
        </p:nvSpPr>
        <p:spPr>
          <a:xfrm>
            <a:off x="748682" y="3638496"/>
            <a:ext cx="10605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normalize the value with other features, the cash in hand was divided by 1% of initial cash in hand.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275F-76A9-47FE-8D84-73CA091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A045-E3C2-43BA-A0E7-8EC56605C8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</TotalTime>
  <Words>725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Rockwell</vt:lpstr>
      <vt:lpstr>Rockwell Condensed</vt:lpstr>
      <vt:lpstr>Wingdings</vt:lpstr>
      <vt:lpstr>Wood Type</vt:lpstr>
      <vt:lpstr>Algorithmic Trading using Approximate Q- learning based Reinforcement Learning, Market Trends and Sentiment Analysis and  on Grameenphone and Square Pharmaceuticals Stock Data</vt:lpstr>
      <vt:lpstr>PROBLEM FORMULATION</vt:lpstr>
      <vt:lpstr>Source</vt:lpstr>
      <vt:lpstr>News matrix formation &amp; Scoring</vt:lpstr>
      <vt:lpstr>POS Tagging</vt:lpstr>
      <vt:lpstr>Dataset matrix formation</vt:lpstr>
      <vt:lpstr>APPROXIMATE Q-LEARNING</vt:lpstr>
      <vt:lpstr>Q Learning</vt:lpstr>
      <vt:lpstr>Function Approximator</vt:lpstr>
      <vt:lpstr>Approximate Q Learning</vt:lpstr>
      <vt:lpstr>Training</vt:lpstr>
      <vt:lpstr>TREND ANALYSIS</vt:lpstr>
      <vt:lpstr>Market Indicators:</vt:lpstr>
      <vt:lpstr>Dataset formation:</vt:lpstr>
      <vt:lpstr>Correlation Heatmap</vt:lpstr>
      <vt:lpstr>Neural Network Structure</vt:lpstr>
      <vt:lpstr>Results</vt:lpstr>
      <vt:lpstr>Augmentation into MDP</vt:lpstr>
      <vt:lpstr>SENTIMENT ANALYSIS</vt:lpstr>
      <vt:lpstr>Sentiment Analysis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</dc:title>
  <dc:creator>Moniruzzaman Akash</dc:creator>
  <cp:lastModifiedBy>Raiyaan Abdullah</cp:lastModifiedBy>
  <cp:revision>18</cp:revision>
  <dcterms:created xsi:type="dcterms:W3CDTF">2019-12-09T15:48:42Z</dcterms:created>
  <dcterms:modified xsi:type="dcterms:W3CDTF">2019-12-09T19:22:50Z</dcterms:modified>
</cp:coreProperties>
</file>