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3" r:id="rId10"/>
    <p:sldId id="267" r:id="rId11"/>
    <p:sldId id="269" r:id="rId12"/>
    <p:sldId id="268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2" d="100"/>
          <a:sy n="102" d="100"/>
        </p:scale>
        <p:origin x="-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2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hart%202%20i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hart%203%20in%20Microsoft%20PowerPoin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uqinghao/Downloads/ex6p1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uqinghao/Downloads/ex6p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345011072834645E-2"/>
          <c:y val="1.3488992907184744E-2"/>
          <c:w val="0.95565498892716538"/>
          <c:h val="0.91236733690595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2 in Microsoft PowerPoint]Sheet1'!$B$6</c:f>
              <c:strCache>
                <c:ptCount val="1"/>
                <c:pt idx="0">
                  <c:v>Exchange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PowerPoint]Sheet1'!$A$7:$A$10</c:f>
              <c:strCache>
                <c:ptCount val="4"/>
                <c:pt idx="0">
                  <c:v>EIL51</c:v>
                </c:pt>
                <c:pt idx="1">
                  <c:v>EIL101</c:v>
                </c:pt>
                <c:pt idx="2">
                  <c:v>ST70</c:v>
                </c:pt>
                <c:pt idx="3">
                  <c:v>EIL76</c:v>
                </c:pt>
              </c:strCache>
            </c:strRef>
          </c:cat>
          <c:val>
            <c:numRef>
              <c:f>'[Chart 2 in Microsoft PowerPoint]Sheet1'!$B$7:$B$10</c:f>
              <c:numCache>
                <c:formatCode>General</c:formatCode>
                <c:ptCount val="4"/>
                <c:pt idx="0">
                  <c:v>505.87</c:v>
                </c:pt>
                <c:pt idx="1">
                  <c:v>890.1</c:v>
                </c:pt>
                <c:pt idx="2">
                  <c:v>1007</c:v>
                </c:pt>
                <c:pt idx="3">
                  <c:v>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0-F244-B484-38A3921F4FDB}"/>
            </c:ext>
          </c:extLst>
        </c:ser>
        <c:ser>
          <c:idx val="1"/>
          <c:order val="1"/>
          <c:tx>
            <c:strRef>
              <c:f>'[Chart 2 in Microsoft PowerPoint]Sheet1'!$C$6</c:f>
              <c:strCache>
                <c:ptCount val="1"/>
                <c:pt idx="0">
                  <c:v>Inversion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PowerPoint]Sheet1'!$A$7:$A$10</c:f>
              <c:strCache>
                <c:ptCount val="4"/>
                <c:pt idx="0">
                  <c:v>EIL51</c:v>
                </c:pt>
                <c:pt idx="1">
                  <c:v>EIL101</c:v>
                </c:pt>
                <c:pt idx="2">
                  <c:v>ST70</c:v>
                </c:pt>
                <c:pt idx="3">
                  <c:v>EIL76</c:v>
                </c:pt>
              </c:strCache>
            </c:strRef>
          </c:cat>
          <c:val>
            <c:numRef>
              <c:f>'[Chart 2 in Microsoft PowerPoint]Sheet1'!$C$7:$C$10</c:f>
              <c:numCache>
                <c:formatCode>General</c:formatCode>
                <c:ptCount val="4"/>
                <c:pt idx="0">
                  <c:v>437.99</c:v>
                </c:pt>
                <c:pt idx="1">
                  <c:v>671.24</c:v>
                </c:pt>
                <c:pt idx="2">
                  <c:v>691</c:v>
                </c:pt>
                <c:pt idx="3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0-F244-B484-38A3921F4FDB}"/>
            </c:ext>
          </c:extLst>
        </c:ser>
        <c:ser>
          <c:idx val="2"/>
          <c:order val="2"/>
          <c:tx>
            <c:strRef>
              <c:f>'[Chart 2 in Microsoft PowerPoint]Sheet1'!$D$6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PowerPoint]Sheet1'!$A$7:$A$10</c:f>
              <c:strCache>
                <c:ptCount val="4"/>
                <c:pt idx="0">
                  <c:v>EIL51</c:v>
                </c:pt>
                <c:pt idx="1">
                  <c:v>EIL101</c:v>
                </c:pt>
                <c:pt idx="2">
                  <c:v>ST70</c:v>
                </c:pt>
                <c:pt idx="3">
                  <c:v>EIL76</c:v>
                </c:pt>
              </c:strCache>
            </c:strRef>
          </c:cat>
          <c:val>
            <c:numRef>
              <c:f>'[Chart 2 in Microsoft PowerPoint]Sheet1'!$D$7:$D$10</c:f>
              <c:numCache>
                <c:formatCode>General</c:formatCode>
                <c:ptCount val="4"/>
                <c:pt idx="0">
                  <c:v>444.61</c:v>
                </c:pt>
                <c:pt idx="1">
                  <c:v>710.1</c:v>
                </c:pt>
                <c:pt idx="2">
                  <c:v>710</c:v>
                </c:pt>
                <c:pt idx="3">
                  <c:v>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70-F244-B484-38A3921F4FDB}"/>
            </c:ext>
          </c:extLst>
        </c:ser>
        <c:ser>
          <c:idx val="3"/>
          <c:order val="3"/>
          <c:tx>
            <c:strRef>
              <c:f>'[Chart 2 in Microsoft PowerPoint]Sheet1'!$E$6</c:f>
              <c:strCache>
                <c:ptCount val="1"/>
                <c:pt idx="0">
                  <c:v>Optimum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PowerPoint]Sheet1'!$A$7:$A$10</c:f>
              <c:strCache>
                <c:ptCount val="4"/>
                <c:pt idx="0">
                  <c:v>EIL51</c:v>
                </c:pt>
                <c:pt idx="1">
                  <c:v>EIL101</c:v>
                </c:pt>
                <c:pt idx="2">
                  <c:v>ST70</c:v>
                </c:pt>
                <c:pt idx="3">
                  <c:v>EIL76</c:v>
                </c:pt>
              </c:strCache>
            </c:strRef>
          </c:cat>
          <c:val>
            <c:numRef>
              <c:f>'[Chart 2 in Microsoft PowerPoint]Sheet1'!$E$7:$E$10</c:f>
              <c:numCache>
                <c:formatCode>General</c:formatCode>
                <c:ptCount val="4"/>
                <c:pt idx="0">
                  <c:v>426</c:v>
                </c:pt>
                <c:pt idx="1">
                  <c:v>629</c:v>
                </c:pt>
                <c:pt idx="2">
                  <c:v>675</c:v>
                </c:pt>
                <c:pt idx="3">
                  <c:v>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70-F244-B484-38A3921F4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66368"/>
        <c:axId val="16907696"/>
      </c:barChart>
      <c:catAx>
        <c:axId val="1746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7696"/>
        <c:crosses val="autoZero"/>
        <c:auto val="1"/>
        <c:lblAlgn val="ctr"/>
        <c:lblOffset val="100"/>
        <c:noMultiLvlLbl val="0"/>
      </c:catAx>
      <c:valAx>
        <c:axId val="169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7155461542792E-2"/>
          <c:y val="1.9696454798666819E-2"/>
          <c:w val="0.94527905081200803"/>
          <c:h val="0.904666905396213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2 in Microsoft PowerPoint]Sheet1'!$B$6</c:f>
              <c:strCache>
                <c:ptCount val="1"/>
                <c:pt idx="0">
                  <c:v>Exchange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PowerPoint]Sheet1'!$A$7:$A$10</c:f>
              <c:strCache>
                <c:ptCount val="4"/>
                <c:pt idx="0">
                  <c:v>EIL51</c:v>
                </c:pt>
                <c:pt idx="1">
                  <c:v>EIL101</c:v>
                </c:pt>
                <c:pt idx="2">
                  <c:v>ST70</c:v>
                </c:pt>
                <c:pt idx="3">
                  <c:v>EIL76</c:v>
                </c:pt>
              </c:strCache>
            </c:strRef>
          </c:cat>
          <c:val>
            <c:numRef>
              <c:f>'[Chart 2 in Microsoft PowerPoint]Sheet1'!$B$7:$B$10</c:f>
              <c:numCache>
                <c:formatCode>General</c:formatCode>
                <c:ptCount val="4"/>
                <c:pt idx="0">
                  <c:v>592.18401235628505</c:v>
                </c:pt>
                <c:pt idx="1">
                  <c:v>999.02502700397997</c:v>
                </c:pt>
                <c:pt idx="2">
                  <c:v>1155.9602654616101</c:v>
                </c:pt>
                <c:pt idx="3">
                  <c:v>808.24585558130104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83-C24A-AF06-611F46086602}"/>
            </c:ext>
          </c:extLst>
        </c:ser>
        <c:ser>
          <c:idx val="1"/>
          <c:order val="1"/>
          <c:tx>
            <c:strRef>
              <c:f>'[Chart 2 in Microsoft PowerPoint]Sheet1'!$C$6</c:f>
              <c:strCache>
                <c:ptCount val="1"/>
                <c:pt idx="0">
                  <c:v>Inversion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PowerPoint]Sheet1'!$A$7:$A$10</c:f>
              <c:strCache>
                <c:ptCount val="4"/>
                <c:pt idx="0">
                  <c:v>EIL51</c:v>
                </c:pt>
                <c:pt idx="1">
                  <c:v>EIL101</c:v>
                </c:pt>
                <c:pt idx="2">
                  <c:v>ST70</c:v>
                </c:pt>
                <c:pt idx="3">
                  <c:v>EIL76</c:v>
                </c:pt>
              </c:strCache>
            </c:strRef>
          </c:cat>
          <c:val>
            <c:numRef>
              <c:f>'[Chart 2 in Microsoft PowerPoint]Sheet1'!$C$7:$C$10</c:f>
              <c:numCache>
                <c:formatCode>General</c:formatCode>
                <c:ptCount val="4"/>
                <c:pt idx="0">
                  <c:v>453.52931111946299</c:v>
                </c:pt>
                <c:pt idx="1">
                  <c:v>697.11507222562602</c:v>
                </c:pt>
                <c:pt idx="2">
                  <c:v>730.20995255590503</c:v>
                </c:pt>
                <c:pt idx="3">
                  <c:v>594.35343356000305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83-C24A-AF06-611F46086602}"/>
            </c:ext>
          </c:extLst>
        </c:ser>
        <c:ser>
          <c:idx val="2"/>
          <c:order val="2"/>
          <c:tx>
            <c:strRef>
              <c:f>'[Chart 2 in Microsoft PowerPoint]Sheet1'!$D$6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PowerPoint]Sheet1'!$A$7:$A$10</c:f>
              <c:strCache>
                <c:ptCount val="4"/>
                <c:pt idx="0">
                  <c:v>EIL51</c:v>
                </c:pt>
                <c:pt idx="1">
                  <c:v>EIL101</c:v>
                </c:pt>
                <c:pt idx="2">
                  <c:v>ST70</c:v>
                </c:pt>
                <c:pt idx="3">
                  <c:v>EIL76</c:v>
                </c:pt>
              </c:strCache>
            </c:strRef>
          </c:cat>
          <c:val>
            <c:numRef>
              <c:f>'[Chart 2 in Microsoft PowerPoint]Sheet1'!$D$7:$D$10</c:f>
              <c:numCache>
                <c:formatCode>General</c:formatCode>
                <c:ptCount val="4"/>
                <c:pt idx="0">
                  <c:v>481.40503279979998</c:v>
                </c:pt>
                <c:pt idx="1">
                  <c:v>769.27513893403795</c:v>
                </c:pt>
                <c:pt idx="2">
                  <c:v>843.04514604360998</c:v>
                </c:pt>
                <c:pt idx="3">
                  <c:v>632.42440930434702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83-C24A-AF06-611F46086602}"/>
            </c:ext>
          </c:extLst>
        </c:ser>
        <c:ser>
          <c:idx val="3"/>
          <c:order val="3"/>
          <c:tx>
            <c:strRef>
              <c:f>'[Chart 2 in Microsoft PowerPoint]Sheet1'!$E$6</c:f>
              <c:strCache>
                <c:ptCount val="1"/>
                <c:pt idx="0">
                  <c:v>Optimum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PowerPoint]Sheet1'!$A$7:$A$10</c:f>
              <c:strCache>
                <c:ptCount val="4"/>
                <c:pt idx="0">
                  <c:v>EIL51</c:v>
                </c:pt>
                <c:pt idx="1">
                  <c:v>EIL101</c:v>
                </c:pt>
                <c:pt idx="2">
                  <c:v>ST70</c:v>
                </c:pt>
                <c:pt idx="3">
                  <c:v>EIL76</c:v>
                </c:pt>
              </c:strCache>
            </c:strRef>
          </c:cat>
          <c:val>
            <c:numRef>
              <c:f>'[Chart 2 in Microsoft PowerPoint]Sheet1'!$E$7:$E$10</c:f>
              <c:numCache>
                <c:formatCode>General</c:formatCode>
                <c:ptCount val="4"/>
                <c:pt idx="0">
                  <c:v>426</c:v>
                </c:pt>
                <c:pt idx="1">
                  <c:v>629</c:v>
                </c:pt>
                <c:pt idx="2">
                  <c:v>675</c:v>
                </c:pt>
                <c:pt idx="3">
                  <c:v>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83-C24A-AF06-611F460866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7950047"/>
        <c:axId val="2137951727"/>
      </c:barChart>
      <c:catAx>
        <c:axId val="213795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51727"/>
        <c:crosses val="autoZero"/>
        <c:auto val="1"/>
        <c:lblAlgn val="ctr"/>
        <c:lblOffset val="100"/>
        <c:noMultiLvlLbl val="0"/>
      </c:catAx>
      <c:valAx>
        <c:axId val="213795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50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PowerPoint]Sheet1'!$B$7</c:f>
              <c:strCache>
                <c:ptCount val="1"/>
                <c:pt idx="0">
                  <c:v>Exchange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PowerPoint]Sheet1'!$A$8:$A$11</c:f>
              <c:strCache>
                <c:ptCount val="4"/>
                <c:pt idx="0">
                  <c:v>KROA100</c:v>
                </c:pt>
                <c:pt idx="1">
                  <c:v>KROC100</c:v>
                </c:pt>
                <c:pt idx="2">
                  <c:v>KROD100</c:v>
                </c:pt>
                <c:pt idx="3">
                  <c:v>LIN105</c:v>
                </c:pt>
              </c:strCache>
            </c:strRef>
          </c:cat>
          <c:val>
            <c:numRef>
              <c:f>'[Chart in Microsoft PowerPoint]Sheet1'!$B$8:$B$11</c:f>
              <c:numCache>
                <c:formatCode>General</c:formatCode>
                <c:ptCount val="4"/>
                <c:pt idx="0">
                  <c:v>36382</c:v>
                </c:pt>
                <c:pt idx="1">
                  <c:v>37235</c:v>
                </c:pt>
                <c:pt idx="2">
                  <c:v>35209</c:v>
                </c:pt>
                <c:pt idx="3">
                  <c:v>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C-CB4F-A459-AD05727CCCC7}"/>
            </c:ext>
          </c:extLst>
        </c:ser>
        <c:ser>
          <c:idx val="1"/>
          <c:order val="1"/>
          <c:tx>
            <c:strRef>
              <c:f>'[Chart in Microsoft PowerPoint]Sheet1'!$C$7</c:f>
              <c:strCache>
                <c:ptCount val="1"/>
                <c:pt idx="0">
                  <c:v>Inversion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PowerPoint]Sheet1'!$A$8:$A$11</c:f>
              <c:strCache>
                <c:ptCount val="4"/>
                <c:pt idx="0">
                  <c:v>KROA100</c:v>
                </c:pt>
                <c:pt idx="1">
                  <c:v>KROC100</c:v>
                </c:pt>
                <c:pt idx="2">
                  <c:v>KROD100</c:v>
                </c:pt>
                <c:pt idx="3">
                  <c:v>LIN105</c:v>
                </c:pt>
              </c:strCache>
            </c:strRef>
          </c:cat>
          <c:val>
            <c:numRef>
              <c:f>'[Chart in Microsoft PowerPoint]Sheet1'!$C$8:$C$11</c:f>
              <c:numCache>
                <c:formatCode>General</c:formatCode>
                <c:ptCount val="4"/>
                <c:pt idx="0">
                  <c:v>21979</c:v>
                </c:pt>
                <c:pt idx="1">
                  <c:v>21541</c:v>
                </c:pt>
                <c:pt idx="2">
                  <c:v>22219</c:v>
                </c:pt>
                <c:pt idx="3">
                  <c:v>14924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4C-CB4F-A459-AD05727CCCC7}"/>
            </c:ext>
          </c:extLst>
        </c:ser>
        <c:ser>
          <c:idx val="2"/>
          <c:order val="2"/>
          <c:tx>
            <c:strRef>
              <c:f>'[Chart in Microsoft PowerPoint]Sheet1'!$D$7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PowerPoint]Sheet1'!$A$8:$A$11</c:f>
              <c:strCache>
                <c:ptCount val="4"/>
                <c:pt idx="0">
                  <c:v>KROA100</c:v>
                </c:pt>
                <c:pt idx="1">
                  <c:v>KROC100</c:v>
                </c:pt>
                <c:pt idx="2">
                  <c:v>KROD100</c:v>
                </c:pt>
                <c:pt idx="3">
                  <c:v>LIN105</c:v>
                </c:pt>
              </c:strCache>
            </c:strRef>
          </c:cat>
          <c:val>
            <c:numRef>
              <c:f>'[Chart in Microsoft PowerPoint]Sheet1'!$D$8:$D$11</c:f>
              <c:numCache>
                <c:formatCode>General</c:formatCode>
                <c:ptCount val="4"/>
                <c:pt idx="0">
                  <c:v>25584</c:v>
                </c:pt>
                <c:pt idx="1">
                  <c:v>25368</c:v>
                </c:pt>
                <c:pt idx="2">
                  <c:v>25785</c:v>
                </c:pt>
                <c:pt idx="3">
                  <c:v>17150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4C-CB4F-A459-AD05727CCCC7}"/>
            </c:ext>
          </c:extLst>
        </c:ser>
        <c:ser>
          <c:idx val="3"/>
          <c:order val="3"/>
          <c:tx>
            <c:strRef>
              <c:f>'[Chart in Microsoft PowerPoint]Sheet1'!$E$7</c:f>
              <c:strCache>
                <c:ptCount val="1"/>
                <c:pt idx="0">
                  <c:v>Optimum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PowerPoint]Sheet1'!$A$8:$A$11</c:f>
              <c:strCache>
                <c:ptCount val="4"/>
                <c:pt idx="0">
                  <c:v>KROA100</c:v>
                </c:pt>
                <c:pt idx="1">
                  <c:v>KROC100</c:v>
                </c:pt>
                <c:pt idx="2">
                  <c:v>KROD100</c:v>
                </c:pt>
                <c:pt idx="3">
                  <c:v>LIN105</c:v>
                </c:pt>
              </c:strCache>
            </c:strRef>
          </c:cat>
          <c:val>
            <c:numRef>
              <c:f>'[Chart in Microsoft PowerPoint]Sheet1'!$E$8:$E$11</c:f>
              <c:numCache>
                <c:formatCode>General</c:formatCode>
                <c:ptCount val="4"/>
                <c:pt idx="0">
                  <c:v>21282</c:v>
                </c:pt>
                <c:pt idx="1">
                  <c:v>20749</c:v>
                </c:pt>
                <c:pt idx="2">
                  <c:v>21294</c:v>
                </c:pt>
                <c:pt idx="3">
                  <c:v>14379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4C-CB4F-A459-AD05727CCC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5887551"/>
        <c:axId val="2135554815"/>
      </c:barChart>
      <c:catAx>
        <c:axId val="213588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554815"/>
        <c:crosses val="autoZero"/>
        <c:auto val="1"/>
        <c:lblAlgn val="ctr"/>
        <c:lblOffset val="100"/>
        <c:noMultiLvlLbl val="0"/>
      </c:catAx>
      <c:valAx>
        <c:axId val="213555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88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3 in Microsoft PowerPoint]Sheet1'!$D$12</c:f>
              <c:strCache>
                <c:ptCount val="1"/>
                <c:pt idx="0">
                  <c:v>Exchange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3 in Microsoft PowerPoint]Sheet1'!$C$13:$C$16</c:f>
              <c:strCache>
                <c:ptCount val="4"/>
                <c:pt idx="0">
                  <c:v>KROA100</c:v>
                </c:pt>
                <c:pt idx="1">
                  <c:v>KROC100</c:v>
                </c:pt>
                <c:pt idx="2">
                  <c:v>KROD100</c:v>
                </c:pt>
                <c:pt idx="3">
                  <c:v>LIN105</c:v>
                </c:pt>
              </c:strCache>
            </c:strRef>
          </c:cat>
          <c:val>
            <c:numRef>
              <c:f>'[Chart 3 in Microsoft PowerPoint]Sheet1'!$D$13:$D$16</c:f>
              <c:numCache>
                <c:formatCode>General</c:formatCode>
                <c:ptCount val="4"/>
                <c:pt idx="0">
                  <c:v>44377.528666174498</c:v>
                </c:pt>
                <c:pt idx="1">
                  <c:v>42708.960339172198</c:v>
                </c:pt>
                <c:pt idx="2">
                  <c:v>41897.783732043797</c:v>
                </c:pt>
                <c:pt idx="3">
                  <c:v>30698.755193072699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4-EE47-9F7D-AA8FD00E187D}"/>
            </c:ext>
          </c:extLst>
        </c:ser>
        <c:ser>
          <c:idx val="1"/>
          <c:order val="1"/>
          <c:tx>
            <c:strRef>
              <c:f>'[Chart 3 in Microsoft PowerPoint]Sheet1'!$E$12</c:f>
              <c:strCache>
                <c:ptCount val="1"/>
                <c:pt idx="0">
                  <c:v>Inversion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3 in Microsoft PowerPoint]Sheet1'!$C$13:$C$16</c:f>
              <c:strCache>
                <c:ptCount val="4"/>
                <c:pt idx="0">
                  <c:v>KROA100</c:v>
                </c:pt>
                <c:pt idx="1">
                  <c:v>KROC100</c:v>
                </c:pt>
                <c:pt idx="2">
                  <c:v>KROD100</c:v>
                </c:pt>
                <c:pt idx="3">
                  <c:v>LIN105</c:v>
                </c:pt>
              </c:strCache>
            </c:strRef>
          </c:cat>
          <c:val>
            <c:numRef>
              <c:f>'[Chart 3 in Microsoft PowerPoint]Sheet1'!$E$13:$E$16</c:f>
              <c:numCache>
                <c:formatCode>General</c:formatCode>
                <c:ptCount val="4"/>
                <c:pt idx="0">
                  <c:v>22980.009690695399</c:v>
                </c:pt>
                <c:pt idx="1">
                  <c:v>22743.273722154401</c:v>
                </c:pt>
                <c:pt idx="2">
                  <c:v>23339.251113775099</c:v>
                </c:pt>
                <c:pt idx="3">
                  <c:v>15669.9381828639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74-EE47-9F7D-AA8FD00E187D}"/>
            </c:ext>
          </c:extLst>
        </c:ser>
        <c:ser>
          <c:idx val="2"/>
          <c:order val="2"/>
          <c:tx>
            <c:strRef>
              <c:f>'[Chart 3 in Microsoft PowerPoint]Sheet1'!$F$12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3 in Microsoft PowerPoint]Sheet1'!$C$13:$C$16</c:f>
              <c:strCache>
                <c:ptCount val="4"/>
                <c:pt idx="0">
                  <c:v>KROA100</c:v>
                </c:pt>
                <c:pt idx="1">
                  <c:v>KROC100</c:v>
                </c:pt>
                <c:pt idx="2">
                  <c:v>KROD100</c:v>
                </c:pt>
                <c:pt idx="3">
                  <c:v>LIN105</c:v>
                </c:pt>
              </c:strCache>
            </c:strRef>
          </c:cat>
          <c:val>
            <c:numRef>
              <c:f>'[Chart 3 in Microsoft PowerPoint]Sheet1'!$F$13:$F$16</c:f>
              <c:numCache>
                <c:formatCode>General</c:formatCode>
                <c:ptCount val="4"/>
                <c:pt idx="0">
                  <c:v>29013.020801783401</c:v>
                </c:pt>
                <c:pt idx="1">
                  <c:v>28305.720659411501</c:v>
                </c:pt>
                <c:pt idx="2">
                  <c:v>29702.685200874101</c:v>
                </c:pt>
                <c:pt idx="3">
                  <c:v>19399.249394514602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74-EE47-9F7D-AA8FD00E187D}"/>
            </c:ext>
          </c:extLst>
        </c:ser>
        <c:ser>
          <c:idx val="3"/>
          <c:order val="3"/>
          <c:tx>
            <c:strRef>
              <c:f>'[Chart 3 in Microsoft PowerPoint]Sheet1'!$G$12</c:f>
              <c:strCache>
                <c:ptCount val="1"/>
                <c:pt idx="0">
                  <c:v>Optimum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3 in Microsoft PowerPoint]Sheet1'!$C$13:$C$16</c:f>
              <c:strCache>
                <c:ptCount val="4"/>
                <c:pt idx="0">
                  <c:v>KROA100</c:v>
                </c:pt>
                <c:pt idx="1">
                  <c:v>KROC100</c:v>
                </c:pt>
                <c:pt idx="2">
                  <c:v>KROD100</c:v>
                </c:pt>
                <c:pt idx="3">
                  <c:v>LIN105</c:v>
                </c:pt>
              </c:strCache>
            </c:strRef>
          </c:cat>
          <c:val>
            <c:numRef>
              <c:f>'[Chart 3 in Microsoft PowerPoint]Sheet1'!$G$13:$G$16</c:f>
              <c:numCache>
                <c:formatCode>General</c:formatCode>
                <c:ptCount val="4"/>
                <c:pt idx="0">
                  <c:v>21282</c:v>
                </c:pt>
                <c:pt idx="1">
                  <c:v>20749</c:v>
                </c:pt>
                <c:pt idx="2">
                  <c:v>21294</c:v>
                </c:pt>
                <c:pt idx="3">
                  <c:v>14379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74-EE47-9F7D-AA8FD00E18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1636863"/>
        <c:axId val="2137817295"/>
      </c:barChart>
      <c:catAx>
        <c:axId val="213163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817295"/>
        <c:crosses val="autoZero"/>
        <c:auto val="1"/>
        <c:lblAlgn val="ctr"/>
        <c:lblOffset val="100"/>
        <c:noMultiLvlLbl val="0"/>
      </c:catAx>
      <c:valAx>
        <c:axId val="213781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63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FOI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eil51</c:v>
              </c:pt>
              <c:pt idx="1">
                <c:v> eil76</c:v>
              </c:pt>
              <c:pt idx="2">
                <c:v> eil101</c:v>
              </c:pt>
              <c:pt idx="3">
                <c:v> st70</c:v>
              </c:pt>
            </c:strLit>
          </c:cat>
          <c:val>
            <c:numRef>
              <c:f>('ex6p1 - new'!$E$26,'ex6p1 - new'!$E$29,'ex6p1 - new'!$E$32,'ex6p1 - new'!$E$35)</c:f>
              <c:numCache>
                <c:formatCode>General</c:formatCode>
                <c:ptCount val="4"/>
                <c:pt idx="0">
                  <c:v>547.03478987013602</c:v>
                </c:pt>
                <c:pt idx="1">
                  <c:v>766.59824507651399</c:v>
                </c:pt>
                <c:pt idx="2">
                  <c:v>1121.05110089287</c:v>
                </c:pt>
                <c:pt idx="3">
                  <c:v>1032.50322900839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A6-7F40-B157-EC35975F5A80}"/>
            </c:ext>
          </c:extLst>
        </c:ser>
        <c:ser>
          <c:idx val="1"/>
          <c:order val="1"/>
          <c:tx>
            <c:v>TOI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eil51</c:v>
              </c:pt>
              <c:pt idx="1">
                <c:v> eil76</c:v>
              </c:pt>
              <c:pt idx="2">
                <c:v> eil101</c:v>
              </c:pt>
              <c:pt idx="3">
                <c:v> st70</c:v>
              </c:pt>
            </c:strLit>
          </c:cat>
          <c:val>
            <c:numRef>
              <c:f>('ex6p1 - new'!$E$27,'ex6p1 - new'!$E$30,'ex6p1 - new'!$E$33,'ex6p1 - new'!$E$36)</c:f>
              <c:numCache>
                <c:formatCode>General</c:formatCode>
                <c:ptCount val="4"/>
                <c:pt idx="0">
                  <c:v>445.81589756380299</c:v>
                </c:pt>
                <c:pt idx="1">
                  <c:v>594.385651056867</c:v>
                </c:pt>
                <c:pt idx="2">
                  <c:v>726.49164967628701</c:v>
                </c:pt>
                <c:pt idx="3">
                  <c:v>718.21486032924997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A6-7F40-B157-EC35975F5A80}"/>
            </c:ext>
          </c:extLst>
        </c:ser>
        <c:ser>
          <c:idx val="2"/>
          <c:order val="2"/>
          <c:tx>
            <c:v>TOS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eil51</c:v>
              </c:pt>
              <c:pt idx="1">
                <c:v> eil76</c:v>
              </c:pt>
              <c:pt idx="2">
                <c:v> eil101</c:v>
              </c:pt>
              <c:pt idx="3">
                <c:v> st70</c:v>
              </c:pt>
            </c:strLit>
          </c:cat>
          <c:val>
            <c:numRef>
              <c:f>('ex6p1 - new'!$E$28,'ex6p1 - new'!$E$31,'ex6p1 - new'!$E$34,'ex6p1 - new'!$E$37)</c:f>
              <c:numCache>
                <c:formatCode>General</c:formatCode>
                <c:ptCount val="4"/>
                <c:pt idx="0">
                  <c:v>518.20719537084096</c:v>
                </c:pt>
                <c:pt idx="1">
                  <c:v>747.73136615334204</c:v>
                </c:pt>
                <c:pt idx="2">
                  <c:v>960.73297003130801</c:v>
                </c:pt>
                <c:pt idx="3">
                  <c:v>1075.3309368973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A6-7F40-B157-EC35975F5A80}"/>
            </c:ext>
          </c:extLst>
        </c:ser>
        <c:ser>
          <c:idx val="3"/>
          <c:order val="3"/>
          <c:tx>
            <c:v>optimal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eil51</c:v>
              </c:pt>
              <c:pt idx="1">
                <c:v> eil76</c:v>
              </c:pt>
              <c:pt idx="2">
                <c:v> eil101</c:v>
              </c:pt>
              <c:pt idx="3">
                <c:v> st70</c:v>
              </c:pt>
            </c:strLit>
          </c:cat>
          <c:val>
            <c:numLit>
              <c:formatCode>General</c:formatCode>
              <c:ptCount val="4"/>
              <c:pt idx="0">
                <c:v>426</c:v>
              </c:pt>
              <c:pt idx="1">
                <c:v>538</c:v>
              </c:pt>
              <c:pt idx="2">
                <c:v>629</c:v>
              </c:pt>
              <c:pt idx="3">
                <c:v>675</c:v>
              </c:pt>
            </c:numLit>
          </c:val>
          <c:extLst>
            <c:ext xmlns:c16="http://schemas.microsoft.com/office/drawing/2014/chart" uri="{C3380CC4-5D6E-409C-BE32-E72D297353CC}">
              <c16:uniqueId val="{00000003-30A6-7F40-B157-EC35975F5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1650640"/>
        <c:axId val="1141651728"/>
      </c:barChart>
      <c:catAx>
        <c:axId val="114165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651728"/>
        <c:crosses val="autoZero"/>
        <c:auto val="1"/>
        <c:lblAlgn val="ctr"/>
        <c:lblOffset val="100"/>
        <c:noMultiLvlLbl val="0"/>
      </c:catAx>
      <c:valAx>
        <c:axId val="114165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65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eil51</c:v>
              </c:pt>
              <c:pt idx="1">
                <c:v> eil76</c:v>
              </c:pt>
              <c:pt idx="2">
                <c:v> eil101</c:v>
              </c:pt>
              <c:pt idx="3">
                <c:v> st70</c:v>
              </c:pt>
            </c:strLit>
          </c:cat>
          <c:val>
            <c:numRef>
              <c:f>(ex6p1!$E$3,ex6p1!$E$6,ex6p1!$E$9,ex6p1!$E$12)</c:f>
              <c:numCache>
                <c:formatCode>General</c:formatCode>
                <c:ptCount val="4"/>
                <c:pt idx="0">
                  <c:v>453.010777349644</c:v>
                </c:pt>
                <c:pt idx="1">
                  <c:v>597.625066325994</c:v>
                </c:pt>
                <c:pt idx="2">
                  <c:v>734.56167349736995</c:v>
                </c:pt>
                <c:pt idx="3">
                  <c:v>739.56562006865499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5-1B45-8202-CB64E0BA0D99}"/>
            </c:ext>
          </c:extLst>
        </c:ser>
        <c:ser>
          <c:idx val="1"/>
          <c:order val="1"/>
          <c:tx>
            <c:v>50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eil51</c:v>
              </c:pt>
              <c:pt idx="1">
                <c:v> eil76</c:v>
              </c:pt>
              <c:pt idx="2">
                <c:v> eil101</c:v>
              </c:pt>
              <c:pt idx="3">
                <c:v> st70</c:v>
              </c:pt>
            </c:strLit>
          </c:cat>
          <c:val>
            <c:numRef>
              <c:f>(ex6p1!$E$153,ex6p1!$E$156,ex6p1!$E$159,ex6p1!$E$162)</c:f>
              <c:numCache>
                <c:formatCode>General</c:formatCode>
                <c:ptCount val="4"/>
                <c:pt idx="0">
                  <c:v>443.941304251259</c:v>
                </c:pt>
                <c:pt idx="1">
                  <c:v>577.829447013753</c:v>
                </c:pt>
                <c:pt idx="2">
                  <c:v>682.50043942895002</c:v>
                </c:pt>
                <c:pt idx="3">
                  <c:v>734.870973986232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5-1B45-8202-CB64E0BA0D99}"/>
            </c:ext>
          </c:extLst>
        </c:ser>
        <c:ser>
          <c:idx val="2"/>
          <c:order val="2"/>
          <c:tx>
            <c:v>100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eil51</c:v>
              </c:pt>
              <c:pt idx="1">
                <c:v> eil76</c:v>
              </c:pt>
              <c:pt idx="2">
                <c:v> eil101</c:v>
              </c:pt>
              <c:pt idx="3">
                <c:v> st70</c:v>
              </c:pt>
            </c:strLit>
          </c:cat>
          <c:val>
            <c:numRef>
              <c:f>(ex6p1!$E$303,ex6p1!$E$306,ex6p1!$E$309,ex6p1!$E$312)</c:f>
              <c:numCache>
                <c:formatCode>General</c:formatCode>
                <c:ptCount val="4"/>
                <c:pt idx="0">
                  <c:v>451.771043098311</c:v>
                </c:pt>
                <c:pt idx="1">
                  <c:v>586.40176383023595</c:v>
                </c:pt>
                <c:pt idx="2">
                  <c:v>724.90133310182205</c:v>
                </c:pt>
                <c:pt idx="3">
                  <c:v>744.02592999914702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5-1B45-8202-CB64E0BA0D99}"/>
            </c:ext>
          </c:extLst>
        </c:ser>
        <c:ser>
          <c:idx val="3"/>
          <c:order val="3"/>
          <c:tx>
            <c:v>200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eil51</c:v>
              </c:pt>
              <c:pt idx="1">
                <c:v> eil76</c:v>
              </c:pt>
              <c:pt idx="2">
                <c:v> eil101</c:v>
              </c:pt>
              <c:pt idx="3">
                <c:v> st70</c:v>
              </c:pt>
            </c:strLit>
          </c:cat>
          <c:val>
            <c:numRef>
              <c:f>(ex6p1!$E$453,ex6p1!$E$456,ex6p1!$E$459,ex6p1!$E$462)</c:f>
              <c:numCache>
                <c:formatCode>General</c:formatCode>
                <c:ptCount val="4"/>
                <c:pt idx="0">
                  <c:v>441.78849580448298</c:v>
                </c:pt>
                <c:pt idx="1">
                  <c:v>573.46806418433698</c:v>
                </c:pt>
                <c:pt idx="2">
                  <c:v>703.70144954318596</c:v>
                </c:pt>
                <c:pt idx="3">
                  <c:v>736.99308969362903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95-1B45-8202-CB64E0BA0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8959600"/>
        <c:axId val="1188972112"/>
      </c:barChart>
      <c:catAx>
        <c:axId val="11889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972112"/>
        <c:crosses val="autoZero"/>
        <c:auto val="1"/>
        <c:lblAlgn val="ctr"/>
        <c:lblOffset val="100"/>
        <c:noMultiLvlLbl val="0"/>
      </c:catAx>
      <c:valAx>
        <c:axId val="11889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95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0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5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3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Image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Image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Image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olving TSP with Evolutionary Computation"/>
          <p:cNvSpPr txBox="1">
            <a:spLocks noGrp="1"/>
          </p:cNvSpPr>
          <p:nvPr>
            <p:ph type="ctrTitle"/>
          </p:nvPr>
        </p:nvSpPr>
        <p:spPr>
          <a:xfrm>
            <a:off x="571500" y="0"/>
            <a:ext cx="11861800" cy="3175000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Solving TSP with Evolutionary Computation</a:t>
            </a:r>
          </a:p>
        </p:txBody>
      </p:sp>
      <p:sp>
        <p:nvSpPr>
          <p:cNvPr id="128" name="Body"/>
          <p:cNvSpPr txBox="1">
            <a:spLocks noGrp="1"/>
          </p:cNvSpPr>
          <p:nvPr>
            <p:ph type="subTitle" sz="half" idx="1"/>
          </p:nvPr>
        </p:nvSpPr>
        <p:spPr>
          <a:xfrm>
            <a:off x="571500" y="5016500"/>
            <a:ext cx="11861800" cy="416247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/>
              <a:t>Group 8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Viet Anh Do(Speaker)</a:t>
            </a:r>
          </a:p>
          <a:p>
            <a:pPr algn="ctr"/>
            <a:r>
              <a:rPr lang="en-US" dirty="0" err="1"/>
              <a:t>Lujun</a:t>
            </a:r>
            <a:r>
              <a:rPr lang="en-US" dirty="0"/>
              <a:t> Weng(Speaker)</a:t>
            </a:r>
          </a:p>
          <a:p>
            <a:pPr algn="ctr"/>
            <a:r>
              <a:rPr lang="en-US" dirty="0"/>
              <a:t>Suraj </a:t>
            </a:r>
            <a:r>
              <a:rPr lang="en-US" dirty="0" err="1"/>
              <a:t>Yathish</a:t>
            </a:r>
            <a:endParaRPr lang="en-US" dirty="0"/>
          </a:p>
          <a:p>
            <a:pPr algn="ctr"/>
            <a:r>
              <a:rPr lang="en-US" dirty="0" err="1"/>
              <a:t>Qinghao</a:t>
            </a:r>
            <a:r>
              <a:rPr lang="en-US" dirty="0"/>
              <a:t> Liu</a:t>
            </a:r>
          </a:p>
          <a:p>
            <a:pPr algn="ctr"/>
            <a:r>
              <a:rPr lang="en-US" dirty="0"/>
              <a:t>Clint </a:t>
            </a:r>
            <a:r>
              <a:rPr lang="en-US" dirty="0" err="1"/>
              <a:t>Gamlin</a:t>
            </a:r>
            <a:endParaRPr lang="en-US" dirty="0"/>
          </a:p>
          <a:p>
            <a:pPr algn="ctr"/>
            <a:r>
              <a:rPr lang="en-US" dirty="0"/>
              <a:t>Abdulrahman </a:t>
            </a:r>
            <a:r>
              <a:rPr lang="en-US" dirty="0" err="1"/>
              <a:t>Almalki</a:t>
            </a:r>
            <a:endParaRPr lang="en-US" dirty="0"/>
          </a:p>
          <a:p>
            <a:pPr algn="ctr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mparison Between Algorithms"/>
          <p:cNvSpPr txBox="1">
            <a:spLocks noGrp="1"/>
          </p:cNvSpPr>
          <p:nvPr>
            <p:ph type="title"/>
          </p:nvPr>
        </p:nvSpPr>
        <p:spPr>
          <a:xfrm>
            <a:off x="571500" y="125260"/>
            <a:ext cx="11861800" cy="1601940"/>
          </a:xfrm>
          <a:prstGeom prst="rect">
            <a:avLst/>
          </a:prstGeom>
        </p:spPr>
        <p:txBody>
          <a:bodyPr/>
          <a:lstStyle/>
          <a:p>
            <a:r>
              <a:rPr dirty="0"/>
              <a:t>Comparison </a:t>
            </a:r>
            <a:r>
              <a:rPr lang="en-US" dirty="0"/>
              <a:t>Across</a:t>
            </a:r>
            <a:r>
              <a:rPr dirty="0"/>
              <a:t> </a:t>
            </a:r>
            <a:r>
              <a:rPr lang="en-US" dirty="0"/>
              <a:t>Population Size(TOI)</a:t>
            </a:r>
            <a:endParaRPr dirty="0"/>
          </a:p>
        </p:txBody>
      </p:sp>
      <p:graphicFrame>
        <p:nvGraphicFramePr>
          <p:cNvPr id="4" name="图表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967596"/>
              </p:ext>
            </p:extLst>
          </p:nvPr>
        </p:nvGraphicFramePr>
        <p:xfrm>
          <a:off x="571500" y="2167003"/>
          <a:ext cx="11861799" cy="726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16361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F09-5B2C-7248-8240-8FAF4758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TOI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32F51-DC47-5A48-B86F-2062DF1B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82788"/>
              </p:ext>
            </p:extLst>
          </p:nvPr>
        </p:nvGraphicFramePr>
        <p:xfrm>
          <a:off x="571500" y="2480152"/>
          <a:ext cx="11861800" cy="64383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2360">
                  <a:extLst>
                    <a:ext uri="{9D8B030D-6E8A-4147-A177-3AD203B41FA5}">
                      <a16:colId xmlns:a16="http://schemas.microsoft.com/office/drawing/2014/main" val="3137494081"/>
                    </a:ext>
                  </a:extLst>
                </a:gridCol>
                <a:gridCol w="2372360">
                  <a:extLst>
                    <a:ext uri="{9D8B030D-6E8A-4147-A177-3AD203B41FA5}">
                      <a16:colId xmlns:a16="http://schemas.microsoft.com/office/drawing/2014/main" val="555541392"/>
                    </a:ext>
                  </a:extLst>
                </a:gridCol>
                <a:gridCol w="2372360">
                  <a:extLst>
                    <a:ext uri="{9D8B030D-6E8A-4147-A177-3AD203B41FA5}">
                      <a16:colId xmlns:a16="http://schemas.microsoft.com/office/drawing/2014/main" val="2209711765"/>
                    </a:ext>
                  </a:extLst>
                </a:gridCol>
                <a:gridCol w="2372360">
                  <a:extLst>
                    <a:ext uri="{9D8B030D-6E8A-4147-A177-3AD203B41FA5}">
                      <a16:colId xmlns:a16="http://schemas.microsoft.com/office/drawing/2014/main" val="3384087315"/>
                    </a:ext>
                  </a:extLst>
                </a:gridCol>
                <a:gridCol w="2372360">
                  <a:extLst>
                    <a:ext uri="{9D8B030D-6E8A-4147-A177-3AD203B41FA5}">
                      <a16:colId xmlns:a16="http://schemas.microsoft.com/office/drawing/2014/main" val="1151659587"/>
                    </a:ext>
                  </a:extLst>
                </a:gridCol>
              </a:tblGrid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Optimum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Stddev</a:t>
                      </a:r>
                      <a:endParaRPr lang="en-US" sz="3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3962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eil51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431.3746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450.0101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7.16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475258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eil76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554.6286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585.8914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22.33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629525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eil101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689.0658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710.5029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12.59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3725548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st70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697.1277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719.68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17.26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839713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kroa100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22824.62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23894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21282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756.25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817657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kroc100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21833.04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23588.06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965.75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964780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krod100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22710.49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24001.64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21294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665.39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1146280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lin105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15500.33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16242.66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14379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554.43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261797"/>
                  </a:ext>
                </a:extLst>
              </a:tr>
              <a:tr h="643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pcb442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170151.1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177862.5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3332.00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465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2086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1" name="Local Searc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Search </a:t>
            </a:r>
          </a:p>
          <a:p>
            <a:r>
              <a:rPr dirty="0"/>
              <a:t>Design of Evolutionary Algorithms</a:t>
            </a:r>
          </a:p>
          <a:p>
            <a:r>
              <a:rPr dirty="0"/>
              <a:t>Comparison </a:t>
            </a:r>
            <a:r>
              <a:rPr lang="en-US" dirty="0"/>
              <a:t>Across</a:t>
            </a:r>
            <a:r>
              <a:rPr dirty="0"/>
              <a:t> Algorithms</a:t>
            </a:r>
            <a:endParaRPr lang="en-US" dirty="0"/>
          </a:p>
          <a:p>
            <a:r>
              <a:rPr lang="en-US" dirty="0"/>
              <a:t>Benchmarking TOI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183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31" name="Local Searc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Search </a:t>
            </a:r>
          </a:p>
          <a:p>
            <a:r>
              <a:rPr dirty="0"/>
              <a:t>Design of Evolutionary Algorithms</a:t>
            </a:r>
          </a:p>
          <a:p>
            <a:r>
              <a:rPr dirty="0"/>
              <a:t>Comparison </a:t>
            </a:r>
            <a:r>
              <a:rPr lang="en-US" dirty="0"/>
              <a:t>Across</a:t>
            </a:r>
            <a:r>
              <a:rPr dirty="0"/>
              <a:t> Algorithms</a:t>
            </a:r>
            <a:endParaRPr lang="en-US" dirty="0"/>
          </a:p>
          <a:p>
            <a:r>
              <a:rPr lang="en-US" dirty="0"/>
              <a:t>Benchmarking TOI</a:t>
            </a:r>
            <a:endParaRPr dirty="0"/>
          </a:p>
          <a:p>
            <a:r>
              <a:rPr dirty="0"/>
              <a:t>Conclusion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ocal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Search</a:t>
            </a:r>
            <a:r>
              <a:rPr lang="en-US" dirty="0"/>
              <a:t> (Min)</a:t>
            </a:r>
            <a:endParaRPr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6418643-62D6-3A4C-A329-E9BA8305F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853833"/>
              </p:ext>
            </p:extLst>
          </p:nvPr>
        </p:nvGraphicFramePr>
        <p:xfrm>
          <a:off x="571500" y="2016689"/>
          <a:ext cx="11861800" cy="7736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ocal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Search</a:t>
            </a:r>
            <a:r>
              <a:rPr lang="en-US" dirty="0"/>
              <a:t> (Mean)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9F34D5-A760-6448-9D7D-7FB1F132F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46414"/>
              </p:ext>
            </p:extLst>
          </p:nvPr>
        </p:nvGraphicFramePr>
        <p:xfrm>
          <a:off x="571500" y="2104373"/>
          <a:ext cx="11861800" cy="764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04345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ocal Search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Search</a:t>
            </a:r>
            <a:r>
              <a:rPr lang="en-US" dirty="0"/>
              <a:t> </a:t>
            </a:r>
            <a:r>
              <a:rPr dirty="0"/>
              <a:t>(</a:t>
            </a:r>
            <a:r>
              <a:rPr lang="en-US" dirty="0"/>
              <a:t>Min</a:t>
            </a:r>
            <a:r>
              <a:rPr dirty="0"/>
              <a:t>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330770-4B38-7C4E-A846-B5E930186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41775"/>
              </p:ext>
            </p:extLst>
          </p:nvPr>
        </p:nvGraphicFramePr>
        <p:xfrm>
          <a:off x="571500" y="2041742"/>
          <a:ext cx="11861800" cy="771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ocal Search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Search</a:t>
            </a:r>
            <a:r>
              <a:rPr lang="en-US" dirty="0"/>
              <a:t> </a:t>
            </a:r>
            <a:r>
              <a:rPr dirty="0"/>
              <a:t>(</a:t>
            </a:r>
            <a:r>
              <a:rPr lang="en-US" dirty="0"/>
              <a:t>Mean</a:t>
            </a:r>
            <a:r>
              <a:rPr dirty="0"/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9BE9C6-DCD0-244B-A6B9-82D4C8CEC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999668"/>
              </p:ext>
            </p:extLst>
          </p:nvPr>
        </p:nvGraphicFramePr>
        <p:xfrm>
          <a:off x="571500" y="1979112"/>
          <a:ext cx="11861800" cy="777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3848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ocal Search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Search</a:t>
            </a:r>
            <a:r>
              <a:rPr lang="en-US" dirty="0"/>
              <a:t> </a:t>
            </a:r>
            <a:r>
              <a:rPr dirty="0"/>
              <a:t>(cont.)</a:t>
            </a:r>
          </a:p>
        </p:txBody>
      </p:sp>
      <p:graphicFrame>
        <p:nvGraphicFramePr>
          <p:cNvPr id="143" name="Table"/>
          <p:cNvGraphicFramePr/>
          <p:nvPr>
            <p:extLst>
              <p:ext uri="{D42A27DB-BD31-4B8C-83A1-F6EECF244321}">
                <p14:modId xmlns:p14="http://schemas.microsoft.com/office/powerpoint/2010/main" val="16857833"/>
              </p:ext>
            </p:extLst>
          </p:nvPr>
        </p:nvGraphicFramePr>
        <p:xfrm>
          <a:off x="571500" y="2056566"/>
          <a:ext cx="11290649" cy="674923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2331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136">
                  <a:extLst>
                    <a:ext uri="{9D8B030D-6E8A-4147-A177-3AD203B41FA5}">
                      <a16:colId xmlns:a16="http://schemas.microsoft.com/office/drawing/2014/main" val="1108965899"/>
                    </a:ext>
                  </a:extLst>
                </a:gridCol>
                <a:gridCol w="1515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483">
                  <a:extLst>
                    <a:ext uri="{9D8B030D-6E8A-4147-A177-3AD203B41FA5}">
                      <a16:colId xmlns:a16="http://schemas.microsoft.com/office/drawing/2014/main" val="1451866942"/>
                    </a:ext>
                  </a:extLst>
                </a:gridCol>
                <a:gridCol w="1540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556">
                  <a:extLst>
                    <a:ext uri="{9D8B030D-6E8A-4147-A177-3AD203B41FA5}">
                      <a16:colId xmlns:a16="http://schemas.microsoft.com/office/drawing/2014/main" val="2511974335"/>
                    </a:ext>
                  </a:extLst>
                </a:gridCol>
              </a:tblGrid>
              <a:tr h="796024">
                <a:tc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747474"/>
                      </a:solidFill>
                      <a:miter lim="400000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PCB442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 gridSpan="2"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PR2392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 gridSpan="2"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USA13509</a:t>
                      </a: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rgbClr val="747474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47474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74747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4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74747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</a:rPr>
                        <a:t>Min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</a:rPr>
                        <a:t>Mean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</a:rPr>
                        <a:t>Min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</a:rPr>
                        <a:t>Mean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</a:rPr>
                        <a:t>Min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rgbClr val="747474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</a:rPr>
                        <a:t>Mean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47474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74747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1991311"/>
                  </a:ext>
                </a:extLst>
              </a:tr>
              <a:tr h="119064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</a:rPr>
                        <a:t>Exchange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127464</a:t>
                      </a:r>
                      <a:endParaRPr sz="1800" b="0" i="0" u="none" strike="noStrike" cap="none" spc="0" baseline="0" dirty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142889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1817260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1928742.84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3556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1.73</a:t>
                      </a: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1.798E8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</a:rPr>
                        <a:t>Inversion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55375</a:t>
                      </a:r>
                      <a:endParaRPr sz="1800" b="0" i="0" u="none" strike="noStrike" cap="none" spc="0" baseline="0" dirty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57308.41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428194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434142.58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3556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2.24</a:t>
                      </a: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355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2.261E7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4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</a:rPr>
                        <a:t>Jump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66384</a:t>
                      </a:r>
                      <a:endParaRPr sz="1800" b="0" i="0" u="none" strike="noStrike" cap="none" spc="0" baseline="0" dirty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71443.40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753504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803427.03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3556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5.292E7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355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5.579E7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064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</a:rPr>
                        <a:t>Optimum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747474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50778</a:t>
                      </a:r>
                      <a:endParaRPr sz="1800" b="0" i="0" u="none" strike="noStrike" cap="none" spc="0" baseline="0" dirty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 i="0" u="none" strike="noStrike" cap="none" spc="0" baseline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378032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esign of Genetic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Design of Genetic Algorithms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668903-32D8-4847-B45C-48BBF2C6F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73092"/>
              </p:ext>
            </p:extLst>
          </p:nvPr>
        </p:nvGraphicFramePr>
        <p:xfrm>
          <a:off x="571500" y="2480153"/>
          <a:ext cx="11861800" cy="6187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4910">
                  <a:extLst>
                    <a:ext uri="{9D8B030D-6E8A-4147-A177-3AD203B41FA5}">
                      <a16:colId xmlns:a16="http://schemas.microsoft.com/office/drawing/2014/main" val="1076115231"/>
                    </a:ext>
                  </a:extLst>
                </a:gridCol>
                <a:gridCol w="2729263">
                  <a:extLst>
                    <a:ext uri="{9D8B030D-6E8A-4147-A177-3AD203B41FA5}">
                      <a16:colId xmlns:a16="http://schemas.microsoft.com/office/drawing/2014/main" val="1473097286"/>
                    </a:ext>
                  </a:extLst>
                </a:gridCol>
                <a:gridCol w="2742177">
                  <a:extLst>
                    <a:ext uri="{9D8B030D-6E8A-4147-A177-3AD203B41FA5}">
                      <a16:colId xmlns:a16="http://schemas.microsoft.com/office/drawing/2014/main" val="2719044567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1907431198"/>
                    </a:ext>
                  </a:extLst>
                </a:gridCol>
              </a:tblGrid>
              <a:tr h="8654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Name</a:t>
                      </a:r>
                    </a:p>
                  </a:txBody>
                  <a:tcPr>
                    <a:solidFill>
                      <a:schemeClr val="bg2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FOI</a:t>
                      </a:r>
                    </a:p>
                  </a:txBody>
                  <a:tcPr>
                    <a:solidFill>
                      <a:schemeClr val="accent2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TOI</a:t>
                      </a:r>
                    </a:p>
                  </a:txBody>
                  <a:tcPr>
                    <a:solidFill>
                      <a:schemeClr val="accent2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TOS</a:t>
                      </a:r>
                    </a:p>
                  </a:txBody>
                  <a:tcPr>
                    <a:solidFill>
                      <a:schemeClr val="accent2">
                        <a:alpha val="7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19568"/>
                  </a:ext>
                </a:extLst>
              </a:tr>
              <a:tr h="10794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Recombination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Order 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Order 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Order crossover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54286"/>
                  </a:ext>
                </a:extLst>
              </a:tr>
              <a:tr h="111742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Mutation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Swap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55232"/>
                  </a:ext>
                </a:extLst>
              </a:tr>
              <a:tr h="100994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Parent selection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Fitness proportionate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Tournament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83476"/>
                  </a:ext>
                </a:extLst>
              </a:tr>
              <a:tr h="10619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Survival selection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Elitism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16023"/>
                  </a:ext>
                </a:extLst>
              </a:tr>
              <a:tr h="105357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Performance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3958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mparison Between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Comparison Across Algorithms</a:t>
            </a:r>
            <a:endParaRPr dirty="0"/>
          </a:p>
        </p:txBody>
      </p:sp>
      <p:graphicFrame>
        <p:nvGraphicFramePr>
          <p:cNvPr id="7" name="图表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295426"/>
              </p:ext>
            </p:extLst>
          </p:nvPr>
        </p:nvGraphicFramePr>
        <p:xfrm>
          <a:off x="571500" y="2780778"/>
          <a:ext cx="11861800" cy="666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207</Words>
  <Application>Microsoft Macintosh PowerPoint</Application>
  <PresentationFormat>Custom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Helvetica</vt:lpstr>
      <vt:lpstr>Helvetica Neue</vt:lpstr>
      <vt:lpstr>Helvetica Neue Light</vt:lpstr>
      <vt:lpstr>Helvetica Neue Medium</vt:lpstr>
      <vt:lpstr>ModernPortfolio</vt:lpstr>
      <vt:lpstr>Solving TSP with Evolutionary Computation</vt:lpstr>
      <vt:lpstr>Overview</vt:lpstr>
      <vt:lpstr>Local Search (Min)</vt:lpstr>
      <vt:lpstr>Local Search (Mean)</vt:lpstr>
      <vt:lpstr>Local Search (Min)</vt:lpstr>
      <vt:lpstr>Local Search (Mean)</vt:lpstr>
      <vt:lpstr>Local Search (cont.)</vt:lpstr>
      <vt:lpstr>Design of Genetic Algorithms</vt:lpstr>
      <vt:lpstr>Comparison Across Algorithms</vt:lpstr>
      <vt:lpstr>Comparison Across Population Size(TOI)</vt:lpstr>
      <vt:lpstr>Benchmarking TOI</vt:lpstr>
      <vt:lpstr>Conclusion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TSP with Evolutionary Computation</dc:title>
  <cp:lastModifiedBy>刘 庆浩</cp:lastModifiedBy>
  <cp:revision>22</cp:revision>
  <dcterms:modified xsi:type="dcterms:W3CDTF">2018-08-08T04:51:28Z</dcterms:modified>
</cp:coreProperties>
</file>