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Oswald"/>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bold.fntdata"/><Relationship Id="rId14"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681e9015d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681e9015d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 for HQ1: What are you trying to do? Articulate your objectives using absolutely no jargon.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6893e09b9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6893e09b9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_________________</a:t>
            </a:r>
            <a:endParaRPr sz="1200"/>
          </a:p>
          <a:p>
            <a:pPr indent="0" lvl="0" marL="0" rtl="0" algn="l">
              <a:lnSpc>
                <a:spcPct val="115000"/>
              </a:lnSpc>
              <a:spcBef>
                <a:spcPts val="0"/>
              </a:spcBef>
              <a:spcAft>
                <a:spcPts val="0"/>
              </a:spcAft>
              <a:buNone/>
            </a:pPr>
            <a:r>
              <a:rPr lang="en" sz="1200">
                <a:solidFill>
                  <a:schemeClr val="dk1"/>
                </a:solidFill>
                <a:highlight>
                  <a:schemeClr val="lt1"/>
                </a:highlight>
              </a:rPr>
              <a:t>Answer for HQ2: How is it done today; what are the limits of current practice?</a:t>
            </a:r>
            <a:endParaRPr sz="1200">
              <a:solidFill>
                <a:schemeClr val="dk1"/>
              </a:solidFill>
              <a:highlight>
                <a:schemeClr val="lt1"/>
              </a:highlight>
            </a:endParaRPr>
          </a:p>
          <a:p>
            <a:pPr indent="0" lvl="0" marL="0" rtl="0" algn="l">
              <a:lnSpc>
                <a:spcPct val="115000"/>
              </a:lnSpc>
              <a:spcBef>
                <a:spcPts val="0"/>
              </a:spcBef>
              <a:spcAft>
                <a:spcPts val="0"/>
              </a:spcAft>
              <a:buNone/>
            </a:pPr>
            <a:r>
              <a:rPr lang="en" sz="1200">
                <a:solidFill>
                  <a:schemeClr val="dk1"/>
                </a:solidFill>
                <a:highlight>
                  <a:schemeClr val="lt1"/>
                </a:highlight>
              </a:rPr>
              <a:t>Answer for HQ3: What's new in your approach? - </a:t>
            </a:r>
            <a:r>
              <a:rPr lang="en" sz="1200">
                <a:solidFill>
                  <a:schemeClr val="dk1"/>
                </a:solidFill>
              </a:rPr>
              <a:t>Our project aims to model topic for a time period, </a:t>
            </a:r>
            <a:r>
              <a:rPr b="1" lang="en" sz="1200" u="sng">
                <a:solidFill>
                  <a:schemeClr val="dk1"/>
                </a:solidFill>
              </a:rPr>
              <a:t>adding a new aspect in our approach</a:t>
            </a:r>
            <a:r>
              <a:rPr lang="en" sz="1200">
                <a:solidFill>
                  <a:schemeClr val="dk1"/>
                </a:solidFill>
              </a:rPr>
              <a:t> that keeps track of how the topic has evolved over the time</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highlight>
                  <a:schemeClr val="lt1"/>
                </a:highlight>
              </a:rPr>
              <a:t>HQ3: Why will it be successful?- </a:t>
            </a:r>
            <a:endParaRPr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chemeClr val="lt1"/>
                </a:highlight>
              </a:rPr>
              <a:t>Expected innovations</a:t>
            </a:r>
            <a:endParaRPr sz="1200">
              <a:solidFill>
                <a:schemeClr val="dk1"/>
              </a:solidFill>
              <a:highlight>
                <a:schemeClr val="lt1"/>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6936b8846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6936b8846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chemeClr val="dk1"/>
                </a:solidFill>
                <a:highlight>
                  <a:srgbClr val="FFFFFF"/>
                </a:highlight>
              </a:rPr>
              <a:t>Note: describe graphic and then go into bullets</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rPr lang="en" sz="1050">
                <a:solidFill>
                  <a:schemeClr val="dk1"/>
                </a:solidFill>
                <a:highlight>
                  <a:srgbClr val="FFFFFF"/>
                </a:highlight>
              </a:rPr>
              <a:t>From clustering and other methods section in report: </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First bullet: 9th lit review</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Second bullet: 17th, and 1st  lit review</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681e9015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681e9015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chemeClr val="dk1"/>
                </a:solidFill>
                <a:highlight>
                  <a:schemeClr val="lt1"/>
                </a:highlight>
              </a:rPr>
              <a:t>Answer for HQ4: Who cares?</a:t>
            </a:r>
            <a:endParaRPr sz="1050">
              <a:solidFill>
                <a:schemeClr val="dk1"/>
              </a:solidFill>
              <a:highlight>
                <a:schemeClr val="lt1"/>
              </a:highlight>
            </a:endParaRPr>
          </a:p>
          <a:p>
            <a:pPr indent="0" lvl="0" marL="0" rtl="0" algn="l">
              <a:lnSpc>
                <a:spcPct val="115000"/>
              </a:lnSpc>
              <a:spcBef>
                <a:spcPts val="0"/>
              </a:spcBef>
              <a:spcAft>
                <a:spcPts val="0"/>
              </a:spcAft>
              <a:buNone/>
            </a:pPr>
            <a:r>
              <a:rPr lang="en" sz="1050">
                <a:solidFill>
                  <a:srgbClr val="333333"/>
                </a:solidFill>
                <a:highlight>
                  <a:srgbClr val="FFFFFF"/>
                </a:highlight>
              </a:rPr>
              <a:t>Answer for HQ5: If you're successful, what difference and impact will it make, and how do you measure them (e.g., via user studies, experiments, ground truth data, etc.)? </a:t>
            </a:r>
            <a:endParaRPr sz="1050">
              <a:solidFill>
                <a:srgbClr val="333333"/>
              </a:solidFill>
              <a:highlight>
                <a:srgbClr val="FFFFFF"/>
              </a:highlight>
            </a:endParaRPr>
          </a:p>
          <a:p>
            <a:pPr indent="0" lvl="0" marL="0" rtl="0" algn="l">
              <a:lnSpc>
                <a:spcPct val="115000"/>
              </a:lnSpc>
              <a:spcBef>
                <a:spcPts val="0"/>
              </a:spcBef>
              <a:spcAft>
                <a:spcPts val="0"/>
              </a:spcAft>
              <a:buNone/>
            </a:pPr>
            <a:r>
              <a:t/>
            </a:r>
            <a:endParaRPr sz="1050">
              <a:solidFill>
                <a:srgbClr val="333333"/>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681e9015d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681e9015d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333333"/>
                </a:solidFill>
              </a:rPr>
              <a:t>Answer for HQ6, 7: </a:t>
            </a:r>
            <a:r>
              <a:rPr lang="en" sz="1050">
                <a:solidFill>
                  <a:srgbClr val="333333"/>
                </a:solidFill>
                <a:highlight>
                  <a:srgbClr val="FFFFFF"/>
                </a:highlight>
              </a:rPr>
              <a:t>What are the risks and payoffs?, How much will it cost?</a:t>
            </a:r>
            <a:endParaRPr sz="1050">
              <a:solidFill>
                <a:srgbClr val="333333"/>
              </a:solidFill>
              <a:highlight>
                <a:srgbClr val="FFFFFF"/>
              </a:highlight>
            </a:endParaRPr>
          </a:p>
          <a:p>
            <a:pPr indent="0" lvl="0" marL="0" rtl="0" algn="l">
              <a:lnSpc>
                <a:spcPct val="115000"/>
              </a:lnSpc>
              <a:spcBef>
                <a:spcPts val="1200"/>
              </a:spcBef>
              <a:spcAft>
                <a:spcPts val="1200"/>
              </a:spcAft>
              <a:buClr>
                <a:schemeClr val="dk1"/>
              </a:buClr>
              <a:buSzPts val="1100"/>
              <a:buFont typeface="Arial"/>
              <a:buNone/>
            </a:pPr>
            <a:r>
              <a:rPr lang="en" sz="1800">
                <a:solidFill>
                  <a:srgbClr val="333333"/>
                </a:solidFill>
              </a:rPr>
              <a:t>If decision to use a paid cloud computing service: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681e9015d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681e9015d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rgbClr val="333333"/>
                </a:solidFill>
                <a:highlight>
                  <a:srgbClr val="FFFFFF"/>
                </a:highlight>
              </a:rPr>
              <a:t>Answer for HQ8: </a:t>
            </a:r>
            <a:r>
              <a:rPr lang="en" sz="1050">
                <a:solidFill>
                  <a:srgbClr val="333333"/>
                </a:solidFill>
                <a:highlight>
                  <a:srgbClr val="FFFFFF"/>
                </a:highlight>
              </a:rPr>
              <a:t>How long will it take? 6 weeks</a:t>
            </a:r>
            <a:endParaRPr sz="700">
              <a:solidFill>
                <a:schemeClr val="dk1"/>
              </a:solidFill>
            </a:endParaRPr>
          </a:p>
          <a:p>
            <a:pPr indent="0" lvl="0" marL="0" rtl="0" algn="l">
              <a:lnSpc>
                <a:spcPct val="115000"/>
              </a:lnSpc>
              <a:spcBef>
                <a:spcPts val="0"/>
              </a:spcBef>
              <a:spcAft>
                <a:spcPts val="0"/>
              </a:spcAft>
              <a:buNone/>
            </a:pPr>
            <a:r>
              <a:t/>
            </a:r>
            <a:endParaRPr sz="1050">
              <a:solidFill>
                <a:srgbClr val="333333"/>
              </a:solidFill>
              <a:highlight>
                <a:srgbClr val="FFFFFF"/>
              </a:highlight>
            </a:endParaRPr>
          </a:p>
          <a:p>
            <a:pPr indent="0" lvl="0" marL="0" rtl="0" algn="l">
              <a:lnSpc>
                <a:spcPct val="115000"/>
              </a:lnSpc>
              <a:spcBef>
                <a:spcPts val="0"/>
              </a:spcBef>
              <a:spcAft>
                <a:spcPts val="0"/>
              </a:spcAft>
              <a:buNone/>
            </a:pPr>
            <a:r>
              <a:rPr lang="en" sz="1050">
                <a:solidFill>
                  <a:srgbClr val="333333"/>
                </a:solidFill>
                <a:highlight>
                  <a:srgbClr val="FFFFFF"/>
                </a:highlight>
              </a:rPr>
              <a:t>Answer for HQ9: What are the midterm and final "exams" to check for success? How will progress be measured?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6936b8846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6936b8846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39027" y="728125"/>
            <a:ext cx="6209100" cy="1352400"/>
          </a:xfrm>
          <a:prstGeom prst="rect">
            <a:avLst/>
          </a:prstGeom>
          <a:solidFill>
            <a:schemeClr val="lt1"/>
          </a:solidFill>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Impact"/>
                <a:ea typeface="Impact"/>
                <a:cs typeface="Impact"/>
                <a:sym typeface="Impact"/>
              </a:rPr>
              <a:t>Glance</a:t>
            </a:r>
            <a:endParaRPr>
              <a:latin typeface="Impact"/>
              <a:ea typeface="Impact"/>
              <a:cs typeface="Impact"/>
              <a:sym typeface="Impact"/>
            </a:endParaRPr>
          </a:p>
        </p:txBody>
      </p:sp>
      <p:sp>
        <p:nvSpPr>
          <p:cNvPr id="55" name="Google Shape;55;p13"/>
          <p:cNvSpPr txBox="1"/>
          <p:nvPr>
            <p:ph idx="1" type="subTitle"/>
          </p:nvPr>
        </p:nvSpPr>
        <p:spPr>
          <a:xfrm>
            <a:off x="139025" y="2175450"/>
            <a:ext cx="6669600" cy="792600"/>
          </a:xfrm>
          <a:prstGeom prst="rect">
            <a:avLst/>
          </a:prstGeom>
          <a:solidFill>
            <a:srgbClr val="980000"/>
          </a:solidFill>
          <a:ln cap="flat" cmpd="sng" w="9525">
            <a:solidFill>
              <a:srgbClr val="98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3200">
                <a:solidFill>
                  <a:schemeClr val="dk1"/>
                </a:solidFill>
                <a:latin typeface="Oswald"/>
                <a:ea typeface="Oswald"/>
                <a:cs typeface="Oswald"/>
                <a:sym typeface="Oswald"/>
              </a:rPr>
              <a:t>Visualising Reddit with Topics Over Time</a:t>
            </a:r>
            <a:endParaRPr sz="3200">
              <a:solidFill>
                <a:schemeClr val="dk1"/>
              </a:solidFill>
              <a:latin typeface="Oswald"/>
              <a:ea typeface="Oswald"/>
              <a:cs typeface="Oswald"/>
              <a:sym typeface="Oswald"/>
            </a:endParaRPr>
          </a:p>
        </p:txBody>
      </p:sp>
      <p:sp>
        <p:nvSpPr>
          <p:cNvPr id="56" name="Google Shape;56;p13"/>
          <p:cNvSpPr txBox="1"/>
          <p:nvPr/>
        </p:nvSpPr>
        <p:spPr>
          <a:xfrm>
            <a:off x="139025" y="3062975"/>
            <a:ext cx="8856900" cy="369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1"/>
                </a:solidFill>
              </a:rPr>
              <a:t>Team 21: Mehmet Suat Gunerli, Asha Gutlapalli, Dipendra Singh Mal, Yashwant Singh, Anshit Verma, Jaylen Williams</a:t>
            </a:r>
            <a:endParaRPr b="1" sz="12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420">
                <a:latin typeface="Impact"/>
                <a:ea typeface="Impact"/>
                <a:cs typeface="Impact"/>
                <a:sym typeface="Impact"/>
              </a:rPr>
              <a:t>Motivation</a:t>
            </a:r>
            <a:endParaRPr sz="3420">
              <a:latin typeface="Impact"/>
              <a:ea typeface="Impact"/>
              <a:cs typeface="Impact"/>
              <a:sym typeface="Impact"/>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It is hard to keep up with all the various news pouring in all domains like technology, Politics, Health, Sports, etc. Even harder to get valuable insights from it.</a:t>
            </a:r>
            <a:r>
              <a:rPr lang="en">
                <a:solidFill>
                  <a:srgbClr val="000000"/>
                </a:solidFill>
              </a:rPr>
              <a:t>		</a:t>
            </a:r>
            <a:endParaRPr>
              <a:solidFill>
                <a:srgbClr val="000000"/>
              </a:solidFill>
            </a:endParaRPr>
          </a:p>
          <a:p>
            <a:pPr indent="-342900" lvl="0" marL="457200" rtl="0" algn="l">
              <a:spcBef>
                <a:spcPts val="0"/>
              </a:spcBef>
              <a:spcAft>
                <a:spcPts val="0"/>
              </a:spcAft>
              <a:buClr>
                <a:schemeClr val="dk1"/>
              </a:buClr>
              <a:buSzPts val="1800"/>
              <a:buChar char="●"/>
            </a:pPr>
            <a:r>
              <a:rPr lang="en">
                <a:solidFill>
                  <a:schemeClr val="dk1"/>
                </a:solidFill>
              </a:rPr>
              <a:t>The significance of these topics may also change as time passes in years or even months.</a:t>
            </a:r>
            <a:r>
              <a:rPr lang="en">
                <a:solidFill>
                  <a:srgbClr val="000000"/>
                </a:solidFill>
              </a:rPr>
              <a:t>		</a:t>
            </a:r>
            <a:endParaRPr>
              <a:solidFill>
                <a:srgbClr val="000000"/>
              </a:solidFill>
            </a:endParaRPr>
          </a:p>
          <a:p>
            <a:pPr indent="-342900" lvl="0" marL="457200" rtl="0" algn="l">
              <a:spcBef>
                <a:spcPts val="0"/>
              </a:spcBef>
              <a:spcAft>
                <a:spcPts val="0"/>
              </a:spcAft>
              <a:buClr>
                <a:schemeClr val="dk1"/>
              </a:buClr>
              <a:buSzPts val="1800"/>
              <a:buChar char="●"/>
            </a:pPr>
            <a:r>
              <a:rPr lang="en">
                <a:solidFill>
                  <a:schemeClr val="dk1"/>
                </a:solidFill>
              </a:rPr>
              <a:t>Our motive is to detect and keep track of the emerging topics and make relevant information from Reddit easily consumable for different organisations to plan ahead and make data-informed decisions.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Topic modeling is functional for comprehensive quantification and practical representation of the data [5][3] and must evolve to adapt for different document lengths [2] like the various text sizes in Reddit.</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28947"/>
              <a:buFont typeface="Arial"/>
              <a:buNone/>
            </a:pPr>
            <a:r>
              <a:rPr lang="en" sz="3420">
                <a:latin typeface="Impact"/>
                <a:ea typeface="Impact"/>
                <a:cs typeface="Impact"/>
                <a:sym typeface="Impact"/>
              </a:rPr>
              <a:t>Project Overview</a:t>
            </a:r>
            <a:endParaRPr/>
          </a:p>
        </p:txBody>
      </p:sp>
      <p:sp>
        <p:nvSpPr>
          <p:cNvPr id="68" name="Google Shape;68;p15"/>
          <p:cNvSpPr txBox="1"/>
          <p:nvPr>
            <p:ph idx="1" type="body"/>
          </p:nvPr>
        </p:nvSpPr>
        <p:spPr>
          <a:xfrm>
            <a:off x="311700" y="1152475"/>
            <a:ext cx="32544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1"/>
              </a:buClr>
              <a:buSzPct val="100000"/>
              <a:buChar char="●"/>
            </a:pPr>
            <a:r>
              <a:rPr lang="en">
                <a:solidFill>
                  <a:schemeClr val="dk1"/>
                </a:solidFill>
              </a:rPr>
              <a:t>Current implementations of topic modeling that do factor in time only keep track of popularity of the trend at that time period.</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Our project aims to model topic for a time period</a:t>
            </a:r>
            <a:r>
              <a:rPr lang="en">
                <a:solidFill>
                  <a:schemeClr val="dk1"/>
                </a:solidFill>
              </a:rPr>
              <a:t> and</a:t>
            </a:r>
            <a:r>
              <a:rPr lang="en">
                <a:solidFill>
                  <a:schemeClr val="dk1"/>
                </a:solidFill>
              </a:rPr>
              <a:t> keep track of </a:t>
            </a:r>
            <a:r>
              <a:rPr b="1" lang="en" u="sng">
                <a:solidFill>
                  <a:schemeClr val="dk1"/>
                </a:solidFill>
              </a:rPr>
              <a:t>how the topic has evolved over the time</a:t>
            </a:r>
            <a:r>
              <a:rPr lang="en">
                <a:solidFill>
                  <a:schemeClr val="dk1"/>
                </a:solidFill>
              </a:rPr>
              <a:t>.</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It can keep track of trends and semantic changes in the topic.</a:t>
            </a:r>
            <a:endParaRPr>
              <a:solidFill>
                <a:schemeClr val="dk1"/>
              </a:solidFill>
            </a:endParaRPr>
          </a:p>
        </p:txBody>
      </p:sp>
      <p:pic>
        <p:nvPicPr>
          <p:cNvPr id="69" name="Google Shape;69;p15"/>
          <p:cNvPicPr preferRelativeResize="0"/>
          <p:nvPr/>
        </p:nvPicPr>
        <p:blipFill>
          <a:blip r:embed="rId3">
            <a:alphaModFix/>
          </a:blip>
          <a:stretch>
            <a:fillRect/>
          </a:stretch>
        </p:blipFill>
        <p:spPr>
          <a:xfrm>
            <a:off x="3817525" y="1170125"/>
            <a:ext cx="5174073" cy="2529749"/>
          </a:xfrm>
          <a:prstGeom prst="rect">
            <a:avLst/>
          </a:prstGeom>
          <a:noFill/>
          <a:ln>
            <a:noFill/>
          </a:ln>
        </p:spPr>
      </p:pic>
      <p:sp>
        <p:nvSpPr>
          <p:cNvPr id="70" name="Google Shape;70;p15"/>
          <p:cNvSpPr txBox="1"/>
          <p:nvPr/>
        </p:nvSpPr>
        <p:spPr>
          <a:xfrm>
            <a:off x="3817650" y="3671775"/>
            <a:ext cx="5174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2"/>
                </a:solidFill>
              </a:rPr>
              <a:t>Fig 1. Current Topic Modeling Over Time</a:t>
            </a:r>
            <a:endParaRPr sz="1200">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400">
                <a:latin typeface="Impact"/>
                <a:ea typeface="Impact"/>
                <a:cs typeface="Impact"/>
                <a:sym typeface="Impact"/>
              </a:rPr>
              <a:t>Our </a:t>
            </a:r>
            <a:r>
              <a:rPr lang="en" sz="3420">
                <a:latin typeface="Impact"/>
                <a:ea typeface="Impact"/>
                <a:cs typeface="Impact"/>
                <a:sym typeface="Impact"/>
              </a:rPr>
              <a:t>Approach</a:t>
            </a:r>
            <a:endParaRPr sz="3420">
              <a:latin typeface="Impact"/>
              <a:ea typeface="Impact"/>
              <a:cs typeface="Impact"/>
              <a:sym typeface="Impact"/>
            </a:endParaRPr>
          </a:p>
        </p:txBody>
      </p:sp>
      <p:pic>
        <p:nvPicPr>
          <p:cNvPr id="76" name="Google Shape;76;p16"/>
          <p:cNvPicPr preferRelativeResize="0"/>
          <p:nvPr/>
        </p:nvPicPr>
        <p:blipFill>
          <a:blip r:embed="rId3">
            <a:alphaModFix/>
          </a:blip>
          <a:stretch>
            <a:fillRect/>
          </a:stretch>
        </p:blipFill>
        <p:spPr>
          <a:xfrm>
            <a:off x="1471600" y="1209663"/>
            <a:ext cx="6200775" cy="1724025"/>
          </a:xfrm>
          <a:prstGeom prst="rect">
            <a:avLst/>
          </a:prstGeom>
          <a:noFill/>
          <a:ln>
            <a:noFill/>
          </a:ln>
        </p:spPr>
      </p:pic>
      <p:sp>
        <p:nvSpPr>
          <p:cNvPr id="77" name="Google Shape;77;p16"/>
          <p:cNvSpPr txBox="1"/>
          <p:nvPr/>
        </p:nvSpPr>
        <p:spPr>
          <a:xfrm>
            <a:off x="311700" y="3263075"/>
            <a:ext cx="8430600" cy="17547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Char char="●"/>
            </a:pPr>
            <a:r>
              <a:rPr lang="en" sz="1700">
                <a:solidFill>
                  <a:schemeClr val="dk1"/>
                </a:solidFill>
              </a:rPr>
              <a:t>K-means groups similar visual and textual documents adding dimensionality to the model to help improve its decisions [4]. </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Other algorithms were considered, but had greater limitations:</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Newman - not deterministic and can lead to different groups per run [6]</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Excess Correlation Analysis -  unstable and needs randomization to compute SVD [1]</a:t>
            </a:r>
            <a:endParaRPr sz="17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a:solidFill>
            <a:srgbClr val="980000"/>
          </a:solidFill>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Impact"/>
                <a:ea typeface="Impact"/>
                <a:cs typeface="Impact"/>
                <a:sym typeface="Impact"/>
              </a:rPr>
              <a:t>Who Cares?</a:t>
            </a:r>
            <a:endParaRPr sz="2400">
              <a:latin typeface="Impact"/>
              <a:ea typeface="Impact"/>
              <a:cs typeface="Impact"/>
              <a:sym typeface="Impact"/>
            </a:endParaRPr>
          </a:p>
        </p:txBody>
      </p:sp>
      <p:sp>
        <p:nvSpPr>
          <p:cNvPr id="83" name="Google Shape;83;p17"/>
          <p:cNvSpPr txBox="1"/>
          <p:nvPr>
            <p:ph idx="1" type="body"/>
          </p:nvPr>
        </p:nvSpPr>
        <p:spPr>
          <a:xfrm>
            <a:off x="311700" y="1152475"/>
            <a:ext cx="8520600" cy="6507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solidFill>
                  <a:schemeClr val="dk1"/>
                </a:solidFill>
              </a:rPr>
              <a:t>Businesses looking to keep financial/marketing tactics relevant with current topic trends</a:t>
            </a:r>
            <a:endParaRPr>
              <a:solidFill>
                <a:schemeClr val="dk1"/>
              </a:solidFill>
            </a:endParaRPr>
          </a:p>
        </p:txBody>
      </p:sp>
      <p:sp>
        <p:nvSpPr>
          <p:cNvPr id="84" name="Google Shape;84;p17"/>
          <p:cNvSpPr txBox="1"/>
          <p:nvPr>
            <p:ph type="title"/>
          </p:nvPr>
        </p:nvSpPr>
        <p:spPr>
          <a:xfrm>
            <a:off x="311700" y="3513900"/>
            <a:ext cx="8520600" cy="572700"/>
          </a:xfrm>
          <a:prstGeom prst="rect">
            <a:avLst/>
          </a:prstGeom>
          <a:solidFill>
            <a:srgbClr val="980000"/>
          </a:solidFill>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Impact"/>
                <a:ea typeface="Impact"/>
                <a:cs typeface="Impact"/>
                <a:sym typeface="Impact"/>
              </a:rPr>
              <a:t>Measures of Success:</a:t>
            </a:r>
            <a:endParaRPr sz="2400">
              <a:latin typeface="Impact"/>
              <a:ea typeface="Impact"/>
              <a:cs typeface="Impact"/>
              <a:sym typeface="Impact"/>
            </a:endParaRPr>
          </a:p>
        </p:txBody>
      </p:sp>
      <p:sp>
        <p:nvSpPr>
          <p:cNvPr id="85" name="Google Shape;85;p17"/>
          <p:cNvSpPr txBox="1"/>
          <p:nvPr>
            <p:ph type="title"/>
          </p:nvPr>
        </p:nvSpPr>
        <p:spPr>
          <a:xfrm>
            <a:off x="311700" y="1923875"/>
            <a:ext cx="8520600" cy="572700"/>
          </a:xfrm>
          <a:prstGeom prst="rect">
            <a:avLst/>
          </a:prstGeom>
          <a:solidFill>
            <a:srgbClr val="980000"/>
          </a:solidFill>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Impact"/>
                <a:ea typeface="Impact"/>
                <a:cs typeface="Impact"/>
                <a:sym typeface="Impact"/>
              </a:rPr>
              <a:t>I</a:t>
            </a:r>
            <a:r>
              <a:rPr lang="en" sz="2400">
                <a:latin typeface="Impact"/>
                <a:ea typeface="Impact"/>
                <a:cs typeface="Impact"/>
                <a:sym typeface="Impact"/>
              </a:rPr>
              <a:t>mpact:</a:t>
            </a:r>
            <a:endParaRPr sz="2400">
              <a:latin typeface="Impact"/>
              <a:ea typeface="Impact"/>
              <a:cs typeface="Impact"/>
              <a:sym typeface="Impact"/>
            </a:endParaRPr>
          </a:p>
        </p:txBody>
      </p:sp>
      <p:sp>
        <p:nvSpPr>
          <p:cNvPr id="86" name="Google Shape;86;p17"/>
          <p:cNvSpPr txBox="1"/>
          <p:nvPr>
            <p:ph idx="1" type="body"/>
          </p:nvPr>
        </p:nvSpPr>
        <p:spPr>
          <a:xfrm>
            <a:off x="311700" y="2619588"/>
            <a:ext cx="8520600" cy="77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Providing valuable insight into current and changing topics for the current market</a:t>
            </a:r>
            <a:endParaRPr>
              <a:solidFill>
                <a:schemeClr val="dk1"/>
              </a:solidFill>
            </a:endParaRPr>
          </a:p>
        </p:txBody>
      </p:sp>
      <p:sp>
        <p:nvSpPr>
          <p:cNvPr id="87" name="Google Shape;87;p17"/>
          <p:cNvSpPr txBox="1"/>
          <p:nvPr>
            <p:ph idx="1" type="body"/>
          </p:nvPr>
        </p:nvSpPr>
        <p:spPr>
          <a:xfrm>
            <a:off x="311700" y="4149800"/>
            <a:ext cx="8520600" cy="77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User feedback, Observations, Model perplexity scores</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430738" y="609038"/>
            <a:ext cx="2607900" cy="5451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33333"/>
                </a:solidFill>
                <a:latin typeface="Impact"/>
                <a:ea typeface="Impact"/>
                <a:cs typeface="Impact"/>
                <a:sym typeface="Impact"/>
              </a:rPr>
              <a:t>Costs</a:t>
            </a:r>
            <a:endParaRPr>
              <a:solidFill>
                <a:srgbClr val="333333"/>
              </a:solidFill>
              <a:latin typeface="Impact"/>
              <a:ea typeface="Impact"/>
              <a:cs typeface="Impact"/>
              <a:sym typeface="Impact"/>
            </a:endParaRPr>
          </a:p>
        </p:txBody>
      </p:sp>
      <p:sp>
        <p:nvSpPr>
          <p:cNvPr id="93" name="Google Shape;93;p18"/>
          <p:cNvSpPr txBox="1"/>
          <p:nvPr>
            <p:ph idx="1" type="body"/>
          </p:nvPr>
        </p:nvSpPr>
        <p:spPr>
          <a:xfrm>
            <a:off x="430738" y="1282465"/>
            <a:ext cx="2607900" cy="32520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solidFill>
                <a:srgbClr val="333333"/>
              </a:solidFill>
            </a:endParaRPr>
          </a:p>
          <a:p>
            <a:pPr indent="0" lvl="0" marL="0" rtl="0" algn="l">
              <a:spcBef>
                <a:spcPts val="1200"/>
              </a:spcBef>
              <a:spcAft>
                <a:spcPts val="0"/>
              </a:spcAft>
              <a:buNone/>
            </a:pPr>
            <a:r>
              <a:t/>
            </a:r>
            <a:endParaRPr>
              <a:solidFill>
                <a:srgbClr val="333333"/>
              </a:solidFill>
            </a:endParaRPr>
          </a:p>
          <a:p>
            <a:pPr indent="0" lvl="0" marL="0" rtl="0" algn="l">
              <a:spcBef>
                <a:spcPts val="1200"/>
              </a:spcBef>
              <a:spcAft>
                <a:spcPts val="0"/>
              </a:spcAft>
              <a:buNone/>
            </a:pPr>
            <a:r>
              <a:t/>
            </a:r>
            <a:endParaRPr>
              <a:solidFill>
                <a:srgbClr val="333333"/>
              </a:solidFill>
            </a:endParaRPr>
          </a:p>
          <a:p>
            <a:pPr indent="0" lvl="0" marL="914400" rtl="0" algn="l">
              <a:spcBef>
                <a:spcPts val="1200"/>
              </a:spcBef>
              <a:spcAft>
                <a:spcPts val="0"/>
              </a:spcAft>
              <a:buNone/>
            </a:pPr>
            <a:r>
              <a:rPr lang="en">
                <a:solidFill>
                  <a:srgbClr val="333333"/>
                </a:solidFill>
              </a:rPr>
              <a:t>   </a:t>
            </a:r>
            <a:endParaRPr sz="4800">
              <a:solidFill>
                <a:srgbClr val="333333"/>
              </a:solidFill>
            </a:endParaRPr>
          </a:p>
          <a:p>
            <a:pPr indent="0" lvl="0" marL="0" rtl="0" algn="l">
              <a:lnSpc>
                <a:spcPct val="200000"/>
              </a:lnSpc>
              <a:spcBef>
                <a:spcPts val="1200"/>
              </a:spcBef>
              <a:spcAft>
                <a:spcPts val="0"/>
              </a:spcAft>
              <a:buNone/>
            </a:pPr>
            <a:r>
              <a:t/>
            </a:r>
            <a:endParaRPr>
              <a:solidFill>
                <a:srgbClr val="333333"/>
              </a:solidFill>
            </a:endParaRPr>
          </a:p>
          <a:p>
            <a:pPr indent="0" lvl="0" marL="0" rtl="0" algn="ctr">
              <a:spcBef>
                <a:spcPts val="1200"/>
              </a:spcBef>
              <a:spcAft>
                <a:spcPts val="1200"/>
              </a:spcAft>
              <a:buNone/>
            </a:pPr>
            <a:r>
              <a:t/>
            </a:r>
            <a:endParaRPr>
              <a:solidFill>
                <a:srgbClr val="333333"/>
              </a:solidFill>
            </a:endParaRPr>
          </a:p>
        </p:txBody>
      </p:sp>
      <p:sp>
        <p:nvSpPr>
          <p:cNvPr id="94" name="Google Shape;94;p18"/>
          <p:cNvSpPr txBox="1"/>
          <p:nvPr>
            <p:ph type="title"/>
          </p:nvPr>
        </p:nvSpPr>
        <p:spPr>
          <a:xfrm>
            <a:off x="3268051" y="609038"/>
            <a:ext cx="2607900" cy="545100"/>
          </a:xfrm>
          <a:prstGeom prst="rect">
            <a:avLst/>
          </a:prstGeom>
          <a:solidFill>
            <a:srgbClr val="980000"/>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Impact"/>
                <a:ea typeface="Impact"/>
                <a:cs typeface="Impact"/>
                <a:sym typeface="Impact"/>
              </a:rPr>
              <a:t>Risks</a:t>
            </a:r>
            <a:endParaRPr>
              <a:latin typeface="Impact"/>
              <a:ea typeface="Impact"/>
              <a:cs typeface="Impact"/>
              <a:sym typeface="Impact"/>
            </a:endParaRPr>
          </a:p>
        </p:txBody>
      </p:sp>
      <p:sp>
        <p:nvSpPr>
          <p:cNvPr id="95" name="Google Shape;95;p18"/>
          <p:cNvSpPr txBox="1"/>
          <p:nvPr>
            <p:ph idx="1" type="body"/>
          </p:nvPr>
        </p:nvSpPr>
        <p:spPr>
          <a:xfrm>
            <a:off x="3268051" y="1282465"/>
            <a:ext cx="2607900" cy="3252000"/>
          </a:xfrm>
          <a:prstGeom prst="rect">
            <a:avLst/>
          </a:prstGeom>
          <a:solidFill>
            <a:srgbClr val="980000"/>
          </a:solidFill>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solidFill>
                  <a:schemeClr val="dk1"/>
                </a:solidFill>
              </a:rPr>
              <a:t>Unstructured data </a:t>
            </a:r>
            <a:r>
              <a:rPr lang="en">
                <a:solidFill>
                  <a:schemeClr val="dk1"/>
                </a:solidFill>
              </a:rPr>
              <a:t>requires</a:t>
            </a:r>
            <a:r>
              <a:rPr lang="en">
                <a:solidFill>
                  <a:schemeClr val="dk1"/>
                </a:solidFill>
              </a:rPr>
              <a:t> a lot of processing</a:t>
            </a:r>
            <a:endParaRPr>
              <a:solidFill>
                <a:schemeClr val="dk1"/>
              </a:solidFill>
            </a:endParaRPr>
          </a:p>
          <a:p>
            <a:pPr indent="0" lvl="0" marL="0" rtl="0" algn="ctr">
              <a:lnSpc>
                <a:spcPct val="200000"/>
              </a:lnSpc>
              <a:spcBef>
                <a:spcPts val="1200"/>
              </a:spcBef>
              <a:spcAft>
                <a:spcPts val="0"/>
              </a:spcAft>
              <a:buNone/>
            </a:pPr>
            <a:r>
              <a:t/>
            </a:r>
            <a:endParaRPr>
              <a:solidFill>
                <a:schemeClr val="dk1"/>
              </a:solidFill>
            </a:endParaRPr>
          </a:p>
          <a:p>
            <a:pPr indent="0" lvl="0" marL="0" rtl="0" algn="ctr">
              <a:spcBef>
                <a:spcPts val="1200"/>
              </a:spcBef>
              <a:spcAft>
                <a:spcPts val="0"/>
              </a:spcAft>
              <a:buNone/>
            </a:pPr>
            <a:r>
              <a:t/>
            </a:r>
            <a:endParaRPr>
              <a:solidFill>
                <a:schemeClr val="dk1"/>
              </a:solidFill>
            </a:endParaRPr>
          </a:p>
          <a:p>
            <a:pPr indent="0" lvl="0" marL="0" rtl="0" algn="ctr">
              <a:spcBef>
                <a:spcPts val="1200"/>
              </a:spcBef>
              <a:spcAft>
                <a:spcPts val="1200"/>
              </a:spcAft>
              <a:buNone/>
            </a:pPr>
            <a:r>
              <a:rPr lang="en">
                <a:solidFill>
                  <a:schemeClr val="dk1"/>
                </a:solidFill>
              </a:rPr>
              <a:t>The possibility for large storage/computing requirements</a:t>
            </a:r>
            <a:endParaRPr>
              <a:solidFill>
                <a:schemeClr val="dk1"/>
              </a:solidFill>
            </a:endParaRPr>
          </a:p>
        </p:txBody>
      </p:sp>
      <p:sp>
        <p:nvSpPr>
          <p:cNvPr id="96" name="Google Shape;96;p18"/>
          <p:cNvSpPr txBox="1"/>
          <p:nvPr>
            <p:ph type="title"/>
          </p:nvPr>
        </p:nvSpPr>
        <p:spPr>
          <a:xfrm>
            <a:off x="6105364" y="609038"/>
            <a:ext cx="2607900" cy="545100"/>
          </a:xfrm>
          <a:prstGeom prst="rect">
            <a:avLst/>
          </a:prstGeom>
          <a:solidFill>
            <a:schemeClr val="dk1"/>
          </a:solid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latin typeface="Impact"/>
                <a:ea typeface="Impact"/>
                <a:cs typeface="Impact"/>
                <a:sym typeface="Impact"/>
              </a:rPr>
              <a:t>Payoffs</a:t>
            </a:r>
            <a:endParaRPr>
              <a:solidFill>
                <a:schemeClr val="lt1"/>
              </a:solidFill>
              <a:latin typeface="Impact"/>
              <a:ea typeface="Impact"/>
              <a:cs typeface="Impact"/>
              <a:sym typeface="Impact"/>
            </a:endParaRPr>
          </a:p>
        </p:txBody>
      </p:sp>
      <p:sp>
        <p:nvSpPr>
          <p:cNvPr id="97" name="Google Shape;97;p18"/>
          <p:cNvSpPr txBox="1"/>
          <p:nvPr>
            <p:ph idx="1" type="body"/>
          </p:nvPr>
        </p:nvSpPr>
        <p:spPr>
          <a:xfrm>
            <a:off x="6105364" y="1282465"/>
            <a:ext cx="2607900" cy="3252000"/>
          </a:xfrm>
          <a:prstGeom prst="rect">
            <a:avLst/>
          </a:prstGeom>
          <a:solidFill>
            <a:schemeClr val="dk1"/>
          </a:solidFill>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solidFill>
                  <a:srgbClr val="000000"/>
                </a:solidFill>
              </a:rPr>
              <a:t>Discovery of hidden trends on a large data source</a:t>
            </a:r>
            <a:endParaRPr>
              <a:solidFill>
                <a:srgbClr val="000000"/>
              </a:solidFill>
            </a:endParaRPr>
          </a:p>
          <a:p>
            <a:pPr indent="0" lvl="0" marL="0" rtl="0" algn="ctr">
              <a:lnSpc>
                <a:spcPct val="200000"/>
              </a:lnSpc>
              <a:spcBef>
                <a:spcPts val="1200"/>
              </a:spcBef>
              <a:spcAft>
                <a:spcPts val="0"/>
              </a:spcAft>
              <a:buNone/>
            </a:pPr>
            <a:r>
              <a:t/>
            </a:r>
            <a:endParaRPr>
              <a:solidFill>
                <a:srgbClr val="000000"/>
              </a:solidFill>
            </a:endParaRPr>
          </a:p>
          <a:p>
            <a:pPr indent="0" lvl="0" marL="0" rtl="0" algn="ctr">
              <a:spcBef>
                <a:spcPts val="1200"/>
              </a:spcBef>
              <a:spcAft>
                <a:spcPts val="0"/>
              </a:spcAft>
              <a:buNone/>
            </a:pPr>
            <a:r>
              <a:t/>
            </a:r>
            <a:endParaRPr>
              <a:solidFill>
                <a:srgbClr val="000000"/>
              </a:solidFill>
            </a:endParaRPr>
          </a:p>
          <a:p>
            <a:pPr indent="0" lvl="0" marL="0" rtl="0" algn="ctr">
              <a:spcBef>
                <a:spcPts val="1200"/>
              </a:spcBef>
              <a:spcAft>
                <a:spcPts val="1200"/>
              </a:spcAft>
              <a:buNone/>
            </a:pPr>
            <a:r>
              <a:rPr lang="en">
                <a:solidFill>
                  <a:srgbClr val="000000"/>
                </a:solidFill>
              </a:rPr>
              <a:t>A potential future resource for </a:t>
            </a:r>
            <a:r>
              <a:rPr lang="en">
                <a:solidFill>
                  <a:srgbClr val="000000"/>
                </a:solidFill>
              </a:rPr>
              <a:t>recommendation</a:t>
            </a:r>
            <a:r>
              <a:rPr lang="en">
                <a:solidFill>
                  <a:srgbClr val="000000"/>
                </a:solidFill>
              </a:rPr>
              <a:t> and </a:t>
            </a:r>
            <a:r>
              <a:rPr lang="en">
                <a:solidFill>
                  <a:srgbClr val="000000"/>
                </a:solidFill>
              </a:rPr>
              <a:t>classification</a:t>
            </a:r>
            <a:r>
              <a:rPr lang="en">
                <a:solidFill>
                  <a:srgbClr val="000000"/>
                </a:solidFill>
              </a:rPr>
              <a:t> tasks</a:t>
            </a:r>
            <a:endParaRPr>
              <a:solidFill>
                <a:srgbClr val="000000"/>
              </a:solidFill>
            </a:endParaRPr>
          </a:p>
        </p:txBody>
      </p:sp>
      <p:pic>
        <p:nvPicPr>
          <p:cNvPr id="98" name="Google Shape;98;p18"/>
          <p:cNvPicPr preferRelativeResize="0"/>
          <p:nvPr/>
        </p:nvPicPr>
        <p:blipFill>
          <a:blip r:embed="rId3">
            <a:alphaModFix/>
          </a:blip>
          <a:stretch>
            <a:fillRect/>
          </a:stretch>
        </p:blipFill>
        <p:spPr>
          <a:xfrm>
            <a:off x="670575" y="2215725"/>
            <a:ext cx="1260375" cy="1260375"/>
          </a:xfrm>
          <a:prstGeom prst="rect">
            <a:avLst/>
          </a:prstGeom>
          <a:noFill/>
          <a:ln>
            <a:noFill/>
          </a:ln>
        </p:spPr>
      </p:pic>
      <p:pic>
        <p:nvPicPr>
          <p:cNvPr id="99" name="Google Shape;99;p18"/>
          <p:cNvPicPr preferRelativeResize="0"/>
          <p:nvPr/>
        </p:nvPicPr>
        <p:blipFill>
          <a:blip r:embed="rId4">
            <a:alphaModFix/>
          </a:blip>
          <a:stretch>
            <a:fillRect/>
          </a:stretch>
        </p:blipFill>
        <p:spPr>
          <a:xfrm>
            <a:off x="6813188" y="2168325"/>
            <a:ext cx="1192274" cy="1192274"/>
          </a:xfrm>
          <a:prstGeom prst="rect">
            <a:avLst/>
          </a:prstGeom>
          <a:noFill/>
          <a:ln>
            <a:noFill/>
          </a:ln>
        </p:spPr>
      </p:pic>
      <p:pic>
        <p:nvPicPr>
          <p:cNvPr id="100" name="Google Shape;100;p18"/>
          <p:cNvPicPr preferRelativeResize="0"/>
          <p:nvPr/>
        </p:nvPicPr>
        <p:blipFill>
          <a:blip r:embed="rId5">
            <a:alphaModFix/>
          </a:blip>
          <a:stretch>
            <a:fillRect/>
          </a:stretch>
        </p:blipFill>
        <p:spPr>
          <a:xfrm>
            <a:off x="1538450" y="2215737"/>
            <a:ext cx="1260374" cy="1260352"/>
          </a:xfrm>
          <a:prstGeom prst="rect">
            <a:avLst/>
          </a:prstGeom>
          <a:noFill/>
          <a:ln>
            <a:noFill/>
          </a:ln>
        </p:spPr>
      </p:pic>
      <p:cxnSp>
        <p:nvCxnSpPr>
          <p:cNvPr id="101" name="Google Shape;101;p18"/>
          <p:cNvCxnSpPr>
            <a:stCxn id="95" idx="1"/>
            <a:endCxn id="95" idx="3"/>
          </p:cNvCxnSpPr>
          <p:nvPr/>
        </p:nvCxnSpPr>
        <p:spPr>
          <a:xfrm>
            <a:off x="3268051" y="2908465"/>
            <a:ext cx="2607900" cy="0"/>
          </a:xfrm>
          <a:prstGeom prst="straightConnector1">
            <a:avLst/>
          </a:prstGeom>
          <a:noFill/>
          <a:ln cap="flat" cmpd="sng" w="76200">
            <a:solidFill>
              <a:schemeClr val="dk1"/>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Impact"/>
                <a:ea typeface="Impact"/>
                <a:cs typeface="Impact"/>
                <a:sym typeface="Impact"/>
              </a:rPr>
              <a:t>Plan of Tasks</a:t>
            </a:r>
            <a:endParaRPr>
              <a:latin typeface="Impact"/>
              <a:ea typeface="Impact"/>
              <a:cs typeface="Impact"/>
              <a:sym typeface="Impact"/>
            </a:endParaRPr>
          </a:p>
        </p:txBody>
      </p:sp>
      <p:sp>
        <p:nvSpPr>
          <p:cNvPr id="107" name="Google Shape;107;p19"/>
          <p:cNvSpPr txBox="1"/>
          <p:nvPr>
            <p:ph idx="1" type="body"/>
          </p:nvPr>
        </p:nvSpPr>
        <p:spPr>
          <a:xfrm>
            <a:off x="311700" y="3938825"/>
            <a:ext cx="8520600" cy="994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lang="en">
                <a:solidFill>
                  <a:schemeClr val="dk1"/>
                </a:solidFill>
              </a:rPr>
              <a:t>For the proposal tasks, all members contributed to the literature survey while </a:t>
            </a:r>
            <a:r>
              <a:rPr lang="en">
                <a:solidFill>
                  <a:schemeClr val="dk1"/>
                </a:solidFill>
              </a:rPr>
              <a:t>Mehmet, Asha, and Dipendra worked on the proposal, Anshit and Jaylen worked on the presentation slides and Yashwant is presenting the video. </a:t>
            </a:r>
            <a:r>
              <a:rPr lang="en">
                <a:solidFill>
                  <a:schemeClr val="dk1"/>
                </a:solidFill>
              </a:rPr>
              <a:t>All other tasks will be evenly distributed between all group members who will each give an equal amount of effort. </a:t>
            </a:r>
            <a:endParaRPr>
              <a:solidFill>
                <a:schemeClr val="dk1"/>
              </a:solidFill>
            </a:endParaRPr>
          </a:p>
        </p:txBody>
      </p:sp>
      <p:pic>
        <p:nvPicPr>
          <p:cNvPr id="108" name="Google Shape;108;p19"/>
          <p:cNvPicPr preferRelativeResize="0"/>
          <p:nvPr/>
        </p:nvPicPr>
        <p:blipFill>
          <a:blip r:embed="rId3">
            <a:alphaModFix/>
          </a:blip>
          <a:stretch>
            <a:fillRect/>
          </a:stretch>
        </p:blipFill>
        <p:spPr>
          <a:xfrm>
            <a:off x="602975" y="1134400"/>
            <a:ext cx="7938048" cy="2616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Survey References</a:t>
            </a:r>
            <a:endParaRPr/>
          </a:p>
        </p:txBody>
      </p:sp>
      <p:sp>
        <p:nvSpPr>
          <p:cNvPr id="114" name="Google Shape;11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sz="1150">
                <a:solidFill>
                  <a:schemeClr val="dk1"/>
                </a:solidFill>
              </a:rPr>
              <a:t>[1] Animashree Anandkumar, Dean P. Foster, Daniel J. Hsu, Sham M. Kakade, and Yi-Kai Liu. Two svds suffice: Spectral decompositions for probabilistic topic modeling and latent dirichlet allocation.CoRR ,abs/1204.6703, 2012.</a:t>
            </a:r>
            <a:endParaRPr b="1" sz="1150">
              <a:solidFill>
                <a:schemeClr val="dk1"/>
              </a:solidFill>
            </a:endParaRPr>
          </a:p>
          <a:p>
            <a:pPr indent="0" lvl="0" marL="0" rtl="0" algn="l">
              <a:spcBef>
                <a:spcPts val="0"/>
              </a:spcBef>
              <a:spcAft>
                <a:spcPts val="0"/>
              </a:spcAft>
              <a:buNone/>
            </a:pPr>
            <a:r>
              <a:t/>
            </a:r>
            <a:endParaRPr b="1" sz="1150">
              <a:solidFill>
                <a:schemeClr val="dk1"/>
              </a:solidFill>
            </a:endParaRPr>
          </a:p>
          <a:p>
            <a:pPr indent="0" lvl="0" marL="0" rtl="0" algn="l">
              <a:spcBef>
                <a:spcPts val="0"/>
              </a:spcBef>
              <a:spcAft>
                <a:spcPts val="0"/>
              </a:spcAft>
              <a:buNone/>
            </a:pPr>
            <a:r>
              <a:rPr b="1" lang="en" sz="1150">
                <a:solidFill>
                  <a:schemeClr val="dk1"/>
                </a:solidFill>
              </a:rPr>
              <a:t>[2] Stephan A. Curiskis, Barry Drake, Thomas R. Osborn, and Paul J. Kennedy. An evaluation of document clustering and topic modelling in two online social networks: Twitter and reddit. Information Processing Management, 57(2):102034, 2020.</a:t>
            </a:r>
            <a:endParaRPr b="1" sz="1150">
              <a:solidFill>
                <a:schemeClr val="dk1"/>
              </a:solidFill>
            </a:endParaRPr>
          </a:p>
          <a:p>
            <a:pPr indent="0" lvl="0" marL="0" rtl="0" algn="l">
              <a:spcBef>
                <a:spcPts val="0"/>
              </a:spcBef>
              <a:spcAft>
                <a:spcPts val="0"/>
              </a:spcAft>
              <a:buNone/>
            </a:pPr>
            <a:r>
              <a:t/>
            </a:r>
            <a:endParaRPr b="1" sz="1150">
              <a:solidFill>
                <a:schemeClr val="dk1"/>
              </a:solidFill>
            </a:endParaRPr>
          </a:p>
          <a:p>
            <a:pPr indent="0" lvl="0" marL="0" rtl="0" algn="l">
              <a:spcBef>
                <a:spcPts val="0"/>
              </a:spcBef>
              <a:spcAft>
                <a:spcPts val="0"/>
              </a:spcAft>
              <a:buNone/>
            </a:pPr>
            <a:r>
              <a:rPr b="1" lang="en" sz="1150">
                <a:solidFill>
                  <a:schemeClr val="dk1"/>
                </a:solidFill>
              </a:rPr>
              <a:t>[3] Liangjie Hong and Brian D. Davison. Empirical study of topic modeling in twitter. In Proceedings of the First Workshop on Social Media Analytics, SOMA ’10, page 80–88, New York, NY, USA, 2010. Association for Computing Machinery.</a:t>
            </a:r>
            <a:endParaRPr b="1" sz="1150">
              <a:solidFill>
                <a:schemeClr val="dk1"/>
              </a:solidFill>
            </a:endParaRPr>
          </a:p>
          <a:p>
            <a:pPr indent="0" lvl="0" marL="0" rtl="0" algn="l">
              <a:spcBef>
                <a:spcPts val="0"/>
              </a:spcBef>
              <a:spcAft>
                <a:spcPts val="0"/>
              </a:spcAft>
              <a:buNone/>
            </a:pPr>
            <a:r>
              <a:t/>
            </a:r>
            <a:endParaRPr b="1" sz="1150">
              <a:solidFill>
                <a:schemeClr val="dk1"/>
              </a:solidFill>
            </a:endParaRPr>
          </a:p>
          <a:p>
            <a:pPr indent="0" lvl="0" marL="0" rtl="0" algn="l">
              <a:spcBef>
                <a:spcPts val="0"/>
              </a:spcBef>
              <a:spcAft>
                <a:spcPts val="0"/>
              </a:spcAft>
              <a:buNone/>
            </a:pPr>
            <a:r>
              <a:rPr b="1" lang="en" sz="1150">
                <a:solidFill>
                  <a:schemeClr val="dk1"/>
                </a:solidFill>
              </a:rPr>
              <a:t>[4] Yunhwan Kim and Sunmi Lee. #shoutyourabortion on instagram: Exploring the visual representation of hashtag movement and the public’s responses. SAGE Open, 12(2):21582440221093327, 2022.</a:t>
            </a:r>
            <a:endParaRPr b="1" sz="1150">
              <a:solidFill>
                <a:schemeClr val="dk1"/>
              </a:solidFill>
            </a:endParaRPr>
          </a:p>
          <a:p>
            <a:pPr indent="0" lvl="0" marL="0" rtl="0" algn="l">
              <a:spcBef>
                <a:spcPts val="0"/>
              </a:spcBef>
              <a:spcAft>
                <a:spcPts val="0"/>
              </a:spcAft>
              <a:buNone/>
            </a:pPr>
            <a:r>
              <a:t/>
            </a:r>
            <a:endParaRPr b="1" sz="1150">
              <a:solidFill>
                <a:schemeClr val="dk1"/>
              </a:solidFill>
            </a:endParaRPr>
          </a:p>
          <a:p>
            <a:pPr indent="0" lvl="0" marL="0" rtl="0" algn="l">
              <a:spcBef>
                <a:spcPts val="0"/>
              </a:spcBef>
              <a:spcAft>
                <a:spcPts val="0"/>
              </a:spcAft>
              <a:buNone/>
            </a:pPr>
            <a:r>
              <a:rPr b="1" lang="en" sz="1150">
                <a:solidFill>
                  <a:schemeClr val="dk1"/>
                </a:solidFill>
              </a:rPr>
              <a:t>[5] David Mohaisen. Computational data and Social Networks: 10th International Conference, csonet 2021, virtual event, November 15-17,2021: Proceedings. Springer, 2021</a:t>
            </a:r>
            <a:endParaRPr b="1" sz="1150">
              <a:solidFill>
                <a:schemeClr val="dk1"/>
              </a:solidFill>
            </a:endParaRPr>
          </a:p>
          <a:p>
            <a:pPr indent="0" lvl="0" marL="0" rtl="0" algn="l">
              <a:spcBef>
                <a:spcPts val="0"/>
              </a:spcBef>
              <a:spcAft>
                <a:spcPts val="0"/>
              </a:spcAft>
              <a:buNone/>
            </a:pPr>
            <a:r>
              <a:t/>
            </a:r>
            <a:endParaRPr b="1" sz="1150">
              <a:solidFill>
                <a:schemeClr val="dk1"/>
              </a:solidFill>
            </a:endParaRPr>
          </a:p>
          <a:p>
            <a:pPr indent="0" lvl="0" marL="0" rtl="0" algn="l">
              <a:spcBef>
                <a:spcPts val="0"/>
              </a:spcBef>
              <a:spcAft>
                <a:spcPts val="0"/>
              </a:spcAft>
              <a:buNone/>
            </a:pPr>
            <a:r>
              <a:rPr b="1" lang="en" sz="1150">
                <a:solidFill>
                  <a:schemeClr val="dk1"/>
                </a:solidFill>
              </a:rPr>
              <a:t>[6] Anke Wonneberger, Iina R. Hellsten, and Sandra H. J. Jacobs. Hashtag activism and the configuration of counterpublics: Dutch animal welfare debates on twitter. Information, Communication </a:t>
            </a:r>
            <a:r>
              <a:rPr b="1" lang="en" sz="1150">
                <a:solidFill>
                  <a:schemeClr val="dk1"/>
                </a:solidFill>
                <a:latin typeface="Courier New"/>
                <a:ea typeface="Courier New"/>
                <a:cs typeface="Courier New"/>
                <a:sym typeface="Courier New"/>
              </a:rPr>
              <a:t>&amp; </a:t>
            </a:r>
            <a:r>
              <a:rPr b="1" lang="en" sz="1150">
                <a:solidFill>
                  <a:schemeClr val="dk1"/>
                </a:solidFill>
              </a:rPr>
              <a:t>Society ,</a:t>
            </a:r>
            <a:r>
              <a:rPr b="1" lang="en" sz="1150">
                <a:solidFill>
                  <a:schemeClr val="dk1"/>
                </a:solidFill>
              </a:rPr>
              <a:t>2</a:t>
            </a:r>
            <a:r>
              <a:rPr b="1" lang="en" sz="1150">
                <a:solidFill>
                  <a:schemeClr val="dk1"/>
                </a:solidFill>
              </a:rPr>
              <a:t>4(12):1694–1711, 2021.</a:t>
            </a:r>
            <a:endParaRPr b="1" sz="1150">
              <a:solidFill>
                <a:schemeClr val="dk1"/>
              </a:solidFill>
            </a:endParaRPr>
          </a:p>
          <a:p>
            <a:pPr indent="0" lvl="0" marL="0" rtl="0" algn="l">
              <a:spcBef>
                <a:spcPts val="0"/>
              </a:spcBef>
              <a:spcAft>
                <a:spcPts val="0"/>
              </a:spcAft>
              <a:buNone/>
            </a:pPr>
            <a:r>
              <a:t/>
            </a:r>
            <a:endParaRPr sz="55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