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9"/>
  </p:notesMasterIdLst>
  <p:handoutMasterIdLst>
    <p:handoutMasterId r:id="rId20"/>
  </p:handoutMasterIdLst>
  <p:sldIdLst>
    <p:sldId id="256" r:id="rId3"/>
    <p:sldId id="257" r:id="rId4"/>
    <p:sldId id="258" r:id="rId5"/>
    <p:sldId id="259" r:id="rId6"/>
    <p:sldId id="260" r:id="rId7"/>
    <p:sldId id="261" r:id="rId8"/>
    <p:sldId id="263" r:id="rId9"/>
    <p:sldId id="264" r:id="rId10"/>
    <p:sldId id="262" r:id="rId11"/>
    <p:sldId id="265" r:id="rId12"/>
    <p:sldId id="266" r:id="rId13"/>
    <p:sldId id="267" r:id="rId14"/>
    <p:sldId id="269" r:id="rId15"/>
    <p:sldId id="271" r:id="rId16"/>
    <p:sldId id="27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E821C5-C7B2-4BCC-B9BC-F9EDCBEFA4B2}">
          <p14:sldIdLst>
            <p14:sldId id="256"/>
            <p14:sldId id="257"/>
            <p14:sldId id="258"/>
            <p14:sldId id="259"/>
            <p14:sldId id="260"/>
            <p14:sldId id="261"/>
            <p14:sldId id="263"/>
            <p14:sldId id="264"/>
            <p14:sldId id="262"/>
            <p14:sldId id="265"/>
            <p14:sldId id="266"/>
            <p14:sldId id="267"/>
            <p14:sldId id="269"/>
            <p14:sldId id="271"/>
            <p14:sldId id="270"/>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18" autoAdjust="0"/>
    <p:restoredTop sz="74799" autoAdjust="0"/>
  </p:normalViewPr>
  <p:slideViewPr>
    <p:cSldViewPr>
      <p:cViewPr varScale="1">
        <p:scale>
          <a:sx n="87" d="100"/>
          <a:sy n="87" d="100"/>
        </p:scale>
        <p:origin x="738" y="54"/>
      </p:cViewPr>
      <p:guideLst/>
    </p:cSldViewPr>
  </p:slideViewPr>
  <p:notesTextViewPr>
    <p:cViewPr>
      <p:scale>
        <a:sx n="1" d="1"/>
        <a:sy n="1" d="1"/>
      </p:scale>
      <p:origin x="0" y="0"/>
    </p:cViewPr>
  </p:notesTextViewPr>
  <p:notesViewPr>
    <p:cSldViewPr showGuides="1">
      <p:cViewPr varScale="1">
        <p:scale>
          <a:sx n="95" d="100"/>
          <a:sy n="95" d="100"/>
        </p:scale>
        <p:origin x="358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oa.ad.gatech.edu\gtfs\students\wzhang300\My%20Documents\My%20Files\StreetCar\BenchmarkCities\Cit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Los Angeles</c:v>
          </c:tx>
          <c:spPr>
            <a:ln w="19050" cap="rnd">
              <a:solidFill>
                <a:schemeClr val="accent1"/>
              </a:solidFill>
              <a:round/>
            </a:ln>
            <a:effectLst/>
          </c:spPr>
          <c:marker>
            <c:symbol val="circle"/>
            <c:size val="5"/>
            <c:spPr>
              <a:solidFill>
                <a:schemeClr val="accent1"/>
              </a:solidFill>
              <a:ln w="9525">
                <a:solidFill>
                  <a:schemeClr val="accent1"/>
                </a:solidFill>
              </a:ln>
              <a:effectLst/>
            </c:spPr>
          </c:marker>
          <c:cat>
            <c:strRef>
              <c:f>Sheet1!$B$23:$T$23</c:f>
              <c:strCache>
                <c:ptCount val="19"/>
                <c:pt idx="0">
                  <c:v>&lt;5</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85-89</c:v>
                </c:pt>
                <c:pt idx="18">
                  <c:v>&gt;90</c:v>
                </c:pt>
              </c:strCache>
            </c:strRef>
          </c:cat>
          <c:val>
            <c:numRef>
              <c:f>Sheet1!$B$24:$T$24</c:f>
              <c:numCache>
                <c:formatCode>0</c:formatCode>
                <c:ptCount val="19"/>
                <c:pt idx="0">
                  <c:v>13642.793581281327</c:v>
                </c:pt>
                <c:pt idx="1">
                  <c:v>12931.283743734642</c:v>
                </c:pt>
                <c:pt idx="2">
                  <c:v>13418.770528217847</c:v>
                </c:pt>
                <c:pt idx="3">
                  <c:v>15573.54625574744</c:v>
                </c:pt>
                <c:pt idx="4">
                  <c:v>15687.135409413429</c:v>
                </c:pt>
                <c:pt idx="5">
                  <c:v>15377.131677533334</c:v>
                </c:pt>
                <c:pt idx="6">
                  <c:v>14447.120481893044</c:v>
                </c:pt>
                <c:pt idx="7">
                  <c:v>13727.196632963694</c:v>
                </c:pt>
                <c:pt idx="8">
                  <c:v>12970.198546379472</c:v>
                </c:pt>
                <c:pt idx="9">
                  <c:v>11984.181587473313</c:v>
                </c:pt>
                <c:pt idx="10">
                  <c:v>10945.314119569784</c:v>
                </c:pt>
                <c:pt idx="11">
                  <c:v>8941.7276590724687</c:v>
                </c:pt>
                <c:pt idx="12">
                  <c:v>7000.4574703780218</c:v>
                </c:pt>
                <c:pt idx="13">
                  <c:v>5093.3692029256563</c:v>
                </c:pt>
                <c:pt idx="14">
                  <c:v>3702.9538219401175</c:v>
                </c:pt>
                <c:pt idx="15">
                  <c:v>2888.6352828114841</c:v>
                </c:pt>
                <c:pt idx="16">
                  <c:v>2239.1787792119603</c:v>
                </c:pt>
                <c:pt idx="17">
                  <c:v>1409.8727823079535</c:v>
                </c:pt>
                <c:pt idx="18">
                  <c:v>785.13243714501107</c:v>
                </c:pt>
              </c:numCache>
            </c:numRef>
          </c:val>
          <c:smooth val="1"/>
        </c:ser>
        <c:ser>
          <c:idx val="5"/>
          <c:order val="1"/>
          <c:tx>
            <c:v>Denver</c:v>
          </c:tx>
          <c:spPr>
            <a:ln w="19050" cap="rnd">
              <a:solidFill>
                <a:schemeClr val="accent6"/>
              </a:solidFill>
              <a:round/>
            </a:ln>
            <a:effectLst/>
          </c:spPr>
          <c:marker>
            <c:symbol val="circle"/>
            <c:size val="5"/>
            <c:spPr>
              <a:solidFill>
                <a:schemeClr val="accent6"/>
              </a:solidFill>
              <a:ln w="9525">
                <a:solidFill>
                  <a:schemeClr val="accent6"/>
                </a:solidFill>
              </a:ln>
              <a:effectLst/>
            </c:spPr>
          </c:marker>
          <c:cat>
            <c:strRef>
              <c:f>Sheet1!$B$23:$T$23</c:f>
              <c:strCache>
                <c:ptCount val="19"/>
                <c:pt idx="0">
                  <c:v>&lt;5</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85-89</c:v>
                </c:pt>
                <c:pt idx="18">
                  <c:v>&gt;90</c:v>
                </c:pt>
              </c:strCache>
            </c:strRef>
          </c:cat>
          <c:val>
            <c:numRef>
              <c:f>Sheet1!$B$25:$T$25</c:f>
              <c:numCache>
                <c:formatCode>0</c:formatCode>
                <c:ptCount val="19"/>
                <c:pt idx="0">
                  <c:v>3152.3865074268429</c:v>
                </c:pt>
                <c:pt idx="1">
                  <c:v>2666.5147985879689</c:v>
                </c:pt>
                <c:pt idx="2">
                  <c:v>2269.8415834812117</c:v>
                </c:pt>
                <c:pt idx="3">
                  <c:v>2935.0735464552927</c:v>
                </c:pt>
                <c:pt idx="4">
                  <c:v>4681.4760209296755</c:v>
                </c:pt>
                <c:pt idx="5">
                  <c:v>5868.9911729054174</c:v>
                </c:pt>
                <c:pt idx="6">
                  <c:v>4514.2529268487315</c:v>
                </c:pt>
                <c:pt idx="7">
                  <c:v>3807.4078436886084</c:v>
                </c:pt>
                <c:pt idx="8">
                  <c:v>3241.58500115896</c:v>
                </c:pt>
                <c:pt idx="9">
                  <c:v>3203.2469876542273</c:v>
                </c:pt>
                <c:pt idx="10">
                  <c:v>3282.0422013398338</c:v>
                </c:pt>
                <c:pt idx="11">
                  <c:v>3001.7316000866372</c:v>
                </c:pt>
                <c:pt idx="12">
                  <c:v>2507.3831445431988</c:v>
                </c:pt>
                <c:pt idx="13">
                  <c:v>1637.5533406544134</c:v>
                </c:pt>
                <c:pt idx="14">
                  <c:v>1178.6530986027883</c:v>
                </c:pt>
                <c:pt idx="15">
                  <c:v>979.06424437714452</c:v>
                </c:pt>
                <c:pt idx="16">
                  <c:v>867.90327054683905</c:v>
                </c:pt>
                <c:pt idx="17">
                  <c:v>597.41798933756888</c:v>
                </c:pt>
                <c:pt idx="18">
                  <c:v>307.47472137464041</c:v>
                </c:pt>
              </c:numCache>
            </c:numRef>
          </c:val>
          <c:smooth val="0"/>
        </c:ser>
        <c:ser>
          <c:idx val="1"/>
          <c:order val="2"/>
          <c:tx>
            <c:v>Salt Lake</c:v>
          </c:tx>
          <c:spPr>
            <a:ln w="19050" cap="rnd">
              <a:solidFill>
                <a:schemeClr val="accent2"/>
              </a:solidFill>
              <a:round/>
            </a:ln>
            <a:effectLst/>
          </c:spPr>
          <c:marker>
            <c:symbol val="circle"/>
            <c:size val="5"/>
            <c:spPr>
              <a:solidFill>
                <a:schemeClr val="accent2"/>
              </a:solidFill>
              <a:ln w="9525">
                <a:solidFill>
                  <a:schemeClr val="accent2"/>
                </a:solidFill>
              </a:ln>
              <a:effectLst/>
            </c:spPr>
          </c:marker>
          <c:cat>
            <c:strRef>
              <c:f>Sheet1!$B$23:$T$23</c:f>
              <c:strCache>
                <c:ptCount val="19"/>
                <c:pt idx="0">
                  <c:v>&lt;5</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85-89</c:v>
                </c:pt>
                <c:pt idx="18">
                  <c:v>&gt;90</c:v>
                </c:pt>
              </c:strCache>
            </c:strRef>
          </c:cat>
          <c:val>
            <c:numRef>
              <c:f>Sheet1!$B$26:$T$26</c:f>
              <c:numCache>
                <c:formatCode>0</c:formatCode>
                <c:ptCount val="19"/>
                <c:pt idx="0">
                  <c:v>3942.7453618756372</c:v>
                </c:pt>
                <c:pt idx="1">
                  <c:v>3458.2103703703706</c:v>
                </c:pt>
                <c:pt idx="2">
                  <c:v>3086.3252463472645</c:v>
                </c:pt>
                <c:pt idx="3">
                  <c:v>3179.2965273530413</c:v>
                </c:pt>
                <c:pt idx="4">
                  <c:v>4270.8556710839275</c:v>
                </c:pt>
                <c:pt idx="5">
                  <c:v>4726.876792388719</c:v>
                </c:pt>
                <c:pt idx="6">
                  <c:v>4014.2308392796467</c:v>
                </c:pt>
                <c:pt idx="7">
                  <c:v>3131.9072782874618</c:v>
                </c:pt>
                <c:pt idx="8">
                  <c:v>2653.7979476724431</c:v>
                </c:pt>
                <c:pt idx="9">
                  <c:v>2551.1881753312946</c:v>
                </c:pt>
                <c:pt idx="10">
                  <c:v>2365.8480190282025</c:v>
                </c:pt>
                <c:pt idx="11">
                  <c:v>2022.6775671083929</c:v>
                </c:pt>
                <c:pt idx="12">
                  <c:v>1540.5521984369691</c:v>
                </c:pt>
                <c:pt idx="13">
                  <c:v>1086.5390961603805</c:v>
                </c:pt>
                <c:pt idx="14">
                  <c:v>786.74185524974519</c:v>
                </c:pt>
                <c:pt idx="15">
                  <c:v>570.27740400951416</c:v>
                </c:pt>
                <c:pt idx="16">
                  <c:v>465.86041454298334</c:v>
                </c:pt>
                <c:pt idx="17">
                  <c:v>308.43172273190623</c:v>
                </c:pt>
                <c:pt idx="18">
                  <c:v>159.63751274209989</c:v>
                </c:pt>
              </c:numCache>
            </c:numRef>
          </c:val>
          <c:smooth val="0"/>
        </c:ser>
        <c:ser>
          <c:idx val="2"/>
          <c:order val="3"/>
          <c:tx>
            <c:strRef>
              <c:f>Sheet1!$A$27</c:f>
              <c:strCache>
                <c:ptCount val="1"/>
                <c:pt idx="0">
                  <c:v>Houston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strRef>
              <c:f>Sheet1!$B$23:$T$23</c:f>
              <c:strCache>
                <c:ptCount val="19"/>
                <c:pt idx="0">
                  <c:v>&lt;5</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85-89</c:v>
                </c:pt>
                <c:pt idx="18">
                  <c:v>&gt;90</c:v>
                </c:pt>
              </c:strCache>
            </c:strRef>
          </c:cat>
          <c:val>
            <c:numRef>
              <c:f>Sheet1!$B$27:$T$27</c:f>
              <c:numCache>
                <c:formatCode>0</c:formatCode>
                <c:ptCount val="19"/>
                <c:pt idx="0">
                  <c:v>1116.4999028290624</c:v>
                </c:pt>
                <c:pt idx="1">
                  <c:v>896.55781670784859</c:v>
                </c:pt>
                <c:pt idx="2">
                  <c:v>723.06660373691659</c:v>
                </c:pt>
                <c:pt idx="3">
                  <c:v>1137.5800179534876</c:v>
                </c:pt>
                <c:pt idx="4">
                  <c:v>2356.1226019600767</c:v>
                </c:pt>
                <c:pt idx="5">
                  <c:v>2883.4985794534368</c:v>
                </c:pt>
                <c:pt idx="6">
                  <c:v>2157.6337303460209</c:v>
                </c:pt>
                <c:pt idx="7">
                  <c:v>1598.3577556289736</c:v>
                </c:pt>
                <c:pt idx="8">
                  <c:v>1354.1642096301025</c:v>
                </c:pt>
                <c:pt idx="9">
                  <c:v>1279.3577833920986</c:v>
                </c:pt>
                <c:pt idx="10">
                  <c:v>1256.4121713540076</c:v>
                </c:pt>
                <c:pt idx="11">
                  <c:v>1061.2811941845507</c:v>
                </c:pt>
                <c:pt idx="12">
                  <c:v>825.48238429717651</c:v>
                </c:pt>
                <c:pt idx="13">
                  <c:v>528.30872595019298</c:v>
                </c:pt>
                <c:pt idx="14">
                  <c:v>333.92394754620244</c:v>
                </c:pt>
                <c:pt idx="15">
                  <c:v>256.69237532043275</c:v>
                </c:pt>
                <c:pt idx="16">
                  <c:v>185.43039321839399</c:v>
                </c:pt>
                <c:pt idx="17">
                  <c:v>128.71928704294956</c:v>
                </c:pt>
                <c:pt idx="18">
                  <c:v>78.910519448069081</c:v>
                </c:pt>
              </c:numCache>
            </c:numRef>
          </c:val>
          <c:smooth val="0"/>
        </c:ser>
        <c:ser>
          <c:idx val="4"/>
          <c:order val="4"/>
          <c:tx>
            <c:strRef>
              <c:f>Sheet1!$A$28</c:f>
              <c:strCache>
                <c:ptCount val="1"/>
                <c:pt idx="0">
                  <c:v>Baltimore</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strRef>
              <c:f>Sheet1!$B$23:$T$23</c:f>
              <c:strCache>
                <c:ptCount val="19"/>
                <c:pt idx="0">
                  <c:v>&lt;5</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85-89</c:v>
                </c:pt>
                <c:pt idx="18">
                  <c:v>&gt;90</c:v>
                </c:pt>
              </c:strCache>
            </c:strRef>
          </c:cat>
          <c:val>
            <c:numRef>
              <c:f>Sheet1!$B$28:$T$28</c:f>
              <c:numCache>
                <c:formatCode>0</c:formatCode>
                <c:ptCount val="19"/>
                <c:pt idx="0">
                  <c:v>1852.3571950592986</c:v>
                </c:pt>
                <c:pt idx="1">
                  <c:v>1666.8382405082525</c:v>
                </c:pt>
                <c:pt idx="2">
                  <c:v>1623.6448961280473</c:v>
                </c:pt>
                <c:pt idx="3">
                  <c:v>1808.2197338620394</c:v>
                </c:pt>
                <c:pt idx="4">
                  <c:v>2776.6475589548404</c:v>
                </c:pt>
                <c:pt idx="5">
                  <c:v>3336.5088314676664</c:v>
                </c:pt>
                <c:pt idx="6">
                  <c:v>2471.461797842242</c:v>
                </c:pt>
                <c:pt idx="7">
                  <c:v>1993.0306008002954</c:v>
                </c:pt>
                <c:pt idx="8">
                  <c:v>1992.7945715960318</c:v>
                </c:pt>
                <c:pt idx="9">
                  <c:v>2299.8685663427377</c:v>
                </c:pt>
                <c:pt idx="10">
                  <c:v>2349.4346992380551</c:v>
                </c:pt>
                <c:pt idx="11">
                  <c:v>2055.3423107258377</c:v>
                </c:pt>
                <c:pt idx="12">
                  <c:v>1801.8469453469272</c:v>
                </c:pt>
                <c:pt idx="13">
                  <c:v>1344.186318280161</c:v>
                </c:pt>
                <c:pt idx="14">
                  <c:v>1004.5402933451038</c:v>
                </c:pt>
                <c:pt idx="15">
                  <c:v>852.77351500372652</c:v>
                </c:pt>
                <c:pt idx="16">
                  <c:v>728.8581827654325</c:v>
                </c:pt>
                <c:pt idx="17">
                  <c:v>437.12608629584872</c:v>
                </c:pt>
                <c:pt idx="18">
                  <c:v>223.51965643745615</c:v>
                </c:pt>
              </c:numCache>
            </c:numRef>
          </c:val>
          <c:smooth val="0"/>
        </c:ser>
        <c:ser>
          <c:idx val="3"/>
          <c:order val="5"/>
          <c:tx>
            <c:strRef>
              <c:f>Sheet1!$A$29</c:f>
              <c:strCache>
                <c:ptCount val="1"/>
                <c:pt idx="0">
                  <c:v>Portland</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strRef>
              <c:f>Sheet1!$B$23:$T$23</c:f>
              <c:strCache>
                <c:ptCount val="19"/>
                <c:pt idx="0">
                  <c:v>&lt;5</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85-89</c:v>
                </c:pt>
                <c:pt idx="18">
                  <c:v>&gt;90</c:v>
                </c:pt>
              </c:strCache>
            </c:strRef>
          </c:cat>
          <c:val>
            <c:numRef>
              <c:f>Sheet1!$B$29:$T$29</c:f>
              <c:numCache>
                <c:formatCode>0</c:formatCode>
                <c:ptCount val="19"/>
                <c:pt idx="0">
                  <c:v>630.73843029160014</c:v>
                </c:pt>
                <c:pt idx="1">
                  <c:v>414.14865322307656</c:v>
                </c:pt>
                <c:pt idx="2">
                  <c:v>319.44726534165096</c:v>
                </c:pt>
                <c:pt idx="3">
                  <c:v>969.2165965472218</c:v>
                </c:pt>
                <c:pt idx="4">
                  <c:v>3723.2598288118379</c:v>
                </c:pt>
                <c:pt idx="5">
                  <c:v>4996.9708399825913</c:v>
                </c:pt>
                <c:pt idx="6">
                  <c:v>3523.4353692151458</c:v>
                </c:pt>
                <c:pt idx="7">
                  <c:v>2365.2691135935006</c:v>
                </c:pt>
                <c:pt idx="8">
                  <c:v>1878.6217902219644</c:v>
                </c:pt>
                <c:pt idx="9">
                  <c:v>1598.1425600851105</c:v>
                </c:pt>
                <c:pt idx="10">
                  <c:v>1659.7664297113013</c:v>
                </c:pt>
                <c:pt idx="11">
                  <c:v>1762.6239179844285</c:v>
                </c:pt>
                <c:pt idx="12">
                  <c:v>1473.0823540790173</c:v>
                </c:pt>
                <c:pt idx="13">
                  <c:v>953.35751245224628</c:v>
                </c:pt>
                <c:pt idx="14">
                  <c:v>584.06741138352913</c:v>
                </c:pt>
                <c:pt idx="15">
                  <c:v>449.49175492045072</c:v>
                </c:pt>
                <c:pt idx="16">
                  <c:v>378.35243483727453</c:v>
                </c:pt>
                <c:pt idx="17">
                  <c:v>264.16702935345035</c:v>
                </c:pt>
                <c:pt idx="18">
                  <c:v>165.84070796460176</c:v>
                </c:pt>
              </c:numCache>
            </c:numRef>
          </c:val>
          <c:smooth val="0"/>
        </c:ser>
        <c:ser>
          <c:idx val="6"/>
          <c:order val="6"/>
          <c:tx>
            <c:strRef>
              <c:f>Sheet1!$A$30</c:f>
              <c:strCache>
                <c:ptCount val="1"/>
                <c:pt idx="0">
                  <c:v>Atlanta</c:v>
                </c:pt>
              </c:strCache>
            </c:strRef>
          </c:tx>
          <c:spPr>
            <a:ln w="9525" cap="rnd" cmpd="sng" algn="ctr">
              <a:solidFill>
                <a:schemeClr val="dk1">
                  <a:shade val="90000"/>
                </a:schemeClr>
              </a:solidFill>
              <a:prstDash val="sysDash"/>
              <a:round/>
            </a:ln>
            <a:effectLst>
              <a:glow>
                <a:schemeClr val="accent1">
                  <a:alpha val="40000"/>
                </a:schemeClr>
              </a:glow>
              <a:outerShdw blurRad="38100" dist="25400" dir="5400000" rotWithShape="0">
                <a:srgbClr val="000000">
                  <a:alpha val="25000"/>
                </a:srgbClr>
              </a:outerShdw>
              <a:softEdge rad="0"/>
            </a:effectLst>
          </c:spPr>
          <c:marker>
            <c:symbol val="circle"/>
            <c:size val="5"/>
            <c:spPr>
              <a:gradFill rotWithShape="1">
                <a:gsLst>
                  <a:gs pos="0">
                    <a:schemeClr val="dk1">
                      <a:tint val="96000"/>
                      <a:lumMod val="104000"/>
                    </a:schemeClr>
                  </a:gs>
                  <a:gs pos="100000">
                    <a:schemeClr val="dk1">
                      <a:shade val="98000"/>
                      <a:lumMod val="94000"/>
                    </a:schemeClr>
                  </a:gs>
                </a:gsLst>
                <a:lin ang="5400000" scaled="0"/>
              </a:gradFill>
              <a:ln w="9525" cap="rnd" cmpd="sng" algn="ctr">
                <a:solidFill>
                  <a:schemeClr val="dk1">
                    <a:shade val="90000"/>
                  </a:schemeClr>
                </a:solidFill>
                <a:prstDash val="solid"/>
              </a:ln>
              <a:effectLst>
                <a:glow>
                  <a:schemeClr val="accent1">
                    <a:alpha val="40000"/>
                  </a:schemeClr>
                </a:glow>
                <a:outerShdw blurRad="38100" dist="25400" dir="5400000" rotWithShape="0">
                  <a:srgbClr val="000000">
                    <a:alpha val="25000"/>
                  </a:srgbClr>
                </a:outerShdw>
                <a:softEdge rad="0"/>
              </a:effectLst>
            </c:spPr>
          </c:marker>
          <c:cat>
            <c:strRef>
              <c:f>Sheet1!$B$23:$T$23</c:f>
              <c:strCache>
                <c:ptCount val="19"/>
                <c:pt idx="0">
                  <c:v>&lt;5</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85-89</c:v>
                </c:pt>
                <c:pt idx="18">
                  <c:v>&gt;90</c:v>
                </c:pt>
              </c:strCache>
            </c:strRef>
          </c:cat>
          <c:val>
            <c:numRef>
              <c:f>Sheet1!$B$30:$T$30</c:f>
              <c:numCache>
                <c:formatCode>0</c:formatCode>
                <c:ptCount val="19"/>
                <c:pt idx="0">
                  <c:v>222</c:v>
                </c:pt>
                <c:pt idx="1">
                  <c:v>134</c:v>
                </c:pt>
                <c:pt idx="2">
                  <c:v>94</c:v>
                </c:pt>
                <c:pt idx="3">
                  <c:v>1491</c:v>
                </c:pt>
                <c:pt idx="4">
                  <c:v>1692</c:v>
                </c:pt>
                <c:pt idx="5">
                  <c:v>979</c:v>
                </c:pt>
                <c:pt idx="6">
                  <c:v>788</c:v>
                </c:pt>
                <c:pt idx="7">
                  <c:v>577</c:v>
                </c:pt>
                <c:pt idx="8">
                  <c:v>474</c:v>
                </c:pt>
                <c:pt idx="9">
                  <c:v>436</c:v>
                </c:pt>
                <c:pt idx="10">
                  <c:v>397</c:v>
                </c:pt>
                <c:pt idx="11">
                  <c:v>330</c:v>
                </c:pt>
                <c:pt idx="12">
                  <c:v>255</c:v>
                </c:pt>
                <c:pt idx="13">
                  <c:v>159</c:v>
                </c:pt>
                <c:pt idx="14">
                  <c:v>108</c:v>
                </c:pt>
                <c:pt idx="15">
                  <c:v>75</c:v>
                </c:pt>
                <c:pt idx="16">
                  <c:v>70</c:v>
                </c:pt>
                <c:pt idx="17">
                  <c:v>40</c:v>
                </c:pt>
                <c:pt idx="18">
                  <c:v>30</c:v>
                </c:pt>
              </c:numCache>
            </c:numRef>
          </c:val>
          <c:smooth val="0"/>
        </c:ser>
        <c:dLbls>
          <c:showLegendKey val="0"/>
          <c:showVal val="0"/>
          <c:showCatName val="0"/>
          <c:showSerName val="0"/>
          <c:showPercent val="0"/>
          <c:showBubbleSize val="0"/>
        </c:dLbls>
        <c:marker val="1"/>
        <c:smooth val="0"/>
        <c:axId val="229223424"/>
        <c:axId val="229223984"/>
      </c:lineChart>
      <c:catAx>
        <c:axId val="229223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223984"/>
        <c:crosses val="autoZero"/>
        <c:auto val="1"/>
        <c:lblAlgn val="ctr"/>
        <c:lblOffset val="100"/>
        <c:noMultiLvlLbl val="0"/>
      </c:catAx>
      <c:valAx>
        <c:axId val="229223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223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3/10/2014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problem</a:t>
            </a:r>
            <a:r>
              <a:rPr lang="en-US" baseline="0" dirty="0" smtClean="0"/>
              <a:t> is that the parcel data doesn’t match up with the 2013 data. The FAR from tax assessor data is questionable. The highest value for FAR is actually more than 900000 (for some single family condos), which I don’t think is reasonable. These unreasonable data is deleted from the original data. The results displayed FAR result in the slides is obtained based on the subset of 2013 Tax assessor data.</a:t>
            </a:r>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51283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13</a:t>
            </a:fld>
            <a:endParaRPr lang="en-US"/>
          </a:p>
        </p:txBody>
      </p:sp>
    </p:spTree>
    <p:extLst>
      <p:ext uri="{BB962C8B-B14F-4D97-AF65-F5344CB8AC3E}">
        <p14:creationId xmlns:p14="http://schemas.microsoft.com/office/powerpoint/2010/main" val="186731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14</a:t>
            </a:fld>
            <a:endParaRPr lang="en-US"/>
          </a:p>
        </p:txBody>
      </p:sp>
    </p:spTree>
    <p:extLst>
      <p:ext uri="{BB962C8B-B14F-4D97-AF65-F5344CB8AC3E}">
        <p14:creationId xmlns:p14="http://schemas.microsoft.com/office/powerpoint/2010/main" val="70340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25866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01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3/10/2014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388853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3/10/2014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3333A4-2EF1-4B79-B68C-AB20E66B4822}"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7052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pPr/>
              <a:t>3/10/2014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379668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pPr/>
              <a:t>3/10/2014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3333A4-2EF1-4B79-B68C-AB20E66B4822}"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6114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pPr/>
              <a:t>3/10/2014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2921741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81450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56907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12151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081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20981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3/10/2014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26007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3/10/2014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23702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E2824-C2A0-4931-BB32-60B24BDBB3CC}" type="datetimeFigureOut">
              <a:rPr lang="en-US" smtClean="0"/>
              <a:t>3/10/2014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23639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93295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333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FE2824-C2A0-4931-BB32-60B24BDBB3CC}" type="datetimeFigureOut">
              <a:rPr lang="en-US" smtClean="0"/>
              <a:pPr/>
              <a:t>3/10/2014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3333A4-2EF1-4B79-B68C-AB20E66B4822}" type="slidenum">
              <a:rPr lang="en-US" smtClean="0"/>
              <a:pPr/>
              <a:t>‹#›</a:t>
            </a:fld>
            <a:endParaRPr lang="en-US"/>
          </a:p>
        </p:txBody>
      </p:sp>
      <p:sp>
        <p:nvSpPr>
          <p:cNvPr id="36" name="Rectangle 35"/>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612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1" y="3962400"/>
            <a:ext cx="8686800" cy="1158446"/>
          </a:xfrm>
        </p:spPr>
        <p:txBody>
          <a:bodyPr>
            <a:noAutofit/>
          </a:bodyPr>
          <a:lstStyle/>
          <a:p>
            <a:r>
              <a:rPr lang="en-US" sz="3600" dirty="0" smtClean="0"/>
              <a:t>Streetcar Project Data Collection Result Update</a:t>
            </a:r>
            <a:endParaRPr lang="en-US" sz="3600" dirty="0"/>
          </a:p>
        </p:txBody>
      </p:sp>
      <p:sp>
        <p:nvSpPr>
          <p:cNvPr id="3" name="Subtitle 2"/>
          <p:cNvSpPr>
            <a:spLocks noGrp="1"/>
          </p:cNvSpPr>
          <p:nvPr>
            <p:ph type="subTitle" idx="1"/>
          </p:nvPr>
        </p:nvSpPr>
        <p:spPr>
          <a:xfrm>
            <a:off x="2222501" y="5334000"/>
            <a:ext cx="8915399" cy="1126283"/>
          </a:xfrm>
        </p:spPr>
        <p:txBody>
          <a:bodyPr>
            <a:normAutofit/>
          </a:bodyPr>
          <a:lstStyle/>
          <a:p>
            <a:r>
              <a:rPr lang="en-US" dirty="0" smtClean="0"/>
              <a:t>Prepared by CGIS | March 11</a:t>
            </a:r>
            <a:r>
              <a:rPr lang="en-US" baseline="30000" dirty="0" smtClean="0"/>
              <a:t>th</a:t>
            </a:r>
            <a:r>
              <a:rPr lang="en-US" dirty="0" smtClean="0"/>
              <a:t>, 2014</a:t>
            </a:r>
            <a:endParaRPr lang="en-US" dirty="0"/>
          </a:p>
        </p:txBody>
      </p:sp>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95390" y="789154"/>
            <a:ext cx="1361473" cy="1164397"/>
          </a:xfrm>
          <a:prstGeom prst="rect">
            <a:avLst/>
          </a:prstGeom>
        </p:spPr>
      </p:pic>
      <p:pic>
        <p:nvPicPr>
          <p:cNvPr id="5" name="Pictur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91600" y="228600"/>
            <a:ext cx="1347984" cy="1681407"/>
          </a:xfrm>
          <a:prstGeom prst="rect">
            <a:avLst/>
          </a:prstGeom>
        </p:spPr>
      </p:pic>
      <p:pic>
        <p:nvPicPr>
          <p:cNvPr id="6" name="Picture 5"/>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56863" y="1077903"/>
            <a:ext cx="2843170" cy="821802"/>
          </a:xfrm>
          <a:prstGeom prst="rect">
            <a:avLst/>
          </a:prstGeom>
        </p:spPr>
      </p:pic>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34717" y="1077903"/>
            <a:ext cx="3048000" cy="832104"/>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Cities Data Collection Updates</a:t>
            </a:r>
            <a:endParaRPr lang="en-US" dirty="0"/>
          </a:p>
        </p:txBody>
      </p:sp>
      <p:sp>
        <p:nvSpPr>
          <p:cNvPr id="3" name="Content Placeholder 2"/>
          <p:cNvSpPr>
            <a:spLocks noGrp="1"/>
          </p:cNvSpPr>
          <p:nvPr>
            <p:ph idx="1"/>
          </p:nvPr>
        </p:nvSpPr>
        <p:spPr/>
        <p:txBody>
          <a:bodyPr/>
          <a:lstStyle/>
          <a:p>
            <a:r>
              <a:rPr lang="en-US" dirty="0" smtClean="0"/>
              <a:t>Light Rail </a:t>
            </a:r>
            <a:r>
              <a:rPr lang="en-US" dirty="0" err="1" smtClean="0"/>
              <a:t>Shapefile</a:t>
            </a:r>
            <a:r>
              <a:rPr lang="en-US" dirty="0" smtClean="0"/>
              <a:t> Collection</a:t>
            </a:r>
          </a:p>
          <a:p>
            <a:pPr lvl="1"/>
            <a:r>
              <a:rPr lang="en-US" dirty="0"/>
              <a:t>GTFS</a:t>
            </a:r>
            <a:r>
              <a:rPr lang="en-US" dirty="0" smtClean="0"/>
              <a:t>: General </a:t>
            </a:r>
            <a:r>
              <a:rPr lang="en-US" dirty="0"/>
              <a:t>Transit Feed Specification (GTFS</a:t>
            </a:r>
            <a:r>
              <a:rPr lang="en-US" dirty="0" smtClean="0"/>
              <a:t>)</a:t>
            </a:r>
          </a:p>
          <a:p>
            <a:pPr lvl="2"/>
            <a:r>
              <a:rPr lang="en-US" dirty="0" smtClean="0"/>
              <a:t>Los Angeles</a:t>
            </a:r>
          </a:p>
          <a:p>
            <a:pPr lvl="2"/>
            <a:r>
              <a:rPr lang="en-US" dirty="0" smtClean="0"/>
              <a:t>Denver</a:t>
            </a:r>
          </a:p>
          <a:p>
            <a:pPr lvl="2"/>
            <a:r>
              <a:rPr lang="en-US" dirty="0" smtClean="0"/>
              <a:t>Salt Lake</a:t>
            </a:r>
          </a:p>
          <a:p>
            <a:pPr lvl="2"/>
            <a:r>
              <a:rPr lang="en-US" dirty="0" smtClean="0"/>
              <a:t>Houston</a:t>
            </a:r>
          </a:p>
          <a:p>
            <a:pPr lvl="2"/>
            <a:r>
              <a:rPr lang="en-US" dirty="0" smtClean="0"/>
              <a:t>Baltimore</a:t>
            </a:r>
          </a:p>
          <a:p>
            <a:pPr lvl="2"/>
            <a:r>
              <a:rPr lang="en-US" dirty="0" smtClean="0"/>
              <a:t>Portland</a:t>
            </a:r>
          </a:p>
          <a:p>
            <a:pPr lvl="2"/>
            <a:r>
              <a:rPr lang="en-US" dirty="0" smtClean="0"/>
              <a:t>Missing City: Phoenix and Charlotte</a:t>
            </a:r>
          </a:p>
          <a:p>
            <a:r>
              <a:rPr lang="en-US" dirty="0" smtClean="0"/>
              <a:t>Study areas: Quarter-mile Buffer for each station</a:t>
            </a:r>
          </a:p>
        </p:txBody>
      </p:sp>
    </p:spTree>
    <p:extLst>
      <p:ext uri="{BB962C8B-B14F-4D97-AF65-F5344CB8AC3E}">
        <p14:creationId xmlns:p14="http://schemas.microsoft.com/office/powerpoint/2010/main" val="285291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Data Analysis for Bench Mark Cities</a:t>
            </a:r>
            <a:endParaRPr lang="en-US" dirty="0"/>
          </a:p>
        </p:txBody>
      </p:sp>
      <p:sp>
        <p:nvSpPr>
          <p:cNvPr id="4" name="Content Placeholder 3"/>
          <p:cNvSpPr>
            <a:spLocks noGrp="1"/>
          </p:cNvSpPr>
          <p:nvPr>
            <p:ph idx="1"/>
          </p:nvPr>
        </p:nvSpPr>
        <p:spPr/>
        <p:txBody>
          <a:bodyPr/>
          <a:lstStyle/>
          <a:p>
            <a:r>
              <a:rPr lang="en-US" dirty="0" smtClean="0"/>
              <a:t>Number of Homeowners/Renters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06738677"/>
              </p:ext>
            </p:extLst>
          </p:nvPr>
        </p:nvGraphicFramePr>
        <p:xfrm>
          <a:off x="838200" y="2667000"/>
          <a:ext cx="11125202" cy="2590798"/>
        </p:xfrm>
        <a:graphic>
          <a:graphicData uri="http://schemas.openxmlformats.org/drawingml/2006/table">
            <a:tbl>
              <a:tblPr>
                <a:tableStyleId>{22838BEF-8BB2-4498-84A7-C5851F593DF1}</a:tableStyleId>
              </a:tblPr>
              <a:tblGrid>
                <a:gridCol w="1485836"/>
                <a:gridCol w="687199"/>
                <a:gridCol w="1151523"/>
                <a:gridCol w="1244388"/>
                <a:gridCol w="1615848"/>
                <a:gridCol w="928647"/>
                <a:gridCol w="1002940"/>
                <a:gridCol w="1392973"/>
                <a:gridCol w="1615848"/>
              </a:tblGrid>
              <a:tr h="532273">
                <a:tc>
                  <a:txBody>
                    <a:bodyPr/>
                    <a:lstStyle/>
                    <a:p>
                      <a:pPr algn="l" fontAlgn="b"/>
                      <a:r>
                        <a:rPr lang="en-US" sz="1400" u="none" strike="noStrike" dirty="0">
                          <a:effectLst/>
                        </a:rPr>
                        <a:t>Benchmark City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HH#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HH_OWNED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POP_OWNED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HH_OWNED_SIZE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HH_RENT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POP_RENT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HH_RENT_SIZE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Total </a:t>
                      </a:r>
                      <a:r>
                        <a:rPr lang="en-US" sz="1400" u="none" strike="noStrike" dirty="0" smtClean="0">
                          <a:effectLst/>
                        </a:rPr>
                        <a:t>Population</a:t>
                      </a:r>
                      <a:endParaRPr lang="en-US" sz="1400" b="0" i="0" u="none" strike="noStrike" dirty="0">
                        <a:solidFill>
                          <a:srgbClr val="000000"/>
                        </a:solidFill>
                        <a:effectLst/>
                        <a:latin typeface="Calibri" panose="020F0502020204030204" pitchFamily="34" charset="0"/>
                      </a:endParaRPr>
                    </a:p>
                  </a:txBody>
                  <a:tcPr marL="9525" marR="9525" marT="9525" marB="0" anchor="b"/>
                </a:tc>
              </a:tr>
              <a:tr h="294075">
                <a:tc>
                  <a:txBody>
                    <a:bodyPr/>
                    <a:lstStyle/>
                    <a:p>
                      <a:pPr algn="l" fontAlgn="b"/>
                      <a:r>
                        <a:rPr lang="en-US" sz="1400" u="none" strike="noStrike" dirty="0">
                          <a:effectLst/>
                        </a:rPr>
                        <a:t>Los Angeles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61949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16798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57313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45151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125453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182766</a:t>
                      </a:r>
                      <a:endParaRPr lang="en-US" sz="1400" b="0" i="0" u="none" strike="noStrike" dirty="0">
                        <a:solidFill>
                          <a:srgbClr val="000000"/>
                        </a:solidFill>
                        <a:effectLst/>
                        <a:latin typeface="Calibri" panose="020F0502020204030204" pitchFamily="34" charset="0"/>
                      </a:endParaRPr>
                    </a:p>
                  </a:txBody>
                  <a:tcPr marL="9525" marR="9525" marT="9525" marB="0" anchor="b"/>
                </a:tc>
              </a:tr>
              <a:tr h="294075">
                <a:tc>
                  <a:txBody>
                    <a:bodyPr/>
                    <a:lstStyle/>
                    <a:p>
                      <a:pPr algn="l" fontAlgn="b"/>
                      <a:r>
                        <a:rPr lang="en-US" sz="1400" u="none" strike="noStrike">
                          <a:effectLst/>
                        </a:rPr>
                        <a:t>Denver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25798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7923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16656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17875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34044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50700</a:t>
                      </a:r>
                      <a:endParaRPr lang="en-US" sz="1400" b="0" i="0" u="none" strike="noStrike">
                        <a:solidFill>
                          <a:srgbClr val="000000"/>
                        </a:solidFill>
                        <a:effectLst/>
                        <a:latin typeface="Calibri" panose="020F0502020204030204" pitchFamily="34" charset="0"/>
                      </a:endParaRPr>
                    </a:p>
                  </a:txBody>
                  <a:tcPr marL="9525" marR="9525" marT="9525" marB="0" anchor="b"/>
                </a:tc>
              </a:tr>
              <a:tr h="294075">
                <a:tc>
                  <a:txBody>
                    <a:bodyPr/>
                    <a:lstStyle/>
                    <a:p>
                      <a:pPr algn="l" fontAlgn="b"/>
                      <a:r>
                        <a:rPr lang="en-US" sz="1400" u="none" strike="noStrike">
                          <a:effectLst/>
                        </a:rPr>
                        <a:t>Salt Lake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18528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7094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20072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11434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24250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44322</a:t>
                      </a:r>
                      <a:endParaRPr lang="en-US" sz="1400" b="0" i="0" u="none" strike="noStrike">
                        <a:solidFill>
                          <a:srgbClr val="000000"/>
                        </a:solidFill>
                        <a:effectLst/>
                        <a:latin typeface="Calibri" panose="020F0502020204030204" pitchFamily="34" charset="0"/>
                      </a:endParaRPr>
                    </a:p>
                  </a:txBody>
                  <a:tcPr marL="9525" marR="9525" marT="9525" marB="0" anchor="b"/>
                </a:tc>
              </a:tr>
              <a:tr h="294075">
                <a:tc>
                  <a:txBody>
                    <a:bodyPr/>
                    <a:lstStyle/>
                    <a:p>
                      <a:pPr algn="l" fontAlgn="b"/>
                      <a:r>
                        <a:rPr lang="en-US" sz="1400" u="none" strike="noStrike">
                          <a:effectLst/>
                        </a:rPr>
                        <a:t>Houston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9145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3149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7974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5996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12184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20158</a:t>
                      </a:r>
                      <a:endParaRPr lang="en-US" sz="1400" b="0" i="0" u="none" strike="noStrike">
                        <a:solidFill>
                          <a:srgbClr val="000000"/>
                        </a:solidFill>
                        <a:effectLst/>
                        <a:latin typeface="Calibri" panose="020F0502020204030204" pitchFamily="34" charset="0"/>
                      </a:endParaRPr>
                    </a:p>
                  </a:txBody>
                  <a:tcPr marL="9525" marR="9525" marT="9525" marB="0" anchor="b"/>
                </a:tc>
              </a:tr>
              <a:tr h="294075">
                <a:tc>
                  <a:txBody>
                    <a:bodyPr/>
                    <a:lstStyle/>
                    <a:p>
                      <a:pPr algn="l" fontAlgn="b"/>
                      <a:r>
                        <a:rPr lang="en-US" sz="1400" u="none" strike="noStrike">
                          <a:effectLst/>
                        </a:rPr>
                        <a:t>Baltimore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16458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5729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14099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10729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18520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32619</a:t>
                      </a:r>
                      <a:endParaRPr lang="en-US" sz="1400" b="0" i="0" u="none" strike="noStrike">
                        <a:solidFill>
                          <a:srgbClr val="000000"/>
                        </a:solidFill>
                        <a:effectLst/>
                        <a:latin typeface="Calibri" panose="020F0502020204030204" pitchFamily="34" charset="0"/>
                      </a:endParaRPr>
                    </a:p>
                  </a:txBody>
                  <a:tcPr marL="9525" marR="9525" marT="9525" marB="0" anchor="b"/>
                </a:tc>
              </a:tr>
              <a:tr h="294075">
                <a:tc>
                  <a:txBody>
                    <a:bodyPr/>
                    <a:lstStyle/>
                    <a:p>
                      <a:pPr algn="l" fontAlgn="b"/>
                      <a:r>
                        <a:rPr lang="en-US" sz="1400" u="none" strike="noStrike">
                          <a:effectLst/>
                        </a:rPr>
                        <a:t>Portland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19580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4056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6715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15524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21395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28110</a:t>
                      </a:r>
                      <a:endParaRPr lang="en-US" sz="1400" b="0" i="0" u="none" strike="noStrike">
                        <a:solidFill>
                          <a:srgbClr val="000000"/>
                        </a:solidFill>
                        <a:effectLst/>
                        <a:latin typeface="Calibri" panose="020F0502020204030204" pitchFamily="34" charset="0"/>
                      </a:endParaRPr>
                    </a:p>
                  </a:txBody>
                  <a:tcPr marL="9525" marR="9525" marT="9525" marB="0" anchor="b"/>
                </a:tc>
              </a:tr>
              <a:tr h="294075">
                <a:tc>
                  <a:txBody>
                    <a:bodyPr/>
                    <a:lstStyle/>
                    <a:p>
                      <a:pPr algn="l" fontAlgn="b"/>
                      <a:r>
                        <a:rPr lang="en-US" sz="1400" u="none" strike="noStrike">
                          <a:effectLst/>
                        </a:rPr>
                        <a:t>Atlanta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2173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488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711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1685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2366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3077</a:t>
                      </a:r>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78447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Data Analysis for Bench Mark Cities</a:t>
            </a:r>
          </a:p>
        </p:txBody>
      </p:sp>
      <p:sp>
        <p:nvSpPr>
          <p:cNvPr id="3" name="Content Placeholder 2"/>
          <p:cNvSpPr>
            <a:spLocks noGrp="1"/>
          </p:cNvSpPr>
          <p:nvPr>
            <p:ph idx="1"/>
          </p:nvPr>
        </p:nvSpPr>
        <p:spPr/>
        <p:txBody>
          <a:bodyPr/>
          <a:lstStyle/>
          <a:p>
            <a:r>
              <a:rPr lang="en-US" dirty="0" smtClean="0"/>
              <a:t>Age Group</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431326286"/>
              </p:ext>
            </p:extLst>
          </p:nvPr>
        </p:nvGraphicFramePr>
        <p:xfrm>
          <a:off x="2362200" y="2743200"/>
          <a:ext cx="8610600" cy="3529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504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066" y="644001"/>
            <a:ext cx="2876703" cy="1280890"/>
          </a:xfrm>
        </p:spPr>
        <p:txBody>
          <a:bodyPr>
            <a:normAutofit/>
          </a:bodyPr>
          <a:lstStyle/>
          <a:p>
            <a:r>
              <a:rPr lang="en-US" dirty="0" smtClean="0"/>
              <a:t>What’s Left</a:t>
            </a:r>
            <a:endParaRPr lang="en-US" dirty="0"/>
          </a:p>
        </p:txBody>
      </p:sp>
      <p:sp>
        <p:nvSpPr>
          <p:cNvPr id="3" name="Content Placeholder 2"/>
          <p:cNvSpPr>
            <a:spLocks noGrp="1"/>
          </p:cNvSpPr>
          <p:nvPr>
            <p:ph idx="1"/>
          </p:nvPr>
        </p:nvSpPr>
        <p:spPr>
          <a:xfrm>
            <a:off x="838200" y="1505541"/>
            <a:ext cx="8915400" cy="3777622"/>
          </a:xfrm>
        </p:spPr>
        <p:txBody>
          <a:bodyPr/>
          <a:lstStyle/>
          <a:p>
            <a:r>
              <a:rPr lang="en-US" dirty="0" smtClean="0"/>
              <a:t>Atlanta</a:t>
            </a:r>
            <a:endParaRPr lang="en-US" dirty="0"/>
          </a:p>
        </p:txBody>
      </p:sp>
      <p:pic>
        <p:nvPicPr>
          <p:cNvPr id="4" name="Picture 3"/>
          <p:cNvPicPr>
            <a:picLocks noChangeAspect="1"/>
          </p:cNvPicPr>
          <p:nvPr/>
        </p:nvPicPr>
        <p:blipFill rotWithShape="1">
          <a:blip r:embed="rId3"/>
          <a:srcRect l="25000" t="14297" r="25555" b="8501"/>
          <a:stretch/>
        </p:blipFill>
        <p:spPr>
          <a:xfrm>
            <a:off x="5418162" y="268364"/>
            <a:ext cx="6509982" cy="6352984"/>
          </a:xfrm>
          <a:prstGeom prst="rect">
            <a:avLst/>
          </a:prstGeom>
        </p:spPr>
      </p:pic>
      <p:sp>
        <p:nvSpPr>
          <p:cNvPr id="7" name="Oval 6"/>
          <p:cNvSpPr/>
          <p:nvPr/>
        </p:nvSpPr>
        <p:spPr>
          <a:xfrm>
            <a:off x="5838399" y="2924416"/>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38399" y="3616911"/>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38399" y="4447491"/>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38399" y="4622012"/>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38399" y="3782394"/>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919419" y="2252851"/>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919419" y="1760866"/>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916984" y="5146199"/>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838399" y="5822162"/>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73153" y="5715000"/>
            <a:ext cx="2985447" cy="771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916984" y="2937717"/>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38399" y="736901"/>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38399" y="903063"/>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8399" y="1068546"/>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38399" y="1553468"/>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38399" y="2754523"/>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p:cNvSpPr/>
          <p:nvPr/>
        </p:nvSpPr>
        <p:spPr>
          <a:xfrm>
            <a:off x="5838399" y="3943268"/>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Oval 27"/>
          <p:cNvSpPr/>
          <p:nvPr/>
        </p:nvSpPr>
        <p:spPr>
          <a:xfrm>
            <a:off x="5838399" y="4795480"/>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p:cNvSpPr/>
          <p:nvPr/>
        </p:nvSpPr>
        <p:spPr>
          <a:xfrm>
            <a:off x="5838399" y="4951714"/>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838399" y="6002245"/>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p:cNvSpPr/>
          <p:nvPr/>
        </p:nvSpPr>
        <p:spPr>
          <a:xfrm>
            <a:off x="5838399" y="3451428"/>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673153" y="268364"/>
            <a:ext cx="3125147" cy="1192136"/>
          </a:xfrm>
          <a:prstGeom prst="rect">
            <a:avLst/>
          </a:prstGeom>
          <a:noFill/>
          <a:ln w="19050">
            <a:solidFill>
              <a:schemeClr val="accent4"/>
            </a:solidFill>
            <a:prstDash val="sysDash"/>
          </a:ln>
        </p:spPr>
        <p:txBody>
          <a:bodyPr wrap="square" rtlCol="0">
            <a:spAutoFit/>
          </a:bodyPr>
          <a:lstStyle/>
          <a:p>
            <a:endParaRPr lang="en-US" dirty="0"/>
          </a:p>
        </p:txBody>
      </p:sp>
      <p:sp>
        <p:nvSpPr>
          <p:cNvPr id="34" name="TextBox 33"/>
          <p:cNvSpPr txBox="1"/>
          <p:nvPr/>
        </p:nvSpPr>
        <p:spPr>
          <a:xfrm>
            <a:off x="8673153" y="3543796"/>
            <a:ext cx="3125147" cy="1192136"/>
          </a:xfrm>
          <a:prstGeom prst="rect">
            <a:avLst/>
          </a:prstGeom>
          <a:noFill/>
          <a:ln w="19050">
            <a:solidFill>
              <a:schemeClr val="accent4"/>
            </a:solidFill>
            <a:prstDash val="sysDash"/>
          </a:ln>
        </p:spPr>
        <p:txBody>
          <a:bodyPr wrap="square" rtlCol="0">
            <a:spAutoFit/>
          </a:bodyPr>
          <a:lstStyle/>
          <a:p>
            <a:endParaRPr lang="en-US" dirty="0"/>
          </a:p>
        </p:txBody>
      </p:sp>
      <p:sp>
        <p:nvSpPr>
          <p:cNvPr id="35" name="Oval 34"/>
          <p:cNvSpPr/>
          <p:nvPr/>
        </p:nvSpPr>
        <p:spPr>
          <a:xfrm>
            <a:off x="8916984" y="5468522"/>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8919419" y="2781613"/>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8919419" y="2088871"/>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8919419" y="1924891"/>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Oval 41"/>
          <p:cNvSpPr/>
          <p:nvPr/>
        </p:nvSpPr>
        <p:spPr>
          <a:xfrm>
            <a:off x="5838399" y="562380"/>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838399" y="1737638"/>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38399" y="2598289"/>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8399" y="2435476"/>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838399" y="2261887"/>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838399" y="5635351"/>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916984" y="3122115"/>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916984" y="3286217"/>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421376" y="3156487"/>
            <a:ext cx="672037" cy="257690"/>
          </a:xfrm>
          <a:prstGeom prst="rect">
            <a:avLst/>
          </a:prstGeom>
          <a:noFill/>
          <a:ln w="19050">
            <a:solidFill>
              <a:schemeClr val="accent4"/>
            </a:solidFill>
            <a:prstDash val="sysDash"/>
          </a:ln>
        </p:spPr>
        <p:txBody>
          <a:bodyPr wrap="square" rtlCol="0">
            <a:spAutoFit/>
          </a:bodyPr>
          <a:lstStyle/>
          <a:p>
            <a:endParaRPr lang="en-US" dirty="0"/>
          </a:p>
        </p:txBody>
      </p:sp>
      <p:sp>
        <p:nvSpPr>
          <p:cNvPr id="51" name="TextBox 50"/>
          <p:cNvSpPr txBox="1"/>
          <p:nvPr/>
        </p:nvSpPr>
        <p:spPr>
          <a:xfrm>
            <a:off x="2138718" y="3110081"/>
            <a:ext cx="2209800" cy="307777"/>
          </a:xfrm>
          <a:prstGeom prst="rect">
            <a:avLst/>
          </a:prstGeom>
          <a:noFill/>
        </p:spPr>
        <p:txBody>
          <a:bodyPr wrap="square" rtlCol="0">
            <a:spAutoFit/>
          </a:bodyPr>
          <a:lstStyle/>
          <a:p>
            <a:r>
              <a:rPr lang="en-US" sz="1400" dirty="0" smtClean="0"/>
              <a:t>Waiting for CAP</a:t>
            </a:r>
            <a:endParaRPr lang="en-US" sz="1400" dirty="0"/>
          </a:p>
        </p:txBody>
      </p:sp>
      <p:sp>
        <p:nvSpPr>
          <p:cNvPr id="52" name="Oval 51"/>
          <p:cNvSpPr/>
          <p:nvPr/>
        </p:nvSpPr>
        <p:spPr>
          <a:xfrm>
            <a:off x="1587052" y="1985112"/>
            <a:ext cx="284027" cy="28402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138718" y="1960559"/>
            <a:ext cx="2209800" cy="307777"/>
          </a:xfrm>
          <a:prstGeom prst="rect">
            <a:avLst/>
          </a:prstGeom>
          <a:noFill/>
        </p:spPr>
        <p:txBody>
          <a:bodyPr wrap="square" rtlCol="0">
            <a:spAutoFit/>
          </a:bodyPr>
          <a:lstStyle/>
          <a:p>
            <a:r>
              <a:rPr lang="en-US" sz="1400" dirty="0" smtClean="0"/>
              <a:t>Completed</a:t>
            </a:r>
            <a:endParaRPr lang="en-US" sz="1400" dirty="0"/>
          </a:p>
        </p:txBody>
      </p:sp>
      <p:sp>
        <p:nvSpPr>
          <p:cNvPr id="54" name="Oval 53"/>
          <p:cNvSpPr/>
          <p:nvPr/>
        </p:nvSpPr>
        <p:spPr>
          <a:xfrm>
            <a:off x="5838399" y="5468522"/>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594071" y="2513232"/>
            <a:ext cx="269989" cy="26998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TextBox 55"/>
          <p:cNvSpPr txBox="1"/>
          <p:nvPr/>
        </p:nvSpPr>
        <p:spPr>
          <a:xfrm>
            <a:off x="2138718" y="2404555"/>
            <a:ext cx="2209800" cy="523220"/>
          </a:xfrm>
          <a:prstGeom prst="rect">
            <a:avLst/>
          </a:prstGeom>
          <a:noFill/>
        </p:spPr>
        <p:txBody>
          <a:bodyPr wrap="square" rtlCol="0">
            <a:spAutoFit/>
          </a:bodyPr>
          <a:lstStyle/>
          <a:p>
            <a:r>
              <a:rPr lang="en-US" sz="1400" dirty="0" smtClean="0"/>
              <a:t>Still need to be estimated/collected</a:t>
            </a:r>
            <a:endParaRPr lang="en-US" sz="1400" dirty="0"/>
          </a:p>
        </p:txBody>
      </p:sp>
      <p:sp>
        <p:nvSpPr>
          <p:cNvPr id="57" name="Oval 56"/>
          <p:cNvSpPr/>
          <p:nvPr/>
        </p:nvSpPr>
        <p:spPr>
          <a:xfrm>
            <a:off x="8916984" y="4958499"/>
            <a:ext cx="120442" cy="12044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Oval 58"/>
          <p:cNvSpPr/>
          <p:nvPr/>
        </p:nvSpPr>
        <p:spPr>
          <a:xfrm>
            <a:off x="8919419" y="889081"/>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5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066" y="644001"/>
            <a:ext cx="2876703" cy="1280890"/>
          </a:xfrm>
        </p:spPr>
        <p:txBody>
          <a:bodyPr>
            <a:normAutofit/>
          </a:bodyPr>
          <a:lstStyle/>
          <a:p>
            <a:r>
              <a:rPr lang="en-US" dirty="0" smtClean="0"/>
              <a:t>What’s Left</a:t>
            </a:r>
            <a:endParaRPr lang="en-US" dirty="0"/>
          </a:p>
        </p:txBody>
      </p:sp>
      <p:sp>
        <p:nvSpPr>
          <p:cNvPr id="3" name="Content Placeholder 2"/>
          <p:cNvSpPr>
            <a:spLocks noGrp="1"/>
          </p:cNvSpPr>
          <p:nvPr>
            <p:ph idx="1"/>
          </p:nvPr>
        </p:nvSpPr>
        <p:spPr>
          <a:xfrm>
            <a:off x="838200" y="1505541"/>
            <a:ext cx="8915400" cy="3777622"/>
          </a:xfrm>
        </p:spPr>
        <p:txBody>
          <a:bodyPr/>
          <a:lstStyle/>
          <a:p>
            <a:r>
              <a:rPr lang="en-US" dirty="0" smtClean="0"/>
              <a:t>Benchmark Cities</a:t>
            </a:r>
            <a:endParaRPr lang="en-US" dirty="0"/>
          </a:p>
        </p:txBody>
      </p:sp>
      <p:pic>
        <p:nvPicPr>
          <p:cNvPr id="4" name="Picture 3"/>
          <p:cNvPicPr>
            <a:picLocks noChangeAspect="1"/>
          </p:cNvPicPr>
          <p:nvPr/>
        </p:nvPicPr>
        <p:blipFill rotWithShape="1">
          <a:blip r:embed="rId3"/>
          <a:srcRect l="25000" t="14297" r="25555" b="8501"/>
          <a:stretch/>
        </p:blipFill>
        <p:spPr>
          <a:xfrm>
            <a:off x="5418162" y="268364"/>
            <a:ext cx="6509982" cy="6352984"/>
          </a:xfrm>
          <a:prstGeom prst="rect">
            <a:avLst/>
          </a:prstGeom>
        </p:spPr>
      </p:pic>
      <p:sp>
        <p:nvSpPr>
          <p:cNvPr id="16" name="Rectangle 15"/>
          <p:cNvSpPr/>
          <p:nvPr/>
        </p:nvSpPr>
        <p:spPr>
          <a:xfrm>
            <a:off x="8610600" y="5691483"/>
            <a:ext cx="2985447" cy="771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38399" y="736901"/>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38399" y="903063"/>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8399" y="1068546"/>
            <a:ext cx="120442" cy="1204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587052" y="1985112"/>
            <a:ext cx="284027" cy="28402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138718" y="1960559"/>
            <a:ext cx="2209800" cy="307777"/>
          </a:xfrm>
          <a:prstGeom prst="rect">
            <a:avLst/>
          </a:prstGeom>
          <a:noFill/>
        </p:spPr>
        <p:txBody>
          <a:bodyPr wrap="square" rtlCol="0">
            <a:spAutoFit/>
          </a:bodyPr>
          <a:lstStyle/>
          <a:p>
            <a:r>
              <a:rPr lang="en-US" sz="1400" dirty="0" smtClean="0"/>
              <a:t>Completed</a:t>
            </a:r>
            <a:endParaRPr lang="en-US" sz="1400" dirty="0"/>
          </a:p>
        </p:txBody>
      </p:sp>
    </p:spTree>
    <p:extLst>
      <p:ext uri="{BB962C8B-B14F-4D97-AF65-F5344CB8AC3E}">
        <p14:creationId xmlns:p14="http://schemas.microsoft.com/office/powerpoint/2010/main" val="25721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Data Portal Example</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2016" t="592" r="1841"/>
          <a:stretch/>
        </p:blipFill>
        <p:spPr>
          <a:xfrm>
            <a:off x="914400" y="1264555"/>
            <a:ext cx="10896600" cy="5181600"/>
          </a:xfrm>
        </p:spPr>
      </p:pic>
    </p:spTree>
    <p:extLst>
      <p:ext uri="{BB962C8B-B14F-4D97-AF65-F5344CB8AC3E}">
        <p14:creationId xmlns:p14="http://schemas.microsoft.com/office/powerpoint/2010/main" val="237425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a:t>Questions and Comments?</a:t>
            </a:r>
          </a:p>
          <a:p>
            <a:endParaRPr lang="en-US" dirty="0"/>
          </a:p>
        </p:txBody>
      </p:sp>
    </p:spTree>
    <p:extLst>
      <p:ext uri="{BB962C8B-B14F-4D97-AF65-F5344CB8AC3E}">
        <p14:creationId xmlns:p14="http://schemas.microsoft.com/office/powerpoint/2010/main" val="54396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ATLANTA DATA UPDATES</a:t>
            </a:r>
            <a:endParaRPr lang="en-US" dirty="0"/>
          </a:p>
        </p:txBody>
      </p:sp>
      <p:sp>
        <p:nvSpPr>
          <p:cNvPr id="3" name="Content Placeholder 2"/>
          <p:cNvSpPr>
            <a:spLocks noGrp="1"/>
          </p:cNvSpPr>
          <p:nvPr>
            <p:ph idx="1"/>
          </p:nvPr>
        </p:nvSpPr>
        <p:spPr/>
        <p:txBody>
          <a:bodyPr/>
          <a:lstStyle/>
          <a:p>
            <a:r>
              <a:rPr lang="en-US" dirty="0" smtClean="0"/>
              <a:t>Population Data Analysis</a:t>
            </a:r>
          </a:p>
          <a:p>
            <a:r>
              <a:rPr lang="en-US" dirty="0" smtClean="0"/>
              <a:t>Land Use/Development Analysis</a:t>
            </a:r>
          </a:p>
          <a:p>
            <a:r>
              <a:rPr lang="en-US" dirty="0" smtClean="0"/>
              <a:t>Residential Development Analysis</a:t>
            </a:r>
          </a:p>
          <a:p>
            <a:r>
              <a:rPr lang="en-US" dirty="0" smtClean="0"/>
              <a:t>Traffic Analysis</a:t>
            </a:r>
          </a:p>
          <a:p>
            <a:r>
              <a:rPr lang="en-US" dirty="0" smtClean="0"/>
              <a:t>Hospitality</a:t>
            </a:r>
          </a:p>
        </p:txBody>
      </p:sp>
    </p:spTree>
    <p:extLst>
      <p:ext uri="{BB962C8B-B14F-4D97-AF65-F5344CB8AC3E}">
        <p14:creationId xmlns:p14="http://schemas.microsoft.com/office/powerpoint/2010/main" val="18344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186" y="1892300"/>
            <a:ext cx="5944214" cy="4593256"/>
          </a:xfrm>
          <a:prstGeom prst="rect">
            <a:avLst/>
          </a:prstGeom>
        </p:spPr>
      </p:pic>
      <p:sp>
        <p:nvSpPr>
          <p:cNvPr id="2" name="Title 1"/>
          <p:cNvSpPr>
            <a:spLocks noGrp="1"/>
          </p:cNvSpPr>
          <p:nvPr>
            <p:ph type="title"/>
          </p:nvPr>
        </p:nvSpPr>
        <p:spPr/>
        <p:txBody>
          <a:bodyPr/>
          <a:lstStyle/>
          <a:p>
            <a:r>
              <a:rPr lang="en-US" dirty="0" smtClean="0"/>
              <a:t>Population Data Analysis</a:t>
            </a:r>
            <a:endParaRPr lang="en-US" dirty="0"/>
          </a:p>
        </p:txBody>
      </p:sp>
      <p:sp>
        <p:nvSpPr>
          <p:cNvPr id="3" name="Content Placeholder 2"/>
          <p:cNvSpPr>
            <a:spLocks noGrp="1"/>
          </p:cNvSpPr>
          <p:nvPr>
            <p:ph idx="1"/>
          </p:nvPr>
        </p:nvSpPr>
        <p:spPr>
          <a:xfrm>
            <a:off x="485214" y="1892300"/>
            <a:ext cx="5557890" cy="4595834"/>
          </a:xfrm>
        </p:spPr>
        <p:txBody>
          <a:bodyPr>
            <a:noAutofit/>
          </a:bodyPr>
          <a:lstStyle/>
          <a:p>
            <a:r>
              <a:rPr lang="en-US" sz="2000" dirty="0" smtClean="0"/>
              <a:t>2010 Residential/Student Population</a:t>
            </a:r>
          </a:p>
          <a:p>
            <a:pPr lvl="1"/>
            <a:r>
              <a:rPr lang="en-US" sz="1800" dirty="0" smtClean="0"/>
              <a:t>Total Population: </a:t>
            </a:r>
            <a:r>
              <a:rPr lang="en-US" sz="1800" b="1" dirty="0" smtClean="0">
                <a:solidFill>
                  <a:schemeClr val="accent1"/>
                </a:solidFill>
              </a:rPr>
              <a:t>6486</a:t>
            </a:r>
          </a:p>
          <a:p>
            <a:pPr lvl="1"/>
            <a:r>
              <a:rPr lang="en-US" sz="1800" dirty="0" smtClean="0"/>
              <a:t>Student Population: </a:t>
            </a:r>
            <a:r>
              <a:rPr lang="en-US" sz="1800" b="1" dirty="0" smtClean="0">
                <a:solidFill>
                  <a:schemeClr val="accent1"/>
                </a:solidFill>
              </a:rPr>
              <a:t>4010</a:t>
            </a:r>
          </a:p>
          <a:p>
            <a:pPr lvl="2"/>
            <a:r>
              <a:rPr lang="en-US" sz="1600" dirty="0" smtClean="0"/>
              <a:t>Patton Hall: 325 Residents</a:t>
            </a:r>
          </a:p>
          <a:p>
            <a:pPr lvl="2"/>
            <a:r>
              <a:rPr lang="en-US" sz="1600" dirty="0" smtClean="0"/>
              <a:t>Special Interest Housing (Greek Organizations)</a:t>
            </a:r>
          </a:p>
          <a:p>
            <a:pPr lvl="3"/>
            <a:r>
              <a:rPr lang="en-US" sz="1400" dirty="0" smtClean="0"/>
              <a:t>9 Townhomes with 9-19 beds each</a:t>
            </a:r>
          </a:p>
          <a:p>
            <a:pPr lvl="3"/>
            <a:r>
              <a:rPr lang="en-US" sz="1400" dirty="0" smtClean="0"/>
              <a:t>~ 135 Residents</a:t>
            </a:r>
          </a:p>
          <a:p>
            <a:pPr lvl="2"/>
            <a:r>
              <a:rPr lang="en-US" sz="1600" dirty="0" smtClean="0"/>
              <a:t>University Commons: 2000 Residents</a:t>
            </a:r>
          </a:p>
          <a:p>
            <a:pPr lvl="2"/>
            <a:r>
              <a:rPr lang="en-US" sz="1600" dirty="0" smtClean="0"/>
              <a:t>Piedmont North: 1100 Residents</a:t>
            </a:r>
          </a:p>
          <a:p>
            <a:pPr lvl="2"/>
            <a:r>
              <a:rPr lang="en-US" sz="1600" dirty="0" smtClean="0"/>
              <a:t>University Lofts: 450 Residents</a:t>
            </a:r>
          </a:p>
          <a:p>
            <a:pPr lvl="3"/>
            <a:endParaRPr lang="en-US" sz="1400" dirty="0" smtClean="0"/>
          </a:p>
          <a:p>
            <a:pPr lvl="1"/>
            <a:endParaRPr lang="en-US" sz="1800" dirty="0"/>
          </a:p>
        </p:txBody>
      </p:sp>
      <p:pic>
        <p:nvPicPr>
          <p:cNvPr id="4" name="Picture 3"/>
          <p:cNvPicPr>
            <a:picLocks noChangeAspect="1"/>
          </p:cNvPicPr>
          <p:nvPr/>
        </p:nvPicPr>
        <p:blipFill rotWithShape="1">
          <a:blip r:embed="rId3"/>
          <a:srcRect l="25000" t="14297" r="52682" b="73376"/>
          <a:stretch/>
        </p:blipFill>
        <p:spPr>
          <a:xfrm>
            <a:off x="8686800" y="395510"/>
            <a:ext cx="3276600" cy="1131068"/>
          </a:xfrm>
          <a:prstGeom prst="rect">
            <a:avLst/>
          </a:prstGeom>
        </p:spPr>
      </p:pic>
      <p:sp>
        <p:nvSpPr>
          <p:cNvPr id="6" name="Oval 5"/>
          <p:cNvSpPr/>
          <p:nvPr/>
        </p:nvSpPr>
        <p:spPr>
          <a:xfrm>
            <a:off x="9171971" y="910909"/>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171971" y="1104671"/>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171971" y="1304483"/>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71971" y="711097"/>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28742" y="3874304"/>
            <a:ext cx="2282258" cy="276999"/>
          </a:xfrm>
          <a:prstGeom prst="rect">
            <a:avLst/>
          </a:prstGeom>
          <a:noFill/>
        </p:spPr>
        <p:txBody>
          <a:bodyPr wrap="square" rtlCol="0">
            <a:spAutoFit/>
          </a:bodyPr>
          <a:lstStyle/>
          <a:p>
            <a:r>
              <a:rPr lang="en-US" sz="1200" b="1" dirty="0" smtClean="0"/>
              <a:t>University Commons(2000)</a:t>
            </a:r>
            <a:endParaRPr lang="en-US" sz="1200" b="1" dirty="0"/>
          </a:p>
        </p:txBody>
      </p:sp>
      <p:sp>
        <p:nvSpPr>
          <p:cNvPr id="14" name="TextBox 13"/>
          <p:cNvSpPr txBox="1"/>
          <p:nvPr/>
        </p:nvSpPr>
        <p:spPr>
          <a:xfrm>
            <a:off x="9194052" y="4595144"/>
            <a:ext cx="2616948" cy="461665"/>
          </a:xfrm>
          <a:prstGeom prst="rect">
            <a:avLst/>
          </a:prstGeom>
          <a:noFill/>
        </p:spPr>
        <p:txBody>
          <a:bodyPr wrap="square" rtlCol="0">
            <a:spAutoFit/>
          </a:bodyPr>
          <a:lstStyle/>
          <a:p>
            <a:r>
              <a:rPr lang="en-US" sz="1200" b="1" dirty="0" smtClean="0"/>
              <a:t>Patton Hall (325)</a:t>
            </a:r>
          </a:p>
          <a:p>
            <a:r>
              <a:rPr lang="en-US" sz="1200" b="1" dirty="0" smtClean="0"/>
              <a:t>&amp;Special Interest Housing (135)</a:t>
            </a:r>
            <a:endParaRPr lang="en-US" sz="1200" b="1" dirty="0"/>
          </a:p>
        </p:txBody>
      </p:sp>
      <p:sp>
        <p:nvSpPr>
          <p:cNvPr id="15" name="Oval 14"/>
          <p:cNvSpPr/>
          <p:nvPr/>
        </p:nvSpPr>
        <p:spPr>
          <a:xfrm>
            <a:off x="9376696" y="3724865"/>
            <a:ext cx="116671" cy="116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p:cNvSpPr txBox="1"/>
          <p:nvPr/>
        </p:nvSpPr>
        <p:spPr>
          <a:xfrm>
            <a:off x="9528743" y="3612684"/>
            <a:ext cx="1905000" cy="276999"/>
          </a:xfrm>
          <a:prstGeom prst="rect">
            <a:avLst/>
          </a:prstGeom>
          <a:noFill/>
        </p:spPr>
        <p:txBody>
          <a:bodyPr wrap="square" rtlCol="0">
            <a:spAutoFit/>
          </a:bodyPr>
          <a:lstStyle/>
          <a:p>
            <a:r>
              <a:rPr lang="en-US" sz="1200" b="1" dirty="0" smtClean="0"/>
              <a:t>Piedmont North (1100)</a:t>
            </a:r>
            <a:endParaRPr lang="en-US" sz="1200" b="1" dirty="0"/>
          </a:p>
        </p:txBody>
      </p:sp>
      <p:sp>
        <p:nvSpPr>
          <p:cNvPr id="18" name="TextBox 17"/>
          <p:cNvSpPr txBox="1"/>
          <p:nvPr/>
        </p:nvSpPr>
        <p:spPr>
          <a:xfrm>
            <a:off x="7268842" y="4825976"/>
            <a:ext cx="1772810" cy="276999"/>
          </a:xfrm>
          <a:prstGeom prst="rect">
            <a:avLst/>
          </a:prstGeom>
          <a:noFill/>
        </p:spPr>
        <p:txBody>
          <a:bodyPr wrap="square" rtlCol="0">
            <a:spAutoFit/>
          </a:bodyPr>
          <a:lstStyle/>
          <a:p>
            <a:r>
              <a:rPr lang="en-US" sz="1200" b="1" dirty="0" smtClean="0"/>
              <a:t>University Lofts (450)</a:t>
            </a:r>
            <a:endParaRPr lang="en-US" sz="1200" b="1" dirty="0"/>
          </a:p>
        </p:txBody>
      </p:sp>
      <p:sp>
        <p:nvSpPr>
          <p:cNvPr id="19" name="Oval 18"/>
          <p:cNvSpPr/>
          <p:nvPr/>
        </p:nvSpPr>
        <p:spPr>
          <a:xfrm>
            <a:off x="9435031" y="3961544"/>
            <a:ext cx="116671" cy="116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9023622" y="4679711"/>
            <a:ext cx="116671" cy="116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8898249" y="4861704"/>
            <a:ext cx="116671" cy="1166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3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Data Analysis</a:t>
            </a:r>
          </a:p>
        </p:txBody>
      </p:sp>
      <p:sp>
        <p:nvSpPr>
          <p:cNvPr id="3" name="Content Placeholder 2"/>
          <p:cNvSpPr>
            <a:spLocks noGrp="1"/>
          </p:cNvSpPr>
          <p:nvPr>
            <p:ph idx="1"/>
          </p:nvPr>
        </p:nvSpPr>
        <p:spPr>
          <a:xfrm>
            <a:off x="1015786" y="2133600"/>
            <a:ext cx="5410200" cy="3777622"/>
          </a:xfrm>
        </p:spPr>
        <p:txBody>
          <a:bodyPr/>
          <a:lstStyle/>
          <a:p>
            <a:r>
              <a:rPr lang="en-US" dirty="0" smtClean="0"/>
              <a:t>Total Number of Occupied Households: </a:t>
            </a:r>
            <a:r>
              <a:rPr lang="en-US" sz="2000" b="1" dirty="0" smtClean="0">
                <a:solidFill>
                  <a:schemeClr val="accent2"/>
                </a:solidFill>
              </a:rPr>
              <a:t>2173</a:t>
            </a:r>
          </a:p>
          <a:p>
            <a:pPr lvl="1"/>
            <a:r>
              <a:rPr lang="en-US" sz="1800" dirty="0" smtClean="0"/>
              <a:t>Owned Households: </a:t>
            </a:r>
            <a:r>
              <a:rPr lang="en-US" sz="2000" b="1" dirty="0" smtClean="0">
                <a:solidFill>
                  <a:schemeClr val="accent2"/>
                </a:solidFill>
              </a:rPr>
              <a:t>488</a:t>
            </a:r>
          </a:p>
          <a:p>
            <a:pPr lvl="2"/>
            <a:r>
              <a:rPr lang="en-US" dirty="0"/>
              <a:t>Owned </a:t>
            </a:r>
            <a:r>
              <a:rPr lang="en-US" dirty="0" smtClean="0"/>
              <a:t>Population: </a:t>
            </a:r>
            <a:r>
              <a:rPr lang="en-US" sz="1800" b="1" dirty="0">
                <a:solidFill>
                  <a:schemeClr val="accent2"/>
                </a:solidFill>
              </a:rPr>
              <a:t>711</a:t>
            </a:r>
          </a:p>
          <a:p>
            <a:pPr lvl="2"/>
            <a:r>
              <a:rPr lang="en-US" dirty="0" smtClean="0"/>
              <a:t>Owned HH size: </a:t>
            </a:r>
            <a:r>
              <a:rPr lang="en-US" sz="1800" b="1" dirty="0">
                <a:solidFill>
                  <a:schemeClr val="accent2"/>
                </a:solidFill>
              </a:rPr>
              <a:t>1.456</a:t>
            </a:r>
          </a:p>
          <a:p>
            <a:pPr lvl="1"/>
            <a:r>
              <a:rPr lang="en-US" sz="1800" dirty="0" smtClean="0"/>
              <a:t>Rented Households: </a:t>
            </a:r>
            <a:r>
              <a:rPr lang="en-US" sz="2000" b="1" dirty="0" smtClean="0">
                <a:solidFill>
                  <a:schemeClr val="accent2"/>
                </a:solidFill>
              </a:rPr>
              <a:t>1685</a:t>
            </a:r>
          </a:p>
          <a:p>
            <a:pPr lvl="2"/>
            <a:r>
              <a:rPr lang="en-US" dirty="0"/>
              <a:t>Owned Population: </a:t>
            </a:r>
            <a:r>
              <a:rPr lang="en-US" sz="1800" b="1" dirty="0">
                <a:solidFill>
                  <a:schemeClr val="accent2"/>
                </a:solidFill>
              </a:rPr>
              <a:t>2366</a:t>
            </a:r>
          </a:p>
          <a:p>
            <a:pPr lvl="2"/>
            <a:r>
              <a:rPr lang="en-US" dirty="0"/>
              <a:t>Owned HH size: </a:t>
            </a:r>
            <a:r>
              <a:rPr lang="en-US" sz="1800" b="1" dirty="0">
                <a:solidFill>
                  <a:schemeClr val="accent2"/>
                </a:solidFill>
              </a:rPr>
              <a:t>1.404</a:t>
            </a:r>
          </a:p>
          <a:p>
            <a:pPr lvl="2"/>
            <a:endParaRPr lang="en-US" sz="1800" b="1" dirty="0">
              <a:solidFill>
                <a:schemeClr val="accent2"/>
              </a:solidFill>
            </a:endParaRPr>
          </a:p>
          <a:p>
            <a:endParaRPr lang="en-US" dirty="0"/>
          </a:p>
        </p:txBody>
      </p:sp>
      <p:pic>
        <p:nvPicPr>
          <p:cNvPr id="4" name="Picture 3"/>
          <p:cNvPicPr>
            <a:picLocks noChangeAspect="1"/>
          </p:cNvPicPr>
          <p:nvPr/>
        </p:nvPicPr>
        <p:blipFill rotWithShape="1">
          <a:blip r:embed="rId2"/>
          <a:srcRect l="25000" t="14297" r="52682" b="73376"/>
          <a:stretch/>
        </p:blipFill>
        <p:spPr>
          <a:xfrm>
            <a:off x="8686800" y="395510"/>
            <a:ext cx="3276600" cy="1131068"/>
          </a:xfrm>
          <a:prstGeom prst="rect">
            <a:avLst/>
          </a:prstGeom>
        </p:spPr>
      </p:pic>
      <p:sp>
        <p:nvSpPr>
          <p:cNvPr id="5" name="Oval 4"/>
          <p:cNvSpPr/>
          <p:nvPr/>
        </p:nvSpPr>
        <p:spPr>
          <a:xfrm>
            <a:off x="9171971" y="910909"/>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171971" y="1104671"/>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171971" y="1304483"/>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171971" y="711097"/>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8686" y="1879600"/>
            <a:ext cx="5617535" cy="4340822"/>
          </a:xfrm>
          <a:prstGeom prst="rect">
            <a:avLst/>
          </a:prstGeom>
        </p:spPr>
      </p:pic>
      <p:sp>
        <p:nvSpPr>
          <p:cNvPr id="10" name="TextBox 9"/>
          <p:cNvSpPr txBox="1"/>
          <p:nvPr/>
        </p:nvSpPr>
        <p:spPr>
          <a:xfrm>
            <a:off x="1447800" y="5881868"/>
            <a:ext cx="4114800" cy="338554"/>
          </a:xfrm>
          <a:prstGeom prst="rect">
            <a:avLst/>
          </a:prstGeom>
          <a:noFill/>
        </p:spPr>
        <p:txBody>
          <a:bodyPr wrap="square" rtlCol="0">
            <a:spAutoFit/>
          </a:bodyPr>
          <a:lstStyle/>
          <a:p>
            <a:r>
              <a:rPr lang="en-US" sz="1600" dirty="0" smtClean="0"/>
              <a:t>Data Source: 2010 Census Block Data</a:t>
            </a:r>
            <a:endParaRPr lang="en-US" sz="1600" dirty="0"/>
          </a:p>
        </p:txBody>
      </p:sp>
    </p:spTree>
    <p:extLst>
      <p:ext uri="{BB962C8B-B14F-4D97-AF65-F5344CB8AC3E}">
        <p14:creationId xmlns:p14="http://schemas.microsoft.com/office/powerpoint/2010/main" val="48495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Data Analysis</a:t>
            </a:r>
            <a:endParaRPr lang="en-US" dirty="0"/>
          </a:p>
        </p:txBody>
      </p:sp>
      <p:sp>
        <p:nvSpPr>
          <p:cNvPr id="3" name="Content Placeholder 2"/>
          <p:cNvSpPr>
            <a:spLocks noGrp="1"/>
          </p:cNvSpPr>
          <p:nvPr>
            <p:ph idx="1"/>
          </p:nvPr>
        </p:nvSpPr>
        <p:spPr>
          <a:xfrm>
            <a:off x="914400" y="1752600"/>
            <a:ext cx="5562600" cy="3777622"/>
          </a:xfrm>
        </p:spPr>
        <p:txBody>
          <a:bodyPr/>
          <a:lstStyle/>
          <a:p>
            <a:r>
              <a:rPr lang="en-US" dirty="0" smtClean="0"/>
              <a:t>Median Income (Adjusted block group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9193803"/>
              </p:ext>
            </p:extLst>
          </p:nvPr>
        </p:nvGraphicFramePr>
        <p:xfrm>
          <a:off x="952500" y="2362200"/>
          <a:ext cx="5334000" cy="3581397"/>
        </p:xfrm>
        <a:graphic>
          <a:graphicData uri="http://schemas.openxmlformats.org/drawingml/2006/table">
            <a:tbl>
              <a:tblPr>
                <a:tableStyleId>{22838BEF-8BB2-4498-84A7-C5851F593DF1}</a:tableStyleId>
              </a:tblPr>
              <a:tblGrid>
                <a:gridCol w="2396432"/>
                <a:gridCol w="1790137"/>
                <a:gridCol w="1147431"/>
              </a:tblGrid>
              <a:tr h="583947">
                <a:tc>
                  <a:txBody>
                    <a:bodyPr/>
                    <a:lstStyle/>
                    <a:p>
                      <a:pPr algn="l" fontAlgn="b"/>
                      <a:r>
                        <a:rPr lang="en-US" sz="1400" b="1" u="none" strike="noStrike" dirty="0">
                          <a:solidFill>
                            <a:schemeClr val="accent1">
                              <a:lumMod val="50000"/>
                            </a:schemeClr>
                          </a:solidFill>
                          <a:effectLst/>
                        </a:rPr>
                        <a:t>Income Category</a:t>
                      </a:r>
                      <a:endParaRPr lang="en-US" sz="1400" b="1" i="0" u="none" strike="noStrike" dirty="0">
                        <a:solidFill>
                          <a:schemeClr val="accent1">
                            <a:lumMod val="50000"/>
                          </a:schemeClr>
                        </a:solidFill>
                        <a:effectLst/>
                        <a:latin typeface="Calibri" panose="020F0502020204030204" pitchFamily="34" charset="0"/>
                      </a:endParaRPr>
                    </a:p>
                  </a:txBody>
                  <a:tcPr marL="7493" marR="7493" marT="7493" marB="0" anchor="b"/>
                </a:tc>
                <a:tc>
                  <a:txBody>
                    <a:bodyPr/>
                    <a:lstStyle/>
                    <a:p>
                      <a:pPr algn="ctr" fontAlgn="b"/>
                      <a:r>
                        <a:rPr lang="en-US" sz="1400" b="1" u="none" strike="noStrike" dirty="0">
                          <a:solidFill>
                            <a:schemeClr val="accent1">
                              <a:lumMod val="50000"/>
                            </a:schemeClr>
                          </a:solidFill>
                          <a:effectLst/>
                        </a:rPr>
                        <a:t>Household Number</a:t>
                      </a:r>
                      <a:endParaRPr lang="en-US" sz="1400" b="1" i="0" u="none" strike="noStrike" dirty="0">
                        <a:solidFill>
                          <a:schemeClr val="accent1">
                            <a:lumMod val="50000"/>
                          </a:schemeClr>
                        </a:solidFill>
                        <a:effectLst/>
                        <a:latin typeface="Calibri" panose="020F0502020204030204" pitchFamily="34" charset="0"/>
                      </a:endParaRPr>
                    </a:p>
                  </a:txBody>
                  <a:tcPr marL="7493" marR="7493" marT="7493" marB="0" anchor="b"/>
                </a:tc>
                <a:tc>
                  <a:txBody>
                    <a:bodyPr/>
                    <a:lstStyle/>
                    <a:p>
                      <a:pPr algn="ctr" fontAlgn="b"/>
                      <a:r>
                        <a:rPr lang="en-US" sz="1400" b="1" u="none" strike="noStrike" dirty="0">
                          <a:solidFill>
                            <a:schemeClr val="accent1">
                              <a:lumMod val="50000"/>
                            </a:schemeClr>
                          </a:solidFill>
                          <a:effectLst/>
                        </a:rPr>
                        <a:t>Percentage</a:t>
                      </a:r>
                      <a:endParaRPr lang="en-US" sz="1400" b="1" i="0" u="none" strike="noStrike" dirty="0">
                        <a:solidFill>
                          <a:schemeClr val="accent1">
                            <a:lumMod val="50000"/>
                          </a:schemeClr>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dirty="0">
                          <a:effectLst/>
                        </a:rPr>
                        <a:t>Less than $10,000</a:t>
                      </a:r>
                      <a:endParaRPr lang="en-US" sz="1400" b="0" i="0" u="none" strike="noStrike" dirty="0">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569</a:t>
                      </a:r>
                    </a:p>
                  </a:txBody>
                  <a:tcPr marL="9525" marR="9525" marT="9525" marB="0" anchor="b"/>
                </a:tc>
                <a:tc>
                  <a:txBody>
                    <a:bodyPr/>
                    <a:lstStyle/>
                    <a:p>
                      <a:pPr algn="ctr" fontAlgn="b"/>
                      <a:r>
                        <a:rPr lang="en-US" sz="1400" u="none" strike="noStrike">
                          <a:effectLst/>
                        </a:rPr>
                        <a:t>26%</a:t>
                      </a:r>
                      <a:endParaRPr lang="en-US" sz="1400" b="0" i="0" u="none" strike="noStrike">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dirty="0">
                          <a:effectLst/>
                        </a:rPr>
                        <a:t>$10,000 to $14,999</a:t>
                      </a:r>
                      <a:endParaRPr lang="en-US" sz="1400" b="0" i="0" u="none" strike="noStrike" dirty="0">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181</a:t>
                      </a: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a:effectLst/>
                        </a:rPr>
                        <a:t>$15,000 to $24,999</a:t>
                      </a:r>
                      <a:endParaRPr lang="en-US" sz="1400" b="0" i="0" u="none" strike="noStrike">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172</a:t>
                      </a: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a:effectLst/>
                        </a:rPr>
                        <a:t>$25,000 to $34,999</a:t>
                      </a:r>
                      <a:endParaRPr lang="en-US" sz="1400" b="0" i="0" u="none" strike="noStrike">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160</a:t>
                      </a:r>
                    </a:p>
                  </a:txBody>
                  <a:tcPr marL="9525" marR="9525" marT="9525"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a:effectLst/>
                        </a:rPr>
                        <a:t>$35,000 to $49,999</a:t>
                      </a:r>
                      <a:endParaRPr lang="en-US" sz="1400" b="0" i="0" u="none" strike="noStrike">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274</a:t>
                      </a: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a:effectLst/>
                        </a:rPr>
                        <a:t>$50,000 to $74,999</a:t>
                      </a:r>
                      <a:endParaRPr lang="en-US" sz="1400" b="0" i="0" u="none" strike="noStrike">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365</a:t>
                      </a:r>
                    </a:p>
                  </a:txBody>
                  <a:tcPr marL="9525" marR="9525" marT="9525" marB="0" anchor="b"/>
                </a:tc>
                <a:tc>
                  <a:txBody>
                    <a:bodyPr/>
                    <a:lstStyle/>
                    <a:p>
                      <a:pPr algn="ctr" fontAlgn="b"/>
                      <a:r>
                        <a:rPr lang="en-US" sz="1400" u="none" strike="noStrike" dirty="0">
                          <a:effectLst/>
                        </a:rPr>
                        <a:t>17%</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a:effectLst/>
                        </a:rPr>
                        <a:t>$75,000 to $99,999</a:t>
                      </a:r>
                      <a:endParaRPr lang="en-US" sz="1400" b="0" i="0" u="none" strike="noStrike">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226</a:t>
                      </a: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a:effectLst/>
                        </a:rPr>
                        <a:t>$100,000 to $149,999</a:t>
                      </a:r>
                      <a:endParaRPr lang="en-US" sz="1400" b="0" i="0" u="none" strike="noStrike">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122</a:t>
                      </a:r>
                    </a:p>
                  </a:txBody>
                  <a:tcPr marL="9525" marR="9525" marT="9525"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a:effectLst/>
                        </a:rPr>
                        <a:t>$150,000 to $199,999</a:t>
                      </a:r>
                      <a:endParaRPr lang="en-US" sz="1400" b="0" i="0" u="none" strike="noStrike">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60</a:t>
                      </a: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493" marR="7493" marT="7493" marB="0" anchor="b"/>
                </a:tc>
              </a:tr>
              <a:tr h="299745">
                <a:tc>
                  <a:txBody>
                    <a:bodyPr/>
                    <a:lstStyle/>
                    <a:p>
                      <a:pPr algn="l" fontAlgn="b"/>
                      <a:r>
                        <a:rPr lang="en-US" sz="1400" u="none" strike="noStrike" dirty="0">
                          <a:effectLst/>
                        </a:rPr>
                        <a:t>$200,000 or more</a:t>
                      </a:r>
                      <a:endParaRPr lang="en-US" sz="1400" b="0" i="0" u="none" strike="noStrike" dirty="0">
                        <a:solidFill>
                          <a:srgbClr val="000000"/>
                        </a:solidFill>
                        <a:effectLst/>
                        <a:latin typeface="Calibri" panose="020F0502020204030204" pitchFamily="34" charset="0"/>
                      </a:endParaRPr>
                    </a:p>
                  </a:txBody>
                  <a:tcPr marL="7493" marR="7493" marT="7493" marB="0" anchor="b"/>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44</a:t>
                      </a: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493" marR="7493" marT="7493" marB="0" anchor="b"/>
                </a:tc>
              </a:tr>
            </a:tbl>
          </a:graphicData>
        </a:graphic>
      </p:graphicFrame>
      <p:sp>
        <p:nvSpPr>
          <p:cNvPr id="5" name="Content Placeholder 2"/>
          <p:cNvSpPr txBox="1">
            <a:spLocks/>
          </p:cNvSpPr>
          <p:nvPr/>
        </p:nvSpPr>
        <p:spPr>
          <a:xfrm>
            <a:off x="6629400" y="1752600"/>
            <a:ext cx="55626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Age Group Data</a:t>
            </a:r>
            <a:endParaRPr lang="en-US" dirty="0"/>
          </a:p>
        </p:txBody>
      </p:sp>
      <p:pic>
        <p:nvPicPr>
          <p:cNvPr id="6" name="Picture 5"/>
          <p:cNvPicPr>
            <a:picLocks noChangeAspect="1"/>
          </p:cNvPicPr>
          <p:nvPr/>
        </p:nvPicPr>
        <p:blipFill rotWithShape="1">
          <a:blip r:embed="rId2"/>
          <a:srcRect l="25000" t="14297" r="52682" b="73376"/>
          <a:stretch/>
        </p:blipFill>
        <p:spPr>
          <a:xfrm>
            <a:off x="8686800" y="395510"/>
            <a:ext cx="3276600" cy="1131068"/>
          </a:xfrm>
          <a:prstGeom prst="rect">
            <a:avLst/>
          </a:prstGeom>
        </p:spPr>
      </p:pic>
      <p:sp>
        <p:nvSpPr>
          <p:cNvPr id="7" name="Oval 6"/>
          <p:cNvSpPr/>
          <p:nvPr/>
        </p:nvSpPr>
        <p:spPr>
          <a:xfrm>
            <a:off x="9171971" y="910909"/>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171971" y="1104671"/>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71971" y="1304483"/>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171971" y="711097"/>
            <a:ext cx="150966" cy="1509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47545911"/>
              </p:ext>
            </p:extLst>
          </p:nvPr>
        </p:nvGraphicFramePr>
        <p:xfrm>
          <a:off x="7010400" y="2362200"/>
          <a:ext cx="4343400" cy="4231162"/>
        </p:xfrm>
        <a:graphic>
          <a:graphicData uri="http://schemas.openxmlformats.org/drawingml/2006/table">
            <a:tbl>
              <a:tblPr>
                <a:tableStyleId>{22838BEF-8BB2-4498-84A7-C5851F593DF1}</a:tableStyleId>
              </a:tblPr>
              <a:tblGrid>
                <a:gridCol w="2260600"/>
                <a:gridCol w="906130"/>
                <a:gridCol w="1176670"/>
              </a:tblGrid>
              <a:tr h="189514">
                <a:tc>
                  <a:txBody>
                    <a:bodyPr/>
                    <a:lstStyle/>
                    <a:p>
                      <a:pPr algn="l" fontAlgn="ctr"/>
                      <a:r>
                        <a:rPr lang="en-US" sz="1400" b="1" u="none" strike="noStrike" dirty="0">
                          <a:solidFill>
                            <a:schemeClr val="accent1">
                              <a:lumMod val="50000"/>
                            </a:schemeClr>
                          </a:solidFill>
                          <a:effectLst/>
                        </a:rPr>
                        <a:t>Age Group</a:t>
                      </a:r>
                      <a:endParaRPr lang="en-US" sz="1400" b="1" i="0" u="none" strike="noStrike" dirty="0">
                        <a:solidFill>
                          <a:schemeClr val="accent1">
                            <a:lumMod val="50000"/>
                          </a:schemeClr>
                        </a:solidFill>
                        <a:effectLst/>
                        <a:latin typeface="Calibri" panose="020F0502020204030204" pitchFamily="34" charset="0"/>
                      </a:endParaRPr>
                    </a:p>
                  </a:txBody>
                  <a:tcPr marL="5872" marR="5872" marT="5872" marB="0" anchor="ctr"/>
                </a:tc>
                <a:tc>
                  <a:txBody>
                    <a:bodyPr/>
                    <a:lstStyle/>
                    <a:p>
                      <a:pPr algn="ctr" fontAlgn="b"/>
                      <a:r>
                        <a:rPr lang="en-US" sz="1400" b="1" u="none" strike="noStrike" dirty="0">
                          <a:solidFill>
                            <a:schemeClr val="accent1">
                              <a:lumMod val="50000"/>
                            </a:schemeClr>
                          </a:solidFill>
                          <a:effectLst/>
                        </a:rPr>
                        <a:t>Count</a:t>
                      </a:r>
                      <a:endParaRPr lang="en-US" sz="1400" b="1" i="0" u="none" strike="noStrike" dirty="0">
                        <a:solidFill>
                          <a:schemeClr val="accent1">
                            <a:lumMod val="50000"/>
                          </a:schemeClr>
                        </a:solidFill>
                        <a:effectLst/>
                        <a:latin typeface="Calibri" panose="020F0502020204030204" pitchFamily="34" charset="0"/>
                      </a:endParaRPr>
                    </a:p>
                  </a:txBody>
                  <a:tcPr marL="5872" marR="5872" marT="5872" marB="0" anchor="b"/>
                </a:tc>
                <a:tc>
                  <a:txBody>
                    <a:bodyPr/>
                    <a:lstStyle/>
                    <a:p>
                      <a:pPr algn="ctr" fontAlgn="b"/>
                      <a:r>
                        <a:rPr lang="en-US" sz="1400" b="1" u="none" strike="noStrike" dirty="0">
                          <a:solidFill>
                            <a:schemeClr val="accent1">
                              <a:lumMod val="50000"/>
                            </a:schemeClr>
                          </a:solidFill>
                          <a:effectLst/>
                        </a:rPr>
                        <a:t>Percentage</a:t>
                      </a:r>
                      <a:endParaRPr lang="en-US" sz="1400" b="1" i="0" u="none" strike="noStrike" dirty="0">
                        <a:solidFill>
                          <a:schemeClr val="accent1">
                            <a:lumMod val="50000"/>
                          </a:schemeClr>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Under 5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222</a:t>
                      </a: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5 to 9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134</a:t>
                      </a: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a:effectLst/>
                        </a:rPr>
                        <a:t>10 to 14 years</a:t>
                      </a:r>
                      <a:endParaRPr lang="en-US" sz="1400" b="1" i="0" u="none" strike="noStrike">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94</a:t>
                      </a: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a:effectLst/>
                        </a:rPr>
                        <a:t>15 to 19 years</a:t>
                      </a:r>
                      <a:endParaRPr lang="en-US" sz="1400" b="1" i="0" u="none" strike="noStrike">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1491</a:t>
                      </a: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20 to 24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1692</a:t>
                      </a: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25 to 29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979</a:t>
                      </a: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30 to 34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788</a:t>
                      </a:r>
                    </a:p>
                  </a:txBody>
                  <a:tcPr marL="9525" marR="9525" marT="9525" marB="0" anchor="b"/>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35 to 39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577</a:t>
                      </a:r>
                    </a:p>
                  </a:txBody>
                  <a:tcPr marL="9525" marR="9525" marT="9525"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40 to 44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474</a:t>
                      </a:r>
                    </a:p>
                  </a:txBody>
                  <a:tcPr marL="9525" marR="9525" marT="9525"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45 to 49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436</a:t>
                      </a:r>
                    </a:p>
                  </a:txBody>
                  <a:tcPr marL="9525" marR="9525" marT="9525" marB="0" anchor="b"/>
                </a:tc>
                <a:tc>
                  <a:txBody>
                    <a:bodyPr/>
                    <a:lstStyle/>
                    <a:p>
                      <a:pPr algn="ct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50 to 54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397</a:t>
                      </a:r>
                    </a:p>
                  </a:txBody>
                  <a:tcPr marL="9525" marR="9525" marT="9525" marB="0" anchor="b"/>
                </a:tc>
                <a:tc>
                  <a:txBody>
                    <a:bodyPr/>
                    <a:lstStyle/>
                    <a:p>
                      <a:pPr algn="ct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55 to 59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330</a:t>
                      </a:r>
                    </a:p>
                  </a:txBody>
                  <a:tcPr marL="9525" marR="9525" marT="9525"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a:effectLst/>
                        </a:rPr>
                        <a:t>60 to 64 years</a:t>
                      </a:r>
                      <a:endParaRPr lang="en-US" sz="1400" b="1" i="0" u="none" strike="noStrike">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255</a:t>
                      </a: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65 to 69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159</a:t>
                      </a: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70 to 74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108</a:t>
                      </a: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75 to 79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75</a:t>
                      </a: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80 to 84 years</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70</a:t>
                      </a: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5872" marR="5872" marT="5872" marB="0" anchor="b"/>
                </a:tc>
              </a:tr>
              <a:tr h="192671">
                <a:tc>
                  <a:txBody>
                    <a:bodyPr/>
                    <a:lstStyle/>
                    <a:p>
                      <a:pPr algn="l" fontAlgn="ctr"/>
                      <a:r>
                        <a:rPr lang="en-US" sz="1400" u="none" strike="noStrike" dirty="0">
                          <a:effectLst/>
                        </a:rPr>
                        <a:t>85 years and over</a:t>
                      </a:r>
                      <a:endParaRPr lang="en-US" sz="1400" b="1" i="0" u="none" strike="noStrike" dirty="0">
                        <a:solidFill>
                          <a:srgbClr val="000000"/>
                        </a:solidFill>
                        <a:effectLst/>
                        <a:latin typeface="Calibri" panose="020F0502020204030204" pitchFamily="34" charset="0"/>
                      </a:endParaRPr>
                    </a:p>
                  </a:txBody>
                  <a:tcPr marL="5872" marR="5872" marT="5872" marB="0" anchor="ct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70</a:t>
                      </a: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5872" marR="5872" marT="5872" marB="0" anchor="b"/>
                </a:tc>
              </a:tr>
            </a:tbl>
          </a:graphicData>
        </a:graphic>
      </p:graphicFrame>
    </p:spTree>
    <p:extLst>
      <p:ext uri="{BB962C8B-B14F-4D97-AF65-F5344CB8AC3E}">
        <p14:creationId xmlns:p14="http://schemas.microsoft.com/office/powerpoint/2010/main" val="381344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50" y="324409"/>
            <a:ext cx="5562600" cy="1280890"/>
          </a:xfrm>
        </p:spPr>
        <p:txBody>
          <a:bodyPr/>
          <a:lstStyle/>
          <a:p>
            <a:r>
              <a:rPr lang="en-US" dirty="0" smtClean="0"/>
              <a:t>Land Use/ Development Analysis</a:t>
            </a:r>
            <a:endParaRPr lang="en-US" dirty="0"/>
          </a:p>
        </p:txBody>
      </p:sp>
      <p:sp>
        <p:nvSpPr>
          <p:cNvPr id="3" name="Content Placeholder 2"/>
          <p:cNvSpPr>
            <a:spLocks noGrp="1"/>
          </p:cNvSpPr>
          <p:nvPr>
            <p:ph idx="1"/>
          </p:nvPr>
        </p:nvSpPr>
        <p:spPr>
          <a:xfrm>
            <a:off x="914400" y="1744766"/>
            <a:ext cx="4114800" cy="3777622"/>
          </a:xfrm>
        </p:spPr>
        <p:txBody>
          <a:bodyPr/>
          <a:lstStyle/>
          <a:p>
            <a:r>
              <a:rPr lang="en-US" dirty="0" smtClean="0"/>
              <a:t>Switched to parcel level of data</a:t>
            </a:r>
          </a:p>
          <a:p>
            <a:pPr lvl="1"/>
            <a:endParaRPr lang="en-US" dirty="0"/>
          </a:p>
        </p:txBody>
      </p:sp>
      <p:pic>
        <p:nvPicPr>
          <p:cNvPr id="4" name="Picture 3"/>
          <p:cNvPicPr>
            <a:picLocks noChangeAspect="1"/>
          </p:cNvPicPr>
          <p:nvPr/>
        </p:nvPicPr>
        <p:blipFill rotWithShape="1">
          <a:blip r:embed="rId3"/>
          <a:srcRect l="25229" t="27241" r="50849" b="65197"/>
          <a:stretch/>
        </p:blipFill>
        <p:spPr>
          <a:xfrm>
            <a:off x="7416560" y="523199"/>
            <a:ext cx="4470641" cy="883312"/>
          </a:xfrm>
          <a:prstGeom prst="rect">
            <a:avLst/>
          </a:prstGeom>
        </p:spPr>
      </p:pic>
      <p:sp>
        <p:nvSpPr>
          <p:cNvPr id="5" name="Oval 4"/>
          <p:cNvSpPr/>
          <p:nvPr/>
        </p:nvSpPr>
        <p:spPr>
          <a:xfrm>
            <a:off x="7946598" y="861454"/>
            <a:ext cx="206801" cy="2068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914400" y="4343400"/>
            <a:ext cx="4775441" cy="11173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Land </a:t>
            </a:r>
            <a:r>
              <a:rPr lang="en-US" dirty="0"/>
              <a:t>Use/Development Intensity (FAR</a:t>
            </a:r>
            <a:r>
              <a:rPr lang="en-US" dirty="0" smtClean="0"/>
              <a:t>)</a:t>
            </a:r>
          </a:p>
          <a:p>
            <a:pPr lvl="1"/>
            <a:r>
              <a:rPr lang="en-US" dirty="0" smtClean="0"/>
              <a:t>Range: 0-83.56 (191 Peachtree Tower)</a:t>
            </a:r>
          </a:p>
          <a:p>
            <a:pPr lvl="1"/>
            <a:r>
              <a:rPr lang="en-US" dirty="0" smtClean="0"/>
              <a:t>Mean: 0.916 </a:t>
            </a:r>
          </a:p>
          <a:p>
            <a:pPr lvl="1"/>
            <a:endParaRPr lang="en-US" dirty="0"/>
          </a:p>
        </p:txBody>
      </p:sp>
      <p:sp>
        <p:nvSpPr>
          <p:cNvPr id="9" name="Oval 8"/>
          <p:cNvSpPr/>
          <p:nvPr/>
        </p:nvSpPr>
        <p:spPr>
          <a:xfrm>
            <a:off x="7946598" y="1104321"/>
            <a:ext cx="206801" cy="2068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245617238"/>
              </p:ext>
            </p:extLst>
          </p:nvPr>
        </p:nvGraphicFramePr>
        <p:xfrm>
          <a:off x="990600" y="2209800"/>
          <a:ext cx="4038600" cy="1981201"/>
        </p:xfrm>
        <a:graphic>
          <a:graphicData uri="http://schemas.openxmlformats.org/drawingml/2006/table">
            <a:tbl>
              <a:tblPr>
                <a:tableStyleId>{22838BEF-8BB2-4498-84A7-C5851F593DF1}</a:tableStyleId>
              </a:tblPr>
              <a:tblGrid>
                <a:gridCol w="969982"/>
                <a:gridCol w="493973"/>
                <a:gridCol w="898244"/>
                <a:gridCol w="609600"/>
                <a:gridCol w="1066801"/>
              </a:tblGrid>
              <a:tr h="459151">
                <a:tc>
                  <a:txBody>
                    <a:bodyPr/>
                    <a:lstStyle/>
                    <a:p>
                      <a:pPr algn="l" fontAlgn="b"/>
                      <a:r>
                        <a:rPr lang="en-US" sz="1100" b="1" u="none" strike="noStrike" dirty="0">
                          <a:solidFill>
                            <a:schemeClr val="accent1"/>
                          </a:solidFill>
                          <a:effectLst/>
                        </a:rPr>
                        <a:t>Land Use Type</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b="1" u="none" strike="noStrike">
                          <a:solidFill>
                            <a:schemeClr val="accent1"/>
                          </a:solidFill>
                          <a:effectLst/>
                        </a:rPr>
                        <a:t>Acres</a:t>
                      </a:r>
                      <a:endParaRPr lang="en-US" sz="1100" b="1"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chemeClr val="accent1"/>
                          </a:solidFill>
                          <a:effectLst/>
                        </a:rPr>
                        <a:t>Percentage</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chemeClr val="accent1"/>
                          </a:solidFill>
                          <a:effectLst/>
                        </a:rPr>
                        <a:t>Vacant</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chemeClr val="accent1"/>
                          </a:solidFill>
                          <a:effectLst/>
                        </a:rPr>
                        <a:t>Vacant Percentage</a:t>
                      </a:r>
                      <a:endParaRPr lang="en-US" sz="1100" b="1" i="0" u="none" strike="noStrike" dirty="0">
                        <a:solidFill>
                          <a:schemeClr val="accent1"/>
                        </a:solidFill>
                        <a:effectLst/>
                        <a:latin typeface="Calibri" panose="020F0502020204030204" pitchFamily="34" charset="0"/>
                      </a:endParaRPr>
                    </a:p>
                  </a:txBody>
                  <a:tcPr marL="9525" marR="9525" marT="9525" marB="0" anchor="b"/>
                </a:tc>
              </a:tr>
              <a:tr h="253675">
                <a:tc>
                  <a:txBody>
                    <a:bodyPr/>
                    <a:lstStyle/>
                    <a:p>
                      <a:pPr algn="l" fontAlgn="b"/>
                      <a:r>
                        <a:rPr lang="en-US" sz="1100" u="none" strike="noStrike">
                          <a:effectLst/>
                        </a:rPr>
                        <a:t>Residential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r>
              <a:tr h="253675">
                <a:tc>
                  <a:txBody>
                    <a:bodyPr/>
                    <a:lstStyle/>
                    <a:p>
                      <a:pPr algn="l" fontAlgn="b"/>
                      <a:r>
                        <a:rPr lang="en-US" sz="1100" u="none" strike="noStrike">
                          <a:effectLst/>
                        </a:rPr>
                        <a:t>Commercial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r>
              <a:tr h="253675">
                <a:tc>
                  <a:txBody>
                    <a:bodyPr/>
                    <a:lstStyle/>
                    <a:p>
                      <a:pPr algn="l" fontAlgn="b"/>
                      <a:r>
                        <a:rPr lang="en-US" sz="1100" u="none" strike="noStrike">
                          <a:effectLst/>
                        </a:rPr>
                        <a:t>Industrial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r>
              <a:tr h="253675">
                <a:tc>
                  <a:txBody>
                    <a:bodyPr/>
                    <a:lstStyle/>
                    <a:p>
                      <a:pPr algn="l" fontAlgn="b"/>
                      <a:r>
                        <a:rPr lang="en-US" sz="1100" u="none" strike="noStrike">
                          <a:effectLst/>
                        </a:rPr>
                        <a:t>Institution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r>
              <a:tr h="253675">
                <a:tc>
                  <a:txBody>
                    <a:bodyPr/>
                    <a:lstStyle/>
                    <a:p>
                      <a:pPr algn="l" fontAlgn="b"/>
                      <a:r>
                        <a:rPr lang="en-US" sz="1100" u="none" strike="noStrike">
                          <a:effectLst/>
                        </a:rPr>
                        <a:t>Utility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r>
              <a:tr h="253675">
                <a:tc>
                  <a:txBody>
                    <a:bodyPr/>
                    <a:lstStyle/>
                    <a:p>
                      <a:pPr algn="l" fontAlgn="b"/>
                      <a:r>
                        <a:rPr lang="en-US" sz="1100" u="none" strike="noStrike" dirty="0">
                          <a:effectLst/>
                        </a:rPr>
                        <a:t>Total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8725" y="1524000"/>
            <a:ext cx="6048476" cy="4673822"/>
          </a:xfrm>
          <a:prstGeom prst="rect">
            <a:avLst/>
          </a:prstGeom>
        </p:spPr>
      </p:pic>
      <p:sp>
        <p:nvSpPr>
          <p:cNvPr id="12" name="TextBox 11"/>
          <p:cNvSpPr txBox="1"/>
          <p:nvPr/>
        </p:nvSpPr>
        <p:spPr>
          <a:xfrm>
            <a:off x="1334917" y="5705407"/>
            <a:ext cx="3999083" cy="523220"/>
          </a:xfrm>
          <a:prstGeom prst="rect">
            <a:avLst/>
          </a:prstGeom>
          <a:noFill/>
        </p:spPr>
        <p:txBody>
          <a:bodyPr wrap="square" rtlCol="0">
            <a:spAutoFit/>
          </a:bodyPr>
          <a:lstStyle/>
          <a:p>
            <a:r>
              <a:rPr lang="en-US" sz="1400" dirty="0" smtClean="0"/>
              <a:t>Source: 2010 Fulton Parcel Data from ARC/ 2013 Tax Assessor Data</a:t>
            </a:r>
            <a:endParaRPr lang="en-US" sz="1400" dirty="0"/>
          </a:p>
        </p:txBody>
      </p:sp>
    </p:spTree>
    <p:extLst>
      <p:ext uri="{BB962C8B-B14F-4D97-AF65-F5344CB8AC3E}">
        <p14:creationId xmlns:p14="http://schemas.microsoft.com/office/powerpoint/2010/main" val="171464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31875" cy="1280890"/>
          </a:xfrm>
        </p:spPr>
        <p:txBody>
          <a:bodyPr/>
          <a:lstStyle/>
          <a:p>
            <a:r>
              <a:rPr lang="en-US" dirty="0" smtClean="0"/>
              <a:t>Residential Development Analysis</a:t>
            </a:r>
            <a:endParaRPr lang="en-US" dirty="0"/>
          </a:p>
        </p:txBody>
      </p:sp>
      <p:sp>
        <p:nvSpPr>
          <p:cNvPr id="3" name="Content Placeholder 2"/>
          <p:cNvSpPr>
            <a:spLocks noGrp="1"/>
          </p:cNvSpPr>
          <p:nvPr>
            <p:ph idx="1"/>
          </p:nvPr>
        </p:nvSpPr>
        <p:spPr/>
        <p:txBody>
          <a:bodyPr/>
          <a:lstStyle/>
          <a:p>
            <a:r>
              <a:rPr lang="en-US" dirty="0" smtClean="0"/>
              <a:t>Number of Single Family Homes: 107</a:t>
            </a:r>
          </a:p>
          <a:p>
            <a:pPr lvl="1"/>
            <a:r>
              <a:rPr lang="en-US" dirty="0" smtClean="0"/>
              <a:t>Land use code: 101 Residential 1 family: 69</a:t>
            </a:r>
          </a:p>
          <a:p>
            <a:pPr lvl="1"/>
            <a:r>
              <a:rPr lang="en-US" dirty="0" smtClean="0"/>
              <a:t>Land use code: 107 Single Family Residential Townhomes: 38</a:t>
            </a:r>
          </a:p>
          <a:p>
            <a:r>
              <a:rPr lang="en-US" dirty="0" smtClean="0"/>
              <a:t>Number of Apartment/Condo Units: 1303</a:t>
            </a:r>
          </a:p>
          <a:p>
            <a:pPr lvl="1"/>
            <a:r>
              <a:rPr lang="en-US" dirty="0" smtClean="0"/>
              <a:t>Land use code: 106 Residential condo: 36 with 1116 Units</a:t>
            </a:r>
          </a:p>
          <a:p>
            <a:pPr lvl="1"/>
            <a:r>
              <a:rPr lang="en-US" dirty="0" smtClean="0"/>
              <a:t>Land use code:110 Residential loft: 5 with 103 Units</a:t>
            </a:r>
          </a:p>
          <a:p>
            <a:pPr lvl="1"/>
            <a:r>
              <a:rPr lang="en-US" dirty="0"/>
              <a:t>Land use </a:t>
            </a:r>
            <a:r>
              <a:rPr lang="en-US" dirty="0" smtClean="0"/>
              <a:t>code:2B2 Apt. High rise Class B: 1 with 84 Units</a:t>
            </a:r>
          </a:p>
          <a:p>
            <a:r>
              <a:rPr lang="en-US" dirty="0" smtClean="0"/>
              <a:t>Number of Dorm Beds: 4010 (GSU)</a:t>
            </a:r>
          </a:p>
          <a:p>
            <a:pPr marL="0" indent="0">
              <a:buNone/>
            </a:pPr>
            <a:endParaRPr lang="en-US" dirty="0" smtClean="0"/>
          </a:p>
          <a:p>
            <a:endParaRPr lang="en-US" dirty="0"/>
          </a:p>
        </p:txBody>
      </p:sp>
      <p:pic>
        <p:nvPicPr>
          <p:cNvPr id="4" name="Picture 3"/>
          <p:cNvPicPr>
            <a:picLocks noChangeAspect="1"/>
          </p:cNvPicPr>
          <p:nvPr/>
        </p:nvPicPr>
        <p:blipFill rotWithShape="1">
          <a:blip r:embed="rId2"/>
          <a:srcRect l="25229" t="35592" r="50849" b="51034"/>
          <a:stretch/>
        </p:blipFill>
        <p:spPr>
          <a:xfrm>
            <a:off x="7924800" y="415094"/>
            <a:ext cx="3884612" cy="1357333"/>
          </a:xfrm>
          <a:prstGeom prst="rect">
            <a:avLst/>
          </a:prstGeom>
        </p:spPr>
      </p:pic>
      <p:sp>
        <p:nvSpPr>
          <p:cNvPr id="5" name="Oval 4"/>
          <p:cNvSpPr/>
          <p:nvPr/>
        </p:nvSpPr>
        <p:spPr>
          <a:xfrm>
            <a:off x="8367264" y="1564664"/>
            <a:ext cx="179693" cy="1796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54707" y="1336064"/>
            <a:ext cx="179693" cy="17969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Oval 9"/>
          <p:cNvSpPr/>
          <p:nvPr/>
        </p:nvSpPr>
        <p:spPr>
          <a:xfrm>
            <a:off x="8367264" y="1115707"/>
            <a:ext cx="179693" cy="1796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67264" y="887107"/>
            <a:ext cx="179693" cy="1796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67264" y="685800"/>
            <a:ext cx="179693" cy="1796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89212" y="5749175"/>
            <a:ext cx="6554788" cy="307777"/>
          </a:xfrm>
          <a:prstGeom prst="rect">
            <a:avLst/>
          </a:prstGeom>
          <a:noFill/>
        </p:spPr>
        <p:txBody>
          <a:bodyPr wrap="square" rtlCol="0">
            <a:spAutoFit/>
          </a:bodyPr>
          <a:lstStyle/>
          <a:p>
            <a:r>
              <a:rPr lang="en-US" sz="1400" dirty="0" smtClean="0"/>
              <a:t>Source: 2010 Fulton Parcel Data from ARC/ 2013 Tax Assessor Data</a:t>
            </a:r>
            <a:endParaRPr lang="en-US" sz="1400" dirty="0"/>
          </a:p>
        </p:txBody>
      </p:sp>
    </p:spTree>
    <p:extLst>
      <p:ext uri="{BB962C8B-B14F-4D97-AF65-F5344CB8AC3E}">
        <p14:creationId xmlns:p14="http://schemas.microsoft.com/office/powerpoint/2010/main" val="87745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Analysis</a:t>
            </a:r>
            <a:endParaRPr lang="en-US" dirty="0"/>
          </a:p>
        </p:txBody>
      </p:sp>
      <p:sp>
        <p:nvSpPr>
          <p:cNvPr id="3" name="Content Placeholder 2"/>
          <p:cNvSpPr>
            <a:spLocks noGrp="1"/>
          </p:cNvSpPr>
          <p:nvPr>
            <p:ph idx="1"/>
          </p:nvPr>
        </p:nvSpPr>
        <p:spPr>
          <a:xfrm>
            <a:off x="457200" y="1876926"/>
            <a:ext cx="4419600" cy="3777622"/>
          </a:xfrm>
        </p:spPr>
        <p:txBody>
          <a:bodyPr/>
          <a:lstStyle/>
          <a:p>
            <a:r>
              <a:rPr lang="en-US" dirty="0" smtClean="0"/>
              <a:t>Vehicle Share Availability/Utilization</a:t>
            </a:r>
          </a:p>
          <a:p>
            <a:pPr lvl="1"/>
            <a:r>
              <a:rPr lang="en-US" dirty="0" smtClean="0"/>
              <a:t>5 Zip Car Stations </a:t>
            </a:r>
          </a:p>
          <a:p>
            <a:pPr lvl="2"/>
            <a:r>
              <a:rPr lang="en-US" sz="1100" dirty="0" smtClean="0"/>
              <a:t>Spring/Baker Street</a:t>
            </a:r>
          </a:p>
          <a:p>
            <a:pPr lvl="2"/>
            <a:r>
              <a:rPr lang="en-US" sz="1100" dirty="0" smtClean="0"/>
              <a:t>191 Peachtree Tower</a:t>
            </a:r>
          </a:p>
          <a:p>
            <a:pPr lvl="2"/>
            <a:r>
              <a:rPr lang="en-US" sz="1100" dirty="0" smtClean="0"/>
              <a:t>Peach Tree Center Ave/ Ellis St</a:t>
            </a:r>
          </a:p>
          <a:p>
            <a:pPr lvl="2"/>
            <a:r>
              <a:rPr lang="en-US" sz="1100" dirty="0" smtClean="0"/>
              <a:t>GSU Piedmont North Residential Hall</a:t>
            </a:r>
          </a:p>
          <a:p>
            <a:pPr lvl="2"/>
            <a:r>
              <a:rPr lang="en-US" sz="1100" dirty="0" smtClean="0"/>
              <a:t>GSU Commons Deck</a:t>
            </a:r>
          </a:p>
          <a:p>
            <a:r>
              <a:rPr lang="en-US" dirty="0" smtClean="0"/>
              <a:t>Carpool/Vanpool Utilization (ARC 2010 Travel Survey Data</a:t>
            </a:r>
          </a:p>
          <a:p>
            <a:endParaRPr lang="en-US" dirty="0"/>
          </a:p>
        </p:txBody>
      </p:sp>
      <p:pic>
        <p:nvPicPr>
          <p:cNvPr id="4" name="Picture 3"/>
          <p:cNvPicPr>
            <a:picLocks noChangeAspect="1"/>
          </p:cNvPicPr>
          <p:nvPr/>
        </p:nvPicPr>
        <p:blipFill rotWithShape="1">
          <a:blip r:embed="rId2"/>
          <a:srcRect l="49249" t="41593" r="27023" b="46369"/>
          <a:stretch/>
        </p:blipFill>
        <p:spPr>
          <a:xfrm>
            <a:off x="8001000" y="304800"/>
            <a:ext cx="4008223" cy="1270900"/>
          </a:xfrm>
          <a:prstGeom prst="rect">
            <a:avLst/>
          </a:prstGeom>
        </p:spPr>
      </p:pic>
      <p:sp>
        <p:nvSpPr>
          <p:cNvPr id="5" name="Oval 4"/>
          <p:cNvSpPr/>
          <p:nvPr/>
        </p:nvSpPr>
        <p:spPr>
          <a:xfrm>
            <a:off x="8382000" y="850403"/>
            <a:ext cx="179693" cy="1796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82000" y="1076696"/>
            <a:ext cx="179693" cy="1796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82000" y="1305296"/>
            <a:ext cx="179693" cy="1796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81999" y="621803"/>
            <a:ext cx="179693" cy="17969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564489911"/>
              </p:ext>
            </p:extLst>
          </p:nvPr>
        </p:nvGraphicFramePr>
        <p:xfrm>
          <a:off x="5091066" y="2128965"/>
          <a:ext cx="6905323" cy="3149670"/>
        </p:xfrm>
        <a:graphic>
          <a:graphicData uri="http://schemas.openxmlformats.org/drawingml/2006/table">
            <a:tbl>
              <a:tblPr>
                <a:tableStyleId>{22838BEF-8BB2-4498-84A7-C5851F593DF1}</a:tableStyleId>
              </a:tblPr>
              <a:tblGrid>
                <a:gridCol w="1937360"/>
                <a:gridCol w="1166156"/>
                <a:gridCol w="1369017"/>
                <a:gridCol w="1424147"/>
                <a:gridCol w="1008643"/>
              </a:tblGrid>
              <a:tr h="209978">
                <a:tc rowSpan="2">
                  <a:txBody>
                    <a:bodyPr/>
                    <a:lstStyle/>
                    <a:p>
                      <a:pPr algn="ctr" fontAlgn="b"/>
                      <a:r>
                        <a:rPr lang="en-US" sz="1100" u="none" strike="noStrike" dirty="0">
                          <a:effectLst/>
                        </a:rPr>
                        <a:t>Modes</a:t>
                      </a:r>
                      <a:endParaRPr lang="en-US" sz="1100" b="0"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n-US" sz="1100" u="none" strike="noStrike" dirty="0">
                          <a:effectLst/>
                        </a:rPr>
                        <a:t>Trips Originated from Study Area</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a:effectLst/>
                        </a:rPr>
                        <a:t>Trips Attracted to Study Area</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209978">
                <a:tc vMerge="1">
                  <a:txBody>
                    <a:bodyPr/>
                    <a:lstStyle/>
                    <a:p>
                      <a:endParaRPr lang="en-US"/>
                    </a:p>
                  </a:txBody>
                  <a:tcPr/>
                </a:tc>
                <a:tc>
                  <a:txBody>
                    <a:bodyPr/>
                    <a:lstStyle/>
                    <a:p>
                      <a:pPr algn="l" fontAlgn="b"/>
                      <a:r>
                        <a:rPr lang="en-US" sz="1100" u="none" strike="noStrike" dirty="0">
                          <a:effectLst/>
                        </a:rPr>
                        <a:t>Weighted </a:t>
                      </a:r>
                      <a:r>
                        <a:rPr lang="en-US" sz="1100" u="none" strike="noStrike" dirty="0" smtClean="0">
                          <a:effectLst/>
                        </a:rPr>
                        <a:t>Trip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Weighted Trip </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Walk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84907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38.9%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85585</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39.0%</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Bike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1460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0.7%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1249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0.6%</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Auto/Van/Truck Driver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73247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33.5%</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72999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33.3%</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Auto/Van/Truck Passenger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12119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5.6%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10812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4.9%</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Local Bus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8444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8624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3.9%</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Express Bus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6526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6444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Marta Train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25985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11.9%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27149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12.4%</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Dial-a-Ride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616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1626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0.7%</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Taxi/Limo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977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769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0.4%</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School Bus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2360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2360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Motorcycle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115</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0.1%</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Other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1593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1593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0.7%</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9978">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218350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219324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100.0%</a:t>
                      </a:r>
                      <a:endParaRPr lang="en-US"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28626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Hospitality Analysis</a:t>
            </a:r>
            <a:endParaRPr lang="en-US" dirty="0"/>
          </a:p>
        </p:txBody>
      </p:sp>
      <p:sp>
        <p:nvSpPr>
          <p:cNvPr id="3" name="Content Placeholder 2"/>
          <p:cNvSpPr>
            <a:spLocks noGrp="1"/>
          </p:cNvSpPr>
          <p:nvPr>
            <p:ph idx="1"/>
          </p:nvPr>
        </p:nvSpPr>
        <p:spPr>
          <a:xfrm>
            <a:off x="2209800" y="2079529"/>
            <a:ext cx="8915400" cy="3777622"/>
          </a:xfrm>
        </p:spPr>
        <p:txBody>
          <a:bodyPr/>
          <a:lstStyle/>
          <a:p>
            <a:pPr marL="228600" lvl="1">
              <a:spcBef>
                <a:spcPts val="1400"/>
              </a:spcBef>
            </a:pPr>
            <a:r>
              <a:rPr lang="en-US" sz="2000" dirty="0"/>
              <a:t>Number of Hotel: </a:t>
            </a:r>
            <a:r>
              <a:rPr lang="en-US" sz="2400" b="1" dirty="0" smtClean="0">
                <a:solidFill>
                  <a:schemeClr val="accent2"/>
                </a:solidFill>
              </a:rPr>
              <a:t>19</a:t>
            </a:r>
          </a:p>
          <a:p>
            <a:pPr marL="228600" lvl="1">
              <a:spcBef>
                <a:spcPts val="1400"/>
              </a:spcBef>
            </a:pPr>
            <a:r>
              <a:rPr lang="en-US" sz="2000" dirty="0"/>
              <a:t>Number of </a:t>
            </a:r>
            <a:r>
              <a:rPr lang="en-US" sz="2000" dirty="0" smtClean="0"/>
              <a:t>Rooms: </a:t>
            </a:r>
            <a:r>
              <a:rPr lang="en-US" sz="2400" b="1" dirty="0">
                <a:solidFill>
                  <a:schemeClr val="accent2"/>
                </a:solidFill>
              </a:rPr>
              <a:t>8043</a:t>
            </a:r>
          </a:p>
          <a:p>
            <a:pPr marL="228600" lvl="1">
              <a:spcBef>
                <a:spcPts val="1400"/>
              </a:spcBef>
            </a:pPr>
            <a:endParaRPr lang="en-US" sz="2000" dirty="0"/>
          </a:p>
          <a:p>
            <a:pPr marL="228600" lvl="1">
              <a:spcBef>
                <a:spcPts val="1400"/>
              </a:spcBef>
            </a:pPr>
            <a:endParaRPr lang="en-US" sz="2000" b="1" dirty="0">
              <a:solidFill>
                <a:schemeClr val="accent2"/>
              </a:solidFill>
            </a:endParaRPr>
          </a:p>
          <a:p>
            <a:endParaRPr lang="en-US" dirty="0"/>
          </a:p>
          <a:p>
            <a:endParaRPr lang="en-US" dirty="0"/>
          </a:p>
          <a:p>
            <a:endParaRPr lang="en-US" dirty="0"/>
          </a:p>
        </p:txBody>
      </p:sp>
      <p:pic>
        <p:nvPicPr>
          <p:cNvPr id="4" name="Picture 3"/>
          <p:cNvPicPr>
            <a:picLocks noChangeAspect="1"/>
          </p:cNvPicPr>
          <p:nvPr/>
        </p:nvPicPr>
        <p:blipFill rotWithShape="1">
          <a:blip r:embed="rId2"/>
          <a:srcRect l="25229" t="74842" r="50849" b="11784"/>
          <a:stretch/>
        </p:blipFill>
        <p:spPr>
          <a:xfrm>
            <a:off x="7416560" y="449581"/>
            <a:ext cx="4470641" cy="1562099"/>
          </a:xfrm>
          <a:prstGeom prst="rect">
            <a:avLst/>
          </a:prstGeom>
        </p:spPr>
      </p:pic>
      <p:sp>
        <p:nvSpPr>
          <p:cNvPr id="5" name="Oval 4"/>
          <p:cNvSpPr/>
          <p:nvPr/>
        </p:nvSpPr>
        <p:spPr>
          <a:xfrm>
            <a:off x="7959298" y="1230630"/>
            <a:ext cx="206801" cy="2068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959298" y="764114"/>
            <a:ext cx="206801" cy="206801"/>
          </a:xfrm>
          <a:prstGeom prst="ellips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59298" y="1462719"/>
            <a:ext cx="206801" cy="2068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p:cNvSpPr/>
          <p:nvPr/>
        </p:nvSpPr>
        <p:spPr>
          <a:xfrm>
            <a:off x="7959298" y="989330"/>
            <a:ext cx="206801" cy="2068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185477955"/>
              </p:ext>
            </p:extLst>
          </p:nvPr>
        </p:nvGraphicFramePr>
        <p:xfrm>
          <a:off x="6248400" y="2151689"/>
          <a:ext cx="5638801" cy="4581620"/>
        </p:xfrm>
        <a:graphic>
          <a:graphicData uri="http://schemas.openxmlformats.org/drawingml/2006/table">
            <a:tbl>
              <a:tblPr>
                <a:tableStyleId>{22838BEF-8BB2-4498-84A7-C5851F593DF1}</a:tableStyleId>
              </a:tblPr>
              <a:tblGrid>
                <a:gridCol w="4266151"/>
                <a:gridCol w="1372650"/>
              </a:tblGrid>
              <a:tr h="229081">
                <a:tc>
                  <a:txBody>
                    <a:bodyPr/>
                    <a:lstStyle/>
                    <a:p>
                      <a:pPr algn="l" fontAlgn="b"/>
                      <a:r>
                        <a:rPr lang="en-US" sz="1100" b="1" u="none" strike="noStrike" dirty="0" smtClean="0">
                          <a:solidFill>
                            <a:schemeClr val="accent1"/>
                          </a:solidFill>
                          <a:effectLst/>
                        </a:rPr>
                        <a:t>Hotel Names</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chemeClr val="accent1"/>
                          </a:solidFill>
                          <a:effectLst/>
                        </a:rPr>
                        <a:t>Total rooms</a:t>
                      </a:r>
                      <a:endParaRPr lang="en-US" sz="1100" b="1" i="0" u="none" strike="noStrike" dirty="0">
                        <a:solidFill>
                          <a:schemeClr val="accent1"/>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dirty="0">
                          <a:effectLst/>
                        </a:rPr>
                        <a:t>Westin-Atlanta Peachtree Plaza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1068</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Super 8 Hotel II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130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Sheraton-Atlanta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760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Ritz-Carlton Atlanta Grill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444</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Residence Inn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124</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Quality Inn-Atlanta Downtown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Omni-CNN Ctr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1070</a:t>
                      </a:r>
                      <a:endParaRPr lang="en-US" sz="1100" b="0" i="0" u="none" strike="noStrike">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Marriott-Downtown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1569</a:t>
                      </a:r>
                      <a:endParaRPr lang="en-US" sz="1100" b="0" i="0" u="none" strike="noStrike">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Hyatt Regency-Atlanta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1260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Hilton Garden Inn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204</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Holiday Inn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260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Holiday Inn Express-Downtown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Hampton Inn-Downtown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110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Glenn Hotel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110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Ellis Hotel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127</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Courtyard-Downtown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150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Comfort Suites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a:effectLst/>
                        </a:rPr>
                        <a:t>Days Inn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r>
              <a:tr h="229081">
                <a:tc>
                  <a:txBody>
                    <a:bodyPr/>
                    <a:lstStyle/>
                    <a:p>
                      <a:pPr algn="l" fontAlgn="b"/>
                      <a:r>
                        <a:rPr lang="en-US" sz="1100" u="none" strike="noStrike" dirty="0">
                          <a:effectLst/>
                        </a:rPr>
                        <a:t>Embassy Suites Centennial Park</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321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3172691"/>
            <a:ext cx="4572000" cy="3532909"/>
          </a:xfrm>
          <a:prstGeom prst="rect">
            <a:avLst/>
          </a:prstGeom>
        </p:spPr>
      </p:pic>
    </p:spTree>
    <p:extLst>
      <p:ext uri="{BB962C8B-B14F-4D97-AF65-F5344CB8AC3E}">
        <p14:creationId xmlns:p14="http://schemas.microsoft.com/office/powerpoint/2010/main" val="21271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9827B5-A90F-45DE-9A48-E01BF3AFCC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1038</Words>
  <Application>Microsoft Office PowerPoint</Application>
  <PresentationFormat>Widescreen</PresentationFormat>
  <Paragraphs>408</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Century Schoolbook</vt:lpstr>
      <vt:lpstr>Wingdings 3</vt:lpstr>
      <vt:lpstr>Wisp</vt:lpstr>
      <vt:lpstr>Streetcar Project Data Collection Result Update</vt:lpstr>
      <vt:lpstr>ATLANTA DATA UPDATES</vt:lpstr>
      <vt:lpstr>Population Data Analysis</vt:lpstr>
      <vt:lpstr>Population Data Analysis</vt:lpstr>
      <vt:lpstr>Population Data Analysis</vt:lpstr>
      <vt:lpstr>Land Use/ Development Analysis</vt:lpstr>
      <vt:lpstr>Residential Development Analysis</vt:lpstr>
      <vt:lpstr>Traffic Analysis</vt:lpstr>
      <vt:lpstr>Hospitality Analysis</vt:lpstr>
      <vt:lpstr>Benchmark Cities Data Collection Updates</vt:lpstr>
      <vt:lpstr>Population Data Analysis for Bench Mark Cities</vt:lpstr>
      <vt:lpstr>Population Data Analysis for Bench Mark Cities</vt:lpstr>
      <vt:lpstr>What’s Left</vt:lpstr>
      <vt:lpstr>What’s Left</vt:lpstr>
      <vt:lpstr>Web-based Data Portal Example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2014-03-09T20:49:25Z</dcterms:created>
  <dcterms:modified xsi:type="dcterms:W3CDTF">2014-03-10T22:44:58Z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TC030310109991</vt:lpwstr>
  </property>
</Properties>
</file>