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238"/>
    <a:srgbClr val="6B705C"/>
    <a:srgbClr val="D4C7B0"/>
    <a:srgbClr val="B7B7A4"/>
    <a:srgbClr val="CB997E"/>
    <a:srgbClr val="ECD5C2"/>
    <a:srgbClr val="B98B73"/>
    <a:srgbClr val="FF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2F036-8EE4-4D05-B173-29A08109CBE1}" v="1171" dt="2024-01-20T06:50:02.089"/>
    <p1510:client id="{D6387975-39A2-4132-BB44-9356939D5F16}" v="1" dt="2024-01-20T05:28:42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83" autoAdjust="0"/>
    <p:restoredTop sz="94660"/>
  </p:normalViewPr>
  <p:slideViewPr>
    <p:cSldViewPr snapToGrid="0">
      <p:cViewPr>
        <p:scale>
          <a:sx n="61" d="100"/>
          <a:sy n="61" d="100"/>
        </p:scale>
        <p:origin x="355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87-8998-5B7A-4CE7-06F89CD27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8A84A-FE36-8BE5-E6BE-A02348E78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3FFA-7559-7EEA-9707-593C3FCE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DAF-7FC5-3B8C-15FA-084D8DAB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5667-86EA-8BDE-F051-96BF0731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2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94D5-511F-6296-9A9B-8C1DD088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1FF5-72B8-CBCE-C87B-B72081E2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94C9-45A2-35F7-978E-9270DE62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9AA8-7DDD-1842-A8DF-BFE2D379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90E1-EB7C-8C06-3672-BB82A9EB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4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AEEFE-14DE-9C20-3648-B171D713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DCD87-2E82-8A62-FB30-07D9B45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A864-E711-D7CF-427D-515CD046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4790-430F-7B1B-C69E-0556A003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D13F-5671-CA7B-CD06-97D934F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0F02-31F8-3872-0157-1EEA1A6C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DD86-9255-4B45-3E59-E539E378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085B-B09C-0473-B446-3CB164DD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B7EB-DA33-0DCD-2CDC-A305231F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C162-9B66-EC44-F51A-EA1FB192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C5BF-B379-E40C-8AA1-13A3965F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19C1-E789-37D4-63B2-53470B37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AA5A-49C4-DEAB-C9FE-134BA655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418F-0A79-97FB-8A15-61CBE486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5592-9012-D912-2181-9A61209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4951-0580-7947-D350-AE6B7182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6D20-8449-7C5A-2BB3-DC66DEE9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CC7B-E14F-DF2D-7BBA-68FA36B97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5DE4-7FE8-1CC1-5BE8-8BF9E88E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B873B-7D17-70F4-214B-F6B6D164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8350-D0F9-B8D5-58F7-02D0454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DE3E-6398-C47F-2606-1AECA832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77C9-80EA-AC5E-E7DC-717348D7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972D-6C86-5825-DA6C-543CB104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2871-BBCA-8019-44E5-359B0C02F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68062-1D93-EED3-A20A-87684CB32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6A6D5-B40B-8F81-2C6A-9A11EC2B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6BF1-94A1-D8E5-F9FD-1BF73D6B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BCAB9-5804-36B0-9CA2-12D42E28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9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B0D4-1205-918C-FD3B-CA41FBD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FA720-A058-A5FF-E776-B8E6098F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BB420-CA01-C5BD-9CE6-584FD389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43227-02C1-56A2-DE22-01EE7C5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0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AA32E-A4FF-7590-FA26-D84A3CFD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58B8E-DEE1-D5F5-594F-4BD929A0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E5F25-08D3-0365-A8DC-38C3F109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8A95-0B63-7584-D872-3BEE9C89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3EB5-F4B4-BD48-63A3-68E58585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90D-BD34-4DA1-8BA9-888E02E0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D520E-CF99-055C-F467-F6014650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2E9B-2569-77F7-30A7-E68449CE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48411-A083-0B41-7A57-8263930A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9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3D09-8405-BC26-A444-5CDDBADC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19092-3715-3803-104C-4C406C987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39C7-F397-B778-D985-642AA265B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AF81-299D-6B80-20E1-8C6FA39C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47A5-AB44-1E79-AAD4-24179F8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4C85-1A55-27C1-6870-E2FC893C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88482-F7AE-A134-133F-029E9F0B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2F75-1D33-80DC-6E0C-B8664684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EA3D-BE1A-CF2B-53DB-AB5F885A7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BAA2-6029-4E27-9DCC-6F2473D9361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2F97-D8B1-17A0-E2D7-B779B262C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408C-BB24-8972-C10F-24E96932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7F84-FD5F-476B-9D5E-FEBDDE2DB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8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D13485-F3C6-E204-81E7-8A0E1B6555F4}"/>
              </a:ext>
            </a:extLst>
          </p:cNvPr>
          <p:cNvSpPr/>
          <p:nvPr/>
        </p:nvSpPr>
        <p:spPr>
          <a:xfrm>
            <a:off x="3503054" y="3653040"/>
            <a:ext cx="2389031" cy="637504"/>
          </a:xfrm>
          <a:prstGeom prst="roundRect">
            <a:avLst>
              <a:gd name="adj" fmla="val 50000"/>
            </a:avLst>
          </a:prstGeom>
          <a:solidFill>
            <a:srgbClr val="CB997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FZShuTi" panose="02010601030101010101" pitchFamily="2" charset="-122"/>
              </a:rPr>
              <a:t>Register here!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FZShuTi" panose="02010601030101010101" pitchFamily="2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55EB5D-14ED-2C76-FDD9-DB573788DE74}"/>
              </a:ext>
            </a:extLst>
          </p:cNvPr>
          <p:cNvSpPr/>
          <p:nvPr/>
        </p:nvSpPr>
        <p:spPr>
          <a:xfrm>
            <a:off x="6907369" y="3653040"/>
            <a:ext cx="2389031" cy="637504"/>
          </a:xfrm>
          <a:prstGeom prst="roundRect">
            <a:avLst>
              <a:gd name="adj" fmla="val 50000"/>
            </a:avLst>
          </a:prstGeom>
          <a:solidFill>
            <a:srgbClr val="CB997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FZShuTi" panose="02010601030101010101" pitchFamily="2" charset="-122"/>
              </a:rPr>
              <a:t>View Listings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FZShuTi" panose="02010601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7EEE0-C260-1D63-8908-9DB69E689ABA}"/>
              </a:ext>
            </a:extLst>
          </p:cNvPr>
          <p:cNvSpPr/>
          <p:nvPr/>
        </p:nvSpPr>
        <p:spPr>
          <a:xfrm>
            <a:off x="-87549" y="0"/>
            <a:ext cx="12279549" cy="933855"/>
          </a:xfrm>
          <a:prstGeom prst="rect">
            <a:avLst/>
          </a:prstGeom>
          <a:solidFill>
            <a:srgbClr val="FDECD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253B1-190F-7684-7AE6-D976F7C36030}"/>
              </a:ext>
            </a:extLst>
          </p:cNvPr>
          <p:cNvSpPr txBox="1"/>
          <p:nvPr/>
        </p:nvSpPr>
        <p:spPr>
          <a:xfrm>
            <a:off x="1022556" y="2542427"/>
            <a:ext cx="1122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F4238"/>
                </a:solidFill>
                <a:latin typeface="Montserrat" panose="00000500000000000000" pitchFamily="2" charset="0"/>
                <a:ea typeface="FZShuTi" panose="02010601030101010101" pitchFamily="2" charset="-122"/>
              </a:rPr>
              <a:t>Find your next house!</a:t>
            </a:r>
            <a:endParaRPr lang="en-IN" sz="5400" b="1" dirty="0">
              <a:solidFill>
                <a:srgbClr val="3F4238"/>
              </a:solidFill>
              <a:latin typeface="Montserrat" panose="00000500000000000000" pitchFamily="2" charset="0"/>
              <a:ea typeface="FZShuTi" panose="02010601030101010101" pitchFamily="2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D0157-729C-D3D0-1E87-288ED6EA04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38" b="94953" l="9636" r="93455">
                        <a14:foregroundMark x1="51091" y1="6916" x2="51091" y2="6916"/>
                        <a14:foregroundMark x1="51818" y1="4299" x2="51818" y2="4299"/>
                        <a14:foregroundMark x1="51818" y1="4299" x2="51818" y2="4299"/>
                        <a14:foregroundMark x1="93636" y1="42804" x2="93636" y2="42804"/>
                        <a14:foregroundMark x1="46000" y1="95140" x2="46000" y2="95140"/>
                        <a14:foregroundMark x1="9636" y1="50280" x2="9636" y2="50280"/>
                        <a14:foregroundMark x1="56909" y1="38318" x2="56909" y2="38318"/>
                        <a14:foregroundMark x1="47455" y1="68598" x2="47455" y2="68598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2728" t="2084"/>
          <a:stretch/>
        </p:blipFill>
        <p:spPr>
          <a:xfrm>
            <a:off x="11360193" y="196453"/>
            <a:ext cx="540000" cy="5287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6DB25C-10D5-04DB-5549-5C79F079EB68}"/>
              </a:ext>
            </a:extLst>
          </p:cNvPr>
          <p:cNvSpPr/>
          <p:nvPr/>
        </p:nvSpPr>
        <p:spPr>
          <a:xfrm>
            <a:off x="-87549" y="0"/>
            <a:ext cx="2830286" cy="921657"/>
          </a:xfrm>
          <a:prstGeom prst="rect">
            <a:avLst/>
          </a:prstGeom>
          <a:solidFill>
            <a:srgbClr val="FDECD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FEF5B-CF7B-CAD0-5F69-B3C2E3BF6925}"/>
              </a:ext>
            </a:extLst>
          </p:cNvPr>
          <p:cNvSpPr/>
          <p:nvPr/>
        </p:nvSpPr>
        <p:spPr>
          <a:xfrm>
            <a:off x="429845" y="138856"/>
            <a:ext cx="1577662" cy="643943"/>
          </a:xfrm>
          <a:prstGeom prst="rect">
            <a:avLst/>
          </a:prstGeom>
          <a:blipFill dpi="0" rotWithShape="1">
            <a:blip r:embed="rId5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36D528-BA65-D4A4-5DD3-254BAEE20D39}"/>
              </a:ext>
            </a:extLst>
          </p:cNvPr>
          <p:cNvSpPr/>
          <p:nvPr/>
        </p:nvSpPr>
        <p:spPr>
          <a:xfrm>
            <a:off x="0" y="966156"/>
            <a:ext cx="12192000" cy="644930"/>
          </a:xfrm>
          <a:prstGeom prst="rect">
            <a:avLst/>
          </a:prstGeom>
          <a:solidFill>
            <a:srgbClr val="B7B7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8B8D5E-54FE-1338-FE7A-07980EF5B6DC}"/>
              </a:ext>
            </a:extLst>
          </p:cNvPr>
          <p:cNvSpPr/>
          <p:nvPr/>
        </p:nvSpPr>
        <p:spPr>
          <a:xfrm>
            <a:off x="0" y="0"/>
            <a:ext cx="12192000" cy="966158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2AE1-D79A-8423-991E-5846F7B8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35683" r="18422" b="34792"/>
          <a:stretch/>
        </p:blipFill>
        <p:spPr>
          <a:xfrm>
            <a:off x="156182" y="126601"/>
            <a:ext cx="1552755" cy="7129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C1B5DF7-7698-B7D4-C36A-7239085ED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3395" y="204404"/>
            <a:ext cx="557348" cy="5573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D0DBCB-C2DF-CAF8-46AE-4E591470A118}"/>
              </a:ext>
            </a:extLst>
          </p:cNvPr>
          <p:cNvSpPr/>
          <p:nvPr/>
        </p:nvSpPr>
        <p:spPr>
          <a:xfrm>
            <a:off x="9422675" y="308906"/>
            <a:ext cx="1715590" cy="365762"/>
          </a:xfrm>
          <a:prstGeom prst="roundRect">
            <a:avLst>
              <a:gd name="adj" fmla="val 50000"/>
            </a:avLst>
          </a:prstGeom>
          <a:solidFill>
            <a:srgbClr val="CB99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2" charset="0"/>
              </a:rPr>
              <a:t>REGISTER NOW</a:t>
            </a:r>
            <a:endParaRPr lang="en-IN" sz="1200" dirty="0">
              <a:latin typeface="Montserrat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65FDB0-8D67-F5EA-F726-98B7617478DA}"/>
              </a:ext>
            </a:extLst>
          </p:cNvPr>
          <p:cNvSpPr/>
          <p:nvPr/>
        </p:nvSpPr>
        <p:spPr>
          <a:xfrm>
            <a:off x="248196" y="1122088"/>
            <a:ext cx="5699759" cy="365762"/>
          </a:xfrm>
          <a:prstGeom prst="roundRect">
            <a:avLst>
              <a:gd name="adj" fmla="val 50000"/>
            </a:avLst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Montserrat" panose="00000500000000000000" pitchFamily="2" charset="0"/>
              </a:rPr>
              <a:t>     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26A1C8-0C98-B37E-049D-7988ECD87F34}"/>
              </a:ext>
            </a:extLst>
          </p:cNvPr>
          <p:cNvSpPr/>
          <p:nvPr/>
        </p:nvSpPr>
        <p:spPr>
          <a:xfrm>
            <a:off x="11469189" y="1109602"/>
            <a:ext cx="365759" cy="365759"/>
          </a:xfrm>
          <a:prstGeom prst="ellipse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1583D9-D156-CA2D-D028-92B24D8C212E}"/>
              </a:ext>
            </a:extLst>
          </p:cNvPr>
          <p:cNvSpPr/>
          <p:nvPr/>
        </p:nvSpPr>
        <p:spPr>
          <a:xfrm>
            <a:off x="10994574" y="1109602"/>
            <a:ext cx="365759" cy="365759"/>
          </a:xfrm>
          <a:prstGeom prst="ellipse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7818AE5-D6A5-18B1-3CC7-F3DD0259D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827" y="1200413"/>
            <a:ext cx="199762" cy="19976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8E10F6A-7901-61EB-916C-A9AA21209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6606" y="1180739"/>
            <a:ext cx="228600" cy="2286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2654CA5-6857-ABD5-E080-01C1DC4C9E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7768" y="118981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8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36D528-BA65-D4A4-5DD3-254BAEE20D39}"/>
              </a:ext>
            </a:extLst>
          </p:cNvPr>
          <p:cNvSpPr/>
          <p:nvPr/>
        </p:nvSpPr>
        <p:spPr>
          <a:xfrm>
            <a:off x="0" y="966156"/>
            <a:ext cx="12192000" cy="644930"/>
          </a:xfrm>
          <a:prstGeom prst="rect">
            <a:avLst/>
          </a:prstGeom>
          <a:solidFill>
            <a:srgbClr val="B7B7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8B8D5E-54FE-1338-FE7A-07980EF5B6DC}"/>
              </a:ext>
            </a:extLst>
          </p:cNvPr>
          <p:cNvSpPr/>
          <p:nvPr/>
        </p:nvSpPr>
        <p:spPr>
          <a:xfrm>
            <a:off x="0" y="0"/>
            <a:ext cx="12192000" cy="966158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2AE1-D79A-8423-991E-5846F7B8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35683" r="18422" b="34792"/>
          <a:stretch/>
        </p:blipFill>
        <p:spPr>
          <a:xfrm>
            <a:off x="156182" y="126601"/>
            <a:ext cx="1552755" cy="7129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C1B5DF7-7698-B7D4-C36A-7239085ED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3395" y="204404"/>
            <a:ext cx="557348" cy="5573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D0DBCB-C2DF-CAF8-46AE-4E591470A118}"/>
              </a:ext>
            </a:extLst>
          </p:cNvPr>
          <p:cNvSpPr/>
          <p:nvPr/>
        </p:nvSpPr>
        <p:spPr>
          <a:xfrm>
            <a:off x="9422675" y="308906"/>
            <a:ext cx="1715590" cy="365762"/>
          </a:xfrm>
          <a:prstGeom prst="roundRect">
            <a:avLst>
              <a:gd name="adj" fmla="val 50000"/>
            </a:avLst>
          </a:prstGeom>
          <a:solidFill>
            <a:srgbClr val="CB99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2" charset="0"/>
              </a:rPr>
              <a:t>REGISTER NOW</a:t>
            </a:r>
            <a:endParaRPr lang="en-IN" sz="1200" dirty="0">
              <a:latin typeface="Montserrat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65FDB0-8D67-F5EA-F726-98B7617478DA}"/>
              </a:ext>
            </a:extLst>
          </p:cNvPr>
          <p:cNvSpPr/>
          <p:nvPr/>
        </p:nvSpPr>
        <p:spPr>
          <a:xfrm>
            <a:off x="248196" y="1122088"/>
            <a:ext cx="5699759" cy="365762"/>
          </a:xfrm>
          <a:prstGeom prst="roundRect">
            <a:avLst>
              <a:gd name="adj" fmla="val 50000"/>
            </a:avLst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Montserrat" panose="00000500000000000000" pitchFamily="2" charset="0"/>
              </a:rPr>
              <a:t>     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26A1C8-0C98-B37E-049D-7988ECD87F34}"/>
              </a:ext>
            </a:extLst>
          </p:cNvPr>
          <p:cNvSpPr/>
          <p:nvPr/>
        </p:nvSpPr>
        <p:spPr>
          <a:xfrm>
            <a:off x="-4389120" y="-14748619"/>
            <a:ext cx="32082378" cy="32082202"/>
          </a:xfrm>
          <a:prstGeom prst="ellipse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1205A26-A196-5D6E-6A8C-62DEE38C1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243" y="859190"/>
            <a:ext cx="446541" cy="4465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277ACF-DEFD-1B2E-FCE0-FF4813DE3FE1}"/>
              </a:ext>
            </a:extLst>
          </p:cNvPr>
          <p:cNvSpPr txBox="1"/>
          <p:nvPr/>
        </p:nvSpPr>
        <p:spPr>
          <a:xfrm>
            <a:off x="1363416" y="893171"/>
            <a:ext cx="22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4238"/>
                </a:solidFill>
                <a:latin typeface="Montserrat" panose="00000500000000000000" pitchFamily="2" charset="0"/>
              </a:rPr>
              <a:t>FILTER BY</a:t>
            </a:r>
            <a:endParaRPr lang="en-IN" b="1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AD7FC-FA0C-BC70-E684-F57F52864F53}"/>
              </a:ext>
            </a:extLst>
          </p:cNvPr>
          <p:cNvSpPr txBox="1"/>
          <p:nvPr/>
        </p:nvSpPr>
        <p:spPr>
          <a:xfrm>
            <a:off x="868243" y="1797411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Property Type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7BFCA6-62C8-07E4-1954-38DE30F0287F}"/>
              </a:ext>
            </a:extLst>
          </p:cNvPr>
          <p:cNvSpPr/>
          <p:nvPr/>
        </p:nvSpPr>
        <p:spPr>
          <a:xfrm>
            <a:off x="1326686" y="229149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Villa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782442-2857-A297-46D0-0224102BC796}"/>
              </a:ext>
            </a:extLst>
          </p:cNvPr>
          <p:cNvSpPr/>
          <p:nvPr/>
        </p:nvSpPr>
        <p:spPr>
          <a:xfrm>
            <a:off x="1326686" y="264009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Apartment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B72692-573F-32B4-83B9-56608160F1F0}"/>
              </a:ext>
            </a:extLst>
          </p:cNvPr>
          <p:cNvSpPr/>
          <p:nvPr/>
        </p:nvSpPr>
        <p:spPr>
          <a:xfrm>
            <a:off x="3336107" y="229149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Townhouse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25AC43-A142-6162-3114-1F934C5B0ECA}"/>
              </a:ext>
            </a:extLst>
          </p:cNvPr>
          <p:cNvSpPr/>
          <p:nvPr/>
        </p:nvSpPr>
        <p:spPr>
          <a:xfrm>
            <a:off x="3336107" y="264009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Colony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4A34A-1FFD-CC98-99BF-5BEB26E70DA7}"/>
              </a:ext>
            </a:extLst>
          </p:cNvPr>
          <p:cNvSpPr txBox="1"/>
          <p:nvPr/>
        </p:nvSpPr>
        <p:spPr>
          <a:xfrm>
            <a:off x="7127694" y="1797411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Rental Frequency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DF6B38-30AA-D4B3-F84D-D409D2273DFD}"/>
              </a:ext>
            </a:extLst>
          </p:cNvPr>
          <p:cNvSpPr/>
          <p:nvPr/>
        </p:nvSpPr>
        <p:spPr>
          <a:xfrm>
            <a:off x="7586137" y="229149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Weekly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5B1009-5654-69E8-84C3-850CB0A4EB37}"/>
              </a:ext>
            </a:extLst>
          </p:cNvPr>
          <p:cNvSpPr/>
          <p:nvPr/>
        </p:nvSpPr>
        <p:spPr>
          <a:xfrm>
            <a:off x="7586137" y="264009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Yearly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93A3D7-5C71-21ED-6DA2-ECC94851227B}"/>
              </a:ext>
            </a:extLst>
          </p:cNvPr>
          <p:cNvSpPr/>
          <p:nvPr/>
        </p:nvSpPr>
        <p:spPr>
          <a:xfrm>
            <a:off x="9595558" y="229149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Monthly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9B4278-7B97-C4C3-86FA-BE4639F6CEE6}"/>
              </a:ext>
            </a:extLst>
          </p:cNvPr>
          <p:cNvSpPr/>
          <p:nvPr/>
        </p:nvSpPr>
        <p:spPr>
          <a:xfrm>
            <a:off x="9595558" y="264009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Any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6D1FD-E54B-A162-3F0C-ECFC68D3F75B}"/>
              </a:ext>
            </a:extLst>
          </p:cNvPr>
          <p:cNvSpPr txBox="1"/>
          <p:nvPr/>
        </p:nvSpPr>
        <p:spPr>
          <a:xfrm>
            <a:off x="868242" y="3359935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Bedrooms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4127C3-03F6-DD37-B3E2-F5D424748375}"/>
              </a:ext>
            </a:extLst>
          </p:cNvPr>
          <p:cNvCxnSpPr/>
          <p:nvPr/>
        </p:nvCxnSpPr>
        <p:spPr>
          <a:xfrm>
            <a:off x="1458310" y="4102318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76ECF18-52EB-4743-F37E-4FB7CD8B0DFA}"/>
              </a:ext>
            </a:extLst>
          </p:cNvPr>
          <p:cNvSpPr/>
          <p:nvPr/>
        </p:nvSpPr>
        <p:spPr>
          <a:xfrm>
            <a:off x="1363416" y="3998828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529225E-FFE5-00D2-1A04-EB3A0393E603}"/>
              </a:ext>
            </a:extLst>
          </p:cNvPr>
          <p:cNvSpPr/>
          <p:nvPr/>
        </p:nvSpPr>
        <p:spPr>
          <a:xfrm>
            <a:off x="915591" y="3985577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1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81B29A-6988-1D1B-6DA4-F9FBA7C2CB7B}"/>
              </a:ext>
            </a:extLst>
          </p:cNvPr>
          <p:cNvSpPr/>
          <p:nvPr/>
        </p:nvSpPr>
        <p:spPr>
          <a:xfrm>
            <a:off x="4153662" y="3985576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Any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322DA1-F482-C71B-212A-6FDDB9F711C6}"/>
              </a:ext>
            </a:extLst>
          </p:cNvPr>
          <p:cNvSpPr txBox="1"/>
          <p:nvPr/>
        </p:nvSpPr>
        <p:spPr>
          <a:xfrm>
            <a:off x="7164376" y="3379495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Bathrooms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56547D-1B26-5525-469C-424FA7B9D4C4}"/>
              </a:ext>
            </a:extLst>
          </p:cNvPr>
          <p:cNvCxnSpPr/>
          <p:nvPr/>
        </p:nvCxnSpPr>
        <p:spPr>
          <a:xfrm>
            <a:off x="7754444" y="4121878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84B9590-1A98-A40F-81E2-DADFB7A0D283}"/>
              </a:ext>
            </a:extLst>
          </p:cNvPr>
          <p:cNvSpPr/>
          <p:nvPr/>
        </p:nvSpPr>
        <p:spPr>
          <a:xfrm>
            <a:off x="7659550" y="4018388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9E8B38-093D-EBFF-A46F-92F7A4BB32FC}"/>
              </a:ext>
            </a:extLst>
          </p:cNvPr>
          <p:cNvSpPr/>
          <p:nvPr/>
        </p:nvSpPr>
        <p:spPr>
          <a:xfrm>
            <a:off x="7211725" y="4005137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1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B638A-8D62-F1F0-40E3-345C025CE15D}"/>
              </a:ext>
            </a:extLst>
          </p:cNvPr>
          <p:cNvSpPr/>
          <p:nvPr/>
        </p:nvSpPr>
        <p:spPr>
          <a:xfrm>
            <a:off x="10449796" y="4005136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Any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DF47F1-9C87-D52E-9AA8-A5AAEB3A34FE}"/>
              </a:ext>
            </a:extLst>
          </p:cNvPr>
          <p:cNvSpPr txBox="1"/>
          <p:nvPr/>
        </p:nvSpPr>
        <p:spPr>
          <a:xfrm>
            <a:off x="868190" y="4869728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Area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1F2F53-84F9-5F07-18C7-3F4D551950CF}"/>
              </a:ext>
            </a:extLst>
          </p:cNvPr>
          <p:cNvCxnSpPr/>
          <p:nvPr/>
        </p:nvCxnSpPr>
        <p:spPr>
          <a:xfrm>
            <a:off x="1458258" y="5612111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91D7C2E-D607-A0F1-84F1-FBA3C99B56D1}"/>
              </a:ext>
            </a:extLst>
          </p:cNvPr>
          <p:cNvSpPr/>
          <p:nvPr/>
        </p:nvSpPr>
        <p:spPr>
          <a:xfrm>
            <a:off x="1363364" y="5508621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0E039D7-6322-6B18-1E89-D87BB7A4C8DC}"/>
              </a:ext>
            </a:extLst>
          </p:cNvPr>
          <p:cNvSpPr/>
          <p:nvPr/>
        </p:nvSpPr>
        <p:spPr>
          <a:xfrm>
            <a:off x="915539" y="5495370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800 </a:t>
            </a:r>
            <a:r>
              <a:rPr lang="en-US" sz="1050" dirty="0" err="1">
                <a:solidFill>
                  <a:srgbClr val="3F4238"/>
                </a:solidFill>
                <a:latin typeface="Montserrat" panose="00000500000000000000" pitchFamily="2" charset="0"/>
              </a:rPr>
              <a:t>sqft</a:t>
            </a:r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.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1D62635-5AC3-6C96-EA15-292B43B3B2B5}"/>
              </a:ext>
            </a:extLst>
          </p:cNvPr>
          <p:cNvSpPr/>
          <p:nvPr/>
        </p:nvSpPr>
        <p:spPr>
          <a:xfrm>
            <a:off x="4153610" y="5460233"/>
            <a:ext cx="756320" cy="30375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5700 </a:t>
            </a:r>
            <a:r>
              <a:rPr lang="en-US" sz="1050" dirty="0" err="1">
                <a:solidFill>
                  <a:srgbClr val="3F4238"/>
                </a:solidFill>
                <a:latin typeface="Montserrat" panose="00000500000000000000" pitchFamily="2" charset="0"/>
              </a:rPr>
              <a:t>sqft</a:t>
            </a:r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.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7C8D72-4A36-4A41-23F9-64CDC02D24A9}"/>
              </a:ext>
            </a:extLst>
          </p:cNvPr>
          <p:cNvSpPr txBox="1"/>
          <p:nvPr/>
        </p:nvSpPr>
        <p:spPr>
          <a:xfrm>
            <a:off x="7164324" y="4889288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Price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32EB22-98D3-FE97-E5B3-8BD635CF6491}"/>
              </a:ext>
            </a:extLst>
          </p:cNvPr>
          <p:cNvCxnSpPr/>
          <p:nvPr/>
        </p:nvCxnSpPr>
        <p:spPr>
          <a:xfrm>
            <a:off x="7754392" y="5631671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1B628D6-3699-30A3-B644-8331375DEB7F}"/>
              </a:ext>
            </a:extLst>
          </p:cNvPr>
          <p:cNvSpPr/>
          <p:nvPr/>
        </p:nvSpPr>
        <p:spPr>
          <a:xfrm>
            <a:off x="7659498" y="5528181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6C2C63A-2F5D-AE94-01DC-E703DB4BE86D}"/>
              </a:ext>
            </a:extLst>
          </p:cNvPr>
          <p:cNvSpPr/>
          <p:nvPr/>
        </p:nvSpPr>
        <p:spPr>
          <a:xfrm>
            <a:off x="7051729" y="5514930"/>
            <a:ext cx="702663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0" i="0" dirty="0">
                <a:solidFill>
                  <a:srgbClr val="3F4238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sz="1050" b="0" i="0" dirty="0">
                <a:solidFill>
                  <a:srgbClr val="3F4238"/>
                </a:solidFill>
                <a:effectLst/>
                <a:latin typeface="Montserrat" panose="00000500000000000000" pitchFamily="2" charset="0"/>
              </a:rPr>
              <a:t>20k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F7296AB-2657-86A1-E71D-8906BC6C35A9}"/>
              </a:ext>
            </a:extLst>
          </p:cNvPr>
          <p:cNvSpPr/>
          <p:nvPr/>
        </p:nvSpPr>
        <p:spPr>
          <a:xfrm>
            <a:off x="10361974" y="5514929"/>
            <a:ext cx="702663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0" i="0" dirty="0">
                <a:solidFill>
                  <a:srgbClr val="3F4238"/>
                </a:solidFill>
                <a:effectLst/>
                <a:latin typeface="arial" panose="020B0604020202020204" pitchFamily="34" charset="0"/>
              </a:rPr>
              <a:t>₹3L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4C516B-5025-4561-8D2C-BE3DF880B5D9}"/>
              </a:ext>
            </a:extLst>
          </p:cNvPr>
          <p:cNvSpPr txBox="1"/>
          <p:nvPr/>
        </p:nvSpPr>
        <p:spPr>
          <a:xfrm>
            <a:off x="868243" y="6758603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Amenities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572F11-86BD-E435-C1BF-1FADE8D76397}"/>
              </a:ext>
            </a:extLst>
          </p:cNvPr>
          <p:cNvSpPr/>
          <p:nvPr/>
        </p:nvSpPr>
        <p:spPr>
          <a:xfrm>
            <a:off x="1326686" y="7252689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Pool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7551553-301C-FE45-52F7-15EE1761211E}"/>
              </a:ext>
            </a:extLst>
          </p:cNvPr>
          <p:cNvSpPr/>
          <p:nvPr/>
        </p:nvSpPr>
        <p:spPr>
          <a:xfrm>
            <a:off x="1326686" y="7601288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F4238"/>
                </a:solidFill>
                <a:latin typeface="Montserrat" panose="00000500000000000000" pitchFamily="2" charset="0"/>
              </a:rPr>
              <a:t>Air Conditioned</a:t>
            </a:r>
            <a:endParaRPr lang="en-IN" sz="10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10DDB57-47EC-4676-BC98-3E63C75FFAD7}"/>
              </a:ext>
            </a:extLst>
          </p:cNvPr>
          <p:cNvSpPr/>
          <p:nvPr/>
        </p:nvSpPr>
        <p:spPr>
          <a:xfrm>
            <a:off x="3336107" y="7252689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Ventilation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C47613C-BF0F-5A03-8197-FD859DD1BE39}"/>
              </a:ext>
            </a:extLst>
          </p:cNvPr>
          <p:cNvSpPr/>
          <p:nvPr/>
        </p:nvSpPr>
        <p:spPr>
          <a:xfrm>
            <a:off x="3336107" y="7601288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F4238"/>
                </a:solidFill>
                <a:latin typeface="Montserrat" panose="00000500000000000000" pitchFamily="2" charset="0"/>
              </a:rPr>
              <a:t>Large Windows</a:t>
            </a:r>
            <a:endParaRPr lang="en-IN" sz="10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F29AE7F-DE88-575F-D4BE-AAF30285C578}"/>
              </a:ext>
            </a:extLst>
          </p:cNvPr>
          <p:cNvSpPr/>
          <p:nvPr/>
        </p:nvSpPr>
        <p:spPr>
          <a:xfrm>
            <a:off x="5345528" y="7252689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3F4238"/>
                </a:solidFill>
                <a:latin typeface="Montserrat" panose="00000500000000000000" pitchFamily="2" charset="0"/>
              </a:rPr>
              <a:t>Vaastu Compliant</a:t>
            </a:r>
            <a:endParaRPr lang="en-IN" sz="8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EAC92BB-A29E-B2E7-D340-194DD1FD1B6D}"/>
              </a:ext>
            </a:extLst>
          </p:cNvPr>
          <p:cNvSpPr/>
          <p:nvPr/>
        </p:nvSpPr>
        <p:spPr>
          <a:xfrm>
            <a:off x="5345528" y="7601288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Park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99EB5E2-6378-998D-DD35-841734613BFF}"/>
              </a:ext>
            </a:extLst>
          </p:cNvPr>
          <p:cNvSpPr/>
          <p:nvPr/>
        </p:nvSpPr>
        <p:spPr>
          <a:xfrm>
            <a:off x="7354949" y="7252689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Clubhouse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2D065C7-A9C4-5DE2-E641-27E4D3B8B50E}"/>
              </a:ext>
            </a:extLst>
          </p:cNvPr>
          <p:cNvSpPr/>
          <p:nvPr/>
        </p:nvSpPr>
        <p:spPr>
          <a:xfrm>
            <a:off x="7354949" y="7601288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Gym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CBBB231-39E0-D201-A425-46D55DD779FE}"/>
              </a:ext>
            </a:extLst>
          </p:cNvPr>
          <p:cNvSpPr/>
          <p:nvPr/>
        </p:nvSpPr>
        <p:spPr>
          <a:xfrm>
            <a:off x="9462280" y="7252689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Parking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E6FD0B0-2F89-1FE0-A862-6FD5C63E44F2}"/>
              </a:ext>
            </a:extLst>
          </p:cNvPr>
          <p:cNvSpPr/>
          <p:nvPr/>
        </p:nvSpPr>
        <p:spPr>
          <a:xfrm>
            <a:off x="9462280" y="7601288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Spa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7BD08F7-B062-EA3C-CDF1-36015A06ADDD}"/>
              </a:ext>
            </a:extLst>
          </p:cNvPr>
          <p:cNvSpPr/>
          <p:nvPr/>
        </p:nvSpPr>
        <p:spPr>
          <a:xfrm>
            <a:off x="9595558" y="8209916"/>
            <a:ext cx="1715590" cy="365762"/>
          </a:xfrm>
          <a:prstGeom prst="roundRect">
            <a:avLst>
              <a:gd name="adj" fmla="val 50000"/>
            </a:avLst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2" charset="0"/>
              </a:rPr>
              <a:t>DONE</a:t>
            </a:r>
            <a:endParaRPr lang="en-IN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7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1" grpId="0" animBg="1"/>
      <p:bldP spid="32" grpId="0"/>
      <p:bldP spid="33" grpId="0"/>
      <p:bldP spid="34" grpId="0"/>
      <p:bldP spid="36" grpId="0" animBg="1"/>
      <p:bldP spid="37" grpId="0"/>
      <p:bldP spid="38" grpId="0"/>
      <p:bldP spid="39" grpId="0"/>
      <p:bldP spid="41" grpId="0" animBg="1"/>
      <p:bldP spid="42" grpId="0"/>
      <p:bldP spid="43" grpId="0"/>
      <p:bldP spid="44" grpId="0"/>
      <p:bldP spid="78" grpId="0" animBg="1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426A1C8-0C98-B37E-049D-7988ECD87F34}"/>
              </a:ext>
            </a:extLst>
          </p:cNvPr>
          <p:cNvSpPr/>
          <p:nvPr/>
        </p:nvSpPr>
        <p:spPr>
          <a:xfrm>
            <a:off x="-4389120" y="-14748619"/>
            <a:ext cx="32082378" cy="32082202"/>
          </a:xfrm>
          <a:prstGeom prst="ellipse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3FBB0E-D6DD-7AEA-8D06-7C73C31A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243" y="-874360"/>
            <a:ext cx="446541" cy="446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81B36-B911-D869-77A1-47447D22D0AA}"/>
              </a:ext>
            </a:extLst>
          </p:cNvPr>
          <p:cNvSpPr txBox="1"/>
          <p:nvPr/>
        </p:nvSpPr>
        <p:spPr>
          <a:xfrm>
            <a:off x="1363416" y="-840379"/>
            <a:ext cx="22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4238"/>
                </a:solidFill>
                <a:latin typeface="Montserrat" panose="00000500000000000000" pitchFamily="2" charset="0"/>
              </a:rPr>
              <a:t>FILTER BY</a:t>
            </a:r>
            <a:endParaRPr lang="en-IN" b="1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D6B40-6222-1E23-E9E9-9D53F8C3679B}"/>
              </a:ext>
            </a:extLst>
          </p:cNvPr>
          <p:cNvSpPr txBox="1"/>
          <p:nvPr/>
        </p:nvSpPr>
        <p:spPr>
          <a:xfrm>
            <a:off x="868243" y="63861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Property Type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BF5B28-9B09-3946-F87F-F61264C4E079}"/>
              </a:ext>
            </a:extLst>
          </p:cNvPr>
          <p:cNvSpPr/>
          <p:nvPr/>
        </p:nvSpPr>
        <p:spPr>
          <a:xfrm>
            <a:off x="1326686" y="55794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Villa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F524FB-3E64-44FB-B962-434417F5A0D4}"/>
              </a:ext>
            </a:extLst>
          </p:cNvPr>
          <p:cNvSpPr/>
          <p:nvPr/>
        </p:nvSpPr>
        <p:spPr>
          <a:xfrm>
            <a:off x="1326686" y="90654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Apartment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2C1511-588D-1613-F724-ACB69555B9B4}"/>
              </a:ext>
            </a:extLst>
          </p:cNvPr>
          <p:cNvSpPr/>
          <p:nvPr/>
        </p:nvSpPr>
        <p:spPr>
          <a:xfrm>
            <a:off x="3336107" y="55794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Townhouse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E8DDEC-D15A-DF98-18DF-432C40C03571}"/>
              </a:ext>
            </a:extLst>
          </p:cNvPr>
          <p:cNvSpPr/>
          <p:nvPr/>
        </p:nvSpPr>
        <p:spPr>
          <a:xfrm>
            <a:off x="3336107" y="90654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Colony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D63A9B-6DCE-486A-375C-1D017CF45703}"/>
              </a:ext>
            </a:extLst>
          </p:cNvPr>
          <p:cNvSpPr txBox="1"/>
          <p:nvPr/>
        </p:nvSpPr>
        <p:spPr>
          <a:xfrm>
            <a:off x="7127694" y="63861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Rental Frequency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864B9F1-3319-D0A1-F703-986269D08D40}"/>
              </a:ext>
            </a:extLst>
          </p:cNvPr>
          <p:cNvSpPr/>
          <p:nvPr/>
        </p:nvSpPr>
        <p:spPr>
          <a:xfrm>
            <a:off x="7586137" y="55794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Weekly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4F055E-84D4-2680-DE35-C5A503C0EDF3}"/>
              </a:ext>
            </a:extLst>
          </p:cNvPr>
          <p:cNvSpPr/>
          <p:nvPr/>
        </p:nvSpPr>
        <p:spPr>
          <a:xfrm>
            <a:off x="7586137" y="90654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Yearly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08FCC02-3E4A-EF3C-C800-BAF5B0508994}"/>
              </a:ext>
            </a:extLst>
          </p:cNvPr>
          <p:cNvSpPr/>
          <p:nvPr/>
        </p:nvSpPr>
        <p:spPr>
          <a:xfrm>
            <a:off x="9595558" y="557947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Monthly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1166F4D-4848-AFC2-F54A-1A09963C3707}"/>
              </a:ext>
            </a:extLst>
          </p:cNvPr>
          <p:cNvSpPr/>
          <p:nvPr/>
        </p:nvSpPr>
        <p:spPr>
          <a:xfrm>
            <a:off x="9595558" y="906546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Any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F39B5F-3B4C-EF33-E230-4274DA047087}"/>
              </a:ext>
            </a:extLst>
          </p:cNvPr>
          <p:cNvSpPr txBox="1"/>
          <p:nvPr/>
        </p:nvSpPr>
        <p:spPr>
          <a:xfrm>
            <a:off x="868243" y="4614965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Amenities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2291F5-9C30-F2EA-F3DF-2B456C7AEF1A}"/>
              </a:ext>
            </a:extLst>
          </p:cNvPr>
          <p:cNvSpPr/>
          <p:nvPr/>
        </p:nvSpPr>
        <p:spPr>
          <a:xfrm>
            <a:off x="1326686" y="5109051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Pool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3E6825B-7E65-52B3-F358-94E17CF20F5D}"/>
              </a:ext>
            </a:extLst>
          </p:cNvPr>
          <p:cNvSpPr/>
          <p:nvPr/>
        </p:nvSpPr>
        <p:spPr>
          <a:xfrm>
            <a:off x="1326686" y="5457650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F4238"/>
                </a:solidFill>
                <a:latin typeface="Montserrat" panose="00000500000000000000" pitchFamily="2" charset="0"/>
              </a:rPr>
              <a:t>Air Conditioned</a:t>
            </a:r>
            <a:endParaRPr lang="en-IN" sz="10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3EEA873-4757-96F4-0F54-0CC8C0D2323C}"/>
              </a:ext>
            </a:extLst>
          </p:cNvPr>
          <p:cNvSpPr/>
          <p:nvPr/>
        </p:nvSpPr>
        <p:spPr>
          <a:xfrm>
            <a:off x="3336107" y="5109051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Ventilation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0F180C-3AAC-445C-314B-08664E240D12}"/>
              </a:ext>
            </a:extLst>
          </p:cNvPr>
          <p:cNvSpPr/>
          <p:nvPr/>
        </p:nvSpPr>
        <p:spPr>
          <a:xfrm>
            <a:off x="3336107" y="5457650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F4238"/>
                </a:solidFill>
                <a:latin typeface="Montserrat" panose="00000500000000000000" pitchFamily="2" charset="0"/>
              </a:rPr>
              <a:t>Large Windows</a:t>
            </a:r>
            <a:endParaRPr lang="en-IN" sz="10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B251942-B67A-4202-D79E-B5521417AF99}"/>
              </a:ext>
            </a:extLst>
          </p:cNvPr>
          <p:cNvSpPr/>
          <p:nvPr/>
        </p:nvSpPr>
        <p:spPr>
          <a:xfrm>
            <a:off x="5345528" y="5109051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3F4238"/>
                </a:solidFill>
                <a:latin typeface="Montserrat" panose="00000500000000000000" pitchFamily="2" charset="0"/>
              </a:rPr>
              <a:t>Vaastu Compliant</a:t>
            </a:r>
            <a:endParaRPr lang="en-IN" sz="8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B8BAAC5-D1F3-A593-9476-C852F9C79A48}"/>
              </a:ext>
            </a:extLst>
          </p:cNvPr>
          <p:cNvSpPr/>
          <p:nvPr/>
        </p:nvSpPr>
        <p:spPr>
          <a:xfrm>
            <a:off x="5345528" y="5457650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Park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FB05B20-E751-3AC1-F2AC-2B3CE62044A8}"/>
              </a:ext>
            </a:extLst>
          </p:cNvPr>
          <p:cNvSpPr/>
          <p:nvPr/>
        </p:nvSpPr>
        <p:spPr>
          <a:xfrm>
            <a:off x="7354949" y="5109051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Clubhouse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E10951C-BA41-FF26-F97F-D2390E9EFA3B}"/>
              </a:ext>
            </a:extLst>
          </p:cNvPr>
          <p:cNvSpPr/>
          <p:nvPr/>
        </p:nvSpPr>
        <p:spPr>
          <a:xfrm>
            <a:off x="7354949" y="5457650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Gym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B55C2EA-A583-7248-10C7-12F325100C6C}"/>
              </a:ext>
            </a:extLst>
          </p:cNvPr>
          <p:cNvSpPr/>
          <p:nvPr/>
        </p:nvSpPr>
        <p:spPr>
          <a:xfrm>
            <a:off x="9462280" y="5109051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Parking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59FF857-3808-1132-48EC-A31F890604D0}"/>
              </a:ext>
            </a:extLst>
          </p:cNvPr>
          <p:cNvSpPr/>
          <p:nvPr/>
        </p:nvSpPr>
        <p:spPr>
          <a:xfrm>
            <a:off x="9462280" y="5457650"/>
            <a:ext cx="1269756" cy="222390"/>
          </a:xfrm>
          <a:prstGeom prst="roundRect">
            <a:avLst>
              <a:gd name="adj" fmla="val 50000"/>
            </a:avLst>
          </a:prstGeom>
          <a:noFill/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3F4238"/>
                </a:solidFill>
                <a:latin typeface="Montserrat" panose="00000500000000000000" pitchFamily="2" charset="0"/>
              </a:rPr>
              <a:t>Spa</a:t>
            </a:r>
            <a:endParaRPr lang="en-IN" sz="110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DD06B-4E60-A640-0E76-20BE33641FE5}"/>
              </a:ext>
            </a:extLst>
          </p:cNvPr>
          <p:cNvSpPr txBox="1"/>
          <p:nvPr/>
        </p:nvSpPr>
        <p:spPr>
          <a:xfrm>
            <a:off x="868242" y="1626385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Bedrooms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306CFB-77E1-A50E-95C1-24B44564DE36}"/>
              </a:ext>
            </a:extLst>
          </p:cNvPr>
          <p:cNvCxnSpPr/>
          <p:nvPr/>
        </p:nvCxnSpPr>
        <p:spPr>
          <a:xfrm>
            <a:off x="1458310" y="2368768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EF5198A-62A5-7284-BD1D-061FD6C3C4AD}"/>
              </a:ext>
            </a:extLst>
          </p:cNvPr>
          <p:cNvSpPr/>
          <p:nvPr/>
        </p:nvSpPr>
        <p:spPr>
          <a:xfrm>
            <a:off x="1363416" y="2265278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789C8E3-F3CF-965F-51FA-66C7EAC3AD20}"/>
              </a:ext>
            </a:extLst>
          </p:cNvPr>
          <p:cNvSpPr/>
          <p:nvPr/>
        </p:nvSpPr>
        <p:spPr>
          <a:xfrm>
            <a:off x="915591" y="2252027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1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1AC8DB8-6A9A-EBAE-0C51-B307E8130C16}"/>
              </a:ext>
            </a:extLst>
          </p:cNvPr>
          <p:cNvSpPr/>
          <p:nvPr/>
        </p:nvSpPr>
        <p:spPr>
          <a:xfrm>
            <a:off x="4153662" y="2252026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Any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E72948-AFBC-D179-1E8A-5BA32BF25254}"/>
              </a:ext>
            </a:extLst>
          </p:cNvPr>
          <p:cNvSpPr txBox="1"/>
          <p:nvPr/>
        </p:nvSpPr>
        <p:spPr>
          <a:xfrm>
            <a:off x="7164376" y="1645945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Bathrooms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3036AB-025A-E4BC-A917-4287A7417BEE}"/>
              </a:ext>
            </a:extLst>
          </p:cNvPr>
          <p:cNvCxnSpPr/>
          <p:nvPr/>
        </p:nvCxnSpPr>
        <p:spPr>
          <a:xfrm>
            <a:off x="7754444" y="2388328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7B8BC8FE-56F2-F972-AECC-CBFD5B96837D}"/>
              </a:ext>
            </a:extLst>
          </p:cNvPr>
          <p:cNvSpPr/>
          <p:nvPr/>
        </p:nvSpPr>
        <p:spPr>
          <a:xfrm>
            <a:off x="7659550" y="2284838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5AA9A0A-8FAA-2357-A4C5-6329D294BADE}"/>
              </a:ext>
            </a:extLst>
          </p:cNvPr>
          <p:cNvSpPr/>
          <p:nvPr/>
        </p:nvSpPr>
        <p:spPr>
          <a:xfrm>
            <a:off x="7211725" y="2271587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1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8A0215F-D4EB-63BB-7CF4-9C259825CE2E}"/>
              </a:ext>
            </a:extLst>
          </p:cNvPr>
          <p:cNvSpPr/>
          <p:nvPr/>
        </p:nvSpPr>
        <p:spPr>
          <a:xfrm>
            <a:off x="10449796" y="2271586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Any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326969-9372-A187-688B-6271E6D7F4E2}"/>
              </a:ext>
            </a:extLst>
          </p:cNvPr>
          <p:cNvSpPr txBox="1"/>
          <p:nvPr/>
        </p:nvSpPr>
        <p:spPr>
          <a:xfrm>
            <a:off x="868190" y="3136178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Area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215684-EF5F-B76B-DADF-373D45C267FB}"/>
              </a:ext>
            </a:extLst>
          </p:cNvPr>
          <p:cNvCxnSpPr/>
          <p:nvPr/>
        </p:nvCxnSpPr>
        <p:spPr>
          <a:xfrm>
            <a:off x="1458258" y="3878561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80041AB-B153-C55C-A7D6-C4BB1D03127E}"/>
              </a:ext>
            </a:extLst>
          </p:cNvPr>
          <p:cNvSpPr/>
          <p:nvPr/>
        </p:nvSpPr>
        <p:spPr>
          <a:xfrm>
            <a:off x="1363364" y="3775071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D675A8F-0439-0CD2-F7EE-CF6F5E88E152}"/>
              </a:ext>
            </a:extLst>
          </p:cNvPr>
          <p:cNvSpPr/>
          <p:nvPr/>
        </p:nvSpPr>
        <p:spPr>
          <a:xfrm>
            <a:off x="915539" y="3761820"/>
            <a:ext cx="542719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800 </a:t>
            </a:r>
            <a:r>
              <a:rPr lang="en-US" sz="1050" dirty="0" err="1">
                <a:solidFill>
                  <a:srgbClr val="3F4238"/>
                </a:solidFill>
                <a:latin typeface="Montserrat" panose="00000500000000000000" pitchFamily="2" charset="0"/>
              </a:rPr>
              <a:t>sqft</a:t>
            </a:r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.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01796CA-D517-DEA2-262D-6F3AC6FD0956}"/>
              </a:ext>
            </a:extLst>
          </p:cNvPr>
          <p:cNvSpPr/>
          <p:nvPr/>
        </p:nvSpPr>
        <p:spPr>
          <a:xfrm>
            <a:off x="4153610" y="3726683"/>
            <a:ext cx="756320" cy="30375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5700 </a:t>
            </a:r>
            <a:r>
              <a:rPr lang="en-US" sz="1050" dirty="0" err="1">
                <a:solidFill>
                  <a:srgbClr val="3F4238"/>
                </a:solidFill>
                <a:latin typeface="Montserrat" panose="00000500000000000000" pitchFamily="2" charset="0"/>
              </a:rPr>
              <a:t>sqft</a:t>
            </a:r>
            <a:r>
              <a:rPr lang="en-US" sz="1050" dirty="0">
                <a:solidFill>
                  <a:srgbClr val="3F4238"/>
                </a:solidFill>
                <a:latin typeface="Montserrat" panose="00000500000000000000" pitchFamily="2" charset="0"/>
              </a:rPr>
              <a:t>.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0C5A01-B076-90AE-C4F2-81B3C805B859}"/>
              </a:ext>
            </a:extLst>
          </p:cNvPr>
          <p:cNvSpPr txBox="1"/>
          <p:nvPr/>
        </p:nvSpPr>
        <p:spPr>
          <a:xfrm>
            <a:off x="7164324" y="3155738"/>
            <a:ext cx="226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F4238"/>
                </a:solidFill>
                <a:latin typeface="Montserrat" panose="00000500000000000000" pitchFamily="2" charset="0"/>
              </a:rPr>
              <a:t>Price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1899C76-E922-2082-1B00-10D7F44024CB}"/>
              </a:ext>
            </a:extLst>
          </p:cNvPr>
          <p:cNvCxnSpPr/>
          <p:nvPr/>
        </p:nvCxnSpPr>
        <p:spPr>
          <a:xfrm>
            <a:off x="7754392" y="3898121"/>
            <a:ext cx="2766849" cy="0"/>
          </a:xfrm>
          <a:prstGeom prst="line">
            <a:avLst/>
          </a:prstGeom>
          <a:ln w="38100">
            <a:solidFill>
              <a:srgbClr val="B7B7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906A63D-1797-7CC3-9020-050E61C7AE32}"/>
              </a:ext>
            </a:extLst>
          </p:cNvPr>
          <p:cNvSpPr/>
          <p:nvPr/>
        </p:nvSpPr>
        <p:spPr>
          <a:xfrm>
            <a:off x="7659498" y="3794631"/>
            <a:ext cx="198633" cy="198633"/>
          </a:xfrm>
          <a:prstGeom prst="ellipse">
            <a:avLst/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3F4238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2476CF1-2F52-7D3F-5A57-2AB3406AFDBA}"/>
              </a:ext>
            </a:extLst>
          </p:cNvPr>
          <p:cNvSpPr/>
          <p:nvPr/>
        </p:nvSpPr>
        <p:spPr>
          <a:xfrm>
            <a:off x="7051729" y="3781380"/>
            <a:ext cx="702663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0" i="0" dirty="0">
                <a:solidFill>
                  <a:srgbClr val="3F4238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sz="1050" b="0" i="0" dirty="0">
                <a:solidFill>
                  <a:srgbClr val="3F4238"/>
                </a:solidFill>
                <a:effectLst/>
                <a:latin typeface="Montserrat" panose="00000500000000000000" pitchFamily="2" charset="0"/>
              </a:rPr>
              <a:t>20k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D5F3DCC-B4A9-3994-42B8-91EAB847D01C}"/>
              </a:ext>
            </a:extLst>
          </p:cNvPr>
          <p:cNvSpPr/>
          <p:nvPr/>
        </p:nvSpPr>
        <p:spPr>
          <a:xfrm>
            <a:off x="10361974" y="3781379"/>
            <a:ext cx="702663" cy="2251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0" i="0" dirty="0">
                <a:solidFill>
                  <a:srgbClr val="3F4238"/>
                </a:solidFill>
                <a:effectLst/>
                <a:latin typeface="arial" panose="020B0604020202020204" pitchFamily="34" charset="0"/>
              </a:rPr>
              <a:t>₹3L</a:t>
            </a:r>
            <a:endParaRPr lang="en-IN" sz="1050" dirty="0">
              <a:solidFill>
                <a:srgbClr val="3F4238"/>
              </a:solidFill>
              <a:latin typeface="Montserrat" panose="00000500000000000000" pitchFamily="2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F263748-8539-1BD5-B498-EFF8B5B3C2E9}"/>
              </a:ext>
            </a:extLst>
          </p:cNvPr>
          <p:cNvSpPr/>
          <p:nvPr/>
        </p:nvSpPr>
        <p:spPr>
          <a:xfrm>
            <a:off x="9595558" y="6066278"/>
            <a:ext cx="1715590" cy="365762"/>
          </a:xfrm>
          <a:prstGeom prst="roundRect">
            <a:avLst>
              <a:gd name="adj" fmla="val 50000"/>
            </a:avLst>
          </a:prstGeom>
          <a:solidFill>
            <a:srgbClr val="3F4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2" charset="0"/>
              </a:rPr>
              <a:t>DONE</a:t>
            </a:r>
            <a:endParaRPr lang="en-IN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92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36D528-BA65-D4A4-5DD3-254BAEE20D39}"/>
              </a:ext>
            </a:extLst>
          </p:cNvPr>
          <p:cNvSpPr/>
          <p:nvPr/>
        </p:nvSpPr>
        <p:spPr>
          <a:xfrm>
            <a:off x="0" y="966156"/>
            <a:ext cx="12192000" cy="644930"/>
          </a:xfrm>
          <a:prstGeom prst="rect">
            <a:avLst/>
          </a:prstGeom>
          <a:solidFill>
            <a:srgbClr val="B7B7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8B8D5E-54FE-1338-FE7A-07980EF5B6DC}"/>
              </a:ext>
            </a:extLst>
          </p:cNvPr>
          <p:cNvSpPr/>
          <p:nvPr/>
        </p:nvSpPr>
        <p:spPr>
          <a:xfrm>
            <a:off x="0" y="0"/>
            <a:ext cx="12192000" cy="966158"/>
          </a:xfrm>
          <a:prstGeom prst="rect">
            <a:avLst/>
          </a:prstGeom>
          <a:solidFill>
            <a:srgbClr val="FFE8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2AE1-D79A-8423-991E-5846F7B8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35683" r="18422" b="34792"/>
          <a:stretch/>
        </p:blipFill>
        <p:spPr>
          <a:xfrm>
            <a:off x="156182" y="126601"/>
            <a:ext cx="1552755" cy="7129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C1B5DF7-7698-B7D4-C36A-7239085ED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3395" y="204404"/>
            <a:ext cx="557348" cy="55734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D0DBCB-C2DF-CAF8-46AE-4E591470A118}"/>
              </a:ext>
            </a:extLst>
          </p:cNvPr>
          <p:cNvSpPr/>
          <p:nvPr/>
        </p:nvSpPr>
        <p:spPr>
          <a:xfrm>
            <a:off x="9422675" y="308906"/>
            <a:ext cx="1715590" cy="365762"/>
          </a:xfrm>
          <a:prstGeom prst="roundRect">
            <a:avLst>
              <a:gd name="adj" fmla="val 50000"/>
            </a:avLst>
          </a:prstGeom>
          <a:solidFill>
            <a:srgbClr val="CB99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anose="00000500000000000000" pitchFamily="2" charset="0"/>
              </a:rPr>
              <a:t>REGISTER NOW</a:t>
            </a:r>
            <a:endParaRPr lang="en-IN" sz="1200" dirty="0">
              <a:latin typeface="Montserrat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65FDB0-8D67-F5EA-F726-98B7617478DA}"/>
              </a:ext>
            </a:extLst>
          </p:cNvPr>
          <p:cNvSpPr/>
          <p:nvPr/>
        </p:nvSpPr>
        <p:spPr>
          <a:xfrm>
            <a:off x="248196" y="1122088"/>
            <a:ext cx="5699759" cy="365762"/>
          </a:xfrm>
          <a:prstGeom prst="roundRect">
            <a:avLst>
              <a:gd name="adj" fmla="val 50000"/>
            </a:avLst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Montserrat" panose="00000500000000000000" pitchFamily="2" charset="0"/>
              </a:rPr>
              <a:t>     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26A1C8-0C98-B37E-049D-7988ECD87F34}"/>
              </a:ext>
            </a:extLst>
          </p:cNvPr>
          <p:cNvSpPr/>
          <p:nvPr/>
        </p:nvSpPr>
        <p:spPr>
          <a:xfrm>
            <a:off x="11469189" y="1109602"/>
            <a:ext cx="365759" cy="365759"/>
          </a:xfrm>
          <a:prstGeom prst="ellipse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1583D9-D156-CA2D-D028-92B24D8C212E}"/>
              </a:ext>
            </a:extLst>
          </p:cNvPr>
          <p:cNvSpPr/>
          <p:nvPr/>
        </p:nvSpPr>
        <p:spPr>
          <a:xfrm>
            <a:off x="10994574" y="1109602"/>
            <a:ext cx="365759" cy="365759"/>
          </a:xfrm>
          <a:prstGeom prst="ellipse">
            <a:avLst/>
          </a:prstGeom>
          <a:solidFill>
            <a:srgbClr val="6B7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7818AE5-D6A5-18B1-3CC7-F3DD0259D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827" y="1200413"/>
            <a:ext cx="199762" cy="19976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8E10F6A-7901-61EB-916C-A9AA21209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6606" y="1180739"/>
            <a:ext cx="228600" cy="2286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2654CA5-6857-ABD5-E080-01C1DC4C9E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7768" y="118981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2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116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Madhuraj</dc:creator>
  <cp:lastModifiedBy>Varun Madhuraj</cp:lastModifiedBy>
  <cp:revision>2</cp:revision>
  <dcterms:created xsi:type="dcterms:W3CDTF">2024-01-20T05:18:27Z</dcterms:created>
  <dcterms:modified xsi:type="dcterms:W3CDTF">2024-01-20T06:57:54Z</dcterms:modified>
</cp:coreProperties>
</file>