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E072555-DA3B-40B8-8164-BFEFF030B963}" type="datetimeFigureOut">
              <a:rPr lang="en-GB" smtClean="0"/>
              <a:t>28/08/2020</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A243F7-7211-4DFE-B6A4-6B49BCF7CED0}" type="slidenum">
              <a:rPr lang="en-GB" smtClean="0"/>
              <a:t>‹#›</a:t>
            </a:fld>
            <a:endParaRPr lang="en-GB"/>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470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72555-DA3B-40B8-8164-BFEFF030B963}" type="datetimeFigureOut">
              <a:rPr lang="en-GB" smtClean="0"/>
              <a:t>28/08/2020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A243F7-7211-4DFE-B6A4-6B49BCF7CED0}" type="slidenum">
              <a:rPr lang="en-GB" smtClean="0"/>
              <a:t>‹#›</a:t>
            </a:fld>
            <a:endParaRPr lang="en-GB"/>
          </a:p>
        </p:txBody>
      </p:sp>
    </p:spTree>
    <p:extLst>
      <p:ext uri="{BB962C8B-B14F-4D97-AF65-F5344CB8AC3E}">
        <p14:creationId xmlns:p14="http://schemas.microsoft.com/office/powerpoint/2010/main" val="363067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72555-DA3B-40B8-8164-BFEFF030B963}" type="datetimeFigureOut">
              <a:rPr lang="en-GB" smtClean="0"/>
              <a:t>28/08/2020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A243F7-7211-4DFE-B6A4-6B49BCF7CED0}" type="slidenum">
              <a:rPr lang="en-GB" smtClean="0"/>
              <a:t>‹#›</a:t>
            </a:fld>
            <a:endParaRPr lang="en-GB"/>
          </a:p>
        </p:txBody>
      </p:sp>
    </p:spTree>
    <p:extLst>
      <p:ext uri="{BB962C8B-B14F-4D97-AF65-F5344CB8AC3E}">
        <p14:creationId xmlns:p14="http://schemas.microsoft.com/office/powerpoint/2010/main" val="347450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72555-DA3B-40B8-8164-BFEFF030B963}" type="datetimeFigureOut">
              <a:rPr lang="en-GB" smtClean="0"/>
              <a:t>28/08/2020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A243F7-7211-4DFE-B6A4-6B49BCF7CED0}" type="slidenum">
              <a:rPr lang="en-GB" smtClean="0"/>
              <a:t>‹#›</a:t>
            </a:fld>
            <a:endParaRPr lang="en-GB"/>
          </a:p>
        </p:txBody>
      </p:sp>
    </p:spTree>
    <p:extLst>
      <p:ext uri="{BB962C8B-B14F-4D97-AF65-F5344CB8AC3E}">
        <p14:creationId xmlns:p14="http://schemas.microsoft.com/office/powerpoint/2010/main" val="1902662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E072555-DA3B-40B8-8164-BFEFF030B963}" type="datetimeFigureOut">
              <a:rPr lang="en-GB" smtClean="0"/>
              <a:t>28/08/2020</a:t>
            </a:fld>
            <a:endParaRPr lang="en-GB"/>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A243F7-7211-4DFE-B6A4-6B49BCF7CED0}" type="slidenum">
              <a:rPr lang="en-GB" smtClean="0"/>
              <a:t>‹#›</a:t>
            </a:fld>
            <a:endParaRPr lang="en-GB"/>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2112703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072555-DA3B-40B8-8164-BFEFF030B963}" type="datetimeFigureOut">
              <a:rPr lang="en-GB" smtClean="0"/>
              <a:t>28/08/2020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A243F7-7211-4DFE-B6A4-6B49BCF7CED0}" type="slidenum">
              <a:rPr lang="en-GB" smtClean="0"/>
              <a:t>‹#›</a:t>
            </a:fld>
            <a:endParaRPr lang="en-GB"/>
          </a:p>
        </p:txBody>
      </p:sp>
    </p:spTree>
    <p:extLst>
      <p:ext uri="{BB962C8B-B14F-4D97-AF65-F5344CB8AC3E}">
        <p14:creationId xmlns:p14="http://schemas.microsoft.com/office/powerpoint/2010/main" val="195940401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72555-DA3B-40B8-8164-BFEFF030B963}" type="datetimeFigureOut">
              <a:rPr lang="en-GB" smtClean="0"/>
              <a:t>28/08/2020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1A243F7-7211-4DFE-B6A4-6B49BCF7CED0}" type="slidenum">
              <a:rPr lang="en-GB" smtClean="0"/>
              <a:t>‹#›</a:t>
            </a:fld>
            <a:endParaRPr lang="en-GB"/>
          </a:p>
        </p:txBody>
      </p:sp>
    </p:spTree>
    <p:extLst>
      <p:ext uri="{BB962C8B-B14F-4D97-AF65-F5344CB8AC3E}">
        <p14:creationId xmlns:p14="http://schemas.microsoft.com/office/powerpoint/2010/main" val="241895471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072555-DA3B-40B8-8164-BFEFF030B963}" type="datetimeFigureOut">
              <a:rPr lang="en-GB" smtClean="0"/>
              <a:t>28/08/2020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A243F7-7211-4DFE-B6A4-6B49BCF7CED0}" type="slidenum">
              <a:rPr lang="en-GB" smtClean="0"/>
              <a:t>‹#›</a:t>
            </a:fld>
            <a:endParaRPr lang="en-GB"/>
          </a:p>
        </p:txBody>
      </p:sp>
    </p:spTree>
    <p:extLst>
      <p:ext uri="{BB962C8B-B14F-4D97-AF65-F5344CB8AC3E}">
        <p14:creationId xmlns:p14="http://schemas.microsoft.com/office/powerpoint/2010/main" val="415887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72555-DA3B-40B8-8164-BFEFF030B963}" type="datetimeFigureOut">
              <a:rPr lang="en-GB" smtClean="0"/>
              <a:t>28/08/2020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1A243F7-7211-4DFE-B6A4-6B49BCF7CED0}" type="slidenum">
              <a:rPr lang="en-GB" smtClean="0"/>
              <a:t>‹#›</a:t>
            </a:fld>
            <a:endParaRPr lang="en-GB"/>
          </a:p>
        </p:txBody>
      </p:sp>
    </p:spTree>
    <p:extLst>
      <p:ext uri="{BB962C8B-B14F-4D97-AF65-F5344CB8AC3E}">
        <p14:creationId xmlns:p14="http://schemas.microsoft.com/office/powerpoint/2010/main" val="163578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E072555-DA3B-40B8-8164-BFEFF030B963}" type="datetimeFigureOut">
              <a:rPr lang="en-GB" smtClean="0"/>
              <a:t>28/08/2020</a:t>
            </a:fld>
            <a:endParaRPr lang="en-GB"/>
          </a:p>
        </p:txBody>
      </p:sp>
      <p:sp>
        <p:nvSpPr>
          <p:cNvPr id="6" name="Footer Placeholder 5"/>
          <p:cNvSpPr>
            <a:spLocks noGrp="1"/>
          </p:cNvSpPr>
          <p:nvPr>
            <p:ph type="ftr" sz="quarter" idx="11"/>
          </p:nvPr>
        </p:nvSpPr>
        <p:spPr>
          <a:xfrm>
            <a:off x="2103620" y="6375679"/>
            <a:ext cx="3482179" cy="345796"/>
          </a:xfrm>
        </p:spPr>
        <p:txBody>
          <a:bodyPr/>
          <a:lstStyle/>
          <a:p>
            <a:endParaRPr lang="en-GB"/>
          </a:p>
        </p:txBody>
      </p:sp>
      <p:sp>
        <p:nvSpPr>
          <p:cNvPr id="7" name="Slide Number Placeholder 6"/>
          <p:cNvSpPr>
            <a:spLocks noGrp="1"/>
          </p:cNvSpPr>
          <p:nvPr>
            <p:ph type="sldNum" sz="quarter" idx="12"/>
          </p:nvPr>
        </p:nvSpPr>
        <p:spPr>
          <a:xfrm>
            <a:off x="5691014" y="6375679"/>
            <a:ext cx="1232456" cy="345796"/>
          </a:xfrm>
        </p:spPr>
        <p:txBody>
          <a:bodyPr/>
          <a:lstStyle/>
          <a:p>
            <a:fld id="{71A243F7-7211-4DFE-B6A4-6B49BCF7CED0}" type="slidenum">
              <a:rPr lang="en-GB" smtClean="0"/>
              <a:t>‹#›</a:t>
            </a:fld>
            <a:endParaRPr lang="en-GB"/>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946496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E072555-DA3B-40B8-8164-BFEFF030B963}" type="datetimeFigureOut">
              <a:rPr lang="en-GB" smtClean="0"/>
              <a:t>28/08/2020</a:t>
            </a:fld>
            <a:endParaRPr lang="en-GB"/>
          </a:p>
        </p:txBody>
      </p:sp>
      <p:sp>
        <p:nvSpPr>
          <p:cNvPr id="6" name="Footer Placeholder 5"/>
          <p:cNvSpPr>
            <a:spLocks noGrp="1"/>
          </p:cNvSpPr>
          <p:nvPr>
            <p:ph type="ftr" sz="quarter" idx="11"/>
          </p:nvPr>
        </p:nvSpPr>
        <p:spPr>
          <a:xfrm>
            <a:off x="2103621" y="6375679"/>
            <a:ext cx="3482178" cy="345796"/>
          </a:xfrm>
        </p:spPr>
        <p:txBody>
          <a:bodyPr/>
          <a:lstStyle/>
          <a:p>
            <a:endParaRPr lang="en-GB"/>
          </a:p>
        </p:txBody>
      </p:sp>
      <p:sp>
        <p:nvSpPr>
          <p:cNvPr id="7" name="Slide Number Placeholder 6"/>
          <p:cNvSpPr>
            <a:spLocks noGrp="1"/>
          </p:cNvSpPr>
          <p:nvPr>
            <p:ph type="sldNum" sz="quarter" idx="12"/>
          </p:nvPr>
        </p:nvSpPr>
        <p:spPr>
          <a:xfrm>
            <a:off x="5687568" y="6375679"/>
            <a:ext cx="1234440" cy="345796"/>
          </a:xfrm>
        </p:spPr>
        <p:txBody>
          <a:bodyPr/>
          <a:lstStyle/>
          <a:p>
            <a:fld id="{71A243F7-7211-4DFE-B6A4-6B49BCF7CED0}" type="slidenum">
              <a:rPr lang="en-GB" smtClean="0"/>
              <a:t>‹#›</a:t>
            </a:fld>
            <a:endParaRPr lang="en-GB"/>
          </a:p>
        </p:txBody>
      </p:sp>
    </p:spTree>
    <p:extLst>
      <p:ext uri="{BB962C8B-B14F-4D97-AF65-F5344CB8AC3E}">
        <p14:creationId xmlns:p14="http://schemas.microsoft.com/office/powerpoint/2010/main" val="247746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E072555-DA3B-40B8-8164-BFEFF030B963}" type="datetimeFigureOut">
              <a:rPr lang="en-GB" smtClean="0"/>
              <a:t>28/08/2020</a:t>
            </a:fld>
            <a:endParaRPr lang="en-GB"/>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A243F7-7211-4DFE-B6A4-6B49BCF7CED0}" type="slidenum">
              <a:rPr lang="en-GB" smtClean="0"/>
              <a:t>‹#›</a:t>
            </a:fld>
            <a:endParaRPr lang="en-GB"/>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433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3.us.cloud-object-storage.appdomain.cloud/cf-courses-data/CognitiveClass/DP0701EN/version-2/Metadata.pdf" TargetMode="External"/><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690A-F275-40E2-829A-4ADABC5BCC9E}"/>
              </a:ext>
            </a:extLst>
          </p:cNvPr>
          <p:cNvSpPr>
            <a:spLocks noGrp="1"/>
          </p:cNvSpPr>
          <p:nvPr>
            <p:ph type="ctrTitle"/>
          </p:nvPr>
        </p:nvSpPr>
        <p:spPr/>
        <p:txBody>
          <a:bodyPr/>
          <a:lstStyle/>
          <a:p>
            <a:r>
              <a:rPr lang="en-GB" sz="5400" dirty="0"/>
              <a:t>Applied Data Science Capstone: Predicting car accident severity</a:t>
            </a:r>
          </a:p>
        </p:txBody>
      </p:sp>
      <p:sp>
        <p:nvSpPr>
          <p:cNvPr id="3" name="Subtitle 2">
            <a:extLst>
              <a:ext uri="{FF2B5EF4-FFF2-40B4-BE49-F238E27FC236}">
                <a16:creationId xmlns:a16="http://schemas.microsoft.com/office/drawing/2014/main" id="{C74B6493-C937-4D48-B6EB-17058526DB40}"/>
              </a:ext>
            </a:extLst>
          </p:cNvPr>
          <p:cNvSpPr>
            <a:spLocks noGrp="1"/>
          </p:cNvSpPr>
          <p:nvPr>
            <p:ph type="subTitle" idx="1"/>
          </p:nvPr>
        </p:nvSpPr>
        <p:spPr/>
        <p:txBody>
          <a:bodyPr>
            <a:normAutofit lnSpcReduction="10000"/>
          </a:bodyPr>
          <a:lstStyle/>
          <a:p>
            <a:r>
              <a:rPr lang="ro-RO" dirty="0"/>
              <a:t>Buhai DIANA-VICTORIA</a:t>
            </a:r>
          </a:p>
          <a:p>
            <a:r>
              <a:rPr lang="ro-RO" dirty="0"/>
              <a:t>COURSERA 2020 PROJECT</a:t>
            </a:r>
            <a:endParaRPr lang="en-GB" dirty="0"/>
          </a:p>
        </p:txBody>
      </p:sp>
    </p:spTree>
    <p:extLst>
      <p:ext uri="{BB962C8B-B14F-4D97-AF65-F5344CB8AC3E}">
        <p14:creationId xmlns:p14="http://schemas.microsoft.com/office/powerpoint/2010/main" val="1655441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AE0E-7AF5-4107-A7A4-5159A3F9D19F}"/>
              </a:ext>
            </a:extLst>
          </p:cNvPr>
          <p:cNvSpPr>
            <a:spLocks noGrp="1"/>
          </p:cNvSpPr>
          <p:nvPr>
            <p:ph type="title"/>
          </p:nvPr>
        </p:nvSpPr>
        <p:spPr>
          <a:xfrm>
            <a:off x="6638924" y="382385"/>
            <a:ext cx="4791075" cy="1492132"/>
          </a:xfrm>
        </p:spPr>
        <p:txBody>
          <a:bodyPr>
            <a:normAutofit fontScale="90000"/>
          </a:bodyPr>
          <a:lstStyle/>
          <a:p>
            <a:r>
              <a:rPr lang="en-GB" dirty="0"/>
              <a:t>INFERENTIAL STATISTICAL TESTING</a:t>
            </a:r>
          </a:p>
        </p:txBody>
      </p:sp>
      <p:graphicFrame>
        <p:nvGraphicFramePr>
          <p:cNvPr id="4" name="Content Placeholder 3">
            <a:extLst>
              <a:ext uri="{FF2B5EF4-FFF2-40B4-BE49-F238E27FC236}">
                <a16:creationId xmlns:a16="http://schemas.microsoft.com/office/drawing/2014/main" id="{B8E37C27-F50B-441E-9BDF-427505573F85}"/>
              </a:ext>
            </a:extLst>
          </p:cNvPr>
          <p:cNvGraphicFramePr>
            <a:graphicFrameLocks noGrp="1"/>
          </p:cNvGraphicFramePr>
          <p:nvPr>
            <p:ph idx="1"/>
            <p:extLst>
              <p:ext uri="{D42A27DB-BD31-4B8C-83A1-F6EECF244321}">
                <p14:modId xmlns:p14="http://schemas.microsoft.com/office/powerpoint/2010/main" val="1004947797"/>
              </p:ext>
            </p:extLst>
          </p:nvPr>
        </p:nvGraphicFramePr>
        <p:xfrm>
          <a:off x="-2" y="0"/>
          <a:ext cx="6267452" cy="6858000"/>
        </p:xfrm>
        <a:graphic>
          <a:graphicData uri="http://schemas.openxmlformats.org/drawingml/2006/table">
            <a:tbl>
              <a:tblPr firstRow="1" firstCol="1" bandRow="1">
                <a:tableStyleId>{5C22544A-7EE6-4342-B048-85BDC9FD1C3A}</a:tableStyleId>
              </a:tblPr>
              <a:tblGrid>
                <a:gridCol w="1566863">
                  <a:extLst>
                    <a:ext uri="{9D8B030D-6E8A-4147-A177-3AD203B41FA5}">
                      <a16:colId xmlns:a16="http://schemas.microsoft.com/office/drawing/2014/main" val="3152306126"/>
                    </a:ext>
                  </a:extLst>
                </a:gridCol>
                <a:gridCol w="1566863">
                  <a:extLst>
                    <a:ext uri="{9D8B030D-6E8A-4147-A177-3AD203B41FA5}">
                      <a16:colId xmlns:a16="http://schemas.microsoft.com/office/drawing/2014/main" val="640728276"/>
                    </a:ext>
                  </a:extLst>
                </a:gridCol>
                <a:gridCol w="1566863">
                  <a:extLst>
                    <a:ext uri="{9D8B030D-6E8A-4147-A177-3AD203B41FA5}">
                      <a16:colId xmlns:a16="http://schemas.microsoft.com/office/drawing/2014/main" val="2514727761"/>
                    </a:ext>
                  </a:extLst>
                </a:gridCol>
                <a:gridCol w="1566863">
                  <a:extLst>
                    <a:ext uri="{9D8B030D-6E8A-4147-A177-3AD203B41FA5}">
                      <a16:colId xmlns:a16="http://schemas.microsoft.com/office/drawing/2014/main" val="2241185115"/>
                    </a:ext>
                  </a:extLst>
                </a:gridCol>
              </a:tblGrid>
              <a:tr h="695752">
                <a:tc>
                  <a:txBody>
                    <a:bodyPr/>
                    <a:lstStyle/>
                    <a:p>
                      <a:r>
                        <a:rPr lang="en-GB" sz="1500" dirty="0">
                          <a:effectLst/>
                        </a:rPr>
                        <a:t>Attribute (in correlation with severity code)</a:t>
                      </a:r>
                      <a:endParaRPr lang="en-GB"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Spearman coefficient</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p value</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dirty="0">
                          <a:effectLst/>
                        </a:rPr>
                        <a:t>Interpretation</a:t>
                      </a:r>
                      <a:endParaRPr lang="en-GB"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extLst>
                  <a:ext uri="{0D108BD9-81ED-4DB2-BD59-A6C34878D82A}">
                    <a16:rowId xmlns:a16="http://schemas.microsoft.com/office/drawing/2014/main" val="2776392142"/>
                  </a:ext>
                </a:extLst>
              </a:tr>
              <a:tr h="747797">
                <a:tc>
                  <a:txBody>
                    <a:bodyPr/>
                    <a:lstStyle/>
                    <a:p>
                      <a:r>
                        <a:rPr lang="en-GB" sz="1500">
                          <a:effectLst/>
                        </a:rPr>
                        <a:t>DUI</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0.030</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1.468</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not correlated; not statistically significant</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extLst>
                  <a:ext uri="{0D108BD9-81ED-4DB2-BD59-A6C34878D82A}">
                    <a16:rowId xmlns:a16="http://schemas.microsoft.com/office/drawing/2014/main" val="125384630"/>
                  </a:ext>
                </a:extLst>
              </a:tr>
              <a:tr h="747797">
                <a:tc>
                  <a:txBody>
                    <a:bodyPr/>
                    <a:lstStyle/>
                    <a:p>
                      <a:r>
                        <a:rPr lang="en-GB" sz="1500">
                          <a:effectLst/>
                        </a:rPr>
                        <a:t>No. of persons</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0.079</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6.383</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not correlated; not statistically significant</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extLst>
                  <a:ext uri="{0D108BD9-81ED-4DB2-BD59-A6C34878D82A}">
                    <a16:rowId xmlns:a16="http://schemas.microsoft.com/office/drawing/2014/main" val="2515833705"/>
                  </a:ext>
                </a:extLst>
              </a:tr>
              <a:tr h="927669">
                <a:tc>
                  <a:txBody>
                    <a:bodyPr/>
                    <a:lstStyle/>
                    <a:p>
                      <a:r>
                        <a:rPr lang="en-GB" sz="1500">
                          <a:effectLst>
                            <a:outerShdw blurRad="38100" dist="38100" dir="2700000" algn="tl">
                              <a:srgbClr val="000000">
                                <a:alpha val="43137"/>
                              </a:srgbClr>
                            </a:outerShdw>
                          </a:effectLst>
                        </a:rPr>
                        <a:t>No. of pedestrians</a:t>
                      </a:r>
                      <a:endParaRPr lang="en-GB" sz="15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outerShdw blurRad="38100" dist="38100" dir="2700000" algn="tl">
                              <a:srgbClr val="000000">
                                <a:alpha val="43137"/>
                              </a:srgbClr>
                            </a:outerShdw>
                          </a:effectLst>
                        </a:rPr>
                        <a:t>0.270</a:t>
                      </a:r>
                      <a:endParaRPr lang="en-GB" sz="15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outerShdw blurRad="38100" dist="38100" dir="2700000" algn="tl">
                              <a:srgbClr val="000000">
                                <a:alpha val="43137"/>
                              </a:srgbClr>
                            </a:outerShdw>
                          </a:effectLst>
                        </a:rPr>
                        <a:t>0.0</a:t>
                      </a:r>
                      <a:endParaRPr lang="en-GB" sz="150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dirty="0">
                          <a:effectLst>
                            <a:outerShdw blurRad="38100" dist="38100" dir="2700000" algn="tl">
                              <a:srgbClr val="000000">
                                <a:alpha val="43137"/>
                              </a:srgbClr>
                            </a:outerShdw>
                          </a:effectLst>
                        </a:rPr>
                        <a:t>slightly correlated; probably statistically significant</a:t>
                      </a:r>
                      <a:endParaRPr lang="en-GB" sz="15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extLst>
                  <a:ext uri="{0D108BD9-81ED-4DB2-BD59-A6C34878D82A}">
                    <a16:rowId xmlns:a16="http://schemas.microsoft.com/office/drawing/2014/main" val="1872169879"/>
                  </a:ext>
                </a:extLst>
              </a:tr>
              <a:tr h="747797">
                <a:tc>
                  <a:txBody>
                    <a:bodyPr/>
                    <a:lstStyle/>
                    <a:p>
                      <a:r>
                        <a:rPr lang="en-GB" sz="1500">
                          <a:effectLst/>
                        </a:rPr>
                        <a:t>Raining (weather condition)</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0.006</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0.103</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not correlated; not statistically significant</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extLst>
                  <a:ext uri="{0D108BD9-81ED-4DB2-BD59-A6C34878D82A}">
                    <a16:rowId xmlns:a16="http://schemas.microsoft.com/office/drawing/2014/main" val="622760186"/>
                  </a:ext>
                </a:extLst>
              </a:tr>
              <a:tr h="747797">
                <a:tc>
                  <a:txBody>
                    <a:bodyPr/>
                    <a:lstStyle/>
                    <a:p>
                      <a:r>
                        <a:rPr lang="en-GB" sz="1500">
                          <a:effectLst/>
                        </a:rPr>
                        <a:t>Dark - Street Lights Off (light conditions)</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dirty="0">
                          <a:effectLst/>
                        </a:rPr>
                        <a:t>-0.0002</a:t>
                      </a:r>
                      <a:endParaRPr lang="en-GB"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0.952</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not correlated; not statistically significant</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extLst>
                  <a:ext uri="{0D108BD9-81ED-4DB2-BD59-A6C34878D82A}">
                    <a16:rowId xmlns:a16="http://schemas.microsoft.com/office/drawing/2014/main" val="1591411445"/>
                  </a:ext>
                </a:extLst>
              </a:tr>
              <a:tr h="747797">
                <a:tc>
                  <a:txBody>
                    <a:bodyPr/>
                    <a:lstStyle/>
                    <a:p>
                      <a:r>
                        <a:rPr lang="en-GB" sz="1500">
                          <a:effectLst/>
                        </a:rPr>
                        <a:t>Standing water (road conditions)</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-0.004</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0.235</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not correlated; not statistically significant</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extLst>
                  <a:ext uri="{0D108BD9-81ED-4DB2-BD59-A6C34878D82A}">
                    <a16:rowId xmlns:a16="http://schemas.microsoft.com/office/drawing/2014/main" val="3443404703"/>
                  </a:ext>
                </a:extLst>
              </a:tr>
              <a:tr h="747797">
                <a:tc>
                  <a:txBody>
                    <a:bodyPr/>
                    <a:lstStyle/>
                    <a:p>
                      <a:r>
                        <a:rPr lang="en-GB" sz="1500">
                          <a:effectLst/>
                        </a:rPr>
                        <a:t>Daylight (weather condition)</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0.017</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1.332</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not correlated; not statistically significant</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extLst>
                  <a:ext uri="{0D108BD9-81ED-4DB2-BD59-A6C34878D82A}">
                    <a16:rowId xmlns:a16="http://schemas.microsoft.com/office/drawing/2014/main" val="2134666733"/>
                  </a:ext>
                </a:extLst>
              </a:tr>
              <a:tr h="747797">
                <a:tc>
                  <a:txBody>
                    <a:bodyPr/>
                    <a:lstStyle/>
                    <a:p>
                      <a:r>
                        <a:rPr lang="en-GB" sz="1500">
                          <a:effectLst/>
                        </a:rPr>
                        <a:t>Sand/Mud/Dirt (road conditions)</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-0.001</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a:effectLst/>
                        </a:rPr>
                        <a:t>0.733</a:t>
                      </a:r>
                      <a:endParaRPr lang="en-GB" sz="150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tc>
                  <a:txBody>
                    <a:bodyPr/>
                    <a:lstStyle/>
                    <a:p>
                      <a:r>
                        <a:rPr lang="en-GB" sz="1500" dirty="0">
                          <a:effectLst/>
                        </a:rPr>
                        <a:t>not correlated; not statistically significant</a:t>
                      </a:r>
                      <a:endParaRPr lang="en-GB"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542" marR="50542" marT="0" marB="0"/>
                </a:tc>
                <a:extLst>
                  <a:ext uri="{0D108BD9-81ED-4DB2-BD59-A6C34878D82A}">
                    <a16:rowId xmlns:a16="http://schemas.microsoft.com/office/drawing/2014/main" val="1843900944"/>
                  </a:ext>
                </a:extLst>
              </a:tr>
            </a:tbl>
          </a:graphicData>
        </a:graphic>
      </p:graphicFrame>
      <p:sp>
        <p:nvSpPr>
          <p:cNvPr id="5" name="TextBox 4">
            <a:extLst>
              <a:ext uri="{FF2B5EF4-FFF2-40B4-BE49-F238E27FC236}">
                <a16:creationId xmlns:a16="http://schemas.microsoft.com/office/drawing/2014/main" id="{FCB06DD8-12AE-4DFE-9FE1-8F9420395D1F}"/>
              </a:ext>
            </a:extLst>
          </p:cNvPr>
          <p:cNvSpPr txBox="1"/>
          <p:nvPr/>
        </p:nvSpPr>
        <p:spPr>
          <a:xfrm>
            <a:off x="6638924" y="2590801"/>
            <a:ext cx="4791075" cy="923330"/>
          </a:xfrm>
          <a:prstGeom prst="rect">
            <a:avLst/>
          </a:prstGeom>
          <a:noFill/>
        </p:spPr>
        <p:txBody>
          <a:bodyPr wrap="square" rtlCol="0">
            <a:spAutoFit/>
          </a:bodyPr>
          <a:lstStyle/>
          <a:p>
            <a:r>
              <a:rPr lang="en-GB" dirty="0"/>
              <a:t>The set level of statistical significance was p&lt;0.05. A Spearman coefficient of 1 or -1 (or close to those values) denote a correlation. </a:t>
            </a:r>
          </a:p>
        </p:txBody>
      </p:sp>
    </p:spTree>
    <p:extLst>
      <p:ext uri="{BB962C8B-B14F-4D97-AF65-F5344CB8AC3E}">
        <p14:creationId xmlns:p14="http://schemas.microsoft.com/office/powerpoint/2010/main" val="382170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7054-0616-439E-A996-C1EDC7F91C2A}"/>
              </a:ext>
            </a:extLst>
          </p:cNvPr>
          <p:cNvSpPr>
            <a:spLocks noGrp="1"/>
          </p:cNvSpPr>
          <p:nvPr>
            <p:ph type="title"/>
          </p:nvPr>
        </p:nvSpPr>
        <p:spPr/>
        <p:txBody>
          <a:bodyPr/>
          <a:lstStyle/>
          <a:p>
            <a:r>
              <a:rPr lang="en-GB" dirty="0"/>
              <a:t>FINAL FUTURE SET FOR MACHINE LEARNING MODELS</a:t>
            </a:r>
          </a:p>
        </p:txBody>
      </p:sp>
      <p:pic>
        <p:nvPicPr>
          <p:cNvPr id="6" name="Content Placeholder 5">
            <a:extLst>
              <a:ext uri="{FF2B5EF4-FFF2-40B4-BE49-F238E27FC236}">
                <a16:creationId xmlns:a16="http://schemas.microsoft.com/office/drawing/2014/main" id="{4C7EBE5E-B0E9-47E4-BB5F-553B33DC899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0981" y="2318683"/>
            <a:ext cx="7930038" cy="2220634"/>
          </a:xfrm>
          <a:prstGeom prst="rect">
            <a:avLst/>
          </a:prstGeom>
          <a:noFill/>
          <a:ln>
            <a:noFill/>
          </a:ln>
        </p:spPr>
      </p:pic>
      <p:sp>
        <p:nvSpPr>
          <p:cNvPr id="7" name="TextBox 6">
            <a:extLst>
              <a:ext uri="{FF2B5EF4-FFF2-40B4-BE49-F238E27FC236}">
                <a16:creationId xmlns:a16="http://schemas.microsoft.com/office/drawing/2014/main" id="{89C9494A-0F13-480F-A082-EB0B938E2C2A}"/>
              </a:ext>
            </a:extLst>
          </p:cNvPr>
          <p:cNvSpPr txBox="1"/>
          <p:nvPr/>
        </p:nvSpPr>
        <p:spPr>
          <a:xfrm>
            <a:off x="1251678" y="4856480"/>
            <a:ext cx="9182642" cy="1200329"/>
          </a:xfrm>
          <a:prstGeom prst="rect">
            <a:avLst/>
          </a:prstGeom>
          <a:noFill/>
        </p:spPr>
        <p:txBody>
          <a:bodyPr wrap="square" rtlCol="0">
            <a:spAutoFit/>
          </a:bodyPr>
          <a:lstStyle/>
          <a:p>
            <a:r>
              <a:rPr lang="en-GB" dirty="0"/>
              <a:t>The following attributes were one-hot coded:</a:t>
            </a:r>
          </a:p>
          <a:p>
            <a:r>
              <a:rPr lang="en-GB" dirty="0"/>
              <a:t>	Weather conditions</a:t>
            </a:r>
          </a:p>
          <a:p>
            <a:r>
              <a:rPr lang="en-GB" dirty="0"/>
              <a:t>	Road conditions</a:t>
            </a:r>
          </a:p>
          <a:p>
            <a:r>
              <a:rPr lang="en-GB" dirty="0"/>
              <a:t>	Light conditions</a:t>
            </a:r>
          </a:p>
        </p:txBody>
      </p:sp>
    </p:spTree>
    <p:extLst>
      <p:ext uri="{BB962C8B-B14F-4D97-AF65-F5344CB8AC3E}">
        <p14:creationId xmlns:p14="http://schemas.microsoft.com/office/powerpoint/2010/main" val="1642281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E9B7-8B07-44AB-8329-11B0AA9A76FD}"/>
              </a:ext>
            </a:extLst>
          </p:cNvPr>
          <p:cNvSpPr>
            <a:spLocks noGrp="1"/>
          </p:cNvSpPr>
          <p:nvPr>
            <p:ph type="title"/>
          </p:nvPr>
        </p:nvSpPr>
        <p:spPr/>
        <p:txBody>
          <a:bodyPr/>
          <a:lstStyle/>
          <a:p>
            <a:r>
              <a:rPr lang="en-GB" dirty="0"/>
              <a:t>SUPPORT VECTOR MACHINE – CONFUSION MATRIX</a:t>
            </a:r>
          </a:p>
        </p:txBody>
      </p:sp>
      <p:pic>
        <p:nvPicPr>
          <p:cNvPr id="6" name="Content Placeholder 5">
            <a:extLst>
              <a:ext uri="{FF2B5EF4-FFF2-40B4-BE49-F238E27FC236}">
                <a16:creationId xmlns:a16="http://schemas.microsoft.com/office/drawing/2014/main" id="{C7674CB0-4F63-40F3-9003-DE6EB133040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0520" y="1874517"/>
            <a:ext cx="6410960" cy="4800603"/>
          </a:xfrm>
          <a:prstGeom prst="rect">
            <a:avLst/>
          </a:prstGeom>
          <a:noFill/>
          <a:ln>
            <a:noFill/>
          </a:ln>
        </p:spPr>
      </p:pic>
    </p:spTree>
    <p:extLst>
      <p:ext uri="{BB962C8B-B14F-4D97-AF65-F5344CB8AC3E}">
        <p14:creationId xmlns:p14="http://schemas.microsoft.com/office/powerpoint/2010/main" val="2758990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BC34-96CE-4EF1-ADB1-EAEA7CC2B1FF}"/>
              </a:ext>
            </a:extLst>
          </p:cNvPr>
          <p:cNvSpPr>
            <a:spLocks noGrp="1"/>
          </p:cNvSpPr>
          <p:nvPr>
            <p:ph type="title"/>
          </p:nvPr>
        </p:nvSpPr>
        <p:spPr>
          <a:xfrm>
            <a:off x="1289778" y="412865"/>
            <a:ext cx="10178322" cy="1492132"/>
          </a:xfrm>
        </p:spPr>
        <p:txBody>
          <a:bodyPr/>
          <a:lstStyle/>
          <a:p>
            <a:r>
              <a:rPr lang="en-GB" dirty="0"/>
              <a:t>ACCURACY OF SVM AND LOGISTIC REGRESSION MODELS</a:t>
            </a:r>
          </a:p>
        </p:txBody>
      </p:sp>
      <p:graphicFrame>
        <p:nvGraphicFramePr>
          <p:cNvPr id="5" name="Table 5">
            <a:extLst>
              <a:ext uri="{FF2B5EF4-FFF2-40B4-BE49-F238E27FC236}">
                <a16:creationId xmlns:a16="http://schemas.microsoft.com/office/drawing/2014/main" id="{D6584603-E5DE-459A-BC90-5EE8A8B6EBF7}"/>
              </a:ext>
            </a:extLst>
          </p:cNvPr>
          <p:cNvGraphicFramePr>
            <a:graphicFrameLocks noGrp="1"/>
          </p:cNvGraphicFramePr>
          <p:nvPr>
            <p:ph idx="1"/>
            <p:extLst>
              <p:ext uri="{D42A27DB-BD31-4B8C-83A1-F6EECF244321}">
                <p14:modId xmlns:p14="http://schemas.microsoft.com/office/powerpoint/2010/main" val="3696229283"/>
              </p:ext>
            </p:extLst>
          </p:nvPr>
        </p:nvGraphicFramePr>
        <p:xfrm>
          <a:off x="1289050" y="2316480"/>
          <a:ext cx="10179048" cy="2103120"/>
        </p:xfrm>
        <a:graphic>
          <a:graphicData uri="http://schemas.openxmlformats.org/drawingml/2006/table">
            <a:tbl>
              <a:tblPr firstRow="1" bandRow="1">
                <a:tableStyleId>{5C22544A-7EE6-4342-B048-85BDC9FD1C3A}</a:tableStyleId>
              </a:tblPr>
              <a:tblGrid>
                <a:gridCol w="2544762">
                  <a:extLst>
                    <a:ext uri="{9D8B030D-6E8A-4147-A177-3AD203B41FA5}">
                      <a16:colId xmlns:a16="http://schemas.microsoft.com/office/drawing/2014/main" val="1749677144"/>
                    </a:ext>
                  </a:extLst>
                </a:gridCol>
                <a:gridCol w="2544762">
                  <a:extLst>
                    <a:ext uri="{9D8B030D-6E8A-4147-A177-3AD203B41FA5}">
                      <a16:colId xmlns:a16="http://schemas.microsoft.com/office/drawing/2014/main" val="633460523"/>
                    </a:ext>
                  </a:extLst>
                </a:gridCol>
                <a:gridCol w="2544762">
                  <a:extLst>
                    <a:ext uri="{9D8B030D-6E8A-4147-A177-3AD203B41FA5}">
                      <a16:colId xmlns:a16="http://schemas.microsoft.com/office/drawing/2014/main" val="1134222428"/>
                    </a:ext>
                  </a:extLst>
                </a:gridCol>
                <a:gridCol w="2544762">
                  <a:extLst>
                    <a:ext uri="{9D8B030D-6E8A-4147-A177-3AD203B41FA5}">
                      <a16:colId xmlns:a16="http://schemas.microsoft.com/office/drawing/2014/main" val="914235057"/>
                    </a:ext>
                  </a:extLst>
                </a:gridCol>
              </a:tblGrid>
              <a:tr h="370840">
                <a:tc>
                  <a:txBody>
                    <a:bodyPr/>
                    <a:lstStyle/>
                    <a:p>
                      <a:endParaRPr lang="en-GB" sz="2400"/>
                    </a:p>
                  </a:txBody>
                  <a:tcPr/>
                </a:tc>
                <a:tc>
                  <a:txBody>
                    <a:bodyPr/>
                    <a:lstStyle/>
                    <a:p>
                      <a:r>
                        <a:rPr lang="en-GB" sz="2400" dirty="0"/>
                        <a:t>Jaccard’s index</a:t>
                      </a:r>
                    </a:p>
                  </a:txBody>
                  <a:tcPr/>
                </a:tc>
                <a:tc>
                  <a:txBody>
                    <a:bodyPr/>
                    <a:lstStyle/>
                    <a:p>
                      <a:r>
                        <a:rPr lang="en-GB" sz="2400" dirty="0"/>
                        <a:t>F1-score</a:t>
                      </a:r>
                    </a:p>
                  </a:txBody>
                  <a:tcPr/>
                </a:tc>
                <a:tc>
                  <a:txBody>
                    <a:bodyPr/>
                    <a:lstStyle/>
                    <a:p>
                      <a:r>
                        <a:rPr lang="en-GB" sz="2400" dirty="0"/>
                        <a:t>Log Loss</a:t>
                      </a:r>
                    </a:p>
                  </a:txBody>
                  <a:tcPr/>
                </a:tc>
                <a:extLst>
                  <a:ext uri="{0D108BD9-81ED-4DB2-BD59-A6C34878D82A}">
                    <a16:rowId xmlns:a16="http://schemas.microsoft.com/office/drawing/2014/main" val="4275572508"/>
                  </a:ext>
                </a:extLst>
              </a:tr>
              <a:tr h="370840">
                <a:tc>
                  <a:txBody>
                    <a:bodyPr/>
                    <a:lstStyle/>
                    <a:p>
                      <a:r>
                        <a:rPr lang="en-GB" sz="2400" dirty="0"/>
                        <a:t>Support Vector Machine</a:t>
                      </a:r>
                    </a:p>
                  </a:txBody>
                  <a:tcPr/>
                </a:tc>
                <a:tc>
                  <a:txBody>
                    <a:bodyPr/>
                    <a:lstStyle/>
                    <a:p>
                      <a:r>
                        <a:rPr lang="en-GB" sz="2400" dirty="0"/>
                        <a:t>0.633</a:t>
                      </a:r>
                    </a:p>
                  </a:txBody>
                  <a:tcPr/>
                </a:tc>
                <a:tc>
                  <a:txBody>
                    <a:bodyPr/>
                    <a:lstStyle/>
                    <a:p>
                      <a:r>
                        <a:rPr lang="en-GB" sz="2400" dirty="0"/>
                        <a:t>0.559</a:t>
                      </a:r>
                    </a:p>
                  </a:txBody>
                  <a:tcPr/>
                </a:tc>
                <a:tc>
                  <a:txBody>
                    <a:bodyPr/>
                    <a:lstStyle/>
                    <a:p>
                      <a:r>
                        <a:rPr lang="en-GB" sz="2400" dirty="0"/>
                        <a:t>-</a:t>
                      </a:r>
                    </a:p>
                  </a:txBody>
                  <a:tcPr/>
                </a:tc>
                <a:extLst>
                  <a:ext uri="{0D108BD9-81ED-4DB2-BD59-A6C34878D82A}">
                    <a16:rowId xmlns:a16="http://schemas.microsoft.com/office/drawing/2014/main" val="1662976345"/>
                  </a:ext>
                </a:extLst>
              </a:tr>
              <a:tr h="370840">
                <a:tc>
                  <a:txBody>
                    <a:bodyPr/>
                    <a:lstStyle/>
                    <a:p>
                      <a:r>
                        <a:rPr lang="en-GB" sz="2400" dirty="0"/>
                        <a:t>Logistic Regression</a:t>
                      </a:r>
                    </a:p>
                  </a:txBody>
                  <a:tcPr/>
                </a:tc>
                <a:tc>
                  <a:txBody>
                    <a:bodyPr/>
                    <a:lstStyle/>
                    <a:p>
                      <a:r>
                        <a:rPr lang="en-GB" sz="2400" dirty="0"/>
                        <a:t>0.633</a:t>
                      </a:r>
                    </a:p>
                  </a:txBody>
                  <a:tcPr/>
                </a:tc>
                <a:tc>
                  <a:txBody>
                    <a:bodyPr/>
                    <a:lstStyle/>
                    <a:p>
                      <a:r>
                        <a:rPr lang="en-GB" sz="2400" dirty="0"/>
                        <a:t>0.565</a:t>
                      </a:r>
                    </a:p>
                  </a:txBody>
                  <a:tcPr/>
                </a:tc>
                <a:tc>
                  <a:txBody>
                    <a:bodyPr/>
                    <a:lstStyle/>
                    <a:p>
                      <a:r>
                        <a:rPr lang="en-GB" sz="2400" dirty="0"/>
                        <a:t>0.632</a:t>
                      </a:r>
                    </a:p>
                  </a:txBody>
                  <a:tcPr/>
                </a:tc>
                <a:extLst>
                  <a:ext uri="{0D108BD9-81ED-4DB2-BD59-A6C34878D82A}">
                    <a16:rowId xmlns:a16="http://schemas.microsoft.com/office/drawing/2014/main" val="2822986691"/>
                  </a:ext>
                </a:extLst>
              </a:tr>
            </a:tbl>
          </a:graphicData>
        </a:graphic>
      </p:graphicFrame>
      <p:sp>
        <p:nvSpPr>
          <p:cNvPr id="6" name="TextBox 5">
            <a:extLst>
              <a:ext uri="{FF2B5EF4-FFF2-40B4-BE49-F238E27FC236}">
                <a16:creationId xmlns:a16="http://schemas.microsoft.com/office/drawing/2014/main" id="{55D081AF-500E-4C63-B387-1096499CB348}"/>
              </a:ext>
            </a:extLst>
          </p:cNvPr>
          <p:cNvSpPr txBox="1"/>
          <p:nvPr/>
        </p:nvSpPr>
        <p:spPr>
          <a:xfrm>
            <a:off x="1289050" y="4791075"/>
            <a:ext cx="10179048" cy="923330"/>
          </a:xfrm>
          <a:prstGeom prst="rect">
            <a:avLst/>
          </a:prstGeom>
          <a:noFill/>
        </p:spPr>
        <p:txBody>
          <a:bodyPr wrap="square" rtlCol="0">
            <a:spAutoFit/>
          </a:bodyPr>
          <a:lstStyle/>
          <a:p>
            <a:r>
              <a:rPr lang="en-GB" dirty="0"/>
              <a:t>The values for F1-score and Jaccard’s index are comparable with those obtained through support vector machine. Log Loss of 0.632 in a case of binary classification (severity code of 1 or 2) showcases a considerable level of uncertainty or entropy of the model. </a:t>
            </a:r>
          </a:p>
        </p:txBody>
      </p:sp>
    </p:spTree>
    <p:extLst>
      <p:ext uri="{BB962C8B-B14F-4D97-AF65-F5344CB8AC3E}">
        <p14:creationId xmlns:p14="http://schemas.microsoft.com/office/powerpoint/2010/main" val="267080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BE47-9346-4654-9677-2115E6ADD3D1}"/>
              </a:ext>
            </a:extLst>
          </p:cNvPr>
          <p:cNvSpPr>
            <a:spLocks noGrp="1"/>
          </p:cNvSpPr>
          <p:nvPr>
            <p:ph type="title"/>
          </p:nvPr>
        </p:nvSpPr>
        <p:spPr/>
        <p:txBody>
          <a:bodyPr/>
          <a:lstStyle/>
          <a:p>
            <a:r>
              <a:rPr lang="en-GB" dirty="0"/>
              <a:t>Discussion: RECOMMENDATIONS	</a:t>
            </a:r>
          </a:p>
        </p:txBody>
      </p:sp>
      <p:sp>
        <p:nvSpPr>
          <p:cNvPr id="3" name="Content Placeholder 2">
            <a:extLst>
              <a:ext uri="{FF2B5EF4-FFF2-40B4-BE49-F238E27FC236}">
                <a16:creationId xmlns:a16="http://schemas.microsoft.com/office/drawing/2014/main" id="{62C32F2F-D996-4173-A947-B0A0F790322B}"/>
              </a:ext>
            </a:extLst>
          </p:cNvPr>
          <p:cNvSpPr>
            <a:spLocks noGrp="1"/>
          </p:cNvSpPr>
          <p:nvPr>
            <p:ph idx="1"/>
          </p:nvPr>
        </p:nvSpPr>
        <p:spPr/>
        <p:txBody>
          <a:bodyPr>
            <a:normAutofit/>
          </a:bodyPr>
          <a:lstStyle/>
          <a:p>
            <a:r>
              <a:rPr lang="en-GB" sz="2400" dirty="0"/>
              <a:t>Choose / provide balanced set of data</a:t>
            </a:r>
          </a:p>
          <a:p>
            <a:r>
              <a:rPr lang="en-GB" sz="2400" dirty="0"/>
              <a:t>Increase the number of attributes for feature sets (overfitting!)</a:t>
            </a:r>
          </a:p>
        </p:txBody>
      </p:sp>
    </p:spTree>
    <p:extLst>
      <p:ext uri="{BB962C8B-B14F-4D97-AF65-F5344CB8AC3E}">
        <p14:creationId xmlns:p14="http://schemas.microsoft.com/office/powerpoint/2010/main" val="3788533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63CB-6F11-49B4-9D61-A796EE5EC423}"/>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D3EF5EB0-CDAA-4B44-AE06-69EB9E8806C2}"/>
              </a:ext>
            </a:extLst>
          </p:cNvPr>
          <p:cNvSpPr>
            <a:spLocks noGrp="1"/>
          </p:cNvSpPr>
          <p:nvPr>
            <p:ph idx="1"/>
          </p:nvPr>
        </p:nvSpPr>
        <p:spPr/>
        <p:txBody>
          <a:bodyPr>
            <a:normAutofit/>
          </a:bodyPr>
          <a:lstStyle/>
          <a:p>
            <a:pPr marL="0" indent="0">
              <a:buNone/>
            </a:pPr>
            <a:r>
              <a:rPr lang="en-GB" sz="2400" dirty="0"/>
              <a:t>Our project highlighted the fact…</a:t>
            </a:r>
          </a:p>
          <a:p>
            <a:pPr marL="0" indent="0">
              <a:buNone/>
            </a:pPr>
            <a:r>
              <a:rPr lang="en-GB" sz="2400" dirty="0"/>
              <a:t> that the number of involved pedestrians is slightly correlated with car accidents’ severity code;</a:t>
            </a:r>
          </a:p>
          <a:p>
            <a:pPr marL="0" indent="0">
              <a:buNone/>
            </a:pPr>
            <a:r>
              <a:rPr lang="en-GB" sz="2400" dirty="0"/>
              <a:t> that in the large majority of cases the drivers were not driving under the influence of drugs or alcohol; </a:t>
            </a:r>
          </a:p>
          <a:p>
            <a:pPr marL="0" indent="0">
              <a:buNone/>
            </a:pPr>
            <a:r>
              <a:rPr lang="en-GB" sz="2400" dirty="0"/>
              <a:t> that most car accidents seem to occur having clear weather and daylight. </a:t>
            </a:r>
          </a:p>
        </p:txBody>
      </p:sp>
    </p:spTree>
    <p:extLst>
      <p:ext uri="{BB962C8B-B14F-4D97-AF65-F5344CB8AC3E}">
        <p14:creationId xmlns:p14="http://schemas.microsoft.com/office/powerpoint/2010/main" val="383320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10DB-341D-45F4-B792-B36F60E773E1}"/>
              </a:ext>
            </a:extLst>
          </p:cNvPr>
          <p:cNvSpPr>
            <a:spLocks noGrp="1"/>
          </p:cNvSpPr>
          <p:nvPr>
            <p:ph type="title"/>
          </p:nvPr>
        </p:nvSpPr>
        <p:spPr/>
        <p:txBody>
          <a:bodyPr/>
          <a:lstStyle/>
          <a:p>
            <a:r>
              <a:rPr lang="ro-RO" dirty="0"/>
              <a:t>Introduction</a:t>
            </a:r>
            <a:endParaRPr lang="en-GB" dirty="0"/>
          </a:p>
        </p:txBody>
      </p:sp>
      <p:sp>
        <p:nvSpPr>
          <p:cNvPr id="3" name="Content Placeholder 2">
            <a:extLst>
              <a:ext uri="{FF2B5EF4-FFF2-40B4-BE49-F238E27FC236}">
                <a16:creationId xmlns:a16="http://schemas.microsoft.com/office/drawing/2014/main" id="{27445152-4F36-4789-BB81-9D677115A8DD}"/>
              </a:ext>
            </a:extLst>
          </p:cNvPr>
          <p:cNvSpPr>
            <a:spLocks noGrp="1"/>
          </p:cNvSpPr>
          <p:nvPr>
            <p:ph idx="1"/>
          </p:nvPr>
        </p:nvSpPr>
        <p:spPr>
          <a:xfrm>
            <a:off x="1251678" y="1314451"/>
            <a:ext cx="10178322" cy="5161164"/>
          </a:xfrm>
        </p:spPr>
        <p:txBody>
          <a:bodyPr>
            <a:normAutofit/>
          </a:bodyPr>
          <a:lstStyle/>
          <a:p>
            <a:pPr marL="0" indent="0">
              <a:buNone/>
            </a:pPr>
            <a:r>
              <a:rPr lang="en-GB" dirty="0"/>
              <a:t>The demand for vehicles rises consistently. Consequently, so does the number of vehicles on the road and the probability of involvement in traffic jams or car accidents. </a:t>
            </a:r>
            <a:endParaRPr lang="ro-RO" dirty="0"/>
          </a:p>
          <a:p>
            <a:pPr marL="0" indent="0">
              <a:buNone/>
            </a:pPr>
            <a:endParaRPr lang="ro-RO" dirty="0"/>
          </a:p>
          <a:p>
            <a:pPr marL="0" indent="0">
              <a:buNone/>
            </a:pPr>
            <a:r>
              <a:rPr lang="en-GB" dirty="0"/>
              <a:t>By collecting and analysing relevant data on car accidents, we aim to establish to what extent can:</a:t>
            </a:r>
          </a:p>
          <a:p>
            <a:pPr marL="0" indent="0">
              <a:buNone/>
            </a:pPr>
            <a:r>
              <a:rPr lang="en-GB" dirty="0"/>
              <a:t>1)	weather conditions</a:t>
            </a:r>
          </a:p>
          <a:p>
            <a:pPr marL="0" indent="0">
              <a:buNone/>
            </a:pPr>
            <a:r>
              <a:rPr lang="en-GB" dirty="0"/>
              <a:t>2)	the total number of people involved in the collision or the number pedestrians</a:t>
            </a:r>
          </a:p>
          <a:p>
            <a:pPr marL="0" indent="0">
              <a:buNone/>
            </a:pPr>
            <a:r>
              <a:rPr lang="en-GB" dirty="0"/>
              <a:t>3)	road conditions or light conditions </a:t>
            </a:r>
          </a:p>
          <a:p>
            <a:pPr marL="0" indent="0">
              <a:buNone/>
            </a:pPr>
            <a:r>
              <a:rPr lang="en-GB" dirty="0"/>
              <a:t>4)	driving under the influence of drugs or alcohol (DUI) </a:t>
            </a:r>
          </a:p>
          <a:p>
            <a:pPr marL="0" indent="0">
              <a:buNone/>
            </a:pPr>
            <a:r>
              <a:rPr lang="en-GB" dirty="0"/>
              <a:t>help us predict car accident severity.</a:t>
            </a:r>
          </a:p>
          <a:p>
            <a:pPr marL="0" indent="0">
              <a:buNone/>
            </a:pPr>
            <a:endParaRPr lang="ro-RO" dirty="0"/>
          </a:p>
          <a:p>
            <a:pPr marL="0" indent="0">
              <a:buNone/>
            </a:pPr>
            <a:r>
              <a:rPr lang="ro-RO" dirty="0"/>
              <a:t>Stakeholders: </a:t>
            </a:r>
            <a:r>
              <a:rPr lang="en-GB" dirty="0"/>
              <a:t>traffic participants, traffic police (authorities).</a:t>
            </a:r>
          </a:p>
        </p:txBody>
      </p:sp>
    </p:spTree>
    <p:extLst>
      <p:ext uri="{BB962C8B-B14F-4D97-AF65-F5344CB8AC3E}">
        <p14:creationId xmlns:p14="http://schemas.microsoft.com/office/powerpoint/2010/main" val="76302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06D8-C55C-4EFC-87AC-4F568FA3A834}"/>
              </a:ext>
            </a:extLst>
          </p:cNvPr>
          <p:cNvSpPr>
            <a:spLocks noGrp="1"/>
          </p:cNvSpPr>
          <p:nvPr>
            <p:ph type="title"/>
          </p:nvPr>
        </p:nvSpPr>
        <p:spPr/>
        <p:txBody>
          <a:bodyPr/>
          <a:lstStyle/>
          <a:p>
            <a:r>
              <a:rPr lang="en-GB" dirty="0"/>
              <a:t>DATA SOURCES</a:t>
            </a:r>
          </a:p>
        </p:txBody>
      </p:sp>
      <p:sp>
        <p:nvSpPr>
          <p:cNvPr id="3" name="Content Placeholder 2">
            <a:extLst>
              <a:ext uri="{FF2B5EF4-FFF2-40B4-BE49-F238E27FC236}">
                <a16:creationId xmlns:a16="http://schemas.microsoft.com/office/drawing/2014/main" id="{52B229B8-ED03-45AB-9C73-123EF44EF8F6}"/>
              </a:ext>
            </a:extLst>
          </p:cNvPr>
          <p:cNvSpPr>
            <a:spLocks noGrp="1"/>
          </p:cNvSpPr>
          <p:nvPr>
            <p:ph idx="1"/>
          </p:nvPr>
        </p:nvSpPr>
        <p:spPr>
          <a:xfrm>
            <a:off x="1251678" y="1181101"/>
            <a:ext cx="10178322" cy="4698492"/>
          </a:xfrm>
        </p:spPr>
        <p:txBody>
          <a:bodyPr/>
          <a:lstStyle/>
          <a:p>
            <a:pPr marL="0" indent="0">
              <a:buNone/>
            </a:pPr>
            <a:r>
              <a:rPr lang="en-GB" dirty="0"/>
              <a:t>In order to answer the proposed questions, we shall use data from the SDOT Traffic Management Division, Traffic Records Group.</a:t>
            </a:r>
          </a:p>
          <a:p>
            <a:pPr marL="0" indent="0">
              <a:buNone/>
            </a:pPr>
            <a:endParaRPr lang="en-GB" dirty="0"/>
          </a:p>
          <a:p>
            <a:pPr marL="0" indent="0">
              <a:buNone/>
            </a:pPr>
            <a:r>
              <a:rPr lang="en-GB" dirty="0"/>
              <a:t>Here is the provided link to database: </a:t>
            </a:r>
            <a:r>
              <a:rPr lang="en-GB" dirty="0">
                <a:hlinkClick r:id="rId2"/>
              </a:rPr>
              <a:t>https://s3.us.cloud-object-storage.appdomain.cloud/cf-courses-data/CognitiveClass/DP0701EN/version-2/Data-Collisions.csv</a:t>
            </a:r>
            <a:endParaRPr lang="en-GB" dirty="0"/>
          </a:p>
          <a:p>
            <a:pPr marL="0" indent="0">
              <a:buNone/>
            </a:pPr>
            <a:endParaRPr lang="en-GB" dirty="0"/>
          </a:p>
          <a:p>
            <a:pPr marL="0" indent="0">
              <a:buNone/>
            </a:pPr>
            <a:r>
              <a:rPr lang="en-GB" dirty="0"/>
              <a:t>The metadata is to be found here: </a:t>
            </a:r>
            <a:r>
              <a:rPr lang="en-GB" dirty="0">
                <a:hlinkClick r:id="rId3"/>
              </a:rPr>
              <a:t>https://s3.us.cloud-object-storage.appdomain.cloud/cf-courses-data/CognitiveClass/DP0701EN/version-2/Metadata.pdf</a:t>
            </a:r>
            <a:endParaRPr lang="en-GB" dirty="0"/>
          </a:p>
          <a:p>
            <a:pPr marL="0" indent="0">
              <a:buNone/>
            </a:pPr>
            <a:endParaRPr lang="en-GB" dirty="0"/>
          </a:p>
          <a:p>
            <a:pPr marL="0" indent="0">
              <a:buNone/>
            </a:pPr>
            <a:r>
              <a:rPr lang="en-GB" dirty="0"/>
              <a:t>The database contains 37 attributes, including the severity code, the number of persons involved in the car accident, the number of pedestrians, road and light conditions, information on driving under the influence of drugs or alcohol.  The database contains 194673 records.</a:t>
            </a:r>
          </a:p>
          <a:p>
            <a:pPr marL="0" indent="0">
              <a:buNone/>
            </a:pPr>
            <a:endParaRPr lang="en-GB" dirty="0"/>
          </a:p>
        </p:txBody>
      </p:sp>
    </p:spTree>
    <p:extLst>
      <p:ext uri="{BB962C8B-B14F-4D97-AF65-F5344CB8AC3E}">
        <p14:creationId xmlns:p14="http://schemas.microsoft.com/office/powerpoint/2010/main" val="36323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EB1C-3387-49E9-9B54-6AA897EDCE1F}"/>
              </a:ext>
            </a:extLst>
          </p:cNvPr>
          <p:cNvSpPr>
            <a:spLocks noGrp="1"/>
          </p:cNvSpPr>
          <p:nvPr>
            <p:ph type="title"/>
          </p:nvPr>
        </p:nvSpPr>
        <p:spPr>
          <a:xfrm>
            <a:off x="5886450" y="382385"/>
            <a:ext cx="5543550" cy="1492132"/>
          </a:xfrm>
        </p:spPr>
        <p:txBody>
          <a:bodyPr>
            <a:normAutofit fontScale="90000"/>
          </a:bodyPr>
          <a:lstStyle/>
          <a:p>
            <a:r>
              <a:rPr lang="en-GB" dirty="0"/>
              <a:t>Weather conditions among car accidents data</a:t>
            </a:r>
            <a:br>
              <a:rPr lang="en-GB" dirty="0"/>
            </a:br>
            <a:br>
              <a:rPr lang="en-GB" dirty="0"/>
            </a:br>
            <a:r>
              <a:rPr lang="en-GB" sz="2200" cap="none" dirty="0">
                <a:latin typeface="+mn-lt"/>
              </a:rPr>
              <a:t>Clear, raining, and overcast weather types are the most common among the available data.</a:t>
            </a:r>
            <a:br>
              <a:rPr lang="en-GB" sz="2200" cap="none" dirty="0">
                <a:latin typeface="+mn-lt"/>
              </a:rPr>
            </a:br>
            <a:br>
              <a:rPr lang="en-GB" sz="2200" cap="none" dirty="0">
                <a:latin typeface="+mn-lt"/>
              </a:rPr>
            </a:br>
            <a:r>
              <a:rPr lang="en-GB" sz="1800" cap="none" dirty="0">
                <a:latin typeface="+mn-lt"/>
              </a:rPr>
              <a:t>*Bar plot was cropped for the purpose of this presentation. Please refer to the full report for the figure.</a:t>
            </a:r>
            <a:endParaRPr lang="en-GB" dirty="0">
              <a:latin typeface="+mn-lt"/>
            </a:endParaRPr>
          </a:p>
        </p:txBody>
      </p:sp>
      <p:pic>
        <p:nvPicPr>
          <p:cNvPr id="9" name="Content Placeholder 8" descr="A screenshot of a cell phone&#10;&#10;Description automatically generated">
            <a:extLst>
              <a:ext uri="{FF2B5EF4-FFF2-40B4-BE49-F238E27FC236}">
                <a16:creationId xmlns:a16="http://schemas.microsoft.com/office/drawing/2014/main" id="{080CD51E-A5BB-4E30-896C-9ACE475EA2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620394" cy="6858000"/>
          </a:xfrm>
        </p:spPr>
      </p:pic>
    </p:spTree>
    <p:extLst>
      <p:ext uri="{BB962C8B-B14F-4D97-AF65-F5344CB8AC3E}">
        <p14:creationId xmlns:p14="http://schemas.microsoft.com/office/powerpoint/2010/main" val="2064285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5CEC2-B1AF-4467-B5FC-955F473791CB}"/>
              </a:ext>
            </a:extLst>
          </p:cNvPr>
          <p:cNvSpPr>
            <a:spLocks noGrp="1"/>
          </p:cNvSpPr>
          <p:nvPr>
            <p:ph type="title"/>
          </p:nvPr>
        </p:nvSpPr>
        <p:spPr>
          <a:xfrm>
            <a:off x="7213600" y="382384"/>
            <a:ext cx="4216400" cy="6231775"/>
          </a:xfrm>
        </p:spPr>
        <p:txBody>
          <a:bodyPr>
            <a:normAutofit/>
          </a:bodyPr>
          <a:lstStyle/>
          <a:p>
            <a:r>
              <a:rPr lang="en-GB" dirty="0"/>
              <a:t>Light conditions among car accident data. </a:t>
            </a:r>
            <a:br>
              <a:rPr lang="en-GB" dirty="0"/>
            </a:br>
            <a:r>
              <a:rPr lang="en-GB" sz="2000" cap="none" dirty="0">
                <a:latin typeface="+mn-lt"/>
              </a:rPr>
              <a:t>The most common light conditions are: daylight, dark with street lights on, and dusk.</a:t>
            </a:r>
            <a:br>
              <a:rPr lang="en-GB" sz="2000" cap="none" dirty="0">
                <a:latin typeface="+mn-lt"/>
              </a:rPr>
            </a:br>
            <a:br>
              <a:rPr lang="en-GB" sz="2000" cap="none" dirty="0">
                <a:latin typeface="+mn-lt"/>
              </a:rPr>
            </a:br>
            <a:r>
              <a:rPr lang="en-GB" sz="1800" cap="none" dirty="0">
                <a:latin typeface="+mn-lt"/>
              </a:rPr>
              <a:t>*Bar plot was cropped for the purpose of this presentation. Please refer to the full report for the figure.</a:t>
            </a:r>
            <a:endParaRPr lang="en-GB" sz="1800" dirty="0">
              <a:latin typeface="+mn-lt"/>
            </a:endParaRPr>
          </a:p>
        </p:txBody>
      </p:sp>
      <p:pic>
        <p:nvPicPr>
          <p:cNvPr id="5" name="Content Placeholder 4" descr="A screenshot of a cell phone&#10;&#10;Description automatically generated">
            <a:extLst>
              <a:ext uri="{FF2B5EF4-FFF2-40B4-BE49-F238E27FC236}">
                <a16:creationId xmlns:a16="http://schemas.microsoft.com/office/drawing/2014/main" id="{16901058-520F-47C7-94D4-4953545460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48360"/>
            <a:ext cx="7016487" cy="5161280"/>
          </a:xfrm>
        </p:spPr>
      </p:pic>
    </p:spTree>
    <p:extLst>
      <p:ext uri="{BB962C8B-B14F-4D97-AF65-F5344CB8AC3E}">
        <p14:creationId xmlns:p14="http://schemas.microsoft.com/office/powerpoint/2010/main" val="24910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0FB2C-6C98-4E4C-8C22-82BC58623ED2}"/>
              </a:ext>
            </a:extLst>
          </p:cNvPr>
          <p:cNvSpPr>
            <a:spLocks noGrp="1"/>
          </p:cNvSpPr>
          <p:nvPr>
            <p:ph type="title"/>
          </p:nvPr>
        </p:nvSpPr>
        <p:spPr>
          <a:xfrm>
            <a:off x="7254240" y="382385"/>
            <a:ext cx="4175760" cy="1492132"/>
          </a:xfrm>
        </p:spPr>
        <p:txBody>
          <a:bodyPr>
            <a:normAutofit fontScale="90000"/>
          </a:bodyPr>
          <a:lstStyle/>
          <a:p>
            <a:r>
              <a:rPr lang="en-GB" dirty="0"/>
              <a:t>Road conditions among car accident data</a:t>
            </a:r>
            <a:br>
              <a:rPr lang="en-GB" dirty="0"/>
            </a:br>
            <a:br>
              <a:rPr lang="en-GB" dirty="0"/>
            </a:br>
            <a:r>
              <a:rPr lang="en-GB" sz="2200" cap="none" dirty="0">
                <a:latin typeface="+mn-lt"/>
              </a:rPr>
              <a:t>Dry, wet, and unknown road conditions are the most common.</a:t>
            </a:r>
            <a:br>
              <a:rPr lang="en-GB" sz="2200" cap="none" dirty="0">
                <a:latin typeface="+mn-lt"/>
              </a:rPr>
            </a:br>
            <a:endParaRPr lang="en-GB" sz="2200" dirty="0">
              <a:latin typeface="+mn-lt"/>
            </a:endParaRPr>
          </a:p>
        </p:txBody>
      </p:sp>
      <p:pic>
        <p:nvPicPr>
          <p:cNvPr id="5" name="Content Placeholder 4" descr="A screenshot of a social media post&#10;&#10;Description automatically generated">
            <a:extLst>
              <a:ext uri="{FF2B5EF4-FFF2-40B4-BE49-F238E27FC236}">
                <a16:creationId xmlns:a16="http://schemas.microsoft.com/office/drawing/2014/main" id="{23BA5532-3467-4723-9CCA-879222B36F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98"/>
            <a:ext cx="6929120" cy="6866697"/>
          </a:xfrm>
        </p:spPr>
      </p:pic>
    </p:spTree>
    <p:extLst>
      <p:ext uri="{BB962C8B-B14F-4D97-AF65-F5344CB8AC3E}">
        <p14:creationId xmlns:p14="http://schemas.microsoft.com/office/powerpoint/2010/main" val="104224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5BD2-E92D-40F7-9CAE-E9FB08CE9C80}"/>
              </a:ext>
            </a:extLst>
          </p:cNvPr>
          <p:cNvSpPr>
            <a:spLocks noGrp="1"/>
          </p:cNvSpPr>
          <p:nvPr>
            <p:ph type="title"/>
          </p:nvPr>
        </p:nvSpPr>
        <p:spPr>
          <a:xfrm>
            <a:off x="8321040" y="382385"/>
            <a:ext cx="3108960" cy="1492132"/>
          </a:xfrm>
        </p:spPr>
        <p:txBody>
          <a:bodyPr>
            <a:normAutofit/>
          </a:bodyPr>
          <a:lstStyle/>
          <a:p>
            <a:r>
              <a:rPr lang="en-GB" sz="2000" cap="none" dirty="0">
                <a:latin typeface="+mn-lt"/>
              </a:rPr>
              <a:t>The majority of cases involve under 10 persons. </a:t>
            </a:r>
          </a:p>
        </p:txBody>
      </p:sp>
      <p:pic>
        <p:nvPicPr>
          <p:cNvPr id="5" name="Content Placeholder 4" descr="A screenshot of a cell phone&#10;&#10;Description automatically generated">
            <a:extLst>
              <a:ext uri="{FF2B5EF4-FFF2-40B4-BE49-F238E27FC236}">
                <a16:creationId xmlns:a16="http://schemas.microsoft.com/office/drawing/2014/main" id="{441E7968-DFAA-4562-8726-A00C6113DF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972115" cy="6858000"/>
          </a:xfrm>
        </p:spPr>
      </p:pic>
    </p:spTree>
    <p:extLst>
      <p:ext uri="{BB962C8B-B14F-4D97-AF65-F5344CB8AC3E}">
        <p14:creationId xmlns:p14="http://schemas.microsoft.com/office/powerpoint/2010/main" val="2060537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B3F2-93B2-4D7F-AC2A-2B597A58DBCE}"/>
              </a:ext>
            </a:extLst>
          </p:cNvPr>
          <p:cNvSpPr>
            <a:spLocks noGrp="1"/>
          </p:cNvSpPr>
          <p:nvPr>
            <p:ph type="title"/>
          </p:nvPr>
        </p:nvSpPr>
        <p:spPr>
          <a:xfrm>
            <a:off x="1006839" y="5780290"/>
            <a:ext cx="10178322" cy="503440"/>
          </a:xfrm>
        </p:spPr>
        <p:txBody>
          <a:bodyPr>
            <a:normAutofit fontScale="90000"/>
          </a:bodyPr>
          <a:lstStyle/>
          <a:p>
            <a:pPr algn="ctr"/>
            <a:r>
              <a:rPr lang="en-GB" sz="2200" cap="none" dirty="0">
                <a:latin typeface="+mn-lt"/>
              </a:rPr>
              <a:t>One can tell the most the accidents involve one pedestrian.</a:t>
            </a:r>
            <a:br>
              <a:rPr lang="en-GB" dirty="0"/>
            </a:br>
            <a:endParaRPr lang="en-GB" dirty="0"/>
          </a:p>
        </p:txBody>
      </p:sp>
      <p:pic>
        <p:nvPicPr>
          <p:cNvPr id="5" name="Content Placeholder 4" descr="A picture containing sitting, table, water&#10;&#10;Description automatically generated">
            <a:extLst>
              <a:ext uri="{FF2B5EF4-FFF2-40B4-BE49-F238E27FC236}">
                <a16:creationId xmlns:a16="http://schemas.microsoft.com/office/drawing/2014/main" id="{2C736A79-52AB-4CA7-B00D-B2E8D278AA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7156" y="574270"/>
            <a:ext cx="8797688" cy="4683761"/>
          </a:xfrm>
        </p:spPr>
      </p:pic>
    </p:spTree>
    <p:extLst>
      <p:ext uri="{BB962C8B-B14F-4D97-AF65-F5344CB8AC3E}">
        <p14:creationId xmlns:p14="http://schemas.microsoft.com/office/powerpoint/2010/main" val="292812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F980E-A485-4AAF-83E5-390B26BEC242}"/>
              </a:ext>
            </a:extLst>
          </p:cNvPr>
          <p:cNvSpPr>
            <a:spLocks noGrp="1"/>
          </p:cNvSpPr>
          <p:nvPr>
            <p:ph type="title"/>
          </p:nvPr>
        </p:nvSpPr>
        <p:spPr>
          <a:xfrm>
            <a:off x="1251677" y="3429000"/>
            <a:ext cx="10178322" cy="1492132"/>
          </a:xfrm>
        </p:spPr>
        <p:txBody>
          <a:bodyPr>
            <a:normAutofit fontScale="90000"/>
          </a:bodyPr>
          <a:lstStyle/>
          <a:p>
            <a:pPr algn="ctr"/>
            <a:r>
              <a:rPr lang="en-GB" dirty="0"/>
              <a:t>Representation of DUI CASES</a:t>
            </a:r>
            <a:br>
              <a:rPr lang="en-GB" dirty="0"/>
            </a:br>
            <a:br>
              <a:rPr lang="en-GB" dirty="0"/>
            </a:br>
            <a:r>
              <a:rPr lang="en-GB" sz="2200" cap="none" dirty="0">
                <a:latin typeface="+mn-lt"/>
              </a:rPr>
              <a:t>With green are represented the property damage cases (1) and with orange the injury cases (2). Additionally, one notices that most cases do not involve DUI. In fact, 3.15% are dui-caused car accidents (2231 cases).</a:t>
            </a:r>
            <a:br>
              <a:rPr lang="en-GB" sz="2200" cap="none" dirty="0">
                <a:latin typeface="+mn-lt"/>
              </a:rPr>
            </a:br>
            <a:endParaRPr lang="en-GB" sz="2200" dirty="0">
              <a:latin typeface="+mn-lt"/>
            </a:endParaRPr>
          </a:p>
        </p:txBody>
      </p:sp>
      <p:pic>
        <p:nvPicPr>
          <p:cNvPr id="5" name="Content Placeholder 4" descr="A screenshot of a cell phone&#10;&#10;Description automatically generated">
            <a:extLst>
              <a:ext uri="{FF2B5EF4-FFF2-40B4-BE49-F238E27FC236}">
                <a16:creationId xmlns:a16="http://schemas.microsoft.com/office/drawing/2014/main" id="{7D3752F3-E878-49F3-AF04-C4887F444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7825" y="382385"/>
            <a:ext cx="5386027" cy="2642202"/>
          </a:xfrm>
        </p:spPr>
      </p:pic>
    </p:spTree>
    <p:extLst>
      <p:ext uri="{BB962C8B-B14F-4D97-AF65-F5344CB8AC3E}">
        <p14:creationId xmlns:p14="http://schemas.microsoft.com/office/powerpoint/2010/main" val="261193353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31</TotalTime>
  <Words>789</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Impact</vt:lpstr>
      <vt:lpstr>Badge</vt:lpstr>
      <vt:lpstr>Applied Data Science Capstone: Predicting car accident severity</vt:lpstr>
      <vt:lpstr>Introduction</vt:lpstr>
      <vt:lpstr>DATA SOURCES</vt:lpstr>
      <vt:lpstr>Weather conditions among car accidents data  Clear, raining, and overcast weather types are the most common among the available data.  *Bar plot was cropped for the purpose of this presentation. Please refer to the full report for the figure.</vt:lpstr>
      <vt:lpstr>Light conditions among car accident data.  The most common light conditions are: daylight, dark with street lights on, and dusk.  *Bar plot was cropped for the purpose of this presentation. Please refer to the full report for the figure.</vt:lpstr>
      <vt:lpstr>Road conditions among car accident data  Dry, wet, and unknown road conditions are the most common. </vt:lpstr>
      <vt:lpstr>The majority of cases involve under 10 persons. </vt:lpstr>
      <vt:lpstr>One can tell the most the accidents involve one pedestrian. </vt:lpstr>
      <vt:lpstr>Representation of DUI CASES  With green are represented the property damage cases (1) and with orange the injury cases (2). Additionally, one notices that most cases do not involve DUI. In fact, 3.15% are dui-caused car accidents (2231 cases). </vt:lpstr>
      <vt:lpstr>INFERENTIAL STATISTICAL TESTING</vt:lpstr>
      <vt:lpstr>FINAL FUTURE SET FOR MACHINE LEARNING MODELS</vt:lpstr>
      <vt:lpstr>SUPPORT VECTOR MACHINE – CONFUSION MATRIX</vt:lpstr>
      <vt:lpstr>ACCURACY OF SVM AND LOGISTIC REGRESSION MODELS</vt:lpstr>
      <vt:lpstr>Discussion: RECOMMENDATIONS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Predicting car accident severity</dc:title>
  <dc:creator>Diana Buhai</dc:creator>
  <cp:lastModifiedBy>Diana Buhai</cp:lastModifiedBy>
  <cp:revision>4</cp:revision>
  <dcterms:created xsi:type="dcterms:W3CDTF">2020-08-28T07:56:33Z</dcterms:created>
  <dcterms:modified xsi:type="dcterms:W3CDTF">2020-08-28T08:28:17Z</dcterms:modified>
</cp:coreProperties>
</file>