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F8DD-5F56-482E-9F33-42B2E8522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1B8B2-AF8D-4905-8DDC-D035F158F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1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EC2E-788D-4C94-9B2D-BF7B2B90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3F6AC-38B9-47F0-BD09-C82B226E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029" y="2091770"/>
            <a:ext cx="6219825" cy="31718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52299-2604-413E-AAB8-72980F23930A}"/>
              </a:ext>
            </a:extLst>
          </p:cNvPr>
          <p:cNvPicPr/>
          <p:nvPr>
            <p:extLst>
              <p:ext uri="{D42A27DB-BD31-4B8C-83A1-F6EECF244321}">
                <p14:modId xmlns:p14="http://schemas.microsoft.com/office/powerpoint/2010/main" val="11195635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451579" y="2451579"/>
            <a:ext cx="2590800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938C-AB33-47C0-880D-50935999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D2B6-9829-457F-B2DF-1C97D0D2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Model:</a:t>
            </a:r>
          </a:p>
          <a:p>
            <a:pPr lvl="1"/>
            <a:r>
              <a:rPr lang="en-US" dirty="0"/>
              <a:t>MSE: $196,568</a:t>
            </a:r>
          </a:p>
          <a:p>
            <a:pPr lvl="1"/>
            <a:r>
              <a:rPr lang="en-US" dirty="0"/>
              <a:t>Cross Validation Scores: [-8.72 0.67 0.8 ]</a:t>
            </a:r>
          </a:p>
          <a:p>
            <a:r>
              <a:rPr lang="en-US" dirty="0"/>
              <a:t>Random Forest Model:</a:t>
            </a:r>
          </a:p>
          <a:p>
            <a:pPr lvl="1"/>
            <a:r>
              <a:rPr lang="en-US" dirty="0"/>
              <a:t>MSE: $177,470</a:t>
            </a:r>
          </a:p>
          <a:p>
            <a:pPr lvl="1"/>
            <a:r>
              <a:rPr lang="en-US" dirty="0"/>
              <a:t>Cross Validation Scores: [ 0.75 0.66 0.72]</a:t>
            </a:r>
          </a:p>
        </p:txBody>
      </p:sp>
    </p:spTree>
    <p:extLst>
      <p:ext uri="{BB962C8B-B14F-4D97-AF65-F5344CB8AC3E}">
        <p14:creationId xmlns:p14="http://schemas.microsoft.com/office/powerpoint/2010/main" val="223102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327-3884-4738-94DF-3DE9F3DB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DB4E-5341-4F4F-804E-82BF82B0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performed better by both metrics.</a:t>
            </a:r>
          </a:p>
          <a:p>
            <a:r>
              <a:rPr lang="en-US" dirty="0"/>
              <a:t>Random Forest validated our hypothesis and heat map from earlier that the size of a house (square foot) is an important feature in predicting the price.</a:t>
            </a:r>
          </a:p>
          <a:p>
            <a:r>
              <a:rPr lang="en-US" dirty="0"/>
              <a:t>Both models performed worse when feature </a:t>
            </a:r>
            <a:r>
              <a:rPr lang="en-US" dirty="0" err="1"/>
              <a:t>zipcode</a:t>
            </a:r>
            <a:r>
              <a:rPr lang="en-US" dirty="0"/>
              <a:t> was removed (larger error), indicating that the </a:t>
            </a:r>
            <a:r>
              <a:rPr lang="en-US" dirty="0" err="1"/>
              <a:t>zipcode</a:t>
            </a:r>
            <a:r>
              <a:rPr lang="en-US" dirty="0"/>
              <a:t> had an influence on the price as well.</a:t>
            </a:r>
          </a:p>
        </p:txBody>
      </p:sp>
    </p:spTree>
    <p:extLst>
      <p:ext uri="{BB962C8B-B14F-4D97-AF65-F5344CB8AC3E}">
        <p14:creationId xmlns:p14="http://schemas.microsoft.com/office/powerpoint/2010/main" val="319883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2D0C-5AA3-4765-8581-4CA1B0C6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and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8816-C939-4086-B827-00511FD7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the possibility of multi-collinearity between features when using the heat map. I did not adjust my model for this.</a:t>
            </a:r>
          </a:p>
          <a:p>
            <a:r>
              <a:rPr lang="en-US" dirty="0"/>
              <a:t>I only removed a few select features for simplicity, but in the future I could attempt feature engineering.</a:t>
            </a:r>
          </a:p>
          <a:p>
            <a:r>
              <a:rPr lang="en-US" dirty="0"/>
              <a:t>More robust house sales data to improve model – features including: school rating, property taxes, and additional categorical variables (new construction).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6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2812-4700-4A3A-B9A1-6EBE9CD9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A8B0-F7FD-458C-8669-1EFD56BC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Buying a house is one of the biggest purchases many people make.</a:t>
            </a:r>
          </a:p>
          <a:p>
            <a:r>
              <a:rPr lang="en-US" dirty="0"/>
              <a:t>Many emotions are tied to buying your first house (large down payment, housing inspection, getting the right price).</a:t>
            </a:r>
          </a:p>
          <a:p>
            <a:r>
              <a:rPr lang="en-US" dirty="0"/>
              <a:t>What if you could eliminate the uncertainty of knowing if you overpaid (or conversely put in too low of an offer).</a:t>
            </a:r>
          </a:p>
        </p:txBody>
      </p:sp>
    </p:spTree>
    <p:extLst>
      <p:ext uri="{BB962C8B-B14F-4D97-AF65-F5344CB8AC3E}">
        <p14:creationId xmlns:p14="http://schemas.microsoft.com/office/powerpoint/2010/main" val="21246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8C69-0D0F-49AB-B488-A78EFE96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81D5-EF8B-4313-968C-048923C7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market, housing prices can be impacted by a number of factors (e.g. New York City vs Fort Worth, Texas will show drastically different prices for similar houses). </a:t>
            </a:r>
          </a:p>
          <a:p>
            <a:r>
              <a:rPr lang="en-US" dirty="0"/>
              <a:t>To limit the complexity of the analysis I have limited this analysis to King County, Washington.</a:t>
            </a:r>
          </a:p>
          <a:p>
            <a:r>
              <a:rPr lang="en-US" dirty="0"/>
              <a:t>My hypothesis is housing prices will be positively associated with the square footage of the house. </a:t>
            </a:r>
          </a:p>
        </p:txBody>
      </p:sp>
    </p:spTree>
    <p:extLst>
      <p:ext uri="{BB962C8B-B14F-4D97-AF65-F5344CB8AC3E}">
        <p14:creationId xmlns:p14="http://schemas.microsoft.com/office/powerpoint/2010/main" val="40028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050-CBA5-425A-8591-61601764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75DB-FB9E-40C1-95AD-E46B2623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855878" cy="3450613"/>
          </a:xfrm>
        </p:spPr>
        <p:txBody>
          <a:bodyPr/>
          <a:lstStyle/>
          <a:p>
            <a:r>
              <a:rPr lang="en-US" dirty="0"/>
              <a:t>Data was sourced from Kaggle with a few features including date, ID, latitude, and longitude removed. For this analysis, I felt that these were not important.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E09C8-EA5C-4164-AD58-976C5B531EB1}"/>
              </a:ext>
            </a:extLst>
          </p:cNvPr>
          <p:cNvPicPr/>
          <p:nvPr>
            <p:extLst>
              <p:ext uri="{D42A27DB-BD31-4B8C-83A1-F6EECF244321}">
                <p14:modId xmlns:p14="http://schemas.microsoft.com/office/powerpoint/2010/main" val="3521707343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5856767" y="2065818"/>
            <a:ext cx="4491037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7701-2A61-4E57-AFA0-77A8010A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A9C6-A38C-4800-8804-E6FE04C854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Price data is not normally distributed.</a:t>
            </a:r>
          </a:p>
          <a:p>
            <a:r>
              <a:rPr lang="en-US" dirty="0"/>
              <a:t>Data is positively skewed.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4AE480-C823-465F-871C-CD9F4B498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571872"/>
            <a:ext cx="4645025" cy="2333382"/>
          </a:xfrm>
        </p:spPr>
      </p:pic>
    </p:spTree>
    <p:extLst>
      <p:ext uri="{BB962C8B-B14F-4D97-AF65-F5344CB8AC3E}">
        <p14:creationId xmlns:p14="http://schemas.microsoft.com/office/powerpoint/2010/main" val="125746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8AFC-39E8-43E2-A4DE-871FBEE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022E-DDD8-4342-8505-FC09C5CE40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heatmap we can see ‘</a:t>
            </a:r>
            <a:r>
              <a:rPr lang="en-US" dirty="0" err="1"/>
              <a:t>sqft_living</a:t>
            </a:r>
            <a:r>
              <a:rPr lang="en-US" dirty="0"/>
              <a:t>’, ‘grade’, ‘</a:t>
            </a:r>
            <a:r>
              <a:rPr lang="en-US" dirty="0" err="1"/>
              <a:t>sqft_above</a:t>
            </a:r>
            <a:r>
              <a:rPr lang="en-US" dirty="0"/>
              <a:t>’, ‘sqft_living15’, and ‘bathrooms’ have the highest correlation to price.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3A679-3AAE-48C5-AC35-122A2D23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03" y="2018446"/>
            <a:ext cx="4735546" cy="35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0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1371-140A-41BF-BBD9-9C233485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 of features to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856648-E4E4-4CFD-86AE-541643CE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634" y="2004622"/>
            <a:ext cx="6906884" cy="3662917"/>
          </a:xfrm>
        </p:spPr>
      </p:pic>
    </p:spTree>
    <p:extLst>
      <p:ext uri="{BB962C8B-B14F-4D97-AF65-F5344CB8AC3E}">
        <p14:creationId xmlns:p14="http://schemas.microsoft.com/office/powerpoint/2010/main" val="81122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4E2-CBF8-40C0-9749-086CCBE7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B356-E094-4F3D-8930-448CC0AE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models: </a:t>
            </a:r>
          </a:p>
          <a:p>
            <a:pPr lvl="1"/>
            <a:r>
              <a:rPr lang="en-US" dirty="0"/>
              <a:t>Sci-kit learn linear regression model </a:t>
            </a:r>
          </a:p>
          <a:p>
            <a:pPr lvl="1"/>
            <a:r>
              <a:rPr lang="en-US" dirty="0"/>
              <a:t>Sci-kit learn random forest regressor</a:t>
            </a:r>
          </a:p>
          <a:p>
            <a:r>
              <a:rPr lang="en-US" dirty="0"/>
              <a:t>Model evaluation metrics:</a:t>
            </a:r>
          </a:p>
          <a:p>
            <a:pPr lvl="1"/>
            <a:r>
              <a:rPr lang="en-US" dirty="0"/>
              <a:t>MSE</a:t>
            </a:r>
          </a:p>
          <a:p>
            <a:pPr lvl="1"/>
            <a:r>
              <a:rPr lang="en-US" dirty="0"/>
              <a:t>Cross Validation Score</a:t>
            </a:r>
          </a:p>
        </p:txBody>
      </p:sp>
    </p:spTree>
    <p:extLst>
      <p:ext uri="{BB962C8B-B14F-4D97-AF65-F5344CB8AC3E}">
        <p14:creationId xmlns:p14="http://schemas.microsoft.com/office/powerpoint/2010/main" val="170826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77A-04C1-402B-8ADD-45CD59C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10481-6225-4871-ADBB-453A5DEFAA19}"/>
              </a:ext>
            </a:extLst>
          </p:cNvPr>
          <p:cNvPicPr/>
          <p:nvPr>
            <p:extLst>
              <p:ext uri="{D42A27DB-BD31-4B8C-83A1-F6EECF244321}">
                <p14:modId xmlns:p14="http://schemas.microsoft.com/office/powerpoint/2010/main" val="3938537482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451579" y="2088462"/>
            <a:ext cx="1866900" cy="2357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9C345-DDA3-4043-8344-850FBB35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72" y="1905513"/>
            <a:ext cx="6305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9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491</TotalTime>
  <Words>434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Predicting Home prices</vt:lpstr>
      <vt:lpstr>Background</vt:lpstr>
      <vt:lpstr>Hypothesis</vt:lpstr>
      <vt:lpstr>Data source and Features</vt:lpstr>
      <vt:lpstr>Exploratory analysis</vt:lpstr>
      <vt:lpstr>Correlation heat map</vt:lpstr>
      <vt:lpstr>Visualizing relationship of features to price</vt:lpstr>
      <vt:lpstr>Predicting House Prices</vt:lpstr>
      <vt:lpstr>Linear regression Model</vt:lpstr>
      <vt:lpstr>Random Forest Regression</vt:lpstr>
      <vt:lpstr>Model Comparison</vt:lpstr>
      <vt:lpstr>Analysis</vt:lpstr>
      <vt:lpstr>Caveats and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 prices</dc:title>
  <dc:creator>Dev Singh</dc:creator>
  <cp:lastModifiedBy>Dev Singh</cp:lastModifiedBy>
  <cp:revision>21</cp:revision>
  <dcterms:created xsi:type="dcterms:W3CDTF">2017-10-01T17:28:03Z</dcterms:created>
  <dcterms:modified xsi:type="dcterms:W3CDTF">2017-10-02T01:44:28Z</dcterms:modified>
</cp:coreProperties>
</file>