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4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Default Extension="bin" ContentType="application/vnd.openxmlformats-officedocument.oleObject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485" r:id="rId2"/>
    <p:sldId id="276" r:id="rId3"/>
    <p:sldId id="695" r:id="rId4"/>
    <p:sldId id="753" r:id="rId5"/>
    <p:sldId id="754" r:id="rId6"/>
    <p:sldId id="774" r:id="rId7"/>
    <p:sldId id="755" r:id="rId8"/>
    <p:sldId id="756" r:id="rId9"/>
    <p:sldId id="757" r:id="rId10"/>
    <p:sldId id="758" r:id="rId11"/>
    <p:sldId id="759" r:id="rId12"/>
    <p:sldId id="760" r:id="rId13"/>
    <p:sldId id="761" r:id="rId14"/>
    <p:sldId id="752" r:id="rId15"/>
    <p:sldId id="762" r:id="rId16"/>
    <p:sldId id="770" r:id="rId17"/>
    <p:sldId id="764" r:id="rId18"/>
    <p:sldId id="765" r:id="rId19"/>
    <p:sldId id="766" r:id="rId20"/>
    <p:sldId id="771" r:id="rId21"/>
    <p:sldId id="772" r:id="rId22"/>
    <p:sldId id="768" r:id="rId23"/>
    <p:sldId id="769" r:id="rId24"/>
    <p:sldId id="773" r:id="rId25"/>
    <p:sldId id="704" r:id="rId26"/>
  </p:sldIdLst>
  <p:sldSz cx="9144000" cy="6858000" type="screen4x3"/>
  <p:notesSz cx="6883400" cy="9232900"/>
  <p:custShowLst>
    <p:custShow name="Using White Board" id="0">
      <p:sldLst>
        <p:sld r:id="rId2"/>
        <p:sld r:id="rId3"/>
      </p:sldLst>
    </p:custShow>
  </p:custShowLst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66FF66"/>
    <a:srgbClr val="00061A"/>
    <a:srgbClr val="FF0000"/>
    <a:srgbClr val="FFFF66"/>
    <a:srgbClr val="0039F0"/>
    <a:srgbClr val="4571FF"/>
    <a:srgbClr val="001C76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2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notesViewPr>
    <p:cSldViewPr>
      <p:cViewPr>
        <p:scale>
          <a:sx n="75" d="100"/>
          <a:sy n="75" d="100"/>
        </p:scale>
        <p:origin x="-1314" y="-72"/>
      </p:cViewPr>
      <p:guideLst>
        <p:guide orient="horz" pos="2187"/>
        <p:guide pos="288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75" tIns="0" rIns="19175" bIns="0" numCol="1" anchor="t" anchorCtr="0" compatLnSpc="1">
            <a:prstTxWarp prst="textNoShape">
              <a:avLst/>
            </a:prstTxWarp>
          </a:bodyPr>
          <a:lstStyle>
            <a:lvl1pPr defTabSz="923925">
              <a:defRPr sz="1000" b="0" i="1">
                <a:effectLst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79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75" tIns="0" rIns="19175" bIns="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000" b="0" i="1">
                <a:effectLst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2979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75" tIns="0" rIns="19175" bIns="0" numCol="1" anchor="b" anchorCtr="0" compatLnSpc="1">
            <a:prstTxWarp prst="textNoShape">
              <a:avLst/>
            </a:prstTxWarp>
          </a:bodyPr>
          <a:lstStyle>
            <a:lvl1pPr defTabSz="923925">
              <a:defRPr sz="1000" b="0" i="1">
                <a:effectLst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8770938"/>
            <a:ext cx="29797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75" tIns="0" rIns="19175" bIns="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000" b="0" i="1">
                <a:effectLst/>
              </a:defRPr>
            </a:lvl1pPr>
          </a:lstStyle>
          <a:p>
            <a:fld id="{797E5FF0-D97B-494F-84BD-A59462E3FB3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75" tIns="0" rIns="19175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spcBef>
                <a:spcPct val="0"/>
              </a:spcBef>
              <a:defRPr sz="1000" b="0" i="1">
                <a:effectLst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79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75" tIns="0" rIns="19175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spcBef>
                <a:spcPct val="0"/>
              </a:spcBef>
              <a:defRPr sz="1000" b="0" i="1">
                <a:effectLst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676525" y="8377238"/>
            <a:ext cx="2979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75" tIns="0" rIns="19175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spcBef>
                <a:spcPct val="0"/>
              </a:spcBef>
              <a:defRPr sz="1000" b="0" i="1">
                <a:effectLst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6263" y="8377238"/>
            <a:ext cx="306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175" tIns="0" rIns="19175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spcBef>
                <a:spcPct val="0"/>
              </a:spcBef>
              <a:defRPr sz="1000" b="0" i="1">
                <a:effectLst/>
              </a:defRPr>
            </a:lvl1pPr>
          </a:lstStyle>
          <a:p>
            <a:fld id="{B54F061B-3EDE-44CC-873B-4C0863FCC478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84675"/>
            <a:ext cx="50450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8" tIns="46339" rIns="92678" bIns="463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6175" y="704850"/>
            <a:ext cx="4591050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34918-6115-40A4-B8BD-4771B6D744A6}" type="slidenum">
              <a:rPr lang="en-US"/>
              <a:pPr/>
              <a:t>1</a:t>
            </a:fld>
            <a:endParaRPr lang="en-US"/>
          </a:p>
        </p:txBody>
      </p:sp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704850"/>
            <a:ext cx="4591050" cy="3444875"/>
          </a:xfrm>
          <a:ln cap="flat"/>
        </p:spPr>
      </p:sp>
      <p:sp>
        <p:nvSpPr>
          <p:cNvPr id="2437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4CF78-0EC7-4AA9-B6DE-FFE253B43ED6}" type="slidenum">
              <a:rPr lang="en-US"/>
              <a:pPr/>
              <a:t>10</a:t>
            </a:fld>
            <a:endParaRPr lang="en-US"/>
          </a:p>
        </p:txBody>
      </p:sp>
      <p:sp>
        <p:nvSpPr>
          <p:cNvPr id="96563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6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D80E9-86F5-4E5C-B7B4-0792151D5609}" type="slidenum">
              <a:rPr lang="en-US"/>
              <a:pPr/>
              <a:t>11</a:t>
            </a:fld>
            <a:endParaRPr lang="en-US"/>
          </a:p>
        </p:txBody>
      </p:sp>
      <p:sp>
        <p:nvSpPr>
          <p:cNvPr id="96768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4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B956C-7C0A-4BA6-8BD1-619F8550029F}" type="slidenum">
              <a:rPr lang="en-US"/>
              <a:pPr/>
              <a:t>12</a:t>
            </a:fld>
            <a:endParaRPr lang="en-US"/>
          </a:p>
        </p:txBody>
      </p:sp>
      <p:sp>
        <p:nvSpPr>
          <p:cNvPr id="96973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2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AE37B-1D32-422E-9B65-8857805D4688}" type="slidenum">
              <a:rPr lang="en-US"/>
              <a:pPr/>
              <a:t>13</a:t>
            </a:fld>
            <a:endParaRPr lang="en-US"/>
          </a:p>
        </p:txBody>
      </p:sp>
      <p:sp>
        <p:nvSpPr>
          <p:cNvPr id="97177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8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2D424-694C-4850-A7BB-896CA4586CE2}" type="slidenum">
              <a:rPr lang="en-US"/>
              <a:pPr/>
              <a:t>14</a:t>
            </a:fld>
            <a:endParaRPr lang="en-US"/>
          </a:p>
        </p:txBody>
      </p:sp>
      <p:sp>
        <p:nvSpPr>
          <p:cNvPr id="949250" name="Rectangle 2050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2" name="Rectangle 205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861E6-B6FF-4672-B419-BDFD87A4BC9D}" type="slidenum">
              <a:rPr lang="en-US"/>
              <a:pPr/>
              <a:t>15</a:t>
            </a:fld>
            <a:endParaRPr lang="en-US"/>
          </a:p>
        </p:txBody>
      </p:sp>
      <p:sp>
        <p:nvSpPr>
          <p:cNvPr id="973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A1D3F-4FB2-489B-B281-9577A9B86F00}" type="slidenum">
              <a:rPr lang="en-US"/>
              <a:pPr/>
              <a:t>16</a:t>
            </a:fld>
            <a:endParaRPr lang="en-US"/>
          </a:p>
        </p:txBody>
      </p:sp>
      <p:sp>
        <p:nvSpPr>
          <p:cNvPr id="992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22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746CE-ABE5-4278-BCD7-D14E5496E450}" type="slidenum">
              <a:rPr lang="en-US"/>
              <a:pPr/>
              <a:t>17</a:t>
            </a:fld>
            <a:endParaRPr lang="en-US"/>
          </a:p>
        </p:txBody>
      </p:sp>
      <p:sp>
        <p:nvSpPr>
          <p:cNvPr id="977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0E4E4-1CA5-4D56-84D8-836F9E93A024}" type="slidenum">
              <a:rPr lang="en-US"/>
              <a:pPr/>
              <a:t>18</a:t>
            </a:fld>
            <a:endParaRPr lang="en-US"/>
          </a:p>
        </p:txBody>
      </p:sp>
      <p:sp>
        <p:nvSpPr>
          <p:cNvPr id="979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52857-0340-4E74-A9A9-7186595AC8A2}" type="slidenum">
              <a:rPr lang="en-US"/>
              <a:pPr/>
              <a:t>19</a:t>
            </a:fld>
            <a:endParaRPr lang="en-US"/>
          </a:p>
        </p:txBody>
      </p:sp>
      <p:sp>
        <p:nvSpPr>
          <p:cNvPr id="982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8FE2B-5221-4182-BB4B-91E3913E6436}" type="slidenum">
              <a:rPr lang="en-US"/>
              <a:pPr/>
              <a:t>2</a:t>
            </a:fld>
            <a:endParaRPr lang="en-US"/>
          </a:p>
        </p:txBody>
      </p:sp>
      <p:sp>
        <p:nvSpPr>
          <p:cNvPr id="24473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85FE3-2784-4DCD-AEA6-7BDAC48FFA45}" type="slidenum">
              <a:rPr lang="en-US"/>
              <a:pPr/>
              <a:t>20</a:t>
            </a:fld>
            <a:endParaRPr lang="en-US"/>
          </a:p>
        </p:txBody>
      </p:sp>
      <p:sp>
        <p:nvSpPr>
          <p:cNvPr id="994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64417-BE8D-4B77-A0CB-EB496C268E6F}" type="slidenum">
              <a:rPr lang="en-US"/>
              <a:pPr/>
              <a:t>21</a:t>
            </a:fld>
            <a:endParaRPr lang="en-US"/>
          </a:p>
        </p:txBody>
      </p:sp>
      <p:sp>
        <p:nvSpPr>
          <p:cNvPr id="996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C6B6C-8F1B-41E1-A5E1-E86DA15B1F89}" type="slidenum">
              <a:rPr lang="en-US"/>
              <a:pPr/>
              <a:t>22</a:t>
            </a:fld>
            <a:endParaRPr lang="en-US"/>
          </a:p>
        </p:txBody>
      </p:sp>
      <p:sp>
        <p:nvSpPr>
          <p:cNvPr id="986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5DFF3-0885-4CA3-917A-1AEE095778C8}" type="slidenum">
              <a:rPr lang="en-US"/>
              <a:pPr/>
              <a:t>23</a:t>
            </a:fld>
            <a:endParaRPr lang="en-US"/>
          </a:p>
        </p:txBody>
      </p:sp>
      <p:sp>
        <p:nvSpPr>
          <p:cNvPr id="988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5E4BE-9EC9-419D-8A68-27A499137989}" type="slidenum">
              <a:rPr lang="en-US"/>
              <a:pPr/>
              <a:t>24</a:t>
            </a:fld>
            <a:endParaRPr lang="en-US"/>
          </a:p>
        </p:txBody>
      </p:sp>
      <p:sp>
        <p:nvSpPr>
          <p:cNvPr id="998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CE0FF-A314-46CB-AAE3-3B1878ED7965}" type="slidenum">
              <a:rPr lang="en-US"/>
              <a:pPr/>
              <a:t>25</a:t>
            </a:fld>
            <a:endParaRPr lang="en-US"/>
          </a:p>
        </p:txBody>
      </p:sp>
      <p:sp>
        <p:nvSpPr>
          <p:cNvPr id="848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704850"/>
            <a:ext cx="4591050" cy="3444875"/>
          </a:xfrm>
          <a:ln cap="flat"/>
        </p:spPr>
      </p:sp>
      <p:sp>
        <p:nvSpPr>
          <p:cNvPr id="8489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F5F32-E2BB-431F-96DA-37D1492EF425}" type="slidenum">
              <a:rPr lang="en-US"/>
              <a:pPr/>
              <a:t>3</a:t>
            </a:fld>
            <a:endParaRPr lang="en-US"/>
          </a:p>
        </p:txBody>
      </p:sp>
      <p:sp>
        <p:nvSpPr>
          <p:cNvPr id="830466" name="Rectangle 3074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8" name="Rectangle 307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3C135-6646-4C1A-B8BC-C3E8CD684E15}" type="slidenum">
              <a:rPr lang="en-US"/>
              <a:pPr/>
              <a:t>4</a:t>
            </a:fld>
            <a:endParaRPr lang="en-US"/>
          </a:p>
        </p:txBody>
      </p:sp>
      <p:sp>
        <p:nvSpPr>
          <p:cNvPr id="951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3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74409-CA2D-4445-87DA-87039234BA63}" type="slidenum">
              <a:rPr lang="en-US"/>
              <a:pPr/>
              <a:t>5</a:t>
            </a:fld>
            <a:endParaRPr lang="en-US"/>
          </a:p>
        </p:txBody>
      </p:sp>
      <p:sp>
        <p:nvSpPr>
          <p:cNvPr id="955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B2E93-156E-444A-BD11-27016B943499}" type="slidenum">
              <a:rPr lang="en-US"/>
              <a:pPr/>
              <a:t>6</a:t>
            </a:fld>
            <a:endParaRPr lang="en-US"/>
          </a:p>
        </p:txBody>
      </p:sp>
      <p:sp>
        <p:nvSpPr>
          <p:cNvPr id="1003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36FD0-619B-4A03-B4E3-7EC9DBC58007}" type="slidenum">
              <a:rPr lang="en-US"/>
              <a:pPr/>
              <a:t>7</a:t>
            </a:fld>
            <a:endParaRPr lang="en-US"/>
          </a:p>
        </p:txBody>
      </p:sp>
      <p:sp>
        <p:nvSpPr>
          <p:cNvPr id="95949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2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38B80-56EF-4C90-8D30-6E85EDCAD8E6}" type="slidenum">
              <a:rPr lang="en-US"/>
              <a:pPr/>
              <a:t>8</a:t>
            </a:fld>
            <a:endParaRPr lang="en-US"/>
          </a:p>
        </p:txBody>
      </p:sp>
      <p:sp>
        <p:nvSpPr>
          <p:cNvPr id="96153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40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4FE84-38A9-477C-A5EC-436FB313677F}" type="slidenum">
              <a:rPr lang="en-US"/>
              <a:pPr/>
              <a:t>9</a:t>
            </a:fld>
            <a:endParaRPr lang="en-US"/>
          </a:p>
        </p:txBody>
      </p:sp>
      <p:sp>
        <p:nvSpPr>
          <p:cNvPr id="96358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8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266950" cy="32337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648450" cy="32337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762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21669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21669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216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06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38" tIns="46038" rIns="46038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1669" name="footer box"/>
          <p:cNvSpPr>
            <a:spLocks noChangeArrowheads="1"/>
          </p:cNvSpPr>
          <p:nvPr/>
        </p:nvSpPr>
        <p:spPr bwMode="auto">
          <a:xfrm>
            <a:off x="8610600" y="6675438"/>
            <a:ext cx="4667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1200" b="0">
                <a:solidFill>
                  <a:schemeClr val="tx2"/>
                </a:solidFill>
                <a:effectLst/>
              </a:rPr>
              <a:t>Dr. Naim Dahnoun, Bristol University,  (c) Texas Instruments 2004</a:t>
            </a:r>
            <a:endParaRPr lang="en-US" sz="1200">
              <a:solidFill>
                <a:schemeClr val="tx2"/>
              </a:solidFill>
              <a:effectLst/>
            </a:endParaRP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76200" y="6675438"/>
            <a:ext cx="1281113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b="0">
                <a:solidFill>
                  <a:schemeClr val="tx2"/>
                </a:solidFill>
                <a:effectLst/>
              </a:rPr>
              <a:t>Chapter 17, Slide </a:t>
            </a:r>
            <a:fld id="{662158F4-3732-48CF-B3FD-F7F114BC9809}" type="slidenum">
              <a:rPr lang="en-US" sz="1200" b="0">
                <a:solidFill>
                  <a:schemeClr val="tx2"/>
                </a:solidFill>
                <a:effectLst/>
              </a:rPr>
              <a:pPr>
                <a:lnSpc>
                  <a:spcPct val="100000"/>
                </a:lnSpc>
                <a:spcBef>
                  <a:spcPct val="0"/>
                </a:spcBef>
              </a:pPr>
              <a:t>‹nº›</a:t>
            </a:fld>
            <a:endParaRPr lang="en-US" sz="1200" b="0">
              <a:solidFill>
                <a:schemeClr val="tx2"/>
              </a:solidFill>
              <a:effectLst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552450" indent="-5524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u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1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7160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771650" indent="-28575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1907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479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051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623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19550" indent="-304800" algn="l" rtl="0" eaLnBrk="0" fontAlgn="base" hangingPunct="0">
        <a:lnSpc>
          <a:spcPct val="80000"/>
        </a:lnSpc>
        <a:spcBef>
          <a:spcPct val="4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w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10.x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5.wav"/><Relationship Id="rId13" Type="http://schemas.openxmlformats.org/officeDocument/2006/relationships/audio" Target="../media/audio10.wav"/><Relationship Id="rId18" Type="http://schemas.openxmlformats.org/officeDocument/2006/relationships/audio" Target="../media/audio15.wav"/><Relationship Id="rId26" Type="http://schemas.openxmlformats.org/officeDocument/2006/relationships/audio" Target="../media/audio23.wav"/><Relationship Id="rId3" Type="http://schemas.openxmlformats.org/officeDocument/2006/relationships/notesSlide" Target="../notesSlides/notesSlide6.xml"/><Relationship Id="rId21" Type="http://schemas.openxmlformats.org/officeDocument/2006/relationships/audio" Target="../media/audio18.wav"/><Relationship Id="rId7" Type="http://schemas.openxmlformats.org/officeDocument/2006/relationships/audio" Target="../media/audio4.wav"/><Relationship Id="rId12" Type="http://schemas.openxmlformats.org/officeDocument/2006/relationships/audio" Target="../media/audio9.wav"/><Relationship Id="rId17" Type="http://schemas.openxmlformats.org/officeDocument/2006/relationships/audio" Target="../media/audio14.wav"/><Relationship Id="rId25" Type="http://schemas.openxmlformats.org/officeDocument/2006/relationships/audio" Target="../media/audio22.wav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3.wav"/><Relationship Id="rId20" Type="http://schemas.openxmlformats.org/officeDocument/2006/relationships/audio" Target="../media/audio17.wav"/><Relationship Id="rId1" Type="http://schemas.openxmlformats.org/officeDocument/2006/relationships/themeOverride" Target="../theme/themeOverride6.xml"/><Relationship Id="rId6" Type="http://schemas.openxmlformats.org/officeDocument/2006/relationships/audio" Target="../media/audio3.wav"/><Relationship Id="rId11" Type="http://schemas.openxmlformats.org/officeDocument/2006/relationships/audio" Target="../media/audio8.wav"/><Relationship Id="rId24" Type="http://schemas.openxmlformats.org/officeDocument/2006/relationships/audio" Target="../media/audio21.wav"/><Relationship Id="rId5" Type="http://schemas.openxmlformats.org/officeDocument/2006/relationships/audio" Target="../media/audio2.wav"/><Relationship Id="rId15" Type="http://schemas.openxmlformats.org/officeDocument/2006/relationships/audio" Target="../media/audio12.wav"/><Relationship Id="rId23" Type="http://schemas.openxmlformats.org/officeDocument/2006/relationships/audio" Target="../media/audio20.wav"/><Relationship Id="rId10" Type="http://schemas.openxmlformats.org/officeDocument/2006/relationships/audio" Target="../media/audio7.wav"/><Relationship Id="rId19" Type="http://schemas.openxmlformats.org/officeDocument/2006/relationships/audio" Target="../media/audio16.wav"/><Relationship Id="rId4" Type="http://schemas.openxmlformats.org/officeDocument/2006/relationships/audio" Target="../media/audio1.wav"/><Relationship Id="rId9" Type="http://schemas.openxmlformats.org/officeDocument/2006/relationships/audio" Target="../media/audio6.wav"/><Relationship Id="rId14" Type="http://schemas.openxmlformats.org/officeDocument/2006/relationships/audio" Target="../media/audio11.wav"/><Relationship Id="rId22" Type="http://schemas.openxmlformats.org/officeDocument/2006/relationships/audio" Target="../media/audio19.wav"/><Relationship Id="rId27" Type="http://schemas.openxmlformats.org/officeDocument/2006/relationships/audio" Target="../media/audio24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hyperlink" Target="Links/Goertzel%20Theory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6934200" cy="1068388"/>
          </a:xfrm>
        </p:spPr>
        <p:txBody>
          <a:bodyPr/>
          <a:lstStyle/>
          <a:p>
            <a:r>
              <a:rPr lang="en-US"/>
              <a:t>Chapter 17</a:t>
            </a:r>
          </a:p>
          <a:p>
            <a:r>
              <a:rPr lang="en-US"/>
              <a:t>Goertzel Algorithm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14478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Finally we need to calculate the constant, k.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/>
              <a:t>The value of this constant determines the tone we are trying to detect and is given by:</a:t>
            </a:r>
          </a:p>
        </p:txBody>
      </p:sp>
      <p:sp>
        <p:nvSpPr>
          <p:cNvPr id="964611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grpSp>
        <p:nvGrpSpPr>
          <p:cNvPr id="964615" name="Group 1031"/>
          <p:cNvGrpSpPr>
            <a:grpSpLocks/>
          </p:cNvGrpSpPr>
          <p:nvPr/>
        </p:nvGrpSpPr>
        <p:grpSpPr bwMode="auto">
          <a:xfrm>
            <a:off x="3810000" y="3276600"/>
            <a:ext cx="1524000" cy="847725"/>
            <a:chOff x="2352" y="2154"/>
            <a:chExt cx="960" cy="534"/>
          </a:xfrm>
        </p:grpSpPr>
        <p:sp>
          <p:nvSpPr>
            <p:cNvPr id="964613" name="Rectangle 1029"/>
            <p:cNvSpPr>
              <a:spLocks noChangeArrowheads="1"/>
            </p:cNvSpPr>
            <p:nvPr/>
          </p:nvSpPr>
          <p:spPr bwMode="auto">
            <a:xfrm>
              <a:off x="2352" y="2160"/>
              <a:ext cx="960" cy="52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graphicFrame>
          <p:nvGraphicFramePr>
            <p:cNvPr id="964614" name="Object 1030"/>
            <p:cNvGraphicFramePr>
              <a:graphicFrameLocks noChangeAspect="1"/>
            </p:cNvGraphicFramePr>
            <p:nvPr/>
          </p:nvGraphicFramePr>
          <p:xfrm>
            <a:off x="2417" y="2154"/>
            <a:ext cx="879" cy="479"/>
          </p:xfrm>
          <a:graphic>
            <a:graphicData uri="http://schemas.openxmlformats.org/presentationml/2006/ole">
              <p:oleObj spid="_x0000_s964614" name="Equation" r:id="rId5" imgW="698400" imgH="380880" progId="Equation.3">
                <p:embed/>
              </p:oleObj>
            </a:graphicData>
          </a:graphic>
        </p:graphicFrame>
      </p:grpSp>
      <p:sp>
        <p:nvSpPr>
          <p:cNvPr id="964616" name="Rectangle 1032"/>
          <p:cNvSpPr>
            <a:spLocks noChangeArrowheads="1"/>
          </p:cNvSpPr>
          <p:nvPr/>
        </p:nvSpPr>
        <p:spPr bwMode="auto">
          <a:xfrm>
            <a:off x="685800" y="42672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2100263" algn="l"/>
                <a:tab pos="2857500" algn="l"/>
                <a:tab pos="3238500" algn="l"/>
              </a:tabLst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Where:	f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tone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	=	frequency of the tone.</a:t>
            </a:r>
          </a:p>
          <a:p>
            <a:pPr marL="552450" indent="-55245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2100263" algn="l"/>
                <a:tab pos="2857500" algn="l"/>
                <a:tab pos="3238500" algn="l"/>
              </a:tabLst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		f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	=	sampling frequency.</a:t>
            </a:r>
          </a:p>
          <a:p>
            <a:pPr marL="552450" indent="-552450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2100263" algn="l"/>
                <a:tab pos="2857500" algn="l"/>
                <a:tab pos="3238500" algn="l"/>
              </a:tabLst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		N is set to 205.</a:t>
            </a:r>
          </a:p>
        </p:txBody>
      </p:sp>
      <p:sp>
        <p:nvSpPr>
          <p:cNvPr id="964617" name="Rectangle 1033"/>
          <p:cNvSpPr>
            <a:spLocks noChangeArrowheads="1"/>
          </p:cNvSpPr>
          <p:nvPr/>
        </p:nvSpPr>
        <p:spPr bwMode="auto">
          <a:xfrm>
            <a:off x="685800" y="58674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2100263" algn="l"/>
                <a:tab pos="3810000" algn="l"/>
              </a:tabLst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Now we can calculate the value of the coefficient 2cos(2*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</a:t>
            </a: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*k/N).</a:t>
            </a:r>
            <a:endParaRPr lang="en-US" sz="3200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704" name="Rectangle 1072"/>
          <p:cNvSpPr>
            <a:spLocks noChangeArrowheads="1"/>
          </p:cNvSpPr>
          <p:nvPr/>
        </p:nvSpPr>
        <p:spPr bwMode="auto">
          <a:xfrm>
            <a:off x="152400" y="838200"/>
            <a:ext cx="7010400" cy="472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66659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grpSp>
        <p:nvGrpSpPr>
          <p:cNvPr id="966702" name="Group 1070"/>
          <p:cNvGrpSpPr>
            <a:grpSpLocks/>
          </p:cNvGrpSpPr>
          <p:nvPr/>
        </p:nvGrpSpPr>
        <p:grpSpPr bwMode="auto">
          <a:xfrm>
            <a:off x="228600" y="914400"/>
            <a:ext cx="6858000" cy="4572000"/>
            <a:chOff x="720" y="624"/>
            <a:chExt cx="4320" cy="2880"/>
          </a:xfrm>
        </p:grpSpPr>
        <p:sp>
          <p:nvSpPr>
            <p:cNvPr id="966666" name="Text Box 1034"/>
            <p:cNvSpPr txBox="1">
              <a:spLocks noChangeArrowheads="1"/>
            </p:cNvSpPr>
            <p:nvPr/>
          </p:nvSpPr>
          <p:spPr bwMode="auto">
            <a:xfrm>
              <a:off x="720" y="624"/>
              <a:ext cx="1200" cy="57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Frequency</a:t>
              </a:r>
            </a:p>
          </p:txBody>
        </p:sp>
        <p:sp>
          <p:nvSpPr>
            <p:cNvPr id="966667" name="Text Box 1035"/>
            <p:cNvSpPr txBox="1">
              <a:spLocks noChangeArrowheads="1"/>
            </p:cNvSpPr>
            <p:nvPr/>
          </p:nvSpPr>
          <p:spPr bwMode="auto">
            <a:xfrm>
              <a:off x="1920" y="624"/>
              <a:ext cx="528" cy="57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k</a:t>
              </a:r>
            </a:p>
          </p:txBody>
        </p:sp>
        <p:sp>
          <p:nvSpPr>
            <p:cNvPr id="966668" name="Text Box 1036"/>
            <p:cNvSpPr txBox="1">
              <a:spLocks noChangeArrowheads="1"/>
            </p:cNvSpPr>
            <p:nvPr/>
          </p:nvSpPr>
          <p:spPr bwMode="auto">
            <a:xfrm>
              <a:off x="2448" y="624"/>
              <a:ext cx="1296" cy="57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Coefficient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(decimal)</a:t>
              </a:r>
            </a:p>
          </p:txBody>
        </p:sp>
        <p:sp>
          <p:nvSpPr>
            <p:cNvPr id="966669" name="Text Box 1037"/>
            <p:cNvSpPr txBox="1">
              <a:spLocks noChangeArrowheads="1"/>
            </p:cNvSpPr>
            <p:nvPr/>
          </p:nvSpPr>
          <p:spPr bwMode="auto">
            <a:xfrm>
              <a:off x="3744" y="624"/>
              <a:ext cx="1296" cy="57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Coefficient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(Q15)</a:t>
              </a:r>
            </a:p>
          </p:txBody>
        </p:sp>
        <p:sp>
          <p:nvSpPr>
            <p:cNvPr id="966670" name="Text Box 1038"/>
            <p:cNvSpPr txBox="1">
              <a:spLocks noChangeArrowheads="1"/>
            </p:cNvSpPr>
            <p:nvPr/>
          </p:nvSpPr>
          <p:spPr bwMode="auto">
            <a:xfrm>
              <a:off x="720" y="3216"/>
              <a:ext cx="1200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1633</a:t>
              </a:r>
            </a:p>
          </p:txBody>
        </p:sp>
        <p:sp>
          <p:nvSpPr>
            <p:cNvPr id="966671" name="Text Box 1039"/>
            <p:cNvSpPr txBox="1">
              <a:spLocks noChangeArrowheads="1"/>
            </p:cNvSpPr>
            <p:nvPr/>
          </p:nvSpPr>
          <p:spPr bwMode="auto">
            <a:xfrm>
              <a:off x="1920" y="3216"/>
              <a:ext cx="528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42</a:t>
              </a:r>
            </a:p>
          </p:txBody>
        </p:sp>
        <p:sp>
          <p:nvSpPr>
            <p:cNvPr id="966672" name="Text Box 1040"/>
            <p:cNvSpPr txBox="1">
              <a:spLocks noChangeArrowheads="1"/>
            </p:cNvSpPr>
            <p:nvPr/>
          </p:nvSpPr>
          <p:spPr bwMode="auto">
            <a:xfrm>
              <a:off x="2448" y="3216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0.559454</a:t>
              </a:r>
            </a:p>
          </p:txBody>
        </p:sp>
        <p:sp>
          <p:nvSpPr>
            <p:cNvPr id="966673" name="Text Box 1041"/>
            <p:cNvSpPr txBox="1">
              <a:spLocks noChangeArrowheads="1"/>
            </p:cNvSpPr>
            <p:nvPr/>
          </p:nvSpPr>
          <p:spPr bwMode="auto">
            <a:xfrm>
              <a:off x="3744" y="3216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0x479C</a:t>
              </a:r>
            </a:p>
          </p:txBody>
        </p:sp>
        <p:sp>
          <p:nvSpPr>
            <p:cNvPr id="966674" name="Text Box 1042"/>
            <p:cNvSpPr txBox="1">
              <a:spLocks noChangeArrowheads="1"/>
            </p:cNvSpPr>
            <p:nvPr/>
          </p:nvSpPr>
          <p:spPr bwMode="auto">
            <a:xfrm>
              <a:off x="720" y="2928"/>
              <a:ext cx="1200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1477</a:t>
              </a:r>
            </a:p>
          </p:txBody>
        </p:sp>
        <p:sp>
          <p:nvSpPr>
            <p:cNvPr id="966675" name="Text Box 1043"/>
            <p:cNvSpPr txBox="1">
              <a:spLocks noChangeArrowheads="1"/>
            </p:cNvSpPr>
            <p:nvPr/>
          </p:nvSpPr>
          <p:spPr bwMode="auto">
            <a:xfrm>
              <a:off x="1920" y="2928"/>
              <a:ext cx="528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38</a:t>
              </a:r>
            </a:p>
          </p:txBody>
        </p:sp>
        <p:sp>
          <p:nvSpPr>
            <p:cNvPr id="966676" name="Text Box 1044"/>
            <p:cNvSpPr txBox="1">
              <a:spLocks noChangeArrowheads="1"/>
            </p:cNvSpPr>
            <p:nvPr/>
          </p:nvSpPr>
          <p:spPr bwMode="auto">
            <a:xfrm>
              <a:off x="2448" y="2928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0.790074</a:t>
              </a:r>
            </a:p>
          </p:txBody>
        </p:sp>
        <p:sp>
          <p:nvSpPr>
            <p:cNvPr id="966677" name="Text Box 1045"/>
            <p:cNvSpPr txBox="1">
              <a:spLocks noChangeArrowheads="1"/>
            </p:cNvSpPr>
            <p:nvPr/>
          </p:nvSpPr>
          <p:spPr bwMode="auto">
            <a:xfrm>
              <a:off x="3744" y="2928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0x6521</a:t>
              </a:r>
            </a:p>
          </p:txBody>
        </p:sp>
        <p:sp>
          <p:nvSpPr>
            <p:cNvPr id="966678" name="Text Box 1046"/>
            <p:cNvSpPr txBox="1">
              <a:spLocks noChangeArrowheads="1"/>
            </p:cNvSpPr>
            <p:nvPr/>
          </p:nvSpPr>
          <p:spPr bwMode="auto">
            <a:xfrm>
              <a:off x="720" y="2640"/>
              <a:ext cx="1200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1336</a:t>
              </a:r>
            </a:p>
          </p:txBody>
        </p:sp>
        <p:sp>
          <p:nvSpPr>
            <p:cNvPr id="966679" name="Text Box 1047"/>
            <p:cNvSpPr txBox="1">
              <a:spLocks noChangeArrowheads="1"/>
            </p:cNvSpPr>
            <p:nvPr/>
          </p:nvSpPr>
          <p:spPr bwMode="auto">
            <a:xfrm>
              <a:off x="1920" y="2640"/>
              <a:ext cx="528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34</a:t>
              </a:r>
            </a:p>
          </p:txBody>
        </p:sp>
        <p:sp>
          <p:nvSpPr>
            <p:cNvPr id="966680" name="Text Box 1048"/>
            <p:cNvSpPr txBox="1">
              <a:spLocks noChangeArrowheads="1"/>
            </p:cNvSpPr>
            <p:nvPr/>
          </p:nvSpPr>
          <p:spPr bwMode="auto">
            <a:xfrm>
              <a:off x="2448" y="2640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1.008835</a:t>
              </a:r>
            </a:p>
          </p:txBody>
        </p:sp>
        <p:sp>
          <p:nvSpPr>
            <p:cNvPr id="966681" name="Text Box 1049"/>
            <p:cNvSpPr txBox="1">
              <a:spLocks noChangeArrowheads="1"/>
            </p:cNvSpPr>
            <p:nvPr/>
          </p:nvSpPr>
          <p:spPr bwMode="auto">
            <a:xfrm>
              <a:off x="3744" y="2640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0x4090*</a:t>
              </a:r>
            </a:p>
          </p:txBody>
        </p:sp>
        <p:sp>
          <p:nvSpPr>
            <p:cNvPr id="966682" name="Text Box 1050"/>
            <p:cNvSpPr txBox="1">
              <a:spLocks noChangeArrowheads="1"/>
            </p:cNvSpPr>
            <p:nvPr/>
          </p:nvSpPr>
          <p:spPr bwMode="auto">
            <a:xfrm>
              <a:off x="720" y="2352"/>
              <a:ext cx="1200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1209</a:t>
              </a:r>
            </a:p>
          </p:txBody>
        </p:sp>
        <p:sp>
          <p:nvSpPr>
            <p:cNvPr id="966683" name="Text Box 1051"/>
            <p:cNvSpPr txBox="1">
              <a:spLocks noChangeArrowheads="1"/>
            </p:cNvSpPr>
            <p:nvPr/>
          </p:nvSpPr>
          <p:spPr bwMode="auto">
            <a:xfrm>
              <a:off x="1920" y="2352"/>
              <a:ext cx="528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31</a:t>
              </a:r>
            </a:p>
          </p:txBody>
        </p:sp>
        <p:sp>
          <p:nvSpPr>
            <p:cNvPr id="966684" name="Text Box 1052"/>
            <p:cNvSpPr txBox="1">
              <a:spLocks noChangeArrowheads="1"/>
            </p:cNvSpPr>
            <p:nvPr/>
          </p:nvSpPr>
          <p:spPr bwMode="auto">
            <a:xfrm>
              <a:off x="2448" y="2352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1.163138</a:t>
              </a:r>
            </a:p>
          </p:txBody>
        </p:sp>
        <p:sp>
          <p:nvSpPr>
            <p:cNvPr id="966685" name="Text Box 1053"/>
            <p:cNvSpPr txBox="1">
              <a:spLocks noChangeArrowheads="1"/>
            </p:cNvSpPr>
            <p:nvPr/>
          </p:nvSpPr>
          <p:spPr bwMode="auto">
            <a:xfrm>
              <a:off x="3744" y="2352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0x4A70*</a:t>
              </a:r>
            </a:p>
          </p:txBody>
        </p:sp>
        <p:sp>
          <p:nvSpPr>
            <p:cNvPr id="966686" name="Text Box 1054"/>
            <p:cNvSpPr txBox="1">
              <a:spLocks noChangeArrowheads="1"/>
            </p:cNvSpPr>
            <p:nvPr/>
          </p:nvSpPr>
          <p:spPr bwMode="auto">
            <a:xfrm>
              <a:off x="720" y="2064"/>
              <a:ext cx="1200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941</a:t>
              </a:r>
            </a:p>
          </p:txBody>
        </p:sp>
        <p:sp>
          <p:nvSpPr>
            <p:cNvPr id="966687" name="Text Box 1055"/>
            <p:cNvSpPr txBox="1">
              <a:spLocks noChangeArrowheads="1"/>
            </p:cNvSpPr>
            <p:nvPr/>
          </p:nvSpPr>
          <p:spPr bwMode="auto">
            <a:xfrm>
              <a:off x="1920" y="2064"/>
              <a:ext cx="528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24</a:t>
              </a:r>
            </a:p>
          </p:txBody>
        </p:sp>
        <p:sp>
          <p:nvSpPr>
            <p:cNvPr id="966688" name="Text Box 1056"/>
            <p:cNvSpPr txBox="1">
              <a:spLocks noChangeArrowheads="1"/>
            </p:cNvSpPr>
            <p:nvPr/>
          </p:nvSpPr>
          <p:spPr bwMode="auto">
            <a:xfrm>
              <a:off x="2448" y="2064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1.482867</a:t>
              </a:r>
            </a:p>
          </p:txBody>
        </p:sp>
        <p:sp>
          <p:nvSpPr>
            <p:cNvPr id="966689" name="Text Box 1057"/>
            <p:cNvSpPr txBox="1">
              <a:spLocks noChangeArrowheads="1"/>
            </p:cNvSpPr>
            <p:nvPr/>
          </p:nvSpPr>
          <p:spPr bwMode="auto">
            <a:xfrm>
              <a:off x="3744" y="2064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0x5EE7*</a:t>
              </a:r>
            </a:p>
          </p:txBody>
        </p:sp>
        <p:sp>
          <p:nvSpPr>
            <p:cNvPr id="966690" name="Text Box 1058"/>
            <p:cNvSpPr txBox="1">
              <a:spLocks noChangeArrowheads="1"/>
            </p:cNvSpPr>
            <p:nvPr/>
          </p:nvSpPr>
          <p:spPr bwMode="auto">
            <a:xfrm>
              <a:off x="720" y="1776"/>
              <a:ext cx="1200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</a:t>
              </a:r>
            </a:p>
          </p:txBody>
        </p:sp>
        <p:sp>
          <p:nvSpPr>
            <p:cNvPr id="966691" name="Text Box 1059"/>
            <p:cNvSpPr txBox="1">
              <a:spLocks noChangeArrowheads="1"/>
            </p:cNvSpPr>
            <p:nvPr/>
          </p:nvSpPr>
          <p:spPr bwMode="auto">
            <a:xfrm>
              <a:off x="1920" y="1776"/>
              <a:ext cx="528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22</a:t>
              </a:r>
            </a:p>
          </p:txBody>
        </p:sp>
        <p:sp>
          <p:nvSpPr>
            <p:cNvPr id="966692" name="Text Box 1060"/>
            <p:cNvSpPr txBox="1">
              <a:spLocks noChangeArrowheads="1"/>
            </p:cNvSpPr>
            <p:nvPr/>
          </p:nvSpPr>
          <p:spPr bwMode="auto">
            <a:xfrm>
              <a:off x="2448" y="1776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1.562297</a:t>
              </a:r>
            </a:p>
          </p:txBody>
        </p:sp>
        <p:sp>
          <p:nvSpPr>
            <p:cNvPr id="966693" name="Text Box 1061"/>
            <p:cNvSpPr txBox="1">
              <a:spLocks noChangeArrowheads="1"/>
            </p:cNvSpPr>
            <p:nvPr/>
          </p:nvSpPr>
          <p:spPr bwMode="auto">
            <a:xfrm>
              <a:off x="3744" y="1776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0x63FC*</a:t>
              </a:r>
            </a:p>
          </p:txBody>
        </p:sp>
        <p:sp>
          <p:nvSpPr>
            <p:cNvPr id="966694" name="Text Box 1062"/>
            <p:cNvSpPr txBox="1">
              <a:spLocks noChangeArrowheads="1"/>
            </p:cNvSpPr>
            <p:nvPr/>
          </p:nvSpPr>
          <p:spPr bwMode="auto">
            <a:xfrm>
              <a:off x="720" y="1488"/>
              <a:ext cx="1200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770</a:t>
              </a:r>
            </a:p>
          </p:txBody>
        </p:sp>
        <p:sp>
          <p:nvSpPr>
            <p:cNvPr id="966695" name="Text Box 1063"/>
            <p:cNvSpPr txBox="1">
              <a:spLocks noChangeArrowheads="1"/>
            </p:cNvSpPr>
            <p:nvPr/>
          </p:nvSpPr>
          <p:spPr bwMode="auto">
            <a:xfrm>
              <a:off x="1920" y="1488"/>
              <a:ext cx="528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20</a:t>
              </a:r>
            </a:p>
          </p:txBody>
        </p:sp>
        <p:sp>
          <p:nvSpPr>
            <p:cNvPr id="966696" name="Text Box 1064"/>
            <p:cNvSpPr txBox="1">
              <a:spLocks noChangeArrowheads="1"/>
            </p:cNvSpPr>
            <p:nvPr/>
          </p:nvSpPr>
          <p:spPr bwMode="auto">
            <a:xfrm>
              <a:off x="2448" y="1488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1.635585</a:t>
              </a:r>
            </a:p>
          </p:txBody>
        </p:sp>
        <p:sp>
          <p:nvSpPr>
            <p:cNvPr id="966697" name="Text Box 1065"/>
            <p:cNvSpPr txBox="1">
              <a:spLocks noChangeArrowheads="1"/>
            </p:cNvSpPr>
            <p:nvPr/>
          </p:nvSpPr>
          <p:spPr bwMode="auto">
            <a:xfrm>
              <a:off x="3744" y="1488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0x68B1*</a:t>
              </a:r>
            </a:p>
          </p:txBody>
        </p:sp>
        <p:sp>
          <p:nvSpPr>
            <p:cNvPr id="966698" name="Text Box 1066"/>
            <p:cNvSpPr txBox="1">
              <a:spLocks noChangeArrowheads="1"/>
            </p:cNvSpPr>
            <p:nvPr/>
          </p:nvSpPr>
          <p:spPr bwMode="auto">
            <a:xfrm>
              <a:off x="720" y="1200"/>
              <a:ext cx="1200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697</a:t>
              </a:r>
            </a:p>
          </p:txBody>
        </p:sp>
        <p:sp>
          <p:nvSpPr>
            <p:cNvPr id="966699" name="Text Box 1067"/>
            <p:cNvSpPr txBox="1">
              <a:spLocks noChangeArrowheads="1"/>
            </p:cNvSpPr>
            <p:nvPr/>
          </p:nvSpPr>
          <p:spPr bwMode="auto">
            <a:xfrm>
              <a:off x="1920" y="1200"/>
              <a:ext cx="528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18</a:t>
              </a:r>
            </a:p>
          </p:txBody>
        </p:sp>
        <p:sp>
          <p:nvSpPr>
            <p:cNvPr id="966700" name="Text Box 1068"/>
            <p:cNvSpPr txBox="1">
              <a:spLocks noChangeArrowheads="1"/>
            </p:cNvSpPr>
            <p:nvPr/>
          </p:nvSpPr>
          <p:spPr bwMode="auto">
            <a:xfrm>
              <a:off x="2448" y="1200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1.703275</a:t>
              </a:r>
            </a:p>
          </p:txBody>
        </p:sp>
        <p:sp>
          <p:nvSpPr>
            <p:cNvPr id="966701" name="Text Box 1069"/>
            <p:cNvSpPr txBox="1">
              <a:spLocks noChangeArrowheads="1"/>
            </p:cNvSpPr>
            <p:nvPr/>
          </p:nvSpPr>
          <p:spPr bwMode="auto">
            <a:xfrm>
              <a:off x="3744" y="1200"/>
              <a:ext cx="1296" cy="288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0x6D02*</a:t>
              </a:r>
            </a:p>
          </p:txBody>
        </p:sp>
      </p:grpSp>
      <p:sp>
        <p:nvSpPr>
          <p:cNvPr id="966703" name="Text Box 1071"/>
          <p:cNvSpPr txBox="1">
            <a:spLocks noChangeArrowheads="1"/>
          </p:cNvSpPr>
          <p:nvPr/>
        </p:nvSpPr>
        <p:spPr bwMode="auto">
          <a:xfrm>
            <a:off x="152400" y="5589588"/>
            <a:ext cx="7467600" cy="1116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87338" indent="-287338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* The decimal values are divided by 2 to be represented in Q15 format.  This has to be taken into account during implementation.</a:t>
            </a:r>
          </a:p>
        </p:txBody>
      </p:sp>
      <p:sp>
        <p:nvSpPr>
          <p:cNvPr id="966705" name="Text Box 1073"/>
          <p:cNvSpPr txBox="1">
            <a:spLocks noChangeArrowheads="1"/>
          </p:cNvSpPr>
          <p:nvPr/>
        </p:nvSpPr>
        <p:spPr bwMode="auto">
          <a:xfrm>
            <a:off x="7239000" y="2514600"/>
            <a:ext cx="1752600" cy="989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87338" indent="-287338"/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= 205</a:t>
            </a:r>
          </a:p>
          <a:p>
            <a:pPr marL="287338" indent="-287338"/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fs = 8kHz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12" name="Rectangle 1032"/>
          <p:cNvSpPr>
            <a:spLocks noChangeArrowheads="1"/>
          </p:cNvSpPr>
          <p:nvPr/>
        </p:nvSpPr>
        <p:spPr bwMode="auto">
          <a:xfrm>
            <a:off x="1828800" y="4114800"/>
            <a:ext cx="6019800" cy="160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6870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295400" y="4191000"/>
            <a:ext cx="8153400" cy="1143000"/>
          </a:xfrm>
          <a:noFill/>
          <a:ln/>
        </p:spPr>
        <p:txBody>
          <a:bodyPr anchorCtr="0"/>
          <a:lstStyle/>
          <a:p>
            <a:pPr>
              <a:buFont typeface="Wingdings" pitchFamily="2" charset="2"/>
              <a:buNone/>
              <a:tabLst>
                <a:tab pos="1143000" algn="l"/>
                <a:tab pos="2100263" algn="l"/>
                <a:tab pos="2952750" algn="l"/>
                <a:tab pos="3429000" algn="l"/>
              </a:tabLst>
            </a:pPr>
            <a:r>
              <a:rPr lang="en-US"/>
              <a:t>	</a:t>
            </a:r>
            <a:r>
              <a:rPr lang="en-US" sz="2400"/>
              <a:t>Q</a:t>
            </a:r>
            <a:r>
              <a:rPr lang="en-US" sz="2400" baseline="-25000"/>
              <a:t>n</a:t>
            </a:r>
            <a:r>
              <a:rPr lang="en-US" sz="2400"/>
              <a:t> 	= x(n) - Q</a:t>
            </a:r>
            <a:r>
              <a:rPr lang="en-US" sz="2400" baseline="-25000"/>
              <a:t>n-2 	</a:t>
            </a:r>
            <a:r>
              <a:rPr lang="en-US" sz="2400"/>
              <a:t>+   	coeff*Q</a:t>
            </a:r>
            <a:r>
              <a:rPr lang="en-US" sz="2400" baseline="-25000"/>
              <a:t>n-1</a:t>
            </a:r>
            <a:r>
              <a:rPr lang="en-US" sz="2400"/>
              <a:t>;     0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/>
              <a:t>n&lt;N</a:t>
            </a:r>
          </a:p>
          <a:p>
            <a:pPr>
              <a:buFont typeface="Wingdings" pitchFamily="2" charset="2"/>
              <a:buNone/>
              <a:tabLst>
                <a:tab pos="1143000" algn="l"/>
                <a:tab pos="2100263" algn="l"/>
                <a:tab pos="2952750" algn="l"/>
                <a:tab pos="3429000" algn="l"/>
              </a:tabLst>
            </a:pPr>
            <a:r>
              <a:rPr lang="en-US" sz="2400"/>
              <a:t>		=     sum1	+	   prod1</a:t>
            </a:r>
            <a:endParaRPr lang="en-US"/>
          </a:p>
        </p:txBody>
      </p:sp>
      <p:sp>
        <p:nvSpPr>
          <p:cNvPr id="968707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sp>
        <p:nvSpPr>
          <p:cNvPr id="968708" name="Rectangle 1028"/>
          <p:cNvSpPr>
            <a:spLocks noChangeArrowheads="1"/>
          </p:cNvSpPr>
          <p:nvPr/>
        </p:nvSpPr>
        <p:spPr bwMode="auto">
          <a:xfrm>
            <a:off x="685800" y="5791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1143000" algn="l"/>
                <a:tab pos="2100263" algn="l"/>
                <a:tab pos="3429000" algn="l"/>
                <a:tab pos="4000500" algn="l"/>
              </a:tabLst>
            </a:pPr>
            <a:endParaRPr lang="en-GB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68709" name="Rectangle 1029"/>
          <p:cNvSpPr>
            <a:spLocks noChangeArrowheads="1"/>
          </p:cNvSpPr>
          <p:nvPr/>
        </p:nvSpPr>
        <p:spPr bwMode="auto">
          <a:xfrm>
            <a:off x="1828800" y="525780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1143000" algn="l"/>
                <a:tab pos="2100263" algn="l"/>
                <a:tab pos="3429000" algn="l"/>
                <a:tab pos="4000500" algn="l"/>
              </a:tabLst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Where:  coeff = 2cos(2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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k/N)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1143000" algn="l"/>
                <a:tab pos="2100263" algn="l"/>
                <a:tab pos="3429000" algn="l"/>
                <a:tab pos="4000500" algn="l"/>
              </a:tabLst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68711" name="Rectangle 1031"/>
          <p:cNvSpPr>
            <a:spLocks noChangeArrowheads="1"/>
          </p:cNvSpPr>
          <p:nvPr/>
        </p:nvSpPr>
        <p:spPr bwMode="auto">
          <a:xfrm>
            <a:off x="685800" y="59436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2100263" algn="l"/>
                <a:tab pos="3810000" algn="l"/>
              </a:tabLst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The feedback section has to be repeated N times (N=205).</a:t>
            </a:r>
          </a:p>
        </p:txBody>
      </p:sp>
      <p:grpSp>
        <p:nvGrpSpPr>
          <p:cNvPr id="968713" name="Group 1033"/>
          <p:cNvGrpSpPr>
            <a:grpSpLocks/>
          </p:cNvGrpSpPr>
          <p:nvPr/>
        </p:nvGrpSpPr>
        <p:grpSpPr bwMode="auto">
          <a:xfrm>
            <a:off x="1600200" y="1066800"/>
            <a:ext cx="6400800" cy="2819400"/>
            <a:chOff x="1008" y="672"/>
            <a:chExt cx="4032" cy="1776"/>
          </a:xfrm>
        </p:grpSpPr>
        <p:sp>
          <p:nvSpPr>
            <p:cNvPr id="968714" name="Rectangle 1034"/>
            <p:cNvSpPr>
              <a:spLocks noChangeArrowheads="1"/>
            </p:cNvSpPr>
            <p:nvPr/>
          </p:nvSpPr>
          <p:spPr bwMode="auto">
            <a:xfrm>
              <a:off x="1008" y="672"/>
              <a:ext cx="4032" cy="177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pic>
          <p:nvPicPr>
            <p:cNvPr id="968715" name="Picture 1035" descr="goertzel structur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6" y="720"/>
              <a:ext cx="3926" cy="1655"/>
            </a:xfrm>
            <a:prstGeom prst="rect">
              <a:avLst/>
            </a:prstGeom>
            <a:noFill/>
            <a:effectLst/>
          </p:spPr>
        </p:pic>
      </p:grpSp>
      <p:sp>
        <p:nvSpPr>
          <p:cNvPr id="968716" name="Rectangle 1036"/>
          <p:cNvSpPr>
            <a:spLocks noChangeArrowheads="1"/>
          </p:cNvSpPr>
          <p:nvPr/>
        </p:nvSpPr>
        <p:spPr bwMode="auto">
          <a:xfrm>
            <a:off x="1676400" y="914400"/>
            <a:ext cx="3810000" cy="3124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68717" name="Text Box 1037"/>
          <p:cNvSpPr txBox="1">
            <a:spLocks noChangeArrowheads="1"/>
          </p:cNvSpPr>
          <p:nvPr/>
        </p:nvSpPr>
        <p:spPr bwMode="auto">
          <a:xfrm>
            <a:off x="2057400" y="533400"/>
            <a:ext cx="60960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Feedback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			Feedforward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ChangeArrowheads="1"/>
          </p:cNvSpPr>
          <p:nvPr/>
        </p:nvSpPr>
        <p:spPr bwMode="auto">
          <a:xfrm>
            <a:off x="1828800" y="5589588"/>
            <a:ext cx="64770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5661025"/>
            <a:ext cx="8153400" cy="533400"/>
          </a:xfrm>
          <a:noFill/>
          <a:ln/>
        </p:spPr>
        <p:txBody>
          <a:bodyPr anchorCtr="0"/>
          <a:lstStyle/>
          <a:p>
            <a:pPr>
              <a:buFont typeface="Wingdings" pitchFamily="2" charset="2"/>
              <a:buNone/>
              <a:tabLst>
                <a:tab pos="1143000" algn="l"/>
                <a:tab pos="2100263" algn="l"/>
                <a:tab pos="2952750" algn="l"/>
                <a:tab pos="3429000" algn="l"/>
              </a:tabLst>
            </a:pPr>
            <a:r>
              <a:rPr lang="en-US" sz="2400"/>
              <a:t>	|Y</a:t>
            </a:r>
            <a:r>
              <a:rPr lang="en-US" sz="2400" baseline="-25000"/>
              <a:t>k</a:t>
            </a:r>
            <a:r>
              <a:rPr lang="en-US" sz="2400"/>
              <a:t>(N) |</a:t>
            </a:r>
            <a:r>
              <a:rPr lang="en-US" sz="2400" baseline="30000"/>
              <a:t>2 </a:t>
            </a:r>
            <a:r>
              <a:rPr lang="en-US" sz="2400"/>
              <a:t>= Q</a:t>
            </a:r>
            <a:r>
              <a:rPr lang="en-US" sz="2400" baseline="30000"/>
              <a:t>2</a:t>
            </a:r>
            <a:r>
              <a:rPr lang="en-US" sz="2400"/>
              <a:t>(N) + Q</a:t>
            </a:r>
            <a:r>
              <a:rPr lang="en-US" sz="2400" baseline="30000"/>
              <a:t>2</a:t>
            </a:r>
            <a:r>
              <a:rPr lang="en-US" sz="2400"/>
              <a:t>(N-1) - coeff*Q(N)*Q(N-1)</a:t>
            </a:r>
          </a:p>
        </p:txBody>
      </p:sp>
      <p:sp>
        <p:nvSpPr>
          <p:cNvPr id="9707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sp>
        <p:nvSpPr>
          <p:cNvPr id="970757" name="Rectangle 5"/>
          <p:cNvSpPr>
            <a:spLocks noChangeArrowheads="1"/>
          </p:cNvSpPr>
          <p:nvPr/>
        </p:nvSpPr>
        <p:spPr bwMode="auto">
          <a:xfrm>
            <a:off x="685800" y="57912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1143000" algn="l"/>
                <a:tab pos="2100263" algn="l"/>
                <a:tab pos="3429000" algn="l"/>
                <a:tab pos="4000500" algn="l"/>
              </a:tabLst>
            </a:pPr>
            <a:endParaRPr lang="en-GB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0758" name="Rectangle 6"/>
          <p:cNvSpPr>
            <a:spLocks noChangeArrowheads="1"/>
          </p:cNvSpPr>
          <p:nvPr/>
        </p:nvSpPr>
        <p:spPr bwMode="auto">
          <a:xfrm>
            <a:off x="1828800" y="6165850"/>
            <a:ext cx="815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1143000" algn="l"/>
                <a:tab pos="2100263" algn="l"/>
                <a:tab pos="3429000" algn="l"/>
                <a:tab pos="4000500" algn="l"/>
              </a:tabLst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Where:  coeff = 2*cos(2*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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*k/N)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1143000" algn="l"/>
                <a:tab pos="2100263" algn="l"/>
                <a:tab pos="3429000" algn="l"/>
                <a:tab pos="4000500" algn="l"/>
              </a:tabLst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0761" name="Rectangle 9"/>
          <p:cNvSpPr>
            <a:spLocks noChangeArrowheads="1"/>
          </p:cNvSpPr>
          <p:nvPr/>
        </p:nvSpPr>
        <p:spPr bwMode="auto">
          <a:xfrm>
            <a:off x="685800" y="42672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2100263" algn="l"/>
                <a:tab pos="3810000" algn="l"/>
              </a:tabLst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Since we are only interested in detecting the presence of a tone and not the phase we can detect the square of the magnitude:</a:t>
            </a:r>
          </a:p>
        </p:txBody>
      </p:sp>
      <p:grpSp>
        <p:nvGrpSpPr>
          <p:cNvPr id="970762" name="Group 10"/>
          <p:cNvGrpSpPr>
            <a:grpSpLocks/>
          </p:cNvGrpSpPr>
          <p:nvPr/>
        </p:nvGrpSpPr>
        <p:grpSpPr bwMode="auto">
          <a:xfrm>
            <a:off x="1600200" y="1066800"/>
            <a:ext cx="6400800" cy="2819400"/>
            <a:chOff x="1008" y="672"/>
            <a:chExt cx="4032" cy="1776"/>
          </a:xfrm>
        </p:grpSpPr>
        <p:sp>
          <p:nvSpPr>
            <p:cNvPr id="970763" name="Rectangle 11"/>
            <p:cNvSpPr>
              <a:spLocks noChangeArrowheads="1"/>
            </p:cNvSpPr>
            <p:nvPr/>
          </p:nvSpPr>
          <p:spPr bwMode="auto">
            <a:xfrm>
              <a:off x="1008" y="672"/>
              <a:ext cx="4032" cy="177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pic>
          <p:nvPicPr>
            <p:cNvPr id="970764" name="Picture 12" descr="goertzel structur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6" y="720"/>
              <a:ext cx="3926" cy="1655"/>
            </a:xfrm>
            <a:prstGeom prst="rect">
              <a:avLst/>
            </a:prstGeom>
            <a:noFill/>
            <a:effectLst/>
          </p:spPr>
        </p:pic>
      </p:grpSp>
      <p:sp>
        <p:nvSpPr>
          <p:cNvPr id="970765" name="Rectangle 13"/>
          <p:cNvSpPr>
            <a:spLocks noChangeArrowheads="1"/>
          </p:cNvSpPr>
          <p:nvPr/>
        </p:nvSpPr>
        <p:spPr bwMode="auto">
          <a:xfrm>
            <a:off x="4343400" y="914400"/>
            <a:ext cx="3429000" cy="3124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70766" name="Text Box 14"/>
          <p:cNvSpPr txBox="1">
            <a:spLocks noChangeArrowheads="1"/>
          </p:cNvSpPr>
          <p:nvPr/>
        </p:nvSpPr>
        <p:spPr bwMode="auto">
          <a:xfrm>
            <a:off x="2057400" y="533400"/>
            <a:ext cx="60960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Feedback			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Feedforward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grpSp>
        <p:nvGrpSpPr>
          <p:cNvPr id="948232" name="Group 8"/>
          <p:cNvGrpSpPr>
            <a:grpSpLocks/>
          </p:cNvGrpSpPr>
          <p:nvPr/>
        </p:nvGrpSpPr>
        <p:grpSpPr bwMode="auto">
          <a:xfrm>
            <a:off x="381000" y="620713"/>
            <a:ext cx="8534400" cy="6116637"/>
            <a:chOff x="240" y="480"/>
            <a:chExt cx="5376" cy="3888"/>
          </a:xfrm>
        </p:grpSpPr>
        <p:sp>
          <p:nvSpPr>
            <p:cNvPr id="948229" name="Rectangle 5"/>
            <p:cNvSpPr>
              <a:spLocks noChangeArrowheads="1"/>
            </p:cNvSpPr>
            <p:nvPr/>
          </p:nvSpPr>
          <p:spPr bwMode="auto">
            <a:xfrm>
              <a:off x="240" y="489"/>
              <a:ext cx="5184" cy="373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48230" name="Text Box 6"/>
            <p:cNvSpPr txBox="1">
              <a:spLocks noChangeArrowheads="1"/>
            </p:cNvSpPr>
            <p:nvPr/>
          </p:nvSpPr>
          <p:spPr bwMode="auto">
            <a:xfrm>
              <a:off x="240" y="480"/>
              <a:ext cx="5376" cy="38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void Goertzel (void)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{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static short delay;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static short delay_1 = 0;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static short delay_2 = 0;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static int N = 0;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static int Goertzel_Value = 0;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int I, prod1, prod2, prod3, sum, R_in, output;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short input;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short coef_1 = 0x4A70;		// For detecting 1209 Hz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R_in = mcbsp0_read();		// Read the signal in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input = (short) R_in;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input = input &gt;&gt; 4;   		// Scale down input to prevent overflow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prod1 = (delay_1*coef_1)&gt;&gt;14;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delay = input + (short)prod1 - delay_2;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delay_2 = delay_1;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delay_1 = delay;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N++;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if (N==206)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{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	prod1 = (delay_1 * delay_1);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	prod2 = (delay_2 * delay_2);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	prod3 = (delay_1 *  coef_1)&gt;&gt;14;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	prod3 = prod3 * delay_2;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	Goertzel_Value = (prod1 + prod2 - prod3) &gt;&gt; 15;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	Goertzel_Value &lt;&lt;= 4;   	// Scale up value for sensitivity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	N = 0;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	delay_1 = delay_2 = 0;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}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	     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	output = (((short) R_in) * ((short)Goertzel_Value)) &gt;&gt; 15;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     	mcbsp0_write(output&amp; 0xfffffffe);	// Send the signal out  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   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   return;</a:t>
              </a:r>
            </a:p>
            <a:p>
              <a:pPr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r>
                <a:rPr lang="en-US" sz="1200" b="0">
                  <a:effectLst/>
                  <a:latin typeface="Courier New" pitchFamily="49" charset="0"/>
                </a:rPr>
                <a:t>  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574675" algn="l"/>
                  <a:tab pos="1147763" algn="l"/>
                </a:tabLst>
              </a:pPr>
              <a:endParaRPr lang="en-US" sz="1200" b="0">
                <a:effectLst/>
              </a:endParaRPr>
            </a:p>
          </p:txBody>
        </p:sp>
      </p:grp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990600"/>
            <a:ext cx="2362200" cy="457200"/>
          </a:xfrm>
          <a:solidFill>
            <a:schemeClr val="folHlink"/>
          </a:solidFill>
          <a:ln>
            <a:solidFill>
              <a:schemeClr val="tx1"/>
            </a:solidFill>
          </a:ln>
        </p:spPr>
        <p:txBody>
          <a:bodyPr anchorCtr="0"/>
          <a:lstStyle/>
          <a:p>
            <a:pPr algn="ctr">
              <a:buFont typeface="Wingdings" pitchFamily="2" charset="2"/>
              <a:buNone/>
              <a:tabLst>
                <a:tab pos="2100263" algn="l"/>
                <a:tab pos="3810000" algn="l"/>
              </a:tabLst>
            </a:pPr>
            <a:r>
              <a:rPr lang="en-US"/>
              <a:t>‘C’ code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grpSp>
        <p:nvGrpSpPr>
          <p:cNvPr id="972804" name="Group 4"/>
          <p:cNvGrpSpPr>
            <a:grpSpLocks/>
          </p:cNvGrpSpPr>
          <p:nvPr/>
        </p:nvGrpSpPr>
        <p:grpSpPr bwMode="auto">
          <a:xfrm>
            <a:off x="457200" y="1266825"/>
            <a:ext cx="8534400" cy="5057775"/>
            <a:chOff x="336" y="1047"/>
            <a:chExt cx="5376" cy="3186"/>
          </a:xfrm>
        </p:grpSpPr>
        <p:sp>
          <p:nvSpPr>
            <p:cNvPr id="972805" name="Rectangle 5"/>
            <p:cNvSpPr>
              <a:spLocks noChangeArrowheads="1"/>
            </p:cNvSpPr>
            <p:nvPr/>
          </p:nvSpPr>
          <p:spPr bwMode="auto">
            <a:xfrm>
              <a:off x="336" y="1056"/>
              <a:ext cx="5184" cy="31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2806" name="Text Box 6"/>
            <p:cNvSpPr txBox="1">
              <a:spLocks noChangeArrowheads="1"/>
            </p:cNvSpPr>
            <p:nvPr/>
          </p:nvSpPr>
          <p:spPr bwMode="auto">
            <a:xfrm>
              <a:off x="336" y="1047"/>
              <a:ext cx="5376" cy="318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.def    _gz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.sect	"mycode"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_gz       .cproc  input, coeff, count, mask2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.reg    delay1, delay2, x, gzv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.reg    prod1, prod2, prod3, sum1, sum2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zero    delay1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zero    delay2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  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loop:	ldh     *input++, x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     delay1, coeff, prod1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shr     prod1, 14, prod1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sub     x, delay2, sum1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mv      delay1, delay2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add     sum1, prod1, delay1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 [count] 	sub     count,1,count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 [count] 	b       loop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     delay1, delay1, prod1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     delay2, delay2, prod2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add     prod1, prod2, sum1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     delay1, coeff, prod3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shr     prod3, 14, prod3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     prod3, delay2, prod3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sub     sum1,prod3, sum1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shr     sum1, 15, gzv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.return gzv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.endproc</a:t>
              </a:r>
              <a:endParaRPr lang="en-US" sz="1200" b="0">
                <a:effectLst/>
              </a:endParaRPr>
            </a:p>
          </p:txBody>
        </p:sp>
      </p:grp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0" y="1433513"/>
            <a:ext cx="3200400" cy="914400"/>
          </a:xfrm>
          <a:solidFill>
            <a:schemeClr val="folHlink"/>
          </a:solidFill>
          <a:ln>
            <a:solidFill>
              <a:schemeClr val="tx1"/>
            </a:solidFill>
          </a:ln>
        </p:spPr>
        <p:txBody>
          <a:bodyPr anchorCtr="0"/>
          <a:lstStyle/>
          <a:p>
            <a:pPr marL="0" indent="0" algn="ctr">
              <a:buFont typeface="Wingdings" pitchFamily="2" charset="2"/>
              <a:buNone/>
              <a:tabLst>
                <a:tab pos="2100263" algn="l"/>
                <a:tab pos="3810000" algn="l"/>
              </a:tabLst>
            </a:pPr>
            <a:r>
              <a:rPr lang="en-US"/>
              <a:t>Linear assembly (fixed-point)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grpSp>
        <p:nvGrpSpPr>
          <p:cNvPr id="991235" name="Group 3"/>
          <p:cNvGrpSpPr>
            <a:grpSpLocks/>
          </p:cNvGrpSpPr>
          <p:nvPr/>
        </p:nvGrpSpPr>
        <p:grpSpPr bwMode="auto">
          <a:xfrm>
            <a:off x="457200" y="1266825"/>
            <a:ext cx="8534400" cy="5043488"/>
            <a:chOff x="336" y="1047"/>
            <a:chExt cx="5376" cy="3177"/>
          </a:xfrm>
        </p:grpSpPr>
        <p:sp>
          <p:nvSpPr>
            <p:cNvPr id="991236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5184" cy="31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1237" name="Text Box 5"/>
            <p:cNvSpPr txBox="1">
              <a:spLocks noChangeArrowheads="1"/>
            </p:cNvSpPr>
            <p:nvPr/>
          </p:nvSpPr>
          <p:spPr bwMode="auto">
            <a:xfrm>
              <a:off x="336" y="1047"/>
              <a:ext cx="5376" cy="29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.def    _gz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.sect	"mycode"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_gz       .cproc  input1, coeff, count, mask2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.reg    delay1, delay2, x, gzv,test,y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.reg    prod1, prod2, prod3, sum1, sum2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zero    delay1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zero    delay2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  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loop:	ldw     *input1++, x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mpysp   delay1, coeff, prod1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subsp   x, delay2, sum1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mv      delay1, delay2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addsp   sum1, prod1, delay1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 [count] 	sub     count,1,count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 [count] 	b       loop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mpysp   delay1, delay1, prod1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mpysp   delay2, delay2, prod2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addsp   prod1, prod2, sum1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mpysp   delay1, coeff, prod3</a:t>
              </a: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mpysp   prod3, delay2, prod3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subsp   sum1,prod3, sum1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.return sum1</a:t>
              </a:r>
            </a:p>
            <a:p>
              <a:pPr>
                <a:spcBef>
                  <a:spcPct val="0"/>
                </a:spcBef>
              </a:pPr>
              <a:endParaRPr lang="en-US" sz="1200" b="0"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200" b="0">
                  <a:effectLst/>
                  <a:latin typeface="Courier New" pitchFamily="49" charset="0"/>
                </a:rPr>
                <a:t>	.endproc</a:t>
              </a:r>
              <a:endParaRPr lang="en-US" sz="2400" b="0">
                <a:effectLst/>
              </a:endParaRPr>
            </a:p>
          </p:txBody>
        </p:sp>
      </p:grpSp>
      <p:sp>
        <p:nvSpPr>
          <p:cNvPr id="9912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0" y="1433513"/>
            <a:ext cx="3200400" cy="914400"/>
          </a:xfrm>
          <a:solidFill>
            <a:schemeClr val="folHlink"/>
          </a:solidFill>
          <a:ln>
            <a:solidFill>
              <a:schemeClr val="tx1"/>
            </a:solidFill>
          </a:ln>
        </p:spPr>
        <p:txBody>
          <a:bodyPr anchorCtr="0"/>
          <a:lstStyle/>
          <a:p>
            <a:pPr marL="0" indent="0" algn="ctr">
              <a:buFont typeface="Wingdings" pitchFamily="2" charset="2"/>
              <a:buNone/>
              <a:tabLst>
                <a:tab pos="2100263" algn="l"/>
                <a:tab pos="3810000" algn="l"/>
              </a:tabLst>
            </a:pPr>
            <a:r>
              <a:rPr lang="en-US"/>
              <a:t>Linear assembly (floating-point)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061" name="Group 165"/>
          <p:cNvGrpSpPr>
            <a:grpSpLocks/>
          </p:cNvGrpSpPr>
          <p:nvPr/>
        </p:nvGrpSpPr>
        <p:grpSpPr bwMode="auto">
          <a:xfrm>
            <a:off x="1676400" y="2514600"/>
            <a:ext cx="5867400" cy="3733800"/>
            <a:chOff x="1200" y="1872"/>
            <a:chExt cx="3696" cy="2352"/>
          </a:xfrm>
        </p:grpSpPr>
        <p:grpSp>
          <p:nvGrpSpPr>
            <p:cNvPr id="976974" name="Group 78"/>
            <p:cNvGrpSpPr>
              <a:grpSpLocks/>
            </p:cNvGrpSpPr>
            <p:nvPr/>
          </p:nvGrpSpPr>
          <p:grpSpPr bwMode="auto">
            <a:xfrm>
              <a:off x="1200" y="1872"/>
              <a:ext cx="3696" cy="2016"/>
              <a:chOff x="864" y="1872"/>
              <a:chExt cx="3696" cy="2016"/>
            </a:xfrm>
          </p:grpSpPr>
          <p:sp>
            <p:nvSpPr>
              <p:cNvPr id="976907" name="Rectangle 11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08" name="Rectangle 12"/>
              <p:cNvSpPr>
                <a:spLocks noChangeArrowheads="1"/>
              </p:cNvSpPr>
              <p:nvPr/>
            </p:nvSpPr>
            <p:spPr bwMode="auto">
              <a:xfrm>
                <a:off x="120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09" name="Rectangle 13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10" name="Rectangle 14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11" name="Rectangle 15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12" name="Rectangle 16"/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13" name="Rectangle 17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14" name="Rectangle 18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15" name="Rectangle 19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16" name="Rectangle 20"/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17" name="Rectangle 21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19" name="Rectangle 23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0" name="Rectangle 24"/>
              <p:cNvSpPr>
                <a:spLocks noChangeArrowheads="1"/>
              </p:cNvSpPr>
              <p:nvPr/>
            </p:nvSpPr>
            <p:spPr bwMode="auto">
              <a:xfrm>
                <a:off x="120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1" name="Rectangle 25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2" name="Rectangle 26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3" name="Rectangle 27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4" name="Rectangle 28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5" name="Rectangle 29"/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6" name="Rectangle 30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7" name="Rectangle 31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8" name="Rectangle 32"/>
              <p:cNvSpPr>
                <a:spLocks noChangeArrowheads="1"/>
              </p:cNvSpPr>
              <p:nvPr/>
            </p:nvSpPr>
            <p:spPr bwMode="auto">
              <a:xfrm>
                <a:off x="388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29" name="Rectangle 33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0" name="Rectangle 34"/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1" name="Rectangle 35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2" name="Rectangle 36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3" name="Rectangle 37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4" name="Rectangle 38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5" name="Rectangle 39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6" name="Rectangle 40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7" name="Rectangle 41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8" name="Rectangle 42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39" name="Rectangle 43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0" name="Rectangle 44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1" name="Rectangle 45"/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2" name="Rectangle 46"/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3" name="Rectangle 47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4" name="Rectangle 4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5" name="Rectangle 49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6" name="Rectangle 50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7" name="Rectangle 51"/>
              <p:cNvSpPr>
                <a:spLocks noChangeArrowheads="1"/>
              </p:cNvSpPr>
              <p:nvPr/>
            </p:nvSpPr>
            <p:spPr bwMode="auto">
              <a:xfrm>
                <a:off x="288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8" name="Rectangle 52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49" name="Rectangle 53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0" name="Rectangle 54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1" name="Rectangle 55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2" name="Rectangle 56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3" name="Rectangle 57"/>
              <p:cNvSpPr>
                <a:spLocks noChangeArrowheads="1"/>
              </p:cNvSpPr>
              <p:nvPr/>
            </p:nvSpPr>
            <p:spPr bwMode="auto">
              <a:xfrm>
                <a:off x="120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4" name="Rectangle 58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5" name="Rectangle 59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6" name="Rectangle 6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7" name="Rectangle 61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8" name="Rectangle 62"/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59" name="Rectangle 63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0" name="Rectangle 64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1" name="Rectangle 65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2" name="Rectangle 66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3" name="Rectangle 67"/>
              <p:cNvSpPr>
                <a:spLocks noChangeArrowheads="1"/>
              </p:cNvSpPr>
              <p:nvPr/>
            </p:nvSpPr>
            <p:spPr bwMode="auto">
              <a:xfrm>
                <a:off x="86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4" name="Rectangle 68"/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5" name="Rectangle 69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6" name="Rectangle 70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7" name="Rectangle 71"/>
              <p:cNvSpPr>
                <a:spLocks noChangeArrowheads="1"/>
              </p:cNvSpPr>
              <p:nvPr/>
            </p:nvSpPr>
            <p:spPr bwMode="auto">
              <a:xfrm>
                <a:off x="220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8" name="Rectangle 72"/>
              <p:cNvSpPr>
                <a:spLocks noChangeArrowheads="1"/>
              </p:cNvSpPr>
              <p:nvPr/>
            </p:nvSpPr>
            <p:spPr bwMode="auto">
              <a:xfrm>
                <a:off x="254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69" name="Rectangle 73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70" name="Rectangle 74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71" name="Rectangle 75"/>
              <p:cNvSpPr>
                <a:spLocks noChangeArrowheads="1"/>
              </p:cNvSpPr>
              <p:nvPr/>
            </p:nvSpPr>
            <p:spPr bwMode="auto">
              <a:xfrm>
                <a:off x="355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72" name="Rectangle 76"/>
              <p:cNvSpPr>
                <a:spLocks noChangeArrowheads="1"/>
              </p:cNvSpPr>
              <p:nvPr/>
            </p:nvSpPr>
            <p:spPr bwMode="auto">
              <a:xfrm>
                <a:off x="388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6973" name="Rectangle 77"/>
              <p:cNvSpPr>
                <a:spLocks noChangeArrowheads="1"/>
              </p:cNvSpPr>
              <p:nvPr/>
            </p:nvSpPr>
            <p:spPr bwMode="auto">
              <a:xfrm>
                <a:off x="422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sp>
          <p:nvSpPr>
            <p:cNvPr id="976995" name="Rectangle 99"/>
            <p:cNvSpPr>
              <a:spLocks noChangeArrowheads="1"/>
            </p:cNvSpPr>
            <p:nvPr/>
          </p:nvSpPr>
          <p:spPr bwMode="auto">
            <a:xfrm>
              <a:off x="120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6996" name="Rectangle 100"/>
            <p:cNvSpPr>
              <a:spLocks noChangeArrowheads="1"/>
            </p:cNvSpPr>
            <p:nvPr/>
          </p:nvSpPr>
          <p:spPr bwMode="auto">
            <a:xfrm>
              <a:off x="153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6997" name="Rectangle 101"/>
            <p:cNvSpPr>
              <a:spLocks noChangeArrowheads="1"/>
            </p:cNvSpPr>
            <p:nvPr/>
          </p:nvSpPr>
          <p:spPr bwMode="auto">
            <a:xfrm>
              <a:off x="187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6998" name="Rectangle 102"/>
            <p:cNvSpPr>
              <a:spLocks noChangeArrowheads="1"/>
            </p:cNvSpPr>
            <p:nvPr/>
          </p:nvSpPr>
          <p:spPr bwMode="auto">
            <a:xfrm>
              <a:off x="220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6999" name="Rectangle 103"/>
            <p:cNvSpPr>
              <a:spLocks noChangeArrowheads="1"/>
            </p:cNvSpPr>
            <p:nvPr/>
          </p:nvSpPr>
          <p:spPr bwMode="auto">
            <a:xfrm>
              <a:off x="254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7000" name="Rectangle 104"/>
            <p:cNvSpPr>
              <a:spLocks noChangeArrowheads="1"/>
            </p:cNvSpPr>
            <p:nvPr/>
          </p:nvSpPr>
          <p:spPr bwMode="auto">
            <a:xfrm>
              <a:off x="288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7001" name="Rectangle 105"/>
            <p:cNvSpPr>
              <a:spLocks noChangeArrowheads="1"/>
            </p:cNvSpPr>
            <p:nvPr/>
          </p:nvSpPr>
          <p:spPr bwMode="auto">
            <a:xfrm>
              <a:off x="321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7002" name="Rectangle 106"/>
            <p:cNvSpPr>
              <a:spLocks noChangeArrowheads="1"/>
            </p:cNvSpPr>
            <p:nvPr/>
          </p:nvSpPr>
          <p:spPr bwMode="auto">
            <a:xfrm>
              <a:off x="355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7003" name="Rectangle 107"/>
            <p:cNvSpPr>
              <a:spLocks noChangeArrowheads="1"/>
            </p:cNvSpPr>
            <p:nvPr/>
          </p:nvSpPr>
          <p:spPr bwMode="auto">
            <a:xfrm>
              <a:off x="388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7004" name="Rectangle 108"/>
            <p:cNvSpPr>
              <a:spLocks noChangeArrowheads="1"/>
            </p:cNvSpPr>
            <p:nvPr/>
          </p:nvSpPr>
          <p:spPr bwMode="auto">
            <a:xfrm>
              <a:off x="422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7005" name="Rectangle 109"/>
            <p:cNvSpPr>
              <a:spLocks noChangeArrowheads="1"/>
            </p:cNvSpPr>
            <p:nvPr/>
          </p:nvSpPr>
          <p:spPr bwMode="auto">
            <a:xfrm>
              <a:off x="456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Hand Optimisation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6096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Implementation of:</a:t>
            </a:r>
          </a:p>
          <a:p>
            <a:pPr marL="1047750" lvl="1">
              <a:tabLst>
                <a:tab pos="2100263" algn="l"/>
                <a:tab pos="3810000" algn="l"/>
              </a:tabLst>
            </a:pPr>
            <a:endParaRPr lang="en-US"/>
          </a:p>
        </p:txBody>
      </p:sp>
      <p:grpSp>
        <p:nvGrpSpPr>
          <p:cNvPr id="976906" name="Group 10"/>
          <p:cNvGrpSpPr>
            <a:grpSpLocks/>
          </p:cNvGrpSpPr>
          <p:nvPr/>
        </p:nvGrpSpPr>
        <p:grpSpPr bwMode="auto">
          <a:xfrm>
            <a:off x="1600200" y="1676400"/>
            <a:ext cx="5638800" cy="533400"/>
            <a:chOff x="480" y="2160"/>
            <a:chExt cx="3552" cy="336"/>
          </a:xfrm>
        </p:grpSpPr>
        <p:sp>
          <p:nvSpPr>
            <p:cNvPr id="976905" name="Rectangle 9"/>
            <p:cNvSpPr>
              <a:spLocks noChangeArrowheads="1"/>
            </p:cNvSpPr>
            <p:nvPr/>
          </p:nvSpPr>
          <p:spPr bwMode="auto">
            <a:xfrm>
              <a:off x="816" y="2160"/>
              <a:ext cx="312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6904" name="Rectangle 8"/>
            <p:cNvSpPr>
              <a:spLocks noChangeArrowheads="1"/>
            </p:cNvSpPr>
            <p:nvPr/>
          </p:nvSpPr>
          <p:spPr bwMode="auto">
            <a:xfrm>
              <a:off x="480" y="2208"/>
              <a:ext cx="3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2100263" algn="l"/>
                  <a:tab pos="3810000" algn="l"/>
                </a:tabLst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= [(coeff*Q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)&gt;&gt; 14 + x(n)] - 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n-2</a:t>
              </a:r>
              <a:endParaRPr 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10477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  <a:tabLst>
                  <a:tab pos="2100263" algn="l"/>
                  <a:tab pos="3810000" algn="l"/>
                </a:tabLst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76975" name="Text Box 79"/>
          <p:cNvSpPr txBox="1">
            <a:spLocks noChangeArrowheads="1"/>
          </p:cNvSpPr>
          <p:nvPr/>
        </p:nvSpPr>
        <p:spPr bwMode="auto">
          <a:xfrm>
            <a:off x="16764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976976" name="Text Box 80"/>
          <p:cNvSpPr txBox="1">
            <a:spLocks noChangeArrowheads="1"/>
          </p:cNvSpPr>
          <p:nvPr/>
        </p:nvSpPr>
        <p:spPr bwMode="auto">
          <a:xfrm>
            <a:off x="22098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976977" name="Text Box 81"/>
          <p:cNvSpPr txBox="1">
            <a:spLocks noChangeArrowheads="1"/>
          </p:cNvSpPr>
          <p:nvPr/>
        </p:nvSpPr>
        <p:spPr bwMode="auto">
          <a:xfrm>
            <a:off x="27432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976978" name="Text Box 82"/>
          <p:cNvSpPr txBox="1">
            <a:spLocks noChangeArrowheads="1"/>
          </p:cNvSpPr>
          <p:nvPr/>
        </p:nvSpPr>
        <p:spPr bwMode="auto">
          <a:xfrm>
            <a:off x="32766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976979" name="Text Box 83"/>
          <p:cNvSpPr txBox="1">
            <a:spLocks noChangeArrowheads="1"/>
          </p:cNvSpPr>
          <p:nvPr/>
        </p:nvSpPr>
        <p:spPr bwMode="auto">
          <a:xfrm>
            <a:off x="38100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976980" name="Text Box 84"/>
          <p:cNvSpPr txBox="1">
            <a:spLocks noChangeArrowheads="1"/>
          </p:cNvSpPr>
          <p:nvPr/>
        </p:nvSpPr>
        <p:spPr bwMode="auto">
          <a:xfrm>
            <a:off x="43434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976981" name="Text Box 85"/>
          <p:cNvSpPr txBox="1">
            <a:spLocks noChangeArrowheads="1"/>
          </p:cNvSpPr>
          <p:nvPr/>
        </p:nvSpPr>
        <p:spPr bwMode="auto">
          <a:xfrm>
            <a:off x="48768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976982" name="Text Box 86"/>
          <p:cNvSpPr txBox="1">
            <a:spLocks noChangeArrowheads="1"/>
          </p:cNvSpPr>
          <p:nvPr/>
        </p:nvSpPr>
        <p:spPr bwMode="auto">
          <a:xfrm>
            <a:off x="54102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976983" name="Text Box 87"/>
          <p:cNvSpPr txBox="1">
            <a:spLocks noChangeArrowheads="1"/>
          </p:cNvSpPr>
          <p:nvPr/>
        </p:nvSpPr>
        <p:spPr bwMode="auto">
          <a:xfrm>
            <a:off x="59436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976984" name="Text Box 88"/>
          <p:cNvSpPr txBox="1">
            <a:spLocks noChangeArrowheads="1"/>
          </p:cNvSpPr>
          <p:nvPr/>
        </p:nvSpPr>
        <p:spPr bwMode="auto">
          <a:xfrm>
            <a:off x="6400800" y="25908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976985" name="Text Box 89"/>
          <p:cNvSpPr txBox="1">
            <a:spLocks noChangeArrowheads="1"/>
          </p:cNvSpPr>
          <p:nvPr/>
        </p:nvSpPr>
        <p:spPr bwMode="auto">
          <a:xfrm>
            <a:off x="6934200" y="25908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976986" name="Rectangle 90"/>
          <p:cNvSpPr>
            <a:spLocks noChangeArrowheads="1"/>
          </p:cNvSpPr>
          <p:nvPr/>
        </p:nvSpPr>
        <p:spPr bwMode="auto">
          <a:xfrm>
            <a:off x="685800" y="2514600"/>
            <a:ext cx="990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76987" name="Text Box 91"/>
          <p:cNvSpPr txBox="1">
            <a:spLocks noChangeArrowheads="1"/>
          </p:cNvSpPr>
          <p:nvPr/>
        </p:nvSpPr>
        <p:spPr bwMode="auto">
          <a:xfrm>
            <a:off x="609600" y="2590800"/>
            <a:ext cx="11430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Cycle</a:t>
            </a:r>
          </a:p>
        </p:txBody>
      </p:sp>
      <p:sp>
        <p:nvSpPr>
          <p:cNvPr id="976988" name="Text Box 92"/>
          <p:cNvSpPr txBox="1">
            <a:spLocks noChangeArrowheads="1"/>
          </p:cNvSpPr>
          <p:nvPr/>
        </p:nvSpPr>
        <p:spPr bwMode="auto">
          <a:xfrm>
            <a:off x="1676400" y="32004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LDH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6989" name="Text Box 93"/>
          <p:cNvSpPr txBox="1">
            <a:spLocks noChangeArrowheads="1"/>
          </p:cNvSpPr>
          <p:nvPr/>
        </p:nvSpPr>
        <p:spPr bwMode="auto">
          <a:xfrm>
            <a:off x="2743200" y="48006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MPY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6990" name="Text Box 94"/>
          <p:cNvSpPr txBox="1">
            <a:spLocks noChangeArrowheads="1"/>
          </p:cNvSpPr>
          <p:nvPr/>
        </p:nvSpPr>
        <p:spPr bwMode="auto">
          <a:xfrm>
            <a:off x="3810000" y="48006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SHR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6991" name="Text Box 95"/>
          <p:cNvSpPr txBox="1">
            <a:spLocks noChangeArrowheads="1"/>
          </p:cNvSpPr>
          <p:nvPr/>
        </p:nvSpPr>
        <p:spPr bwMode="auto">
          <a:xfrm>
            <a:off x="4343400" y="37338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ADD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6992" name="Text Box 96"/>
          <p:cNvSpPr txBox="1">
            <a:spLocks noChangeArrowheads="1"/>
          </p:cNvSpPr>
          <p:nvPr/>
        </p:nvSpPr>
        <p:spPr bwMode="auto">
          <a:xfrm>
            <a:off x="4876800" y="42672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SUB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6993" name="Text Box 97"/>
          <p:cNvSpPr txBox="1">
            <a:spLocks noChangeArrowheads="1"/>
          </p:cNvSpPr>
          <p:nvPr/>
        </p:nvSpPr>
        <p:spPr bwMode="auto">
          <a:xfrm>
            <a:off x="5410200" y="53340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MV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7062" name="Text Box 166"/>
          <p:cNvSpPr txBox="1">
            <a:spLocks noChangeArrowheads="1"/>
          </p:cNvSpPr>
          <p:nvPr/>
        </p:nvSpPr>
        <p:spPr bwMode="auto">
          <a:xfrm>
            <a:off x="5943600" y="58674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MV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7063" name="Text Box 167"/>
          <p:cNvSpPr txBox="1">
            <a:spLocks noChangeArrowheads="1"/>
          </p:cNvSpPr>
          <p:nvPr/>
        </p:nvSpPr>
        <p:spPr bwMode="auto">
          <a:xfrm>
            <a:off x="7696200" y="5254625"/>
            <a:ext cx="1446213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n-2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=Q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n-1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7064" name="Text Box 168"/>
          <p:cNvSpPr txBox="1">
            <a:spLocks noChangeArrowheads="1"/>
          </p:cNvSpPr>
          <p:nvPr/>
        </p:nvSpPr>
        <p:spPr bwMode="auto">
          <a:xfrm>
            <a:off x="7697788" y="5788025"/>
            <a:ext cx="1446212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n-1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=Q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7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7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7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7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7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75" grpId="0" autoUpdateAnimBg="0"/>
      <p:bldP spid="976976" grpId="0" autoUpdateAnimBg="0"/>
      <p:bldP spid="976977" grpId="0" autoUpdateAnimBg="0"/>
      <p:bldP spid="976978" grpId="0" autoUpdateAnimBg="0"/>
      <p:bldP spid="976979" grpId="0" autoUpdateAnimBg="0"/>
      <p:bldP spid="976980" grpId="0" autoUpdateAnimBg="0"/>
      <p:bldP spid="976981" grpId="0" autoUpdateAnimBg="0"/>
      <p:bldP spid="976982" grpId="0" autoUpdateAnimBg="0"/>
      <p:bldP spid="976983" grpId="0" autoUpdateAnimBg="0"/>
      <p:bldP spid="976984" grpId="0" autoUpdateAnimBg="0"/>
      <p:bldP spid="976985" grpId="0" autoUpdateAnimBg="0"/>
      <p:bldP spid="976988" grpId="0" autoUpdateAnimBg="0"/>
      <p:bldP spid="976989" grpId="0" autoUpdateAnimBg="0"/>
      <p:bldP spid="976990" grpId="0" autoUpdateAnimBg="0"/>
      <p:bldP spid="976991" grpId="0" autoUpdateAnimBg="0"/>
      <p:bldP spid="976992" grpId="0" autoUpdateAnimBg="0"/>
      <p:bldP spid="976993" grpId="0" autoUpdateAnimBg="0"/>
      <p:bldP spid="97706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946" name="Group 2"/>
          <p:cNvGrpSpPr>
            <a:grpSpLocks/>
          </p:cNvGrpSpPr>
          <p:nvPr/>
        </p:nvGrpSpPr>
        <p:grpSpPr bwMode="auto">
          <a:xfrm>
            <a:off x="1676400" y="2514600"/>
            <a:ext cx="5867400" cy="3733800"/>
            <a:chOff x="1200" y="1872"/>
            <a:chExt cx="3696" cy="2352"/>
          </a:xfrm>
        </p:grpSpPr>
        <p:grpSp>
          <p:nvGrpSpPr>
            <p:cNvPr id="978947" name="Group 3"/>
            <p:cNvGrpSpPr>
              <a:grpSpLocks/>
            </p:cNvGrpSpPr>
            <p:nvPr/>
          </p:nvGrpSpPr>
          <p:grpSpPr bwMode="auto">
            <a:xfrm>
              <a:off x="1200" y="1872"/>
              <a:ext cx="3696" cy="2016"/>
              <a:chOff x="864" y="1872"/>
              <a:chExt cx="3696" cy="2016"/>
            </a:xfrm>
          </p:grpSpPr>
          <p:sp>
            <p:nvSpPr>
              <p:cNvPr id="978948" name="Rectangle 4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49" name="Rectangle 5"/>
              <p:cNvSpPr>
                <a:spLocks noChangeArrowheads="1"/>
              </p:cNvSpPr>
              <p:nvPr/>
            </p:nvSpPr>
            <p:spPr bwMode="auto">
              <a:xfrm>
                <a:off x="120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0" name="Rectangle 6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1" name="Rectangle 7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2" name="Rectangle 8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3" name="Rectangle 9"/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4" name="Rectangle 10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5" name="Rectangle 11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6" name="Rectangle 12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7" name="Rectangle 13"/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8" name="Rectangle 14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59" name="Rectangle 15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0" name="Rectangle 16"/>
              <p:cNvSpPr>
                <a:spLocks noChangeArrowheads="1"/>
              </p:cNvSpPr>
              <p:nvPr/>
            </p:nvSpPr>
            <p:spPr bwMode="auto">
              <a:xfrm>
                <a:off x="120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1" name="Rectangle 17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2" name="Rectangle 18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3" name="Rectangle 19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4" name="Rectangle 20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5" name="Rectangle 21"/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6" name="Rectangle 22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7" name="Rectangle 23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8" name="Rectangle 24"/>
              <p:cNvSpPr>
                <a:spLocks noChangeArrowheads="1"/>
              </p:cNvSpPr>
              <p:nvPr/>
            </p:nvSpPr>
            <p:spPr bwMode="auto">
              <a:xfrm>
                <a:off x="388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69" name="Rectangle 25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0" name="Rectangle 26"/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1" name="Rectangle 27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2" name="Rectangle 28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3" name="Rectangle 2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4" name="Rectangle 30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5" name="Rectangle 31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6" name="Rectangle 32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7" name="Rectangle 33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8" name="Rectangle 3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79" name="Rectangle 35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0" name="Rectangle 36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1" name="Rectangle 37"/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2" name="Rectangle 38"/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3" name="Rectangle 39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4" name="Rectangle 4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5" name="Rectangle 4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6" name="Rectangle 42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7" name="Rectangle 43"/>
              <p:cNvSpPr>
                <a:spLocks noChangeArrowheads="1"/>
              </p:cNvSpPr>
              <p:nvPr/>
            </p:nvSpPr>
            <p:spPr bwMode="auto">
              <a:xfrm>
                <a:off x="288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8" name="Rectangle 44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89" name="Rectangle 45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0" name="Rectangle 46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1" name="Rectangle 47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2" name="Rectangle 48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3" name="Rectangle 49"/>
              <p:cNvSpPr>
                <a:spLocks noChangeArrowheads="1"/>
              </p:cNvSpPr>
              <p:nvPr/>
            </p:nvSpPr>
            <p:spPr bwMode="auto">
              <a:xfrm>
                <a:off x="120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4" name="Rectangle 50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5" name="Rectangle 51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6" name="Rectangle 52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7" name="Rectangle 5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8" name="Rectangle 54"/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8999" name="Rectangle 55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0" name="Rectangle 56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1" name="Rectangle 57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2" name="Rectangle 58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3" name="Rectangle 59"/>
              <p:cNvSpPr>
                <a:spLocks noChangeArrowheads="1"/>
              </p:cNvSpPr>
              <p:nvPr/>
            </p:nvSpPr>
            <p:spPr bwMode="auto">
              <a:xfrm>
                <a:off x="86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4" name="Rectangle 60"/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5" name="Rectangle 61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6" name="Rectangle 62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7" name="Rectangle 63"/>
              <p:cNvSpPr>
                <a:spLocks noChangeArrowheads="1"/>
              </p:cNvSpPr>
              <p:nvPr/>
            </p:nvSpPr>
            <p:spPr bwMode="auto">
              <a:xfrm>
                <a:off x="220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8" name="Rectangle 64"/>
              <p:cNvSpPr>
                <a:spLocks noChangeArrowheads="1"/>
              </p:cNvSpPr>
              <p:nvPr/>
            </p:nvSpPr>
            <p:spPr bwMode="auto">
              <a:xfrm>
                <a:off x="254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09" name="Rectangle 65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10" name="Rectangle 66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11" name="Rectangle 67"/>
              <p:cNvSpPr>
                <a:spLocks noChangeArrowheads="1"/>
              </p:cNvSpPr>
              <p:nvPr/>
            </p:nvSpPr>
            <p:spPr bwMode="auto">
              <a:xfrm>
                <a:off x="355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12" name="Rectangle 68"/>
              <p:cNvSpPr>
                <a:spLocks noChangeArrowheads="1"/>
              </p:cNvSpPr>
              <p:nvPr/>
            </p:nvSpPr>
            <p:spPr bwMode="auto">
              <a:xfrm>
                <a:off x="388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79013" name="Rectangle 69"/>
              <p:cNvSpPr>
                <a:spLocks noChangeArrowheads="1"/>
              </p:cNvSpPr>
              <p:nvPr/>
            </p:nvSpPr>
            <p:spPr bwMode="auto">
              <a:xfrm>
                <a:off x="422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sp>
          <p:nvSpPr>
            <p:cNvPr id="979014" name="Rectangle 70"/>
            <p:cNvSpPr>
              <a:spLocks noChangeArrowheads="1"/>
            </p:cNvSpPr>
            <p:nvPr/>
          </p:nvSpPr>
          <p:spPr bwMode="auto">
            <a:xfrm>
              <a:off x="120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15" name="Rectangle 71"/>
            <p:cNvSpPr>
              <a:spLocks noChangeArrowheads="1"/>
            </p:cNvSpPr>
            <p:nvPr/>
          </p:nvSpPr>
          <p:spPr bwMode="auto">
            <a:xfrm>
              <a:off x="153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16" name="Rectangle 72"/>
            <p:cNvSpPr>
              <a:spLocks noChangeArrowheads="1"/>
            </p:cNvSpPr>
            <p:nvPr/>
          </p:nvSpPr>
          <p:spPr bwMode="auto">
            <a:xfrm>
              <a:off x="187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17" name="Rectangle 73"/>
            <p:cNvSpPr>
              <a:spLocks noChangeArrowheads="1"/>
            </p:cNvSpPr>
            <p:nvPr/>
          </p:nvSpPr>
          <p:spPr bwMode="auto">
            <a:xfrm>
              <a:off x="220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18" name="Rectangle 74"/>
            <p:cNvSpPr>
              <a:spLocks noChangeArrowheads="1"/>
            </p:cNvSpPr>
            <p:nvPr/>
          </p:nvSpPr>
          <p:spPr bwMode="auto">
            <a:xfrm>
              <a:off x="254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19" name="Rectangle 75"/>
            <p:cNvSpPr>
              <a:spLocks noChangeArrowheads="1"/>
            </p:cNvSpPr>
            <p:nvPr/>
          </p:nvSpPr>
          <p:spPr bwMode="auto">
            <a:xfrm>
              <a:off x="288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20" name="Rectangle 76"/>
            <p:cNvSpPr>
              <a:spLocks noChangeArrowheads="1"/>
            </p:cNvSpPr>
            <p:nvPr/>
          </p:nvSpPr>
          <p:spPr bwMode="auto">
            <a:xfrm>
              <a:off x="321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21" name="Rectangle 77"/>
            <p:cNvSpPr>
              <a:spLocks noChangeArrowheads="1"/>
            </p:cNvSpPr>
            <p:nvPr/>
          </p:nvSpPr>
          <p:spPr bwMode="auto">
            <a:xfrm>
              <a:off x="355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22" name="Rectangle 78"/>
            <p:cNvSpPr>
              <a:spLocks noChangeArrowheads="1"/>
            </p:cNvSpPr>
            <p:nvPr/>
          </p:nvSpPr>
          <p:spPr bwMode="auto">
            <a:xfrm>
              <a:off x="388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23" name="Rectangle 79"/>
            <p:cNvSpPr>
              <a:spLocks noChangeArrowheads="1"/>
            </p:cNvSpPr>
            <p:nvPr/>
          </p:nvSpPr>
          <p:spPr bwMode="auto">
            <a:xfrm>
              <a:off x="422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24" name="Rectangle 80"/>
            <p:cNvSpPr>
              <a:spLocks noChangeArrowheads="1"/>
            </p:cNvSpPr>
            <p:nvPr/>
          </p:nvSpPr>
          <p:spPr bwMode="auto">
            <a:xfrm>
              <a:off x="456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979025" name="Rectangle 8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Hand Optimisation</a:t>
            </a:r>
          </a:p>
        </p:txBody>
      </p:sp>
      <p:sp>
        <p:nvSpPr>
          <p:cNvPr id="979026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6096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Implementation of:</a:t>
            </a:r>
          </a:p>
          <a:p>
            <a:pPr marL="1047750" lvl="1">
              <a:tabLst>
                <a:tab pos="2100263" algn="l"/>
                <a:tab pos="3810000" algn="l"/>
              </a:tabLst>
            </a:pPr>
            <a:endParaRPr lang="en-US"/>
          </a:p>
        </p:txBody>
      </p:sp>
      <p:grpSp>
        <p:nvGrpSpPr>
          <p:cNvPr id="979027" name="Group 83"/>
          <p:cNvGrpSpPr>
            <a:grpSpLocks/>
          </p:cNvGrpSpPr>
          <p:nvPr/>
        </p:nvGrpSpPr>
        <p:grpSpPr bwMode="auto">
          <a:xfrm>
            <a:off x="1600200" y="1676400"/>
            <a:ext cx="5791200" cy="533400"/>
            <a:chOff x="480" y="2160"/>
            <a:chExt cx="3552" cy="336"/>
          </a:xfrm>
        </p:grpSpPr>
        <p:sp>
          <p:nvSpPr>
            <p:cNvPr id="979028" name="Rectangle 84"/>
            <p:cNvSpPr>
              <a:spLocks noChangeArrowheads="1"/>
            </p:cNvSpPr>
            <p:nvPr/>
          </p:nvSpPr>
          <p:spPr bwMode="auto">
            <a:xfrm>
              <a:off x="816" y="2160"/>
              <a:ext cx="312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79029" name="Rectangle 85"/>
            <p:cNvSpPr>
              <a:spLocks noChangeArrowheads="1"/>
            </p:cNvSpPr>
            <p:nvPr/>
          </p:nvSpPr>
          <p:spPr bwMode="auto">
            <a:xfrm>
              <a:off x="480" y="2208"/>
              <a:ext cx="3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2100263" algn="l"/>
                  <a:tab pos="3810000" algn="l"/>
                </a:tabLst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= [(coeff*Q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)&gt;&gt; 14] + [x(n) - 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n-2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]</a:t>
              </a:r>
              <a:endParaRPr 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10477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  <a:tabLst>
                  <a:tab pos="2100263" algn="l"/>
                  <a:tab pos="3810000" algn="l"/>
                </a:tabLst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79030" name="Text Box 86"/>
          <p:cNvSpPr txBox="1">
            <a:spLocks noChangeArrowheads="1"/>
          </p:cNvSpPr>
          <p:nvPr/>
        </p:nvSpPr>
        <p:spPr bwMode="auto">
          <a:xfrm>
            <a:off x="16764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979031" name="Text Box 87"/>
          <p:cNvSpPr txBox="1">
            <a:spLocks noChangeArrowheads="1"/>
          </p:cNvSpPr>
          <p:nvPr/>
        </p:nvSpPr>
        <p:spPr bwMode="auto">
          <a:xfrm>
            <a:off x="22098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979032" name="Text Box 88"/>
          <p:cNvSpPr txBox="1">
            <a:spLocks noChangeArrowheads="1"/>
          </p:cNvSpPr>
          <p:nvPr/>
        </p:nvSpPr>
        <p:spPr bwMode="auto">
          <a:xfrm>
            <a:off x="27432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979033" name="Text Box 89"/>
          <p:cNvSpPr txBox="1">
            <a:spLocks noChangeArrowheads="1"/>
          </p:cNvSpPr>
          <p:nvPr/>
        </p:nvSpPr>
        <p:spPr bwMode="auto">
          <a:xfrm>
            <a:off x="32766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979034" name="Text Box 90"/>
          <p:cNvSpPr txBox="1">
            <a:spLocks noChangeArrowheads="1"/>
          </p:cNvSpPr>
          <p:nvPr/>
        </p:nvSpPr>
        <p:spPr bwMode="auto">
          <a:xfrm>
            <a:off x="38100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979035" name="Text Box 91"/>
          <p:cNvSpPr txBox="1">
            <a:spLocks noChangeArrowheads="1"/>
          </p:cNvSpPr>
          <p:nvPr/>
        </p:nvSpPr>
        <p:spPr bwMode="auto">
          <a:xfrm>
            <a:off x="43434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979036" name="Text Box 92"/>
          <p:cNvSpPr txBox="1">
            <a:spLocks noChangeArrowheads="1"/>
          </p:cNvSpPr>
          <p:nvPr/>
        </p:nvSpPr>
        <p:spPr bwMode="auto">
          <a:xfrm>
            <a:off x="48768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979037" name="Text Box 93"/>
          <p:cNvSpPr txBox="1">
            <a:spLocks noChangeArrowheads="1"/>
          </p:cNvSpPr>
          <p:nvPr/>
        </p:nvSpPr>
        <p:spPr bwMode="auto">
          <a:xfrm>
            <a:off x="54102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979038" name="Text Box 94"/>
          <p:cNvSpPr txBox="1">
            <a:spLocks noChangeArrowheads="1"/>
          </p:cNvSpPr>
          <p:nvPr/>
        </p:nvSpPr>
        <p:spPr bwMode="auto">
          <a:xfrm>
            <a:off x="5943600" y="25908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979039" name="Text Box 95"/>
          <p:cNvSpPr txBox="1">
            <a:spLocks noChangeArrowheads="1"/>
          </p:cNvSpPr>
          <p:nvPr/>
        </p:nvSpPr>
        <p:spPr bwMode="auto">
          <a:xfrm>
            <a:off x="6400800" y="25908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979040" name="Text Box 96"/>
          <p:cNvSpPr txBox="1">
            <a:spLocks noChangeArrowheads="1"/>
          </p:cNvSpPr>
          <p:nvPr/>
        </p:nvSpPr>
        <p:spPr bwMode="auto">
          <a:xfrm>
            <a:off x="6934200" y="25908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979041" name="Rectangle 97"/>
          <p:cNvSpPr>
            <a:spLocks noChangeArrowheads="1"/>
          </p:cNvSpPr>
          <p:nvPr/>
        </p:nvSpPr>
        <p:spPr bwMode="auto">
          <a:xfrm>
            <a:off x="685800" y="2514600"/>
            <a:ext cx="990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79042" name="Text Box 98"/>
          <p:cNvSpPr txBox="1">
            <a:spLocks noChangeArrowheads="1"/>
          </p:cNvSpPr>
          <p:nvPr/>
        </p:nvSpPr>
        <p:spPr bwMode="auto">
          <a:xfrm>
            <a:off x="609600" y="2590800"/>
            <a:ext cx="11430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Cycle</a:t>
            </a:r>
          </a:p>
        </p:txBody>
      </p:sp>
      <p:sp>
        <p:nvSpPr>
          <p:cNvPr id="979043" name="Text Box 99"/>
          <p:cNvSpPr txBox="1">
            <a:spLocks noChangeArrowheads="1"/>
          </p:cNvSpPr>
          <p:nvPr/>
        </p:nvSpPr>
        <p:spPr bwMode="auto">
          <a:xfrm>
            <a:off x="1676400" y="32004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LDH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9044" name="Text Box 100"/>
          <p:cNvSpPr txBox="1">
            <a:spLocks noChangeArrowheads="1"/>
          </p:cNvSpPr>
          <p:nvPr/>
        </p:nvSpPr>
        <p:spPr bwMode="auto">
          <a:xfrm>
            <a:off x="3276600" y="48006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MPY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9045" name="Text Box 101"/>
          <p:cNvSpPr txBox="1">
            <a:spLocks noChangeArrowheads="1"/>
          </p:cNvSpPr>
          <p:nvPr/>
        </p:nvSpPr>
        <p:spPr bwMode="auto">
          <a:xfrm>
            <a:off x="4343400" y="53340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SHR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9046" name="Text Box 102"/>
          <p:cNvSpPr txBox="1">
            <a:spLocks noChangeArrowheads="1"/>
          </p:cNvSpPr>
          <p:nvPr/>
        </p:nvSpPr>
        <p:spPr bwMode="auto">
          <a:xfrm>
            <a:off x="4876800" y="42672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ADD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9047" name="Text Box 103"/>
          <p:cNvSpPr txBox="1">
            <a:spLocks noChangeArrowheads="1"/>
          </p:cNvSpPr>
          <p:nvPr/>
        </p:nvSpPr>
        <p:spPr bwMode="auto">
          <a:xfrm>
            <a:off x="4343400" y="3733800"/>
            <a:ext cx="533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SUB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9048" name="Text Box 104"/>
          <p:cNvSpPr txBox="1">
            <a:spLocks noChangeArrowheads="1"/>
          </p:cNvSpPr>
          <p:nvPr/>
        </p:nvSpPr>
        <p:spPr bwMode="auto">
          <a:xfrm>
            <a:off x="4343400" y="58848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MV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9050" name="Text Box 106"/>
          <p:cNvSpPr txBox="1">
            <a:spLocks noChangeArrowheads="1"/>
          </p:cNvSpPr>
          <p:nvPr/>
        </p:nvSpPr>
        <p:spPr bwMode="auto">
          <a:xfrm>
            <a:off x="7696200" y="5788025"/>
            <a:ext cx="1446213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n-2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=Q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n-1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79051" name="Text Box 107"/>
          <p:cNvSpPr txBox="1">
            <a:spLocks noChangeArrowheads="1"/>
          </p:cNvSpPr>
          <p:nvPr/>
        </p:nvSpPr>
        <p:spPr bwMode="auto">
          <a:xfrm>
            <a:off x="7697788" y="4191000"/>
            <a:ext cx="1446212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n-1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=Q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7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7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030" grpId="0" autoUpdateAnimBg="0"/>
      <p:bldP spid="979031" grpId="0" autoUpdateAnimBg="0"/>
      <p:bldP spid="979032" grpId="0" autoUpdateAnimBg="0"/>
      <p:bldP spid="979033" grpId="0" autoUpdateAnimBg="0"/>
      <p:bldP spid="979034" grpId="0" autoUpdateAnimBg="0"/>
      <p:bldP spid="979035" grpId="0" autoUpdateAnimBg="0"/>
      <p:bldP spid="979036" grpId="0" autoUpdateAnimBg="0"/>
      <p:bldP spid="979037" grpId="0" autoUpdateAnimBg="0"/>
      <p:bldP spid="979038" grpId="0" autoUpdateAnimBg="0"/>
      <p:bldP spid="979039" grpId="0" autoUpdateAnimBg="0"/>
      <p:bldP spid="979040" grpId="0" autoUpdateAnimBg="0"/>
      <p:bldP spid="979043" grpId="0" autoUpdateAnimBg="0"/>
      <p:bldP spid="979044" grpId="0" autoUpdateAnimBg="0"/>
      <p:bldP spid="979045" grpId="0" autoUpdateAnimBg="0"/>
      <p:bldP spid="979046" grpId="0" autoUpdateAnimBg="0"/>
      <p:bldP spid="979047" grpId="0" autoUpdateAnimBg="0"/>
      <p:bldP spid="97904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994" name="Group 2"/>
          <p:cNvGrpSpPr>
            <a:grpSpLocks/>
          </p:cNvGrpSpPr>
          <p:nvPr/>
        </p:nvGrpSpPr>
        <p:grpSpPr bwMode="auto">
          <a:xfrm>
            <a:off x="1676400" y="762000"/>
            <a:ext cx="5867400" cy="3200400"/>
            <a:chOff x="1200" y="1872"/>
            <a:chExt cx="3696" cy="2352"/>
          </a:xfrm>
        </p:grpSpPr>
        <p:grpSp>
          <p:nvGrpSpPr>
            <p:cNvPr id="980995" name="Group 3"/>
            <p:cNvGrpSpPr>
              <a:grpSpLocks/>
            </p:cNvGrpSpPr>
            <p:nvPr/>
          </p:nvGrpSpPr>
          <p:grpSpPr bwMode="auto">
            <a:xfrm>
              <a:off x="1200" y="1872"/>
              <a:ext cx="3696" cy="2016"/>
              <a:chOff x="864" y="1872"/>
              <a:chExt cx="3696" cy="2016"/>
            </a:xfrm>
          </p:grpSpPr>
          <p:sp>
            <p:nvSpPr>
              <p:cNvPr id="980996" name="Rectangle 4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0997" name="Rectangle 5"/>
              <p:cNvSpPr>
                <a:spLocks noChangeArrowheads="1"/>
              </p:cNvSpPr>
              <p:nvPr/>
            </p:nvSpPr>
            <p:spPr bwMode="auto">
              <a:xfrm>
                <a:off x="120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0998" name="Rectangle 6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0999" name="Rectangle 7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0" name="Rectangle 8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1" name="Rectangle 9"/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2" name="Rectangle 10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3" name="Rectangle 11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4" name="Rectangle 12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5" name="Rectangle 13"/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6" name="Rectangle 14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7" name="Rectangle 15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8" name="Rectangle 16"/>
              <p:cNvSpPr>
                <a:spLocks noChangeArrowheads="1"/>
              </p:cNvSpPr>
              <p:nvPr/>
            </p:nvSpPr>
            <p:spPr bwMode="auto">
              <a:xfrm>
                <a:off x="120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09" name="Rectangle 17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0" name="Rectangle 18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1" name="Rectangle 19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2" name="Rectangle 20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3" name="Rectangle 21"/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4" name="Rectangle 22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5" name="Rectangle 23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6" name="Rectangle 24"/>
              <p:cNvSpPr>
                <a:spLocks noChangeArrowheads="1"/>
              </p:cNvSpPr>
              <p:nvPr/>
            </p:nvSpPr>
            <p:spPr bwMode="auto">
              <a:xfrm>
                <a:off x="388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7" name="Rectangle 25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8" name="Rectangle 26"/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19" name="Rectangle 27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0" name="Rectangle 28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1" name="Rectangle 2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2" name="Rectangle 30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3" name="Rectangle 31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4" name="Rectangle 32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5" name="Rectangle 33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6" name="Rectangle 3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7" name="Rectangle 35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8" name="Rectangle 36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29" name="Rectangle 37"/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0" name="Rectangle 38"/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1" name="Rectangle 39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2" name="Rectangle 4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3" name="Rectangle 4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4" name="Rectangle 42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5" name="Rectangle 43"/>
              <p:cNvSpPr>
                <a:spLocks noChangeArrowheads="1"/>
              </p:cNvSpPr>
              <p:nvPr/>
            </p:nvSpPr>
            <p:spPr bwMode="auto">
              <a:xfrm>
                <a:off x="288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6" name="Rectangle 44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7" name="Rectangle 45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8" name="Rectangle 46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39" name="Rectangle 47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0" name="Rectangle 48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1" name="Rectangle 49"/>
              <p:cNvSpPr>
                <a:spLocks noChangeArrowheads="1"/>
              </p:cNvSpPr>
              <p:nvPr/>
            </p:nvSpPr>
            <p:spPr bwMode="auto">
              <a:xfrm>
                <a:off x="120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2" name="Rectangle 50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3" name="Rectangle 51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4" name="Rectangle 52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5" name="Rectangle 5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6" name="Rectangle 54"/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7" name="Rectangle 55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8" name="Rectangle 56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49" name="Rectangle 57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0" name="Rectangle 58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1" name="Rectangle 59"/>
              <p:cNvSpPr>
                <a:spLocks noChangeArrowheads="1"/>
              </p:cNvSpPr>
              <p:nvPr/>
            </p:nvSpPr>
            <p:spPr bwMode="auto">
              <a:xfrm>
                <a:off x="86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2" name="Rectangle 60"/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3" name="Rectangle 61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4" name="Rectangle 62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5" name="Rectangle 63"/>
              <p:cNvSpPr>
                <a:spLocks noChangeArrowheads="1"/>
              </p:cNvSpPr>
              <p:nvPr/>
            </p:nvSpPr>
            <p:spPr bwMode="auto">
              <a:xfrm>
                <a:off x="220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6" name="Rectangle 64"/>
              <p:cNvSpPr>
                <a:spLocks noChangeArrowheads="1"/>
              </p:cNvSpPr>
              <p:nvPr/>
            </p:nvSpPr>
            <p:spPr bwMode="auto">
              <a:xfrm>
                <a:off x="254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7" name="Rectangle 65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8" name="Rectangle 66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59" name="Rectangle 67"/>
              <p:cNvSpPr>
                <a:spLocks noChangeArrowheads="1"/>
              </p:cNvSpPr>
              <p:nvPr/>
            </p:nvSpPr>
            <p:spPr bwMode="auto">
              <a:xfrm>
                <a:off x="355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60" name="Rectangle 68"/>
              <p:cNvSpPr>
                <a:spLocks noChangeArrowheads="1"/>
              </p:cNvSpPr>
              <p:nvPr/>
            </p:nvSpPr>
            <p:spPr bwMode="auto">
              <a:xfrm>
                <a:off x="388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81061" name="Rectangle 69"/>
              <p:cNvSpPr>
                <a:spLocks noChangeArrowheads="1"/>
              </p:cNvSpPr>
              <p:nvPr/>
            </p:nvSpPr>
            <p:spPr bwMode="auto">
              <a:xfrm>
                <a:off x="422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sp>
          <p:nvSpPr>
            <p:cNvPr id="981062" name="Rectangle 70"/>
            <p:cNvSpPr>
              <a:spLocks noChangeArrowheads="1"/>
            </p:cNvSpPr>
            <p:nvPr/>
          </p:nvSpPr>
          <p:spPr bwMode="auto">
            <a:xfrm>
              <a:off x="120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63" name="Rectangle 71"/>
            <p:cNvSpPr>
              <a:spLocks noChangeArrowheads="1"/>
            </p:cNvSpPr>
            <p:nvPr/>
          </p:nvSpPr>
          <p:spPr bwMode="auto">
            <a:xfrm>
              <a:off x="153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64" name="Rectangle 72"/>
            <p:cNvSpPr>
              <a:spLocks noChangeArrowheads="1"/>
            </p:cNvSpPr>
            <p:nvPr/>
          </p:nvSpPr>
          <p:spPr bwMode="auto">
            <a:xfrm>
              <a:off x="187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65" name="Rectangle 73"/>
            <p:cNvSpPr>
              <a:spLocks noChangeArrowheads="1"/>
            </p:cNvSpPr>
            <p:nvPr/>
          </p:nvSpPr>
          <p:spPr bwMode="auto">
            <a:xfrm>
              <a:off x="220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66" name="Rectangle 74"/>
            <p:cNvSpPr>
              <a:spLocks noChangeArrowheads="1"/>
            </p:cNvSpPr>
            <p:nvPr/>
          </p:nvSpPr>
          <p:spPr bwMode="auto">
            <a:xfrm>
              <a:off x="254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67" name="Rectangle 75"/>
            <p:cNvSpPr>
              <a:spLocks noChangeArrowheads="1"/>
            </p:cNvSpPr>
            <p:nvPr/>
          </p:nvSpPr>
          <p:spPr bwMode="auto">
            <a:xfrm>
              <a:off x="288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68" name="Rectangle 76"/>
            <p:cNvSpPr>
              <a:spLocks noChangeArrowheads="1"/>
            </p:cNvSpPr>
            <p:nvPr/>
          </p:nvSpPr>
          <p:spPr bwMode="auto">
            <a:xfrm>
              <a:off x="321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69" name="Rectangle 77"/>
            <p:cNvSpPr>
              <a:spLocks noChangeArrowheads="1"/>
            </p:cNvSpPr>
            <p:nvPr/>
          </p:nvSpPr>
          <p:spPr bwMode="auto">
            <a:xfrm>
              <a:off x="355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70" name="Rectangle 78"/>
            <p:cNvSpPr>
              <a:spLocks noChangeArrowheads="1"/>
            </p:cNvSpPr>
            <p:nvPr/>
          </p:nvSpPr>
          <p:spPr bwMode="auto">
            <a:xfrm>
              <a:off x="388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71" name="Rectangle 79"/>
            <p:cNvSpPr>
              <a:spLocks noChangeArrowheads="1"/>
            </p:cNvSpPr>
            <p:nvPr/>
          </p:nvSpPr>
          <p:spPr bwMode="auto">
            <a:xfrm>
              <a:off x="422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072" name="Rectangle 80"/>
            <p:cNvSpPr>
              <a:spLocks noChangeArrowheads="1"/>
            </p:cNvSpPr>
            <p:nvPr/>
          </p:nvSpPr>
          <p:spPr bwMode="auto">
            <a:xfrm>
              <a:off x="456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981078" name="Text Box 86"/>
          <p:cNvSpPr txBox="1">
            <a:spLocks noChangeArrowheads="1"/>
          </p:cNvSpPr>
          <p:nvPr/>
        </p:nvSpPr>
        <p:spPr bwMode="auto">
          <a:xfrm>
            <a:off x="16764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981079" name="Text Box 87"/>
          <p:cNvSpPr txBox="1">
            <a:spLocks noChangeArrowheads="1"/>
          </p:cNvSpPr>
          <p:nvPr/>
        </p:nvSpPr>
        <p:spPr bwMode="auto">
          <a:xfrm>
            <a:off x="22098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981080" name="Text Box 88"/>
          <p:cNvSpPr txBox="1">
            <a:spLocks noChangeArrowheads="1"/>
          </p:cNvSpPr>
          <p:nvPr/>
        </p:nvSpPr>
        <p:spPr bwMode="auto">
          <a:xfrm>
            <a:off x="27432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981081" name="Text Box 89"/>
          <p:cNvSpPr txBox="1">
            <a:spLocks noChangeArrowheads="1"/>
          </p:cNvSpPr>
          <p:nvPr/>
        </p:nvSpPr>
        <p:spPr bwMode="auto">
          <a:xfrm>
            <a:off x="32766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981082" name="Text Box 90"/>
          <p:cNvSpPr txBox="1">
            <a:spLocks noChangeArrowheads="1"/>
          </p:cNvSpPr>
          <p:nvPr/>
        </p:nvSpPr>
        <p:spPr bwMode="auto">
          <a:xfrm>
            <a:off x="38100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981083" name="Text Box 91"/>
          <p:cNvSpPr txBox="1">
            <a:spLocks noChangeArrowheads="1"/>
          </p:cNvSpPr>
          <p:nvPr/>
        </p:nvSpPr>
        <p:spPr bwMode="auto">
          <a:xfrm>
            <a:off x="43434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981084" name="Text Box 92"/>
          <p:cNvSpPr txBox="1">
            <a:spLocks noChangeArrowheads="1"/>
          </p:cNvSpPr>
          <p:nvPr/>
        </p:nvSpPr>
        <p:spPr bwMode="auto">
          <a:xfrm>
            <a:off x="48768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981085" name="Text Box 93"/>
          <p:cNvSpPr txBox="1">
            <a:spLocks noChangeArrowheads="1"/>
          </p:cNvSpPr>
          <p:nvPr/>
        </p:nvSpPr>
        <p:spPr bwMode="auto">
          <a:xfrm>
            <a:off x="54102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981086" name="Text Box 94"/>
          <p:cNvSpPr txBox="1">
            <a:spLocks noChangeArrowheads="1"/>
          </p:cNvSpPr>
          <p:nvPr/>
        </p:nvSpPr>
        <p:spPr bwMode="auto">
          <a:xfrm>
            <a:off x="59436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981087" name="Text Box 95"/>
          <p:cNvSpPr txBox="1">
            <a:spLocks noChangeArrowheads="1"/>
          </p:cNvSpPr>
          <p:nvPr/>
        </p:nvSpPr>
        <p:spPr bwMode="auto">
          <a:xfrm>
            <a:off x="6400800" y="8382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981088" name="Text Box 96"/>
          <p:cNvSpPr txBox="1">
            <a:spLocks noChangeArrowheads="1"/>
          </p:cNvSpPr>
          <p:nvPr/>
        </p:nvSpPr>
        <p:spPr bwMode="auto">
          <a:xfrm>
            <a:off x="6934200" y="8382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981091" name="Text Box 99"/>
          <p:cNvSpPr txBox="1">
            <a:spLocks noChangeArrowheads="1"/>
          </p:cNvSpPr>
          <p:nvPr/>
        </p:nvSpPr>
        <p:spPr bwMode="auto">
          <a:xfrm>
            <a:off x="1676400" y="13128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LDH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1092" name="Text Box 100"/>
          <p:cNvSpPr txBox="1">
            <a:spLocks noChangeArrowheads="1"/>
          </p:cNvSpPr>
          <p:nvPr/>
        </p:nvSpPr>
        <p:spPr bwMode="auto">
          <a:xfrm>
            <a:off x="3276600" y="26844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MPY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1093" name="Text Box 101"/>
          <p:cNvSpPr txBox="1">
            <a:spLocks noChangeArrowheads="1"/>
          </p:cNvSpPr>
          <p:nvPr/>
        </p:nvSpPr>
        <p:spPr bwMode="auto">
          <a:xfrm>
            <a:off x="4343400" y="31416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SHR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1094" name="Text Box 102"/>
          <p:cNvSpPr txBox="1">
            <a:spLocks noChangeArrowheads="1"/>
          </p:cNvSpPr>
          <p:nvPr/>
        </p:nvSpPr>
        <p:spPr bwMode="auto">
          <a:xfrm>
            <a:off x="4876800" y="22272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ADD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1095" name="Text Box 103"/>
          <p:cNvSpPr txBox="1">
            <a:spLocks noChangeArrowheads="1"/>
          </p:cNvSpPr>
          <p:nvPr/>
        </p:nvSpPr>
        <p:spPr bwMode="auto">
          <a:xfrm>
            <a:off x="4343400" y="17700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SUB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1096" name="Text Box 104"/>
          <p:cNvSpPr txBox="1">
            <a:spLocks noChangeArrowheads="1"/>
          </p:cNvSpPr>
          <p:nvPr/>
        </p:nvSpPr>
        <p:spPr bwMode="auto">
          <a:xfrm>
            <a:off x="4343400" y="35988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MV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1073" name="Rectangle 8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Hand Optimisation</a:t>
            </a:r>
          </a:p>
        </p:txBody>
      </p:sp>
      <p:sp>
        <p:nvSpPr>
          <p:cNvPr id="981200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8153400" cy="6096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Now let us consider adding a second iteration.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/>
              <a:t>When can we start the “MPY” of the second iteration? </a:t>
            </a:r>
          </a:p>
          <a:p>
            <a:pPr marL="1047750" lvl="1">
              <a:tabLst>
                <a:tab pos="2100263" algn="l"/>
                <a:tab pos="3810000" algn="l"/>
              </a:tabLst>
            </a:pPr>
            <a:endParaRPr lang="en-US"/>
          </a:p>
        </p:txBody>
      </p:sp>
      <p:grpSp>
        <p:nvGrpSpPr>
          <p:cNvPr id="981201" name="Group 209"/>
          <p:cNvGrpSpPr>
            <a:grpSpLocks/>
          </p:cNvGrpSpPr>
          <p:nvPr/>
        </p:nvGrpSpPr>
        <p:grpSpPr bwMode="auto">
          <a:xfrm>
            <a:off x="1371600" y="6019800"/>
            <a:ext cx="5791200" cy="533400"/>
            <a:chOff x="480" y="2160"/>
            <a:chExt cx="3552" cy="336"/>
          </a:xfrm>
        </p:grpSpPr>
        <p:sp>
          <p:nvSpPr>
            <p:cNvPr id="981202" name="Rectangle 210"/>
            <p:cNvSpPr>
              <a:spLocks noChangeArrowheads="1"/>
            </p:cNvSpPr>
            <p:nvPr/>
          </p:nvSpPr>
          <p:spPr bwMode="auto">
            <a:xfrm>
              <a:off x="816" y="2160"/>
              <a:ext cx="312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1203" name="Rectangle 211"/>
            <p:cNvSpPr>
              <a:spLocks noChangeArrowheads="1"/>
            </p:cNvSpPr>
            <p:nvPr/>
          </p:nvSpPr>
          <p:spPr bwMode="auto">
            <a:xfrm>
              <a:off x="480" y="2208"/>
              <a:ext cx="3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2100263" algn="l"/>
                  <a:tab pos="3810000" algn="l"/>
                </a:tabLst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= [(coeff*Q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)&gt;&gt; 14] + [x(n) - 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n-2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]</a:t>
              </a:r>
              <a:endParaRPr 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10477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  <a:tabLst>
                  <a:tab pos="2100263" algn="l"/>
                  <a:tab pos="3810000" algn="l"/>
                </a:tabLst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20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632325"/>
          </a:xfrm>
          <a:noFill/>
          <a:ln/>
        </p:spPr>
        <p:txBody>
          <a:bodyPr anchorCtr="0"/>
          <a:lstStyle/>
          <a:p>
            <a:r>
              <a:rPr lang="en-US"/>
              <a:t>Introduction to DTMF signaling and tone generation.</a:t>
            </a:r>
          </a:p>
          <a:p>
            <a:r>
              <a:rPr lang="en-US"/>
              <a:t>DTMF tone detection techniques and the Goertzel algorithm.</a:t>
            </a:r>
          </a:p>
          <a:p>
            <a:r>
              <a:rPr lang="en-US"/>
              <a:t>Implementation of the Goertzel algorithm for tone detection in both fixed and floating point.</a:t>
            </a:r>
          </a:p>
          <a:p>
            <a:r>
              <a:rPr lang="en-US"/>
              <a:t>Hand optimisation of assembly code.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282" name="Group 2"/>
          <p:cNvGrpSpPr>
            <a:grpSpLocks/>
          </p:cNvGrpSpPr>
          <p:nvPr/>
        </p:nvGrpSpPr>
        <p:grpSpPr bwMode="auto">
          <a:xfrm>
            <a:off x="1676400" y="762000"/>
            <a:ext cx="5867400" cy="3200400"/>
            <a:chOff x="1200" y="1872"/>
            <a:chExt cx="3696" cy="2352"/>
          </a:xfrm>
        </p:grpSpPr>
        <p:grpSp>
          <p:nvGrpSpPr>
            <p:cNvPr id="993283" name="Group 3"/>
            <p:cNvGrpSpPr>
              <a:grpSpLocks/>
            </p:cNvGrpSpPr>
            <p:nvPr/>
          </p:nvGrpSpPr>
          <p:grpSpPr bwMode="auto">
            <a:xfrm>
              <a:off x="1200" y="1872"/>
              <a:ext cx="3696" cy="2016"/>
              <a:chOff x="864" y="1872"/>
              <a:chExt cx="3696" cy="2016"/>
            </a:xfrm>
          </p:grpSpPr>
          <p:sp>
            <p:nvSpPr>
              <p:cNvPr id="993284" name="Rectangle 4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85" name="Rectangle 5"/>
              <p:cNvSpPr>
                <a:spLocks noChangeArrowheads="1"/>
              </p:cNvSpPr>
              <p:nvPr/>
            </p:nvSpPr>
            <p:spPr bwMode="auto">
              <a:xfrm>
                <a:off x="120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86" name="Rectangle 6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87" name="Rectangle 7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88" name="Rectangle 8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89" name="Rectangle 9"/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0" name="Rectangle 10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1" name="Rectangle 11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2" name="Rectangle 12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3" name="Rectangle 13"/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4" name="Rectangle 14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5" name="Rectangle 15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6" name="Rectangle 16"/>
              <p:cNvSpPr>
                <a:spLocks noChangeArrowheads="1"/>
              </p:cNvSpPr>
              <p:nvPr/>
            </p:nvSpPr>
            <p:spPr bwMode="auto">
              <a:xfrm>
                <a:off x="120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7" name="Rectangle 17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8" name="Rectangle 18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299" name="Rectangle 19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0" name="Rectangle 20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1" name="Rectangle 21"/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2" name="Rectangle 22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3" name="Rectangle 23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4" name="Rectangle 24"/>
              <p:cNvSpPr>
                <a:spLocks noChangeArrowheads="1"/>
              </p:cNvSpPr>
              <p:nvPr/>
            </p:nvSpPr>
            <p:spPr bwMode="auto">
              <a:xfrm>
                <a:off x="388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5" name="Rectangle 25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6" name="Rectangle 26"/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7" name="Rectangle 27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8" name="Rectangle 28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09" name="Rectangle 2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0" name="Rectangle 30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1" name="Rectangle 31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2" name="Rectangle 32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3" name="Rectangle 33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4" name="Rectangle 3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5" name="Rectangle 35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6" name="Rectangle 36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7" name="Rectangle 37"/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8" name="Rectangle 38"/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19" name="Rectangle 39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0" name="Rectangle 4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1" name="Rectangle 4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2" name="Rectangle 42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3" name="Rectangle 43"/>
              <p:cNvSpPr>
                <a:spLocks noChangeArrowheads="1"/>
              </p:cNvSpPr>
              <p:nvPr/>
            </p:nvSpPr>
            <p:spPr bwMode="auto">
              <a:xfrm>
                <a:off x="288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4" name="Rectangle 44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5" name="Rectangle 45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6" name="Rectangle 46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7" name="Rectangle 47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8" name="Rectangle 48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29" name="Rectangle 49"/>
              <p:cNvSpPr>
                <a:spLocks noChangeArrowheads="1"/>
              </p:cNvSpPr>
              <p:nvPr/>
            </p:nvSpPr>
            <p:spPr bwMode="auto">
              <a:xfrm>
                <a:off x="120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0" name="Rectangle 50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1" name="Rectangle 51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2" name="Rectangle 52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3" name="Rectangle 5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4" name="Rectangle 54"/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5" name="Rectangle 55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6" name="Rectangle 56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7" name="Rectangle 57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8" name="Rectangle 58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39" name="Rectangle 59"/>
              <p:cNvSpPr>
                <a:spLocks noChangeArrowheads="1"/>
              </p:cNvSpPr>
              <p:nvPr/>
            </p:nvSpPr>
            <p:spPr bwMode="auto">
              <a:xfrm>
                <a:off x="86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0" name="Rectangle 60"/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1" name="Rectangle 61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2" name="Rectangle 62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3" name="Rectangle 63"/>
              <p:cNvSpPr>
                <a:spLocks noChangeArrowheads="1"/>
              </p:cNvSpPr>
              <p:nvPr/>
            </p:nvSpPr>
            <p:spPr bwMode="auto">
              <a:xfrm>
                <a:off x="220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4" name="Rectangle 64"/>
              <p:cNvSpPr>
                <a:spLocks noChangeArrowheads="1"/>
              </p:cNvSpPr>
              <p:nvPr/>
            </p:nvSpPr>
            <p:spPr bwMode="auto">
              <a:xfrm>
                <a:off x="254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5" name="Rectangle 65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6" name="Rectangle 66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7" name="Rectangle 67"/>
              <p:cNvSpPr>
                <a:spLocks noChangeArrowheads="1"/>
              </p:cNvSpPr>
              <p:nvPr/>
            </p:nvSpPr>
            <p:spPr bwMode="auto">
              <a:xfrm>
                <a:off x="355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8" name="Rectangle 68"/>
              <p:cNvSpPr>
                <a:spLocks noChangeArrowheads="1"/>
              </p:cNvSpPr>
              <p:nvPr/>
            </p:nvSpPr>
            <p:spPr bwMode="auto">
              <a:xfrm>
                <a:off x="388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3349" name="Rectangle 69"/>
              <p:cNvSpPr>
                <a:spLocks noChangeArrowheads="1"/>
              </p:cNvSpPr>
              <p:nvPr/>
            </p:nvSpPr>
            <p:spPr bwMode="auto">
              <a:xfrm>
                <a:off x="422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sp>
          <p:nvSpPr>
            <p:cNvPr id="993350" name="Rectangle 70"/>
            <p:cNvSpPr>
              <a:spLocks noChangeArrowheads="1"/>
            </p:cNvSpPr>
            <p:nvPr/>
          </p:nvSpPr>
          <p:spPr bwMode="auto">
            <a:xfrm>
              <a:off x="120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51" name="Rectangle 71"/>
            <p:cNvSpPr>
              <a:spLocks noChangeArrowheads="1"/>
            </p:cNvSpPr>
            <p:nvPr/>
          </p:nvSpPr>
          <p:spPr bwMode="auto">
            <a:xfrm>
              <a:off x="153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52" name="Rectangle 72"/>
            <p:cNvSpPr>
              <a:spLocks noChangeArrowheads="1"/>
            </p:cNvSpPr>
            <p:nvPr/>
          </p:nvSpPr>
          <p:spPr bwMode="auto">
            <a:xfrm>
              <a:off x="187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53" name="Rectangle 73"/>
            <p:cNvSpPr>
              <a:spLocks noChangeArrowheads="1"/>
            </p:cNvSpPr>
            <p:nvPr/>
          </p:nvSpPr>
          <p:spPr bwMode="auto">
            <a:xfrm>
              <a:off x="220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54" name="Rectangle 74"/>
            <p:cNvSpPr>
              <a:spLocks noChangeArrowheads="1"/>
            </p:cNvSpPr>
            <p:nvPr/>
          </p:nvSpPr>
          <p:spPr bwMode="auto">
            <a:xfrm>
              <a:off x="254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55" name="Rectangle 75"/>
            <p:cNvSpPr>
              <a:spLocks noChangeArrowheads="1"/>
            </p:cNvSpPr>
            <p:nvPr/>
          </p:nvSpPr>
          <p:spPr bwMode="auto">
            <a:xfrm>
              <a:off x="288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56" name="Rectangle 76"/>
            <p:cNvSpPr>
              <a:spLocks noChangeArrowheads="1"/>
            </p:cNvSpPr>
            <p:nvPr/>
          </p:nvSpPr>
          <p:spPr bwMode="auto">
            <a:xfrm>
              <a:off x="321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57" name="Rectangle 77"/>
            <p:cNvSpPr>
              <a:spLocks noChangeArrowheads="1"/>
            </p:cNvSpPr>
            <p:nvPr/>
          </p:nvSpPr>
          <p:spPr bwMode="auto">
            <a:xfrm>
              <a:off x="355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58" name="Rectangle 78"/>
            <p:cNvSpPr>
              <a:spLocks noChangeArrowheads="1"/>
            </p:cNvSpPr>
            <p:nvPr/>
          </p:nvSpPr>
          <p:spPr bwMode="auto">
            <a:xfrm>
              <a:off x="388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59" name="Rectangle 79"/>
            <p:cNvSpPr>
              <a:spLocks noChangeArrowheads="1"/>
            </p:cNvSpPr>
            <p:nvPr/>
          </p:nvSpPr>
          <p:spPr bwMode="auto">
            <a:xfrm>
              <a:off x="422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60" name="Rectangle 80"/>
            <p:cNvSpPr>
              <a:spLocks noChangeArrowheads="1"/>
            </p:cNvSpPr>
            <p:nvPr/>
          </p:nvSpPr>
          <p:spPr bwMode="auto">
            <a:xfrm>
              <a:off x="456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993361" name="Text Box 81"/>
          <p:cNvSpPr txBox="1">
            <a:spLocks noChangeArrowheads="1"/>
          </p:cNvSpPr>
          <p:nvPr/>
        </p:nvSpPr>
        <p:spPr bwMode="auto">
          <a:xfrm>
            <a:off x="16764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993362" name="Text Box 82"/>
          <p:cNvSpPr txBox="1">
            <a:spLocks noChangeArrowheads="1"/>
          </p:cNvSpPr>
          <p:nvPr/>
        </p:nvSpPr>
        <p:spPr bwMode="auto">
          <a:xfrm>
            <a:off x="22098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993363" name="Text Box 83"/>
          <p:cNvSpPr txBox="1">
            <a:spLocks noChangeArrowheads="1"/>
          </p:cNvSpPr>
          <p:nvPr/>
        </p:nvSpPr>
        <p:spPr bwMode="auto">
          <a:xfrm>
            <a:off x="27432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993364" name="Text Box 84"/>
          <p:cNvSpPr txBox="1">
            <a:spLocks noChangeArrowheads="1"/>
          </p:cNvSpPr>
          <p:nvPr/>
        </p:nvSpPr>
        <p:spPr bwMode="auto">
          <a:xfrm>
            <a:off x="32766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993365" name="Text Box 85"/>
          <p:cNvSpPr txBox="1">
            <a:spLocks noChangeArrowheads="1"/>
          </p:cNvSpPr>
          <p:nvPr/>
        </p:nvSpPr>
        <p:spPr bwMode="auto">
          <a:xfrm>
            <a:off x="38100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993366" name="Text Box 86"/>
          <p:cNvSpPr txBox="1">
            <a:spLocks noChangeArrowheads="1"/>
          </p:cNvSpPr>
          <p:nvPr/>
        </p:nvSpPr>
        <p:spPr bwMode="auto">
          <a:xfrm>
            <a:off x="43434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993367" name="Text Box 87"/>
          <p:cNvSpPr txBox="1">
            <a:spLocks noChangeArrowheads="1"/>
          </p:cNvSpPr>
          <p:nvPr/>
        </p:nvSpPr>
        <p:spPr bwMode="auto">
          <a:xfrm>
            <a:off x="48768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993368" name="Text Box 88"/>
          <p:cNvSpPr txBox="1">
            <a:spLocks noChangeArrowheads="1"/>
          </p:cNvSpPr>
          <p:nvPr/>
        </p:nvSpPr>
        <p:spPr bwMode="auto">
          <a:xfrm>
            <a:off x="54102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993369" name="Text Box 89"/>
          <p:cNvSpPr txBox="1">
            <a:spLocks noChangeArrowheads="1"/>
          </p:cNvSpPr>
          <p:nvPr/>
        </p:nvSpPr>
        <p:spPr bwMode="auto">
          <a:xfrm>
            <a:off x="59436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993370" name="Text Box 90"/>
          <p:cNvSpPr txBox="1">
            <a:spLocks noChangeArrowheads="1"/>
          </p:cNvSpPr>
          <p:nvPr/>
        </p:nvSpPr>
        <p:spPr bwMode="auto">
          <a:xfrm>
            <a:off x="6400800" y="8382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993371" name="Text Box 91"/>
          <p:cNvSpPr txBox="1">
            <a:spLocks noChangeArrowheads="1"/>
          </p:cNvSpPr>
          <p:nvPr/>
        </p:nvSpPr>
        <p:spPr bwMode="auto">
          <a:xfrm>
            <a:off x="6934200" y="8382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993372" name="Text Box 92"/>
          <p:cNvSpPr txBox="1">
            <a:spLocks noChangeArrowheads="1"/>
          </p:cNvSpPr>
          <p:nvPr/>
        </p:nvSpPr>
        <p:spPr bwMode="auto">
          <a:xfrm>
            <a:off x="1676400" y="13128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LDH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73" name="Text Box 93"/>
          <p:cNvSpPr txBox="1">
            <a:spLocks noChangeArrowheads="1"/>
          </p:cNvSpPr>
          <p:nvPr/>
        </p:nvSpPr>
        <p:spPr bwMode="auto">
          <a:xfrm>
            <a:off x="3276600" y="26844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MPY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74" name="Text Box 94"/>
          <p:cNvSpPr txBox="1">
            <a:spLocks noChangeArrowheads="1"/>
          </p:cNvSpPr>
          <p:nvPr/>
        </p:nvSpPr>
        <p:spPr bwMode="auto">
          <a:xfrm>
            <a:off x="4343400" y="31416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SHR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75" name="Text Box 95"/>
          <p:cNvSpPr txBox="1">
            <a:spLocks noChangeArrowheads="1"/>
          </p:cNvSpPr>
          <p:nvPr/>
        </p:nvSpPr>
        <p:spPr bwMode="auto">
          <a:xfrm>
            <a:off x="4876800" y="22272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ADD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76" name="Text Box 96"/>
          <p:cNvSpPr txBox="1">
            <a:spLocks noChangeArrowheads="1"/>
          </p:cNvSpPr>
          <p:nvPr/>
        </p:nvSpPr>
        <p:spPr bwMode="auto">
          <a:xfrm>
            <a:off x="4343400" y="17700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SUB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77" name="Text Box 97"/>
          <p:cNvSpPr txBox="1">
            <a:spLocks noChangeArrowheads="1"/>
          </p:cNvSpPr>
          <p:nvPr/>
        </p:nvSpPr>
        <p:spPr bwMode="auto">
          <a:xfrm>
            <a:off x="4343400" y="35988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MV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3378" name="Rectangle 9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Hand Optimisation</a:t>
            </a:r>
          </a:p>
        </p:txBody>
      </p:sp>
      <p:sp>
        <p:nvSpPr>
          <p:cNvPr id="993379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8153400" cy="6096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We have to wait until the add has finished as the result of iteration 1 is one of the inputs to the multiply performed in iteration 2.</a:t>
            </a:r>
          </a:p>
        </p:txBody>
      </p:sp>
      <p:grpSp>
        <p:nvGrpSpPr>
          <p:cNvPr id="993380" name="Group 100"/>
          <p:cNvGrpSpPr>
            <a:grpSpLocks/>
          </p:cNvGrpSpPr>
          <p:nvPr/>
        </p:nvGrpSpPr>
        <p:grpSpPr bwMode="auto">
          <a:xfrm>
            <a:off x="1371600" y="6019800"/>
            <a:ext cx="5791200" cy="533400"/>
            <a:chOff x="480" y="2160"/>
            <a:chExt cx="3552" cy="336"/>
          </a:xfrm>
        </p:grpSpPr>
        <p:sp>
          <p:nvSpPr>
            <p:cNvPr id="993381" name="Rectangle 101"/>
            <p:cNvSpPr>
              <a:spLocks noChangeArrowheads="1"/>
            </p:cNvSpPr>
            <p:nvPr/>
          </p:nvSpPr>
          <p:spPr bwMode="auto">
            <a:xfrm>
              <a:off x="816" y="2160"/>
              <a:ext cx="3120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3382" name="Rectangle 102"/>
            <p:cNvSpPr>
              <a:spLocks noChangeArrowheads="1"/>
            </p:cNvSpPr>
            <p:nvPr/>
          </p:nvSpPr>
          <p:spPr bwMode="auto">
            <a:xfrm>
              <a:off x="480" y="2208"/>
              <a:ext cx="3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552450" indent="-55245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2100263" algn="l"/>
                  <a:tab pos="3810000" algn="l"/>
                </a:tabLst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	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= [(coeff*Q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)&gt;&gt; 14] + [x(n) - Q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n-2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]</a:t>
              </a:r>
              <a:endParaRPr lang="en-US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marL="1047750" lvl="1" indent="-304800">
                <a:spcBef>
                  <a:spcPct val="4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  <a:tabLst>
                  <a:tab pos="2100263" algn="l"/>
                  <a:tab pos="3810000" algn="l"/>
                </a:tabLst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93383" name="Text Box 103"/>
          <p:cNvSpPr txBox="1">
            <a:spLocks noChangeArrowheads="1"/>
          </p:cNvSpPr>
          <p:nvPr/>
        </p:nvSpPr>
        <p:spPr bwMode="auto">
          <a:xfrm>
            <a:off x="5410200" y="26844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MPY</a:t>
            </a: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3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330" name="Group 2"/>
          <p:cNvGrpSpPr>
            <a:grpSpLocks/>
          </p:cNvGrpSpPr>
          <p:nvPr/>
        </p:nvGrpSpPr>
        <p:grpSpPr bwMode="auto">
          <a:xfrm>
            <a:off x="1676400" y="762000"/>
            <a:ext cx="5867400" cy="3200400"/>
            <a:chOff x="1200" y="1872"/>
            <a:chExt cx="3696" cy="2352"/>
          </a:xfrm>
        </p:grpSpPr>
        <p:grpSp>
          <p:nvGrpSpPr>
            <p:cNvPr id="995331" name="Group 3"/>
            <p:cNvGrpSpPr>
              <a:grpSpLocks/>
            </p:cNvGrpSpPr>
            <p:nvPr/>
          </p:nvGrpSpPr>
          <p:grpSpPr bwMode="auto">
            <a:xfrm>
              <a:off x="1200" y="1872"/>
              <a:ext cx="3696" cy="2016"/>
              <a:chOff x="864" y="1872"/>
              <a:chExt cx="3696" cy="2016"/>
            </a:xfrm>
          </p:grpSpPr>
          <p:sp>
            <p:nvSpPr>
              <p:cNvPr id="995332" name="Rectangle 4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33" name="Rectangle 5"/>
              <p:cNvSpPr>
                <a:spLocks noChangeArrowheads="1"/>
              </p:cNvSpPr>
              <p:nvPr/>
            </p:nvSpPr>
            <p:spPr bwMode="auto">
              <a:xfrm>
                <a:off x="120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34" name="Rectangle 6"/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35" name="Rectangle 7"/>
              <p:cNvSpPr>
                <a:spLocks noChangeArrowheads="1"/>
              </p:cNvSpPr>
              <p:nvPr/>
            </p:nvSpPr>
            <p:spPr bwMode="auto">
              <a:xfrm>
                <a:off x="187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36" name="Rectangle 8"/>
              <p:cNvSpPr>
                <a:spLocks noChangeArrowheads="1"/>
              </p:cNvSpPr>
              <p:nvPr/>
            </p:nvSpPr>
            <p:spPr bwMode="auto">
              <a:xfrm>
                <a:off x="220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37" name="Rectangle 9"/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38" name="Rectangle 10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39" name="Rectangle 11"/>
              <p:cNvSpPr>
                <a:spLocks noChangeArrowheads="1"/>
              </p:cNvSpPr>
              <p:nvPr/>
            </p:nvSpPr>
            <p:spPr bwMode="auto">
              <a:xfrm>
                <a:off x="3216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0" name="Rectangle 12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1" name="Rectangle 13"/>
              <p:cNvSpPr>
                <a:spLocks noChangeArrowheads="1"/>
              </p:cNvSpPr>
              <p:nvPr/>
            </p:nvSpPr>
            <p:spPr bwMode="auto">
              <a:xfrm>
                <a:off x="3888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2" name="Rectangle 14"/>
              <p:cNvSpPr>
                <a:spLocks noChangeArrowheads="1"/>
              </p:cNvSpPr>
              <p:nvPr/>
            </p:nvSpPr>
            <p:spPr bwMode="auto">
              <a:xfrm>
                <a:off x="4224" y="187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3" name="Rectangle 15"/>
              <p:cNvSpPr>
                <a:spLocks noChangeArrowheads="1"/>
              </p:cNvSpPr>
              <p:nvPr/>
            </p:nvSpPr>
            <p:spPr bwMode="auto">
              <a:xfrm>
                <a:off x="86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4" name="Rectangle 16"/>
              <p:cNvSpPr>
                <a:spLocks noChangeArrowheads="1"/>
              </p:cNvSpPr>
              <p:nvPr/>
            </p:nvSpPr>
            <p:spPr bwMode="auto">
              <a:xfrm>
                <a:off x="120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5" name="Rectangle 17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6" name="Rectangle 18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7" name="Rectangle 19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8" name="Rectangle 20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49" name="Rectangle 21"/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0" name="Rectangle 22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1" name="Rectangle 23"/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2" name="Rectangle 24"/>
              <p:cNvSpPr>
                <a:spLocks noChangeArrowheads="1"/>
              </p:cNvSpPr>
              <p:nvPr/>
            </p:nvSpPr>
            <p:spPr bwMode="auto">
              <a:xfrm>
                <a:off x="3888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3" name="Rectangle 25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4" name="Rectangle 26"/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5" name="Rectangle 27"/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6" name="Rectangle 28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7" name="Rectangle 29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8" name="Rectangle 30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59" name="Rectangle 31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0" name="Rectangle 32"/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1" name="Rectangle 33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2" name="Rectangle 3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3" name="Rectangle 35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4" name="Rectangle 36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5" name="Rectangle 37"/>
              <p:cNvSpPr>
                <a:spLocks noChangeArrowheads="1"/>
              </p:cNvSpPr>
              <p:nvPr/>
            </p:nvSpPr>
            <p:spPr bwMode="auto">
              <a:xfrm>
                <a:off x="86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6" name="Rectangle 38"/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7" name="Rectangle 39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8" name="Rectangle 40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69" name="Rectangle 4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0" name="Rectangle 42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1" name="Rectangle 43"/>
              <p:cNvSpPr>
                <a:spLocks noChangeArrowheads="1"/>
              </p:cNvSpPr>
              <p:nvPr/>
            </p:nvSpPr>
            <p:spPr bwMode="auto">
              <a:xfrm>
                <a:off x="2880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2" name="Rectangle 44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3" name="Rectangle 45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4" name="Rectangle 46"/>
              <p:cNvSpPr>
                <a:spLocks noChangeArrowheads="1"/>
              </p:cNvSpPr>
              <p:nvPr/>
            </p:nvSpPr>
            <p:spPr bwMode="auto">
              <a:xfrm>
                <a:off x="3888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5" name="Rectangle 47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6" name="Rectangle 48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7" name="Rectangle 49"/>
              <p:cNvSpPr>
                <a:spLocks noChangeArrowheads="1"/>
              </p:cNvSpPr>
              <p:nvPr/>
            </p:nvSpPr>
            <p:spPr bwMode="auto">
              <a:xfrm>
                <a:off x="120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8" name="Rectangle 50"/>
              <p:cNvSpPr>
                <a:spLocks noChangeArrowheads="1"/>
              </p:cNvSpPr>
              <p:nvPr/>
            </p:nvSpPr>
            <p:spPr bwMode="auto">
              <a:xfrm>
                <a:off x="153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79" name="Rectangle 51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0" name="Rectangle 52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1" name="Rectangle 5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2" name="Rectangle 54"/>
              <p:cNvSpPr>
                <a:spLocks noChangeArrowheads="1"/>
              </p:cNvSpPr>
              <p:nvPr/>
            </p:nvSpPr>
            <p:spPr bwMode="auto">
              <a:xfrm>
                <a:off x="2880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3" name="Rectangle 55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4" name="Rectangle 56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5" name="Rectangle 57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6" name="Rectangle 58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7" name="Rectangle 59"/>
              <p:cNvSpPr>
                <a:spLocks noChangeArrowheads="1"/>
              </p:cNvSpPr>
              <p:nvPr/>
            </p:nvSpPr>
            <p:spPr bwMode="auto">
              <a:xfrm>
                <a:off x="86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8" name="Rectangle 60"/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89" name="Rectangle 61"/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90" name="Rectangle 62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91" name="Rectangle 63"/>
              <p:cNvSpPr>
                <a:spLocks noChangeArrowheads="1"/>
              </p:cNvSpPr>
              <p:nvPr/>
            </p:nvSpPr>
            <p:spPr bwMode="auto">
              <a:xfrm>
                <a:off x="220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92" name="Rectangle 64"/>
              <p:cNvSpPr>
                <a:spLocks noChangeArrowheads="1"/>
              </p:cNvSpPr>
              <p:nvPr/>
            </p:nvSpPr>
            <p:spPr bwMode="auto">
              <a:xfrm>
                <a:off x="254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93" name="Rectangle 65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94" name="Rectangle 66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95" name="Rectangle 67"/>
              <p:cNvSpPr>
                <a:spLocks noChangeArrowheads="1"/>
              </p:cNvSpPr>
              <p:nvPr/>
            </p:nvSpPr>
            <p:spPr bwMode="auto">
              <a:xfrm>
                <a:off x="3552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96" name="Rectangle 68"/>
              <p:cNvSpPr>
                <a:spLocks noChangeArrowheads="1"/>
              </p:cNvSpPr>
              <p:nvPr/>
            </p:nvSpPr>
            <p:spPr bwMode="auto">
              <a:xfrm>
                <a:off x="3888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95397" name="Rectangle 69"/>
              <p:cNvSpPr>
                <a:spLocks noChangeArrowheads="1"/>
              </p:cNvSpPr>
              <p:nvPr/>
            </p:nvSpPr>
            <p:spPr bwMode="auto">
              <a:xfrm>
                <a:off x="4224" y="355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</p:grpSp>
        <p:sp>
          <p:nvSpPr>
            <p:cNvPr id="995398" name="Rectangle 70"/>
            <p:cNvSpPr>
              <a:spLocks noChangeArrowheads="1"/>
            </p:cNvSpPr>
            <p:nvPr/>
          </p:nvSpPr>
          <p:spPr bwMode="auto">
            <a:xfrm>
              <a:off x="120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399" name="Rectangle 71"/>
            <p:cNvSpPr>
              <a:spLocks noChangeArrowheads="1"/>
            </p:cNvSpPr>
            <p:nvPr/>
          </p:nvSpPr>
          <p:spPr bwMode="auto">
            <a:xfrm>
              <a:off x="153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400" name="Rectangle 72"/>
            <p:cNvSpPr>
              <a:spLocks noChangeArrowheads="1"/>
            </p:cNvSpPr>
            <p:nvPr/>
          </p:nvSpPr>
          <p:spPr bwMode="auto">
            <a:xfrm>
              <a:off x="187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401" name="Rectangle 73"/>
            <p:cNvSpPr>
              <a:spLocks noChangeArrowheads="1"/>
            </p:cNvSpPr>
            <p:nvPr/>
          </p:nvSpPr>
          <p:spPr bwMode="auto">
            <a:xfrm>
              <a:off x="220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402" name="Rectangle 74"/>
            <p:cNvSpPr>
              <a:spLocks noChangeArrowheads="1"/>
            </p:cNvSpPr>
            <p:nvPr/>
          </p:nvSpPr>
          <p:spPr bwMode="auto">
            <a:xfrm>
              <a:off x="254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403" name="Rectangle 75"/>
            <p:cNvSpPr>
              <a:spLocks noChangeArrowheads="1"/>
            </p:cNvSpPr>
            <p:nvPr/>
          </p:nvSpPr>
          <p:spPr bwMode="auto">
            <a:xfrm>
              <a:off x="288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404" name="Rectangle 76"/>
            <p:cNvSpPr>
              <a:spLocks noChangeArrowheads="1"/>
            </p:cNvSpPr>
            <p:nvPr/>
          </p:nvSpPr>
          <p:spPr bwMode="auto">
            <a:xfrm>
              <a:off x="3216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405" name="Rectangle 77"/>
            <p:cNvSpPr>
              <a:spLocks noChangeArrowheads="1"/>
            </p:cNvSpPr>
            <p:nvPr/>
          </p:nvSpPr>
          <p:spPr bwMode="auto">
            <a:xfrm>
              <a:off x="3552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406" name="Rectangle 78"/>
            <p:cNvSpPr>
              <a:spLocks noChangeArrowheads="1"/>
            </p:cNvSpPr>
            <p:nvPr/>
          </p:nvSpPr>
          <p:spPr bwMode="auto">
            <a:xfrm>
              <a:off x="3888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407" name="Rectangle 79"/>
            <p:cNvSpPr>
              <a:spLocks noChangeArrowheads="1"/>
            </p:cNvSpPr>
            <p:nvPr/>
          </p:nvSpPr>
          <p:spPr bwMode="auto">
            <a:xfrm>
              <a:off x="4224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95408" name="Rectangle 80"/>
            <p:cNvSpPr>
              <a:spLocks noChangeArrowheads="1"/>
            </p:cNvSpPr>
            <p:nvPr/>
          </p:nvSpPr>
          <p:spPr bwMode="auto">
            <a:xfrm>
              <a:off x="4560" y="3888"/>
              <a:ext cx="33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995409" name="Text Box 81"/>
          <p:cNvSpPr txBox="1">
            <a:spLocks noChangeArrowheads="1"/>
          </p:cNvSpPr>
          <p:nvPr/>
        </p:nvSpPr>
        <p:spPr bwMode="auto">
          <a:xfrm>
            <a:off x="16764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995410" name="Text Box 82"/>
          <p:cNvSpPr txBox="1">
            <a:spLocks noChangeArrowheads="1"/>
          </p:cNvSpPr>
          <p:nvPr/>
        </p:nvSpPr>
        <p:spPr bwMode="auto">
          <a:xfrm>
            <a:off x="22098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995411" name="Text Box 83"/>
          <p:cNvSpPr txBox="1">
            <a:spLocks noChangeArrowheads="1"/>
          </p:cNvSpPr>
          <p:nvPr/>
        </p:nvSpPr>
        <p:spPr bwMode="auto">
          <a:xfrm>
            <a:off x="27432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995412" name="Text Box 84"/>
          <p:cNvSpPr txBox="1">
            <a:spLocks noChangeArrowheads="1"/>
          </p:cNvSpPr>
          <p:nvPr/>
        </p:nvSpPr>
        <p:spPr bwMode="auto">
          <a:xfrm>
            <a:off x="32766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995413" name="Text Box 85"/>
          <p:cNvSpPr txBox="1">
            <a:spLocks noChangeArrowheads="1"/>
          </p:cNvSpPr>
          <p:nvPr/>
        </p:nvSpPr>
        <p:spPr bwMode="auto">
          <a:xfrm>
            <a:off x="38100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995414" name="Text Box 86"/>
          <p:cNvSpPr txBox="1">
            <a:spLocks noChangeArrowheads="1"/>
          </p:cNvSpPr>
          <p:nvPr/>
        </p:nvSpPr>
        <p:spPr bwMode="auto">
          <a:xfrm>
            <a:off x="43434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995415" name="Text Box 87"/>
          <p:cNvSpPr txBox="1">
            <a:spLocks noChangeArrowheads="1"/>
          </p:cNvSpPr>
          <p:nvPr/>
        </p:nvSpPr>
        <p:spPr bwMode="auto">
          <a:xfrm>
            <a:off x="48768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995416" name="Text Box 88"/>
          <p:cNvSpPr txBox="1">
            <a:spLocks noChangeArrowheads="1"/>
          </p:cNvSpPr>
          <p:nvPr/>
        </p:nvSpPr>
        <p:spPr bwMode="auto">
          <a:xfrm>
            <a:off x="54102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995417" name="Text Box 89"/>
          <p:cNvSpPr txBox="1">
            <a:spLocks noChangeArrowheads="1"/>
          </p:cNvSpPr>
          <p:nvPr/>
        </p:nvSpPr>
        <p:spPr bwMode="auto">
          <a:xfrm>
            <a:off x="5943600" y="838200"/>
            <a:ext cx="5334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995418" name="Text Box 90"/>
          <p:cNvSpPr txBox="1">
            <a:spLocks noChangeArrowheads="1"/>
          </p:cNvSpPr>
          <p:nvPr/>
        </p:nvSpPr>
        <p:spPr bwMode="auto">
          <a:xfrm>
            <a:off x="6400800" y="8382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995419" name="Text Box 91"/>
          <p:cNvSpPr txBox="1">
            <a:spLocks noChangeArrowheads="1"/>
          </p:cNvSpPr>
          <p:nvPr/>
        </p:nvSpPr>
        <p:spPr bwMode="auto">
          <a:xfrm>
            <a:off x="6934200" y="838200"/>
            <a:ext cx="685800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995420" name="Text Box 92"/>
          <p:cNvSpPr txBox="1">
            <a:spLocks noChangeArrowheads="1"/>
          </p:cNvSpPr>
          <p:nvPr/>
        </p:nvSpPr>
        <p:spPr bwMode="auto">
          <a:xfrm>
            <a:off x="1676400" y="13128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LDH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5421" name="Text Box 93"/>
          <p:cNvSpPr txBox="1">
            <a:spLocks noChangeArrowheads="1"/>
          </p:cNvSpPr>
          <p:nvPr/>
        </p:nvSpPr>
        <p:spPr bwMode="auto">
          <a:xfrm>
            <a:off x="3276600" y="26844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MPY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5422" name="Text Box 94"/>
          <p:cNvSpPr txBox="1">
            <a:spLocks noChangeArrowheads="1"/>
          </p:cNvSpPr>
          <p:nvPr/>
        </p:nvSpPr>
        <p:spPr bwMode="auto">
          <a:xfrm>
            <a:off x="4343400" y="31416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SHR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5423" name="Text Box 95"/>
          <p:cNvSpPr txBox="1">
            <a:spLocks noChangeArrowheads="1"/>
          </p:cNvSpPr>
          <p:nvPr/>
        </p:nvSpPr>
        <p:spPr bwMode="auto">
          <a:xfrm>
            <a:off x="4876800" y="22272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ADD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5424" name="Text Box 96"/>
          <p:cNvSpPr txBox="1">
            <a:spLocks noChangeArrowheads="1"/>
          </p:cNvSpPr>
          <p:nvPr/>
        </p:nvSpPr>
        <p:spPr bwMode="auto">
          <a:xfrm>
            <a:off x="4343400" y="17700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SUB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5425" name="Text Box 97"/>
          <p:cNvSpPr txBox="1">
            <a:spLocks noChangeArrowheads="1"/>
          </p:cNvSpPr>
          <p:nvPr/>
        </p:nvSpPr>
        <p:spPr bwMode="auto">
          <a:xfrm>
            <a:off x="4343400" y="35988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MV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95426" name="Rectangle 9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Hand Optimisation</a:t>
            </a:r>
          </a:p>
        </p:txBody>
      </p:sp>
      <p:sp>
        <p:nvSpPr>
          <p:cNvPr id="99542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8153400" cy="6096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The other instructions then follow in the same order.</a:t>
            </a:r>
          </a:p>
        </p:txBody>
      </p:sp>
      <p:sp>
        <p:nvSpPr>
          <p:cNvPr id="995431" name="Text Box 103"/>
          <p:cNvSpPr txBox="1">
            <a:spLocks noChangeArrowheads="1"/>
          </p:cNvSpPr>
          <p:nvPr/>
        </p:nvSpPr>
        <p:spPr bwMode="auto">
          <a:xfrm>
            <a:off x="5410200" y="26844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MPY</a:t>
            </a: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95438" name="Group 110"/>
          <p:cNvGrpSpPr>
            <a:grpSpLocks/>
          </p:cNvGrpSpPr>
          <p:nvPr/>
        </p:nvGrpSpPr>
        <p:grpSpPr bwMode="auto">
          <a:xfrm>
            <a:off x="6477000" y="1770063"/>
            <a:ext cx="1066800" cy="2116137"/>
            <a:chOff x="4080" y="1115"/>
            <a:chExt cx="672" cy="1333"/>
          </a:xfrm>
        </p:grpSpPr>
        <p:sp>
          <p:nvSpPr>
            <p:cNvPr id="995432" name="Text Box 104"/>
            <p:cNvSpPr txBox="1">
              <a:spLocks noChangeArrowheads="1"/>
            </p:cNvSpPr>
            <p:nvPr/>
          </p:nvSpPr>
          <p:spPr bwMode="auto">
            <a:xfrm>
              <a:off x="4080" y="1979"/>
              <a:ext cx="3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SHR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5433" name="Text Box 105"/>
            <p:cNvSpPr txBox="1">
              <a:spLocks noChangeArrowheads="1"/>
            </p:cNvSpPr>
            <p:nvPr/>
          </p:nvSpPr>
          <p:spPr bwMode="auto">
            <a:xfrm>
              <a:off x="4416" y="1403"/>
              <a:ext cx="3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ADD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5434" name="Text Box 106"/>
            <p:cNvSpPr txBox="1">
              <a:spLocks noChangeArrowheads="1"/>
            </p:cNvSpPr>
            <p:nvPr/>
          </p:nvSpPr>
          <p:spPr bwMode="auto">
            <a:xfrm>
              <a:off x="4080" y="1115"/>
              <a:ext cx="3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SUB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5435" name="Text Box 107"/>
            <p:cNvSpPr txBox="1">
              <a:spLocks noChangeArrowheads="1"/>
            </p:cNvSpPr>
            <p:nvPr/>
          </p:nvSpPr>
          <p:spPr bwMode="auto">
            <a:xfrm>
              <a:off x="4080" y="2267"/>
              <a:ext cx="3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MV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995436" name="Rectangle 108"/>
          <p:cNvSpPr>
            <a:spLocks noChangeArrowheads="1"/>
          </p:cNvSpPr>
          <p:nvPr/>
        </p:nvSpPr>
        <p:spPr bwMode="auto">
          <a:xfrm>
            <a:off x="685800" y="49530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2100263" algn="l"/>
                <a:tab pos="3810000" algn="l"/>
              </a:tabLst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Finally the load of x[1] must have occurred before the sub, therefore the load must take place in cycle 5.</a:t>
            </a:r>
          </a:p>
        </p:txBody>
      </p:sp>
      <p:sp>
        <p:nvSpPr>
          <p:cNvPr id="995437" name="Text Box 109"/>
          <p:cNvSpPr txBox="1">
            <a:spLocks noChangeArrowheads="1"/>
          </p:cNvSpPr>
          <p:nvPr/>
        </p:nvSpPr>
        <p:spPr bwMode="auto">
          <a:xfrm>
            <a:off x="3810000" y="1312863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rIns="0"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LDH</a:t>
            </a: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436" grpId="0" autoUpdateAnimBg="0"/>
      <p:bldP spid="99543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6096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Hand optimised assembly (fixed-point):</a:t>
            </a:r>
          </a:p>
        </p:txBody>
      </p:sp>
      <p:grpSp>
        <p:nvGrpSpPr>
          <p:cNvPr id="985095" name="Group 7"/>
          <p:cNvGrpSpPr>
            <a:grpSpLocks/>
          </p:cNvGrpSpPr>
          <p:nvPr/>
        </p:nvGrpSpPr>
        <p:grpSpPr bwMode="auto">
          <a:xfrm>
            <a:off x="990600" y="1814513"/>
            <a:ext cx="8534400" cy="4433887"/>
            <a:chOff x="240" y="1047"/>
            <a:chExt cx="5376" cy="2793"/>
          </a:xfrm>
        </p:grpSpPr>
        <p:sp>
          <p:nvSpPr>
            <p:cNvPr id="985093" name="Rectangle 5"/>
            <p:cNvSpPr>
              <a:spLocks noChangeArrowheads="1"/>
            </p:cNvSpPr>
            <p:nvPr/>
          </p:nvSpPr>
          <p:spPr bwMode="auto">
            <a:xfrm>
              <a:off x="240" y="1056"/>
              <a:ext cx="4464" cy="27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5094" name="Text Box 6"/>
            <p:cNvSpPr txBox="1">
              <a:spLocks noChangeArrowheads="1"/>
            </p:cNvSpPr>
            <p:nvPr/>
          </p:nvSpPr>
          <p:spPr bwMode="auto">
            <a:xfrm>
              <a:off x="240" y="1047"/>
              <a:ext cx="5376" cy="27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; PIPED LOOP PROLOG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GB" sz="1200" b="0">
                <a:effectLst/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           LDH     .D1T1   *A0++(4),A3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|| [ A1]   SUB     .L1     A1,0x1,A1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GB" sz="1200" b="0">
                <a:effectLst/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   [ A1]   B       .S1     loop      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           NOP             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GB" sz="1200" b="0">
                <a:effectLst/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; PIPED LOOP KERNEL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GB" sz="1200" b="0">
                <a:effectLst/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GB" sz="1200" b="0">
                <a:effectLst/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 loop:     MPY     .M2     B4,B5,B6  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GB" sz="1200" b="0">
                <a:effectLst/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   [ A1]   SUB     .L1     A1,0x1,A1 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||         LDH     .D1T1   *A0++(4),A3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GB" sz="1200" b="0">
                <a:effectLst/>
                <a:latin typeface="Courier New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           MV      .L1X    B4,A4     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||         SUB     .D1     A3,A4,A3  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||         SHR     .S2     B6,0xe,B4 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|| [ A1]   B       .S1     loop       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GB" sz="1200" b="0">
                <a:effectLst/>
                <a:latin typeface="Courier New" pitchFamily="49" charset="0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</a:pPr>
              <a:r>
                <a:rPr lang="en-GB" sz="1200" b="0">
                  <a:effectLst/>
                  <a:latin typeface="Courier New" pitchFamily="49" charset="0"/>
                </a:rPr>
                <a:t>           ADD     .L2X    A3,B4,B4 </a:t>
              </a:r>
              <a:endParaRPr lang="en-US" sz="2400" b="0">
                <a:effectLst/>
                <a:latin typeface="Arial" charset="0"/>
              </a:endParaRPr>
            </a:p>
          </p:txBody>
        </p:sp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Testing the Implementation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8153400" cy="6096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The input signal is modulated with the square magnitude and sent to the codec.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/>
              <a:t>Therefore when the frequency of the input signal corresponds to the detection frequency, the input tone appears at the output.</a:t>
            </a:r>
          </a:p>
        </p:txBody>
      </p:sp>
      <p:sp>
        <p:nvSpPr>
          <p:cNvPr id="987143" name="Rectangle 7"/>
          <p:cNvSpPr>
            <a:spLocks noChangeArrowheads="1"/>
          </p:cNvSpPr>
          <p:nvPr/>
        </p:nvSpPr>
        <p:spPr bwMode="auto">
          <a:xfrm>
            <a:off x="6248400" y="1371600"/>
            <a:ext cx="1676400" cy="1752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87144" name="Text Box 8"/>
          <p:cNvSpPr txBox="1">
            <a:spLocks noChangeArrowheads="1"/>
          </p:cNvSpPr>
          <p:nvPr/>
        </p:nvSpPr>
        <p:spPr bwMode="auto">
          <a:xfrm>
            <a:off x="6248400" y="2005013"/>
            <a:ext cx="16764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PC</a:t>
            </a:r>
          </a:p>
        </p:txBody>
      </p:sp>
      <p:sp>
        <p:nvSpPr>
          <p:cNvPr id="987145" name="Rectangle 9"/>
          <p:cNvSpPr>
            <a:spLocks noChangeArrowheads="1"/>
          </p:cNvSpPr>
          <p:nvPr/>
        </p:nvSpPr>
        <p:spPr bwMode="auto">
          <a:xfrm>
            <a:off x="3886200" y="1828800"/>
            <a:ext cx="16764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87146" name="Text Box 10"/>
          <p:cNvSpPr txBox="1">
            <a:spLocks noChangeArrowheads="1"/>
          </p:cNvSpPr>
          <p:nvPr/>
        </p:nvSpPr>
        <p:spPr bwMode="auto">
          <a:xfrm>
            <a:off x="3886200" y="2005013"/>
            <a:ext cx="16764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DSK</a:t>
            </a:r>
          </a:p>
        </p:txBody>
      </p:sp>
      <p:sp>
        <p:nvSpPr>
          <p:cNvPr id="987147" name="Line 11"/>
          <p:cNvSpPr>
            <a:spLocks noChangeShapeType="1"/>
          </p:cNvSpPr>
          <p:nvPr/>
        </p:nvSpPr>
        <p:spPr bwMode="auto">
          <a:xfrm>
            <a:off x="5562600" y="2209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pt-PT"/>
          </a:p>
        </p:txBody>
      </p:sp>
      <p:grpSp>
        <p:nvGrpSpPr>
          <p:cNvPr id="987152" name="Group 16"/>
          <p:cNvGrpSpPr>
            <a:grpSpLocks/>
          </p:cNvGrpSpPr>
          <p:nvPr/>
        </p:nvGrpSpPr>
        <p:grpSpPr bwMode="auto">
          <a:xfrm>
            <a:off x="1524000" y="1219200"/>
            <a:ext cx="1676400" cy="774700"/>
            <a:chOff x="960" y="904"/>
            <a:chExt cx="1056" cy="488"/>
          </a:xfrm>
        </p:grpSpPr>
        <p:sp>
          <p:nvSpPr>
            <p:cNvPr id="987148" name="Rectangle 12"/>
            <p:cNvSpPr>
              <a:spLocks noChangeArrowheads="1"/>
            </p:cNvSpPr>
            <p:nvPr/>
          </p:nvSpPr>
          <p:spPr bwMode="auto">
            <a:xfrm>
              <a:off x="960" y="912"/>
              <a:ext cx="105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7149" name="Text Box 13"/>
            <p:cNvSpPr txBox="1">
              <a:spLocks noChangeArrowheads="1"/>
            </p:cNvSpPr>
            <p:nvPr/>
          </p:nvSpPr>
          <p:spPr bwMode="auto">
            <a:xfrm>
              <a:off x="960" y="904"/>
              <a:ext cx="1056" cy="4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Signal Gen</a:t>
              </a:r>
            </a:p>
          </p:txBody>
        </p:sp>
      </p:grpSp>
      <p:grpSp>
        <p:nvGrpSpPr>
          <p:cNvPr id="987153" name="Group 17"/>
          <p:cNvGrpSpPr>
            <a:grpSpLocks/>
          </p:cNvGrpSpPr>
          <p:nvPr/>
        </p:nvGrpSpPr>
        <p:grpSpPr bwMode="auto">
          <a:xfrm>
            <a:off x="1524000" y="2438400"/>
            <a:ext cx="1676400" cy="774700"/>
            <a:chOff x="960" y="1624"/>
            <a:chExt cx="1056" cy="488"/>
          </a:xfrm>
        </p:grpSpPr>
        <p:sp>
          <p:nvSpPr>
            <p:cNvPr id="987151" name="Rectangle 15"/>
            <p:cNvSpPr>
              <a:spLocks noChangeArrowheads="1"/>
            </p:cNvSpPr>
            <p:nvPr/>
          </p:nvSpPr>
          <p:spPr bwMode="auto">
            <a:xfrm>
              <a:off x="960" y="1632"/>
              <a:ext cx="105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87150" name="Text Box 14"/>
            <p:cNvSpPr txBox="1">
              <a:spLocks noChangeArrowheads="1"/>
            </p:cNvSpPr>
            <p:nvPr/>
          </p:nvSpPr>
          <p:spPr bwMode="auto">
            <a:xfrm>
              <a:off x="960" y="1624"/>
              <a:ext cx="1056" cy="4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Osc/Spec Analyser</a:t>
              </a:r>
            </a:p>
          </p:txBody>
        </p:sp>
      </p:grpSp>
      <p:sp>
        <p:nvSpPr>
          <p:cNvPr id="987154" name="Line 18"/>
          <p:cNvSpPr>
            <a:spLocks noChangeShapeType="1"/>
          </p:cNvSpPr>
          <p:nvPr/>
        </p:nvSpPr>
        <p:spPr bwMode="auto">
          <a:xfrm>
            <a:off x="3200400" y="2971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87155" name="Line 19"/>
          <p:cNvSpPr>
            <a:spLocks noChangeShapeType="1"/>
          </p:cNvSpPr>
          <p:nvPr/>
        </p:nvSpPr>
        <p:spPr bwMode="auto">
          <a:xfrm>
            <a:off x="3200400" y="1905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med" len="med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87157" name="Line 21"/>
          <p:cNvSpPr>
            <a:spLocks noChangeShapeType="1"/>
          </p:cNvSpPr>
          <p:nvPr/>
        </p:nvSpPr>
        <p:spPr bwMode="auto">
          <a:xfrm flipH="1">
            <a:off x="3657600" y="2514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87158" name="Line 22"/>
          <p:cNvSpPr>
            <a:spLocks noChangeShapeType="1"/>
          </p:cNvSpPr>
          <p:nvPr/>
        </p:nvSpPr>
        <p:spPr bwMode="auto">
          <a:xfrm>
            <a:off x="3657600" y="2514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87159" name="Line 23"/>
          <p:cNvSpPr>
            <a:spLocks noChangeShapeType="1"/>
          </p:cNvSpPr>
          <p:nvPr/>
        </p:nvSpPr>
        <p:spPr bwMode="auto">
          <a:xfrm>
            <a:off x="3429000" y="1905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987160" name="Line 24"/>
          <p:cNvSpPr>
            <a:spLocks noChangeShapeType="1"/>
          </p:cNvSpPr>
          <p:nvPr/>
        </p:nvSpPr>
        <p:spPr bwMode="auto">
          <a:xfrm flipH="1">
            <a:off x="3200400" y="2667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pt-PT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Code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458200" cy="4495800"/>
          </a:xfrm>
          <a:noFill/>
          <a:ln/>
        </p:spPr>
        <p:txBody>
          <a:bodyPr anchorCtr="0"/>
          <a:lstStyle/>
          <a:p>
            <a:pPr>
              <a:tabLst>
                <a:tab pos="4762500" algn="l"/>
              </a:tabLst>
            </a:pPr>
            <a:r>
              <a:rPr lang="en-US"/>
              <a:t>Code location:</a:t>
            </a:r>
          </a:p>
          <a:p>
            <a:pPr marL="1044575" lvl="1" indent="-301625">
              <a:tabLst>
                <a:tab pos="4762500" algn="l"/>
              </a:tabLst>
            </a:pPr>
            <a:r>
              <a:rPr lang="en-US" sz="2200"/>
              <a:t>Code\Chapter 17 - Goertzel Algorithm</a:t>
            </a:r>
          </a:p>
          <a:p>
            <a:pPr>
              <a:tabLst>
                <a:tab pos="4762500" algn="l"/>
              </a:tabLst>
            </a:pPr>
            <a:r>
              <a:rPr lang="en-US"/>
              <a:t>Projects:</a:t>
            </a:r>
          </a:p>
          <a:p>
            <a:pPr marL="1044575" lvl="1" indent="-301625">
              <a:tabLst>
                <a:tab pos="4762500" algn="l"/>
              </a:tabLst>
            </a:pPr>
            <a:r>
              <a:rPr lang="en-US" sz="2200"/>
              <a:t>Fixed Point in C:	\Goertzel_C_Fixed\</a:t>
            </a:r>
          </a:p>
          <a:p>
            <a:pPr marL="1044575" lvl="1" indent="-301625">
              <a:tabLst>
                <a:tab pos="4762500" algn="l"/>
              </a:tabLst>
            </a:pPr>
            <a:r>
              <a:rPr lang="en-US" sz="2200"/>
              <a:t>Fixed Point in C with EDMA: 	\Goertzel_C_Fixed_EDMA\</a:t>
            </a:r>
          </a:p>
          <a:p>
            <a:pPr marL="1044575" lvl="1" indent="-301625">
              <a:tabLst>
                <a:tab pos="4762500" algn="l"/>
              </a:tabLst>
            </a:pPr>
            <a:r>
              <a:rPr lang="en-US" sz="2200"/>
              <a:t>Fixed Point in Linear Asm:	\Goertzel_Sa_Fixed\</a:t>
            </a:r>
          </a:p>
          <a:p>
            <a:pPr marL="1044575" lvl="1" indent="-301625">
              <a:tabLst>
                <a:tab pos="4762500" algn="l"/>
              </a:tabLst>
            </a:pPr>
            <a:r>
              <a:rPr lang="en-US" sz="2200"/>
              <a:t>Floating Point in Linear Asm:	\Goertzel_Sa_Float\</a:t>
            </a:r>
            <a:r>
              <a:rPr lang="en-US" sz="2400"/>
              <a:t>	</a:t>
            </a:r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6934200" cy="1654175"/>
          </a:xfrm>
        </p:spPr>
        <p:txBody>
          <a:bodyPr/>
          <a:lstStyle/>
          <a:p>
            <a:r>
              <a:rPr lang="en-US"/>
              <a:t>Chapter 17</a:t>
            </a:r>
          </a:p>
          <a:p>
            <a:r>
              <a:rPr lang="en-US"/>
              <a:t>Goertzel Algorithm</a:t>
            </a:r>
          </a:p>
          <a:p>
            <a:r>
              <a:rPr lang="en-US"/>
              <a:t>- End -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829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14478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The Goertzel algorithm is mainly used to detect tones for Dual Tone Multi-Frequency (DTMF) applications.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/>
              <a:t>DTMF is predominately used for push-button digital telephone sets which are an alternative to rotary telephone sets.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/>
              <a:t>DTMF has now been extended to electronic mail and telephone banking systems in which users select options from a menu by sending DTMF signals from a telephone.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14478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In a DTMF signaling system a combination of two frequency tones represents a specific digit, character (A, B, C or D) or symbol (* or #).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/>
              <a:t>Two types of signal processing are involved:</a:t>
            </a:r>
          </a:p>
          <a:p>
            <a:pPr marL="1047750" lvl="1">
              <a:tabLst>
                <a:tab pos="2100263" algn="l"/>
                <a:tab pos="3810000" algn="l"/>
              </a:tabLst>
            </a:pPr>
            <a:r>
              <a:rPr lang="en-US"/>
              <a:t>Coding or generation.</a:t>
            </a:r>
          </a:p>
          <a:p>
            <a:pPr marL="1047750" lvl="1">
              <a:tabLst>
                <a:tab pos="2100263" algn="l"/>
                <a:tab pos="3810000" algn="l"/>
              </a:tabLst>
            </a:pPr>
            <a:r>
              <a:rPr lang="en-US"/>
              <a:t>Decoding or detection.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/>
              <a:t>For coding, two sinusoidal sequences of finite length are added in order to represent a digit, character or symbol as shown in the following example.</a:t>
            </a: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DTMF Signaling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DTMF Tone Generation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943600"/>
            <a:ext cx="8153400" cy="9144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 sz="2800"/>
              <a:t>Example: Button 5 results in a 770Hz and a 1336Hz tone being generated simultaneously.</a:t>
            </a:r>
            <a:endParaRPr lang="en-US"/>
          </a:p>
        </p:txBody>
      </p:sp>
      <p:grpSp>
        <p:nvGrpSpPr>
          <p:cNvPr id="954490" name="Group 122"/>
          <p:cNvGrpSpPr>
            <a:grpSpLocks/>
          </p:cNvGrpSpPr>
          <p:nvPr/>
        </p:nvGrpSpPr>
        <p:grpSpPr bwMode="auto">
          <a:xfrm>
            <a:off x="1981200" y="1066800"/>
            <a:ext cx="4114800" cy="2819400"/>
            <a:chOff x="1248" y="672"/>
            <a:chExt cx="2592" cy="1776"/>
          </a:xfrm>
        </p:grpSpPr>
        <p:grpSp>
          <p:nvGrpSpPr>
            <p:cNvPr id="954378" name="Group 10"/>
            <p:cNvGrpSpPr>
              <a:grpSpLocks/>
            </p:cNvGrpSpPr>
            <p:nvPr/>
          </p:nvGrpSpPr>
          <p:grpSpPr bwMode="auto">
            <a:xfrm>
              <a:off x="1920" y="960"/>
              <a:ext cx="384" cy="288"/>
              <a:chOff x="1488" y="1200"/>
              <a:chExt cx="384" cy="288"/>
            </a:xfrm>
          </p:grpSpPr>
          <p:sp>
            <p:nvSpPr>
              <p:cNvPr id="954376" name="Rectangle 8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377" name="Text Box 9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</p:grpSp>
        <p:grpSp>
          <p:nvGrpSpPr>
            <p:cNvPr id="954379" name="Group 11"/>
            <p:cNvGrpSpPr>
              <a:grpSpLocks/>
            </p:cNvGrpSpPr>
            <p:nvPr/>
          </p:nvGrpSpPr>
          <p:grpSpPr bwMode="auto">
            <a:xfrm>
              <a:off x="2400" y="960"/>
              <a:ext cx="384" cy="288"/>
              <a:chOff x="1488" y="1200"/>
              <a:chExt cx="384" cy="288"/>
            </a:xfrm>
          </p:grpSpPr>
          <p:sp>
            <p:nvSpPr>
              <p:cNvPr id="954380" name="Rectangle 1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381" name="Text Box 13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</a:p>
            </p:txBody>
          </p:sp>
        </p:grpSp>
        <p:grpSp>
          <p:nvGrpSpPr>
            <p:cNvPr id="954382" name="Group 14"/>
            <p:cNvGrpSpPr>
              <a:grpSpLocks/>
            </p:cNvGrpSpPr>
            <p:nvPr/>
          </p:nvGrpSpPr>
          <p:grpSpPr bwMode="auto">
            <a:xfrm>
              <a:off x="2880" y="960"/>
              <a:ext cx="384" cy="288"/>
              <a:chOff x="1488" y="1200"/>
              <a:chExt cx="384" cy="288"/>
            </a:xfrm>
          </p:grpSpPr>
          <p:sp>
            <p:nvSpPr>
              <p:cNvPr id="954383" name="Rectangle 15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384" name="Text Box 16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</a:p>
            </p:txBody>
          </p:sp>
        </p:grpSp>
        <p:grpSp>
          <p:nvGrpSpPr>
            <p:cNvPr id="954385" name="Group 17"/>
            <p:cNvGrpSpPr>
              <a:grpSpLocks/>
            </p:cNvGrpSpPr>
            <p:nvPr/>
          </p:nvGrpSpPr>
          <p:grpSpPr bwMode="auto">
            <a:xfrm>
              <a:off x="2880" y="1344"/>
              <a:ext cx="384" cy="288"/>
              <a:chOff x="1488" y="1200"/>
              <a:chExt cx="384" cy="288"/>
            </a:xfrm>
          </p:grpSpPr>
          <p:sp>
            <p:nvSpPr>
              <p:cNvPr id="954386" name="Rectangle 18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387" name="Text Box 19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</a:t>
                </a:r>
              </a:p>
            </p:txBody>
          </p:sp>
        </p:grpSp>
        <p:grpSp>
          <p:nvGrpSpPr>
            <p:cNvPr id="954388" name="Group 20"/>
            <p:cNvGrpSpPr>
              <a:grpSpLocks/>
            </p:cNvGrpSpPr>
            <p:nvPr/>
          </p:nvGrpSpPr>
          <p:grpSpPr bwMode="auto">
            <a:xfrm>
              <a:off x="2400" y="1344"/>
              <a:ext cx="384" cy="288"/>
              <a:chOff x="1488" y="1200"/>
              <a:chExt cx="384" cy="288"/>
            </a:xfrm>
          </p:grpSpPr>
          <p:sp>
            <p:nvSpPr>
              <p:cNvPr id="954389" name="Rectangle 21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390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5</a:t>
                </a:r>
              </a:p>
            </p:txBody>
          </p:sp>
        </p:grpSp>
        <p:grpSp>
          <p:nvGrpSpPr>
            <p:cNvPr id="954391" name="Group 23"/>
            <p:cNvGrpSpPr>
              <a:grpSpLocks/>
            </p:cNvGrpSpPr>
            <p:nvPr/>
          </p:nvGrpSpPr>
          <p:grpSpPr bwMode="auto">
            <a:xfrm>
              <a:off x="1920" y="1344"/>
              <a:ext cx="384" cy="288"/>
              <a:chOff x="1488" y="1200"/>
              <a:chExt cx="384" cy="288"/>
            </a:xfrm>
          </p:grpSpPr>
          <p:sp>
            <p:nvSpPr>
              <p:cNvPr id="954392" name="Rectangle 24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393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4</a:t>
                </a:r>
              </a:p>
            </p:txBody>
          </p:sp>
        </p:grpSp>
        <p:grpSp>
          <p:nvGrpSpPr>
            <p:cNvPr id="954394" name="Group 26"/>
            <p:cNvGrpSpPr>
              <a:grpSpLocks/>
            </p:cNvGrpSpPr>
            <p:nvPr/>
          </p:nvGrpSpPr>
          <p:grpSpPr bwMode="auto">
            <a:xfrm>
              <a:off x="1920" y="1728"/>
              <a:ext cx="384" cy="288"/>
              <a:chOff x="1488" y="1200"/>
              <a:chExt cx="384" cy="288"/>
            </a:xfrm>
          </p:grpSpPr>
          <p:sp>
            <p:nvSpPr>
              <p:cNvPr id="954395" name="Rectangle 27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396" name="Text Box 28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7</a:t>
                </a:r>
              </a:p>
            </p:txBody>
          </p:sp>
        </p:grpSp>
        <p:grpSp>
          <p:nvGrpSpPr>
            <p:cNvPr id="954397" name="Group 29"/>
            <p:cNvGrpSpPr>
              <a:grpSpLocks/>
            </p:cNvGrpSpPr>
            <p:nvPr/>
          </p:nvGrpSpPr>
          <p:grpSpPr bwMode="auto">
            <a:xfrm>
              <a:off x="2400" y="1728"/>
              <a:ext cx="384" cy="288"/>
              <a:chOff x="1488" y="1200"/>
              <a:chExt cx="384" cy="288"/>
            </a:xfrm>
          </p:grpSpPr>
          <p:sp>
            <p:nvSpPr>
              <p:cNvPr id="954398" name="Rectangle 30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399" name="Text Box 31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8</a:t>
                </a:r>
              </a:p>
            </p:txBody>
          </p:sp>
        </p:grpSp>
        <p:grpSp>
          <p:nvGrpSpPr>
            <p:cNvPr id="954400" name="Group 32"/>
            <p:cNvGrpSpPr>
              <a:grpSpLocks/>
            </p:cNvGrpSpPr>
            <p:nvPr/>
          </p:nvGrpSpPr>
          <p:grpSpPr bwMode="auto">
            <a:xfrm>
              <a:off x="2880" y="1728"/>
              <a:ext cx="384" cy="288"/>
              <a:chOff x="1488" y="1200"/>
              <a:chExt cx="384" cy="288"/>
            </a:xfrm>
          </p:grpSpPr>
          <p:sp>
            <p:nvSpPr>
              <p:cNvPr id="954401" name="Rectangle 33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402" name="Text Box 34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9</a:t>
                </a:r>
              </a:p>
            </p:txBody>
          </p:sp>
        </p:grpSp>
        <p:grpSp>
          <p:nvGrpSpPr>
            <p:cNvPr id="954403" name="Group 35"/>
            <p:cNvGrpSpPr>
              <a:grpSpLocks/>
            </p:cNvGrpSpPr>
            <p:nvPr/>
          </p:nvGrpSpPr>
          <p:grpSpPr bwMode="auto">
            <a:xfrm>
              <a:off x="2880" y="2112"/>
              <a:ext cx="384" cy="288"/>
              <a:chOff x="1488" y="1200"/>
              <a:chExt cx="384" cy="288"/>
            </a:xfrm>
          </p:grpSpPr>
          <p:sp>
            <p:nvSpPr>
              <p:cNvPr id="954404" name="Rectangle 36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405" name="Text Box 37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#</a:t>
                </a:r>
              </a:p>
            </p:txBody>
          </p:sp>
        </p:grpSp>
        <p:grpSp>
          <p:nvGrpSpPr>
            <p:cNvPr id="954406" name="Group 38"/>
            <p:cNvGrpSpPr>
              <a:grpSpLocks/>
            </p:cNvGrpSpPr>
            <p:nvPr/>
          </p:nvGrpSpPr>
          <p:grpSpPr bwMode="auto">
            <a:xfrm>
              <a:off x="2400" y="2112"/>
              <a:ext cx="384" cy="288"/>
              <a:chOff x="1488" y="1200"/>
              <a:chExt cx="384" cy="288"/>
            </a:xfrm>
          </p:grpSpPr>
          <p:sp>
            <p:nvSpPr>
              <p:cNvPr id="954407" name="Rectangle 39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408" name="Text Box 40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</p:grpSp>
        <p:grpSp>
          <p:nvGrpSpPr>
            <p:cNvPr id="954409" name="Group 41"/>
            <p:cNvGrpSpPr>
              <a:grpSpLocks/>
            </p:cNvGrpSpPr>
            <p:nvPr/>
          </p:nvGrpSpPr>
          <p:grpSpPr bwMode="auto">
            <a:xfrm>
              <a:off x="1920" y="2112"/>
              <a:ext cx="384" cy="288"/>
              <a:chOff x="1488" y="1200"/>
              <a:chExt cx="384" cy="288"/>
            </a:xfrm>
          </p:grpSpPr>
          <p:sp>
            <p:nvSpPr>
              <p:cNvPr id="954410" name="Rectangle 42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411" name="Text Box 43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*</a:t>
                </a:r>
              </a:p>
            </p:txBody>
          </p:sp>
        </p:grpSp>
        <p:grpSp>
          <p:nvGrpSpPr>
            <p:cNvPr id="954412" name="Group 44"/>
            <p:cNvGrpSpPr>
              <a:grpSpLocks/>
            </p:cNvGrpSpPr>
            <p:nvPr/>
          </p:nvGrpSpPr>
          <p:grpSpPr bwMode="auto">
            <a:xfrm>
              <a:off x="3360" y="960"/>
              <a:ext cx="384" cy="288"/>
              <a:chOff x="1488" y="1200"/>
              <a:chExt cx="384" cy="288"/>
            </a:xfrm>
          </p:grpSpPr>
          <p:sp>
            <p:nvSpPr>
              <p:cNvPr id="954413" name="Rectangle 45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414" name="Text Box 46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</p:grpSp>
        <p:grpSp>
          <p:nvGrpSpPr>
            <p:cNvPr id="954415" name="Group 47"/>
            <p:cNvGrpSpPr>
              <a:grpSpLocks/>
            </p:cNvGrpSpPr>
            <p:nvPr/>
          </p:nvGrpSpPr>
          <p:grpSpPr bwMode="auto">
            <a:xfrm>
              <a:off x="3360" y="1344"/>
              <a:ext cx="384" cy="288"/>
              <a:chOff x="1488" y="1200"/>
              <a:chExt cx="384" cy="288"/>
            </a:xfrm>
          </p:grpSpPr>
          <p:sp>
            <p:nvSpPr>
              <p:cNvPr id="954416" name="Rectangle 48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417" name="Text Box 49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</a:t>
                </a:r>
              </a:p>
            </p:txBody>
          </p:sp>
        </p:grpSp>
        <p:grpSp>
          <p:nvGrpSpPr>
            <p:cNvPr id="954418" name="Group 50"/>
            <p:cNvGrpSpPr>
              <a:grpSpLocks/>
            </p:cNvGrpSpPr>
            <p:nvPr/>
          </p:nvGrpSpPr>
          <p:grpSpPr bwMode="auto">
            <a:xfrm>
              <a:off x="3360" y="1728"/>
              <a:ext cx="384" cy="288"/>
              <a:chOff x="1488" y="1200"/>
              <a:chExt cx="384" cy="288"/>
            </a:xfrm>
          </p:grpSpPr>
          <p:sp>
            <p:nvSpPr>
              <p:cNvPr id="954419" name="Rectangle 51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420" name="Text Box 52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</a:t>
                </a:r>
              </a:p>
            </p:txBody>
          </p:sp>
        </p:grpSp>
        <p:grpSp>
          <p:nvGrpSpPr>
            <p:cNvPr id="954421" name="Group 53"/>
            <p:cNvGrpSpPr>
              <a:grpSpLocks/>
            </p:cNvGrpSpPr>
            <p:nvPr/>
          </p:nvGrpSpPr>
          <p:grpSpPr bwMode="auto">
            <a:xfrm>
              <a:off x="3360" y="2112"/>
              <a:ext cx="384" cy="288"/>
              <a:chOff x="1488" y="1200"/>
              <a:chExt cx="384" cy="288"/>
            </a:xfrm>
          </p:grpSpPr>
          <p:sp>
            <p:nvSpPr>
              <p:cNvPr id="954422" name="Rectangle 54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pt-PT"/>
              </a:p>
            </p:txBody>
          </p:sp>
          <p:sp>
            <p:nvSpPr>
              <p:cNvPr id="954423" name="Text Box 55"/>
              <p:cNvSpPr txBox="1">
                <a:spLocks noChangeArrowheads="1"/>
              </p:cNvSpPr>
              <p:nvPr/>
            </p:nvSpPr>
            <p:spPr bwMode="auto">
              <a:xfrm>
                <a:off x="1488" y="1215"/>
                <a:ext cx="384" cy="27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</p:grpSp>
        <p:sp>
          <p:nvSpPr>
            <p:cNvPr id="954424" name="Text Box 56"/>
            <p:cNvSpPr txBox="1">
              <a:spLocks noChangeArrowheads="1"/>
            </p:cNvSpPr>
            <p:nvPr/>
          </p:nvSpPr>
          <p:spPr bwMode="auto">
            <a:xfrm>
              <a:off x="1824" y="683"/>
              <a:ext cx="57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1209Hz</a:t>
              </a:r>
            </a:p>
          </p:txBody>
        </p:sp>
        <p:sp>
          <p:nvSpPr>
            <p:cNvPr id="954425" name="Text Box 57"/>
            <p:cNvSpPr txBox="1">
              <a:spLocks noChangeArrowheads="1"/>
            </p:cNvSpPr>
            <p:nvPr/>
          </p:nvSpPr>
          <p:spPr bwMode="auto">
            <a:xfrm>
              <a:off x="2304" y="683"/>
              <a:ext cx="57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1336Hz</a:t>
              </a:r>
            </a:p>
          </p:txBody>
        </p:sp>
        <p:sp>
          <p:nvSpPr>
            <p:cNvPr id="954426" name="Text Box 58"/>
            <p:cNvSpPr txBox="1">
              <a:spLocks noChangeArrowheads="1"/>
            </p:cNvSpPr>
            <p:nvPr/>
          </p:nvSpPr>
          <p:spPr bwMode="auto">
            <a:xfrm>
              <a:off x="2784" y="683"/>
              <a:ext cx="57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1477Hz</a:t>
              </a:r>
            </a:p>
          </p:txBody>
        </p:sp>
        <p:sp>
          <p:nvSpPr>
            <p:cNvPr id="954427" name="Text Box 59"/>
            <p:cNvSpPr txBox="1">
              <a:spLocks noChangeArrowheads="1"/>
            </p:cNvSpPr>
            <p:nvPr/>
          </p:nvSpPr>
          <p:spPr bwMode="auto">
            <a:xfrm>
              <a:off x="3264" y="683"/>
              <a:ext cx="57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1633Hz</a:t>
              </a:r>
            </a:p>
          </p:txBody>
        </p:sp>
        <p:sp>
          <p:nvSpPr>
            <p:cNvPr id="954428" name="Text Box 60"/>
            <p:cNvSpPr txBox="1">
              <a:spLocks noChangeArrowheads="1"/>
            </p:cNvSpPr>
            <p:nvPr/>
          </p:nvSpPr>
          <p:spPr bwMode="auto">
            <a:xfrm>
              <a:off x="1248" y="1008"/>
              <a:ext cx="57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697Hz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54429" name="Text Box 61"/>
            <p:cNvSpPr txBox="1">
              <a:spLocks noChangeArrowheads="1"/>
            </p:cNvSpPr>
            <p:nvPr/>
          </p:nvSpPr>
          <p:spPr bwMode="auto">
            <a:xfrm>
              <a:off x="1248" y="1392"/>
              <a:ext cx="57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770Hz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54430" name="Text Box 62"/>
            <p:cNvSpPr txBox="1">
              <a:spLocks noChangeArrowheads="1"/>
            </p:cNvSpPr>
            <p:nvPr/>
          </p:nvSpPr>
          <p:spPr bwMode="auto">
            <a:xfrm>
              <a:off x="1248" y="1776"/>
              <a:ext cx="57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852Hz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54431" name="Text Box 63"/>
            <p:cNvSpPr txBox="1">
              <a:spLocks noChangeArrowheads="1"/>
            </p:cNvSpPr>
            <p:nvPr/>
          </p:nvSpPr>
          <p:spPr bwMode="auto">
            <a:xfrm>
              <a:off x="1248" y="2160"/>
              <a:ext cx="57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941Hz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54433" name="Line 65"/>
            <p:cNvSpPr>
              <a:spLocks noChangeShapeType="1"/>
            </p:cNvSpPr>
            <p:nvPr/>
          </p:nvSpPr>
          <p:spPr bwMode="auto">
            <a:xfrm>
              <a:off x="2352" y="672"/>
              <a:ext cx="0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34" name="Line 66"/>
            <p:cNvSpPr>
              <a:spLocks noChangeShapeType="1"/>
            </p:cNvSpPr>
            <p:nvPr/>
          </p:nvSpPr>
          <p:spPr bwMode="auto">
            <a:xfrm>
              <a:off x="2832" y="672"/>
              <a:ext cx="0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35" name="Line 67"/>
            <p:cNvSpPr>
              <a:spLocks noChangeShapeType="1"/>
            </p:cNvSpPr>
            <p:nvPr/>
          </p:nvSpPr>
          <p:spPr bwMode="auto">
            <a:xfrm>
              <a:off x="3312" y="672"/>
              <a:ext cx="0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36" name="Line 68"/>
            <p:cNvSpPr>
              <a:spLocks noChangeShapeType="1"/>
            </p:cNvSpPr>
            <p:nvPr/>
          </p:nvSpPr>
          <p:spPr bwMode="auto">
            <a:xfrm>
              <a:off x="1392" y="1296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38" name="Line 70"/>
            <p:cNvSpPr>
              <a:spLocks noChangeShapeType="1"/>
            </p:cNvSpPr>
            <p:nvPr/>
          </p:nvSpPr>
          <p:spPr bwMode="auto">
            <a:xfrm>
              <a:off x="1392" y="1680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39" name="Line 71"/>
            <p:cNvSpPr>
              <a:spLocks noChangeShapeType="1"/>
            </p:cNvSpPr>
            <p:nvPr/>
          </p:nvSpPr>
          <p:spPr bwMode="auto">
            <a:xfrm>
              <a:off x="1392" y="2064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40" name="Line 72"/>
            <p:cNvSpPr>
              <a:spLocks noChangeShapeType="1"/>
            </p:cNvSpPr>
            <p:nvPr/>
          </p:nvSpPr>
          <p:spPr bwMode="auto">
            <a:xfrm>
              <a:off x="1392" y="912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41" name="Line 73"/>
            <p:cNvSpPr>
              <a:spLocks noChangeShapeType="1"/>
            </p:cNvSpPr>
            <p:nvPr/>
          </p:nvSpPr>
          <p:spPr bwMode="auto">
            <a:xfrm>
              <a:off x="1872" y="672"/>
              <a:ext cx="0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954442" name="Group 74"/>
          <p:cNvGrpSpPr>
            <a:grpSpLocks/>
          </p:cNvGrpSpPr>
          <p:nvPr/>
        </p:nvGrpSpPr>
        <p:grpSpPr bwMode="auto">
          <a:xfrm>
            <a:off x="3048000" y="1524000"/>
            <a:ext cx="609600" cy="457200"/>
            <a:chOff x="1488" y="1200"/>
            <a:chExt cx="384" cy="288"/>
          </a:xfrm>
        </p:grpSpPr>
        <p:sp>
          <p:nvSpPr>
            <p:cNvPr id="954443" name="Rectangle 75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44" name="Text Box 76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954445" name="Group 77"/>
          <p:cNvGrpSpPr>
            <a:grpSpLocks/>
          </p:cNvGrpSpPr>
          <p:nvPr/>
        </p:nvGrpSpPr>
        <p:grpSpPr bwMode="auto">
          <a:xfrm>
            <a:off x="3810000" y="1524000"/>
            <a:ext cx="609600" cy="457200"/>
            <a:chOff x="1488" y="1200"/>
            <a:chExt cx="384" cy="288"/>
          </a:xfrm>
        </p:grpSpPr>
        <p:sp>
          <p:nvSpPr>
            <p:cNvPr id="954446" name="Rectangle 78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47" name="Text Box 79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954448" name="Group 80"/>
          <p:cNvGrpSpPr>
            <a:grpSpLocks/>
          </p:cNvGrpSpPr>
          <p:nvPr/>
        </p:nvGrpSpPr>
        <p:grpSpPr bwMode="auto">
          <a:xfrm>
            <a:off x="4572000" y="1524000"/>
            <a:ext cx="609600" cy="457200"/>
            <a:chOff x="1488" y="1200"/>
            <a:chExt cx="384" cy="288"/>
          </a:xfrm>
        </p:grpSpPr>
        <p:sp>
          <p:nvSpPr>
            <p:cNvPr id="954449" name="Rectangle 81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50" name="Text Box 82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954451" name="Group 83"/>
          <p:cNvGrpSpPr>
            <a:grpSpLocks/>
          </p:cNvGrpSpPr>
          <p:nvPr/>
        </p:nvGrpSpPr>
        <p:grpSpPr bwMode="auto">
          <a:xfrm>
            <a:off x="4572000" y="2133600"/>
            <a:ext cx="609600" cy="457200"/>
            <a:chOff x="1488" y="1200"/>
            <a:chExt cx="384" cy="288"/>
          </a:xfrm>
        </p:grpSpPr>
        <p:sp>
          <p:nvSpPr>
            <p:cNvPr id="954452" name="Rectangle 84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53" name="Text Box 85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954454" name="Group 86"/>
          <p:cNvGrpSpPr>
            <a:grpSpLocks/>
          </p:cNvGrpSpPr>
          <p:nvPr/>
        </p:nvGrpSpPr>
        <p:grpSpPr bwMode="auto">
          <a:xfrm>
            <a:off x="3810000" y="2133600"/>
            <a:ext cx="609600" cy="457200"/>
            <a:chOff x="1488" y="1200"/>
            <a:chExt cx="384" cy="288"/>
          </a:xfrm>
        </p:grpSpPr>
        <p:sp>
          <p:nvSpPr>
            <p:cNvPr id="954455" name="Rectangle 87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56" name="Text Box 88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954457" name="Group 89"/>
          <p:cNvGrpSpPr>
            <a:grpSpLocks/>
          </p:cNvGrpSpPr>
          <p:nvPr/>
        </p:nvGrpSpPr>
        <p:grpSpPr bwMode="auto">
          <a:xfrm>
            <a:off x="3048000" y="2133600"/>
            <a:ext cx="609600" cy="457200"/>
            <a:chOff x="1488" y="1200"/>
            <a:chExt cx="384" cy="288"/>
          </a:xfrm>
        </p:grpSpPr>
        <p:sp>
          <p:nvSpPr>
            <p:cNvPr id="954458" name="Rectangle 90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59" name="Text Box 91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954460" name="Group 92"/>
          <p:cNvGrpSpPr>
            <a:grpSpLocks/>
          </p:cNvGrpSpPr>
          <p:nvPr/>
        </p:nvGrpSpPr>
        <p:grpSpPr bwMode="auto">
          <a:xfrm>
            <a:off x="3048000" y="2743200"/>
            <a:ext cx="609600" cy="457200"/>
            <a:chOff x="1488" y="1200"/>
            <a:chExt cx="384" cy="288"/>
          </a:xfrm>
        </p:grpSpPr>
        <p:sp>
          <p:nvSpPr>
            <p:cNvPr id="954461" name="Rectangle 93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62" name="Text Box 94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954463" name="Group 95"/>
          <p:cNvGrpSpPr>
            <a:grpSpLocks/>
          </p:cNvGrpSpPr>
          <p:nvPr/>
        </p:nvGrpSpPr>
        <p:grpSpPr bwMode="auto">
          <a:xfrm>
            <a:off x="3810000" y="2743200"/>
            <a:ext cx="609600" cy="457200"/>
            <a:chOff x="1488" y="1200"/>
            <a:chExt cx="384" cy="288"/>
          </a:xfrm>
        </p:grpSpPr>
        <p:sp>
          <p:nvSpPr>
            <p:cNvPr id="954464" name="Rectangle 96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65" name="Text Box 97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954466" name="Group 98"/>
          <p:cNvGrpSpPr>
            <a:grpSpLocks/>
          </p:cNvGrpSpPr>
          <p:nvPr/>
        </p:nvGrpSpPr>
        <p:grpSpPr bwMode="auto">
          <a:xfrm>
            <a:off x="4572000" y="2743200"/>
            <a:ext cx="609600" cy="457200"/>
            <a:chOff x="1488" y="1200"/>
            <a:chExt cx="384" cy="288"/>
          </a:xfrm>
        </p:grpSpPr>
        <p:sp>
          <p:nvSpPr>
            <p:cNvPr id="954467" name="Rectangle 99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68" name="Text Box 100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954469" name="Group 101"/>
          <p:cNvGrpSpPr>
            <a:grpSpLocks/>
          </p:cNvGrpSpPr>
          <p:nvPr/>
        </p:nvGrpSpPr>
        <p:grpSpPr bwMode="auto">
          <a:xfrm>
            <a:off x="4572000" y="3352800"/>
            <a:ext cx="609600" cy="457200"/>
            <a:chOff x="1488" y="1200"/>
            <a:chExt cx="384" cy="288"/>
          </a:xfrm>
        </p:grpSpPr>
        <p:sp>
          <p:nvSpPr>
            <p:cNvPr id="954470" name="Rectangle 102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71" name="Text Box 103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#</a:t>
              </a:r>
            </a:p>
          </p:txBody>
        </p:sp>
      </p:grpSp>
      <p:grpSp>
        <p:nvGrpSpPr>
          <p:cNvPr id="954472" name="Group 104"/>
          <p:cNvGrpSpPr>
            <a:grpSpLocks/>
          </p:cNvGrpSpPr>
          <p:nvPr/>
        </p:nvGrpSpPr>
        <p:grpSpPr bwMode="auto">
          <a:xfrm>
            <a:off x="3810000" y="3352800"/>
            <a:ext cx="609600" cy="457200"/>
            <a:chOff x="1488" y="1200"/>
            <a:chExt cx="384" cy="288"/>
          </a:xfrm>
        </p:grpSpPr>
        <p:sp>
          <p:nvSpPr>
            <p:cNvPr id="954473" name="Rectangle 105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74" name="Text Box 106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954475" name="Group 107"/>
          <p:cNvGrpSpPr>
            <a:grpSpLocks/>
          </p:cNvGrpSpPr>
          <p:nvPr/>
        </p:nvGrpSpPr>
        <p:grpSpPr bwMode="auto">
          <a:xfrm>
            <a:off x="3048000" y="3352800"/>
            <a:ext cx="609600" cy="457200"/>
            <a:chOff x="1488" y="1200"/>
            <a:chExt cx="384" cy="288"/>
          </a:xfrm>
        </p:grpSpPr>
        <p:sp>
          <p:nvSpPr>
            <p:cNvPr id="954476" name="Rectangle 108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77" name="Text Box 109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</p:grpSp>
      <p:grpSp>
        <p:nvGrpSpPr>
          <p:cNvPr id="954478" name="Group 110"/>
          <p:cNvGrpSpPr>
            <a:grpSpLocks/>
          </p:cNvGrpSpPr>
          <p:nvPr/>
        </p:nvGrpSpPr>
        <p:grpSpPr bwMode="auto">
          <a:xfrm>
            <a:off x="5334000" y="1524000"/>
            <a:ext cx="609600" cy="457200"/>
            <a:chOff x="1488" y="1200"/>
            <a:chExt cx="384" cy="288"/>
          </a:xfrm>
        </p:grpSpPr>
        <p:sp>
          <p:nvSpPr>
            <p:cNvPr id="954479" name="Rectangle 111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80" name="Text Box 112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954481" name="Group 113"/>
          <p:cNvGrpSpPr>
            <a:grpSpLocks/>
          </p:cNvGrpSpPr>
          <p:nvPr/>
        </p:nvGrpSpPr>
        <p:grpSpPr bwMode="auto">
          <a:xfrm>
            <a:off x="5334000" y="2133600"/>
            <a:ext cx="609600" cy="457200"/>
            <a:chOff x="1488" y="1200"/>
            <a:chExt cx="384" cy="288"/>
          </a:xfrm>
        </p:grpSpPr>
        <p:sp>
          <p:nvSpPr>
            <p:cNvPr id="954482" name="Rectangle 114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83" name="Text Box 115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954484" name="Group 116"/>
          <p:cNvGrpSpPr>
            <a:grpSpLocks/>
          </p:cNvGrpSpPr>
          <p:nvPr/>
        </p:nvGrpSpPr>
        <p:grpSpPr bwMode="auto">
          <a:xfrm>
            <a:off x="5334000" y="2743200"/>
            <a:ext cx="609600" cy="457200"/>
            <a:chOff x="1488" y="1200"/>
            <a:chExt cx="384" cy="288"/>
          </a:xfrm>
        </p:grpSpPr>
        <p:sp>
          <p:nvSpPr>
            <p:cNvPr id="954485" name="Rectangle 117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86" name="Text Box 118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954487" name="Group 119"/>
          <p:cNvGrpSpPr>
            <a:grpSpLocks/>
          </p:cNvGrpSpPr>
          <p:nvPr/>
        </p:nvGrpSpPr>
        <p:grpSpPr bwMode="auto">
          <a:xfrm>
            <a:off x="5334000" y="3352800"/>
            <a:ext cx="609600" cy="457200"/>
            <a:chOff x="1488" y="1200"/>
            <a:chExt cx="384" cy="288"/>
          </a:xfrm>
        </p:grpSpPr>
        <p:sp>
          <p:nvSpPr>
            <p:cNvPr id="954488" name="Rectangle 120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89" name="Text Box 121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66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954517" name="Group 149"/>
          <p:cNvGrpSpPr>
            <a:grpSpLocks/>
          </p:cNvGrpSpPr>
          <p:nvPr/>
        </p:nvGrpSpPr>
        <p:grpSpPr bwMode="auto">
          <a:xfrm>
            <a:off x="2209800" y="4267200"/>
            <a:ext cx="4267200" cy="838200"/>
            <a:chOff x="1584" y="2928"/>
            <a:chExt cx="2688" cy="528"/>
          </a:xfrm>
        </p:grpSpPr>
        <p:sp>
          <p:nvSpPr>
            <p:cNvPr id="954491" name="Line 123"/>
            <p:cNvSpPr>
              <a:spLocks noChangeShapeType="1"/>
            </p:cNvSpPr>
            <p:nvPr/>
          </p:nvSpPr>
          <p:spPr bwMode="auto">
            <a:xfrm>
              <a:off x="1584" y="3456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492" name="Line 124"/>
            <p:cNvSpPr>
              <a:spLocks noChangeShapeType="1"/>
            </p:cNvSpPr>
            <p:nvPr/>
          </p:nvSpPr>
          <p:spPr bwMode="auto">
            <a:xfrm flipV="1">
              <a:off x="1584" y="2928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</p:grpSp>
      <p:grpSp>
        <p:nvGrpSpPr>
          <p:cNvPr id="954514" name="Group 146"/>
          <p:cNvGrpSpPr>
            <a:grpSpLocks/>
          </p:cNvGrpSpPr>
          <p:nvPr/>
        </p:nvGrpSpPr>
        <p:grpSpPr bwMode="auto">
          <a:xfrm>
            <a:off x="4724400" y="4572000"/>
            <a:ext cx="609600" cy="871538"/>
            <a:chOff x="3168" y="3120"/>
            <a:chExt cx="384" cy="549"/>
          </a:xfrm>
        </p:grpSpPr>
        <p:sp>
          <p:nvSpPr>
            <p:cNvPr id="954498" name="Line 130"/>
            <p:cNvSpPr>
              <a:spLocks noChangeShapeType="1"/>
            </p:cNvSpPr>
            <p:nvPr/>
          </p:nvSpPr>
          <p:spPr bwMode="auto">
            <a:xfrm flipV="1">
              <a:off x="3360" y="3120"/>
              <a:ext cx="0" cy="336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502" name="Text Box 134"/>
            <p:cNvSpPr txBox="1">
              <a:spLocks noChangeArrowheads="1"/>
            </p:cNvSpPr>
            <p:nvPr/>
          </p:nvSpPr>
          <p:spPr bwMode="auto">
            <a:xfrm>
              <a:off x="3168" y="3504"/>
              <a:ext cx="384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1336</a:t>
              </a:r>
            </a:p>
          </p:txBody>
        </p:sp>
      </p:grpSp>
      <p:grpSp>
        <p:nvGrpSpPr>
          <p:cNvPr id="954510" name="Group 142"/>
          <p:cNvGrpSpPr>
            <a:grpSpLocks/>
          </p:cNvGrpSpPr>
          <p:nvPr/>
        </p:nvGrpSpPr>
        <p:grpSpPr bwMode="auto">
          <a:xfrm>
            <a:off x="2667000" y="4572000"/>
            <a:ext cx="609600" cy="871538"/>
            <a:chOff x="1872" y="3120"/>
            <a:chExt cx="384" cy="549"/>
          </a:xfrm>
        </p:grpSpPr>
        <p:sp>
          <p:nvSpPr>
            <p:cNvPr id="954494" name="Line 126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336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508" name="Text Box 140"/>
            <p:cNvSpPr txBox="1">
              <a:spLocks noChangeArrowheads="1"/>
            </p:cNvSpPr>
            <p:nvPr/>
          </p:nvSpPr>
          <p:spPr bwMode="auto">
            <a:xfrm>
              <a:off x="1872" y="3504"/>
              <a:ext cx="384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770</a:t>
              </a:r>
            </a:p>
          </p:txBody>
        </p:sp>
      </p:grpSp>
      <p:grpSp>
        <p:nvGrpSpPr>
          <p:cNvPr id="954527" name="Group 159"/>
          <p:cNvGrpSpPr>
            <a:grpSpLocks/>
          </p:cNvGrpSpPr>
          <p:nvPr/>
        </p:nvGrpSpPr>
        <p:grpSpPr bwMode="auto">
          <a:xfrm>
            <a:off x="2667000" y="4572000"/>
            <a:ext cx="609600" cy="871538"/>
            <a:chOff x="1872" y="3120"/>
            <a:chExt cx="384" cy="549"/>
          </a:xfrm>
        </p:grpSpPr>
        <p:sp>
          <p:nvSpPr>
            <p:cNvPr id="954528" name="Line 160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336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529" name="Text Box 161"/>
            <p:cNvSpPr txBox="1">
              <a:spLocks noChangeArrowheads="1"/>
            </p:cNvSpPr>
            <p:nvPr/>
          </p:nvSpPr>
          <p:spPr bwMode="auto">
            <a:xfrm>
              <a:off x="1872" y="3504"/>
              <a:ext cx="384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770</a:t>
              </a:r>
            </a:p>
          </p:txBody>
        </p:sp>
      </p:grpSp>
      <p:grpSp>
        <p:nvGrpSpPr>
          <p:cNvPr id="954539" name="Group 171"/>
          <p:cNvGrpSpPr>
            <a:grpSpLocks/>
          </p:cNvGrpSpPr>
          <p:nvPr/>
        </p:nvGrpSpPr>
        <p:grpSpPr bwMode="auto">
          <a:xfrm>
            <a:off x="2667000" y="4572000"/>
            <a:ext cx="609600" cy="871538"/>
            <a:chOff x="1872" y="3120"/>
            <a:chExt cx="384" cy="549"/>
          </a:xfrm>
        </p:grpSpPr>
        <p:sp>
          <p:nvSpPr>
            <p:cNvPr id="954540" name="Line 172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336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541" name="Text Box 173"/>
            <p:cNvSpPr txBox="1">
              <a:spLocks noChangeArrowheads="1"/>
            </p:cNvSpPr>
            <p:nvPr/>
          </p:nvSpPr>
          <p:spPr bwMode="auto">
            <a:xfrm>
              <a:off x="1872" y="3504"/>
              <a:ext cx="384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770</a:t>
              </a:r>
            </a:p>
          </p:txBody>
        </p:sp>
      </p:grpSp>
      <p:grpSp>
        <p:nvGrpSpPr>
          <p:cNvPr id="954551" name="Group 183"/>
          <p:cNvGrpSpPr>
            <a:grpSpLocks/>
          </p:cNvGrpSpPr>
          <p:nvPr/>
        </p:nvGrpSpPr>
        <p:grpSpPr bwMode="auto">
          <a:xfrm>
            <a:off x="2667000" y="4572000"/>
            <a:ext cx="609600" cy="871538"/>
            <a:chOff x="1872" y="3120"/>
            <a:chExt cx="384" cy="549"/>
          </a:xfrm>
        </p:grpSpPr>
        <p:sp>
          <p:nvSpPr>
            <p:cNvPr id="954552" name="Line 184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336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553" name="Text Box 185"/>
            <p:cNvSpPr txBox="1">
              <a:spLocks noChangeArrowheads="1"/>
            </p:cNvSpPr>
            <p:nvPr/>
          </p:nvSpPr>
          <p:spPr bwMode="auto">
            <a:xfrm>
              <a:off x="1872" y="3504"/>
              <a:ext cx="384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770</a:t>
              </a:r>
            </a:p>
          </p:txBody>
        </p:sp>
      </p:grpSp>
      <p:grpSp>
        <p:nvGrpSpPr>
          <p:cNvPr id="954557" name="Group 189"/>
          <p:cNvGrpSpPr>
            <a:grpSpLocks/>
          </p:cNvGrpSpPr>
          <p:nvPr/>
        </p:nvGrpSpPr>
        <p:grpSpPr bwMode="auto">
          <a:xfrm>
            <a:off x="4724400" y="4572000"/>
            <a:ext cx="609600" cy="871538"/>
            <a:chOff x="3168" y="3120"/>
            <a:chExt cx="384" cy="549"/>
          </a:xfrm>
        </p:grpSpPr>
        <p:sp>
          <p:nvSpPr>
            <p:cNvPr id="954558" name="Line 190"/>
            <p:cNvSpPr>
              <a:spLocks noChangeShapeType="1"/>
            </p:cNvSpPr>
            <p:nvPr/>
          </p:nvSpPr>
          <p:spPr bwMode="auto">
            <a:xfrm flipV="1">
              <a:off x="3360" y="3120"/>
              <a:ext cx="0" cy="336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559" name="Text Box 191"/>
            <p:cNvSpPr txBox="1">
              <a:spLocks noChangeArrowheads="1"/>
            </p:cNvSpPr>
            <p:nvPr/>
          </p:nvSpPr>
          <p:spPr bwMode="auto">
            <a:xfrm>
              <a:off x="3168" y="3504"/>
              <a:ext cx="384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1336</a:t>
              </a:r>
            </a:p>
          </p:txBody>
        </p:sp>
      </p:grpSp>
      <p:grpSp>
        <p:nvGrpSpPr>
          <p:cNvPr id="954569" name="Group 201"/>
          <p:cNvGrpSpPr>
            <a:grpSpLocks/>
          </p:cNvGrpSpPr>
          <p:nvPr/>
        </p:nvGrpSpPr>
        <p:grpSpPr bwMode="auto">
          <a:xfrm>
            <a:off x="4724400" y="4572000"/>
            <a:ext cx="609600" cy="871538"/>
            <a:chOff x="3168" y="3120"/>
            <a:chExt cx="384" cy="549"/>
          </a:xfrm>
        </p:grpSpPr>
        <p:sp>
          <p:nvSpPr>
            <p:cNvPr id="954570" name="Line 202"/>
            <p:cNvSpPr>
              <a:spLocks noChangeShapeType="1"/>
            </p:cNvSpPr>
            <p:nvPr/>
          </p:nvSpPr>
          <p:spPr bwMode="auto">
            <a:xfrm flipV="1">
              <a:off x="3360" y="3120"/>
              <a:ext cx="0" cy="336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571" name="Text Box 203"/>
            <p:cNvSpPr txBox="1">
              <a:spLocks noChangeArrowheads="1"/>
            </p:cNvSpPr>
            <p:nvPr/>
          </p:nvSpPr>
          <p:spPr bwMode="auto">
            <a:xfrm>
              <a:off x="3168" y="3504"/>
              <a:ext cx="384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1336</a:t>
              </a:r>
            </a:p>
          </p:txBody>
        </p:sp>
      </p:grpSp>
      <p:grpSp>
        <p:nvGrpSpPr>
          <p:cNvPr id="954581" name="Group 213"/>
          <p:cNvGrpSpPr>
            <a:grpSpLocks/>
          </p:cNvGrpSpPr>
          <p:nvPr/>
        </p:nvGrpSpPr>
        <p:grpSpPr bwMode="auto">
          <a:xfrm>
            <a:off x="4724400" y="4572000"/>
            <a:ext cx="609600" cy="871538"/>
            <a:chOff x="3168" y="3120"/>
            <a:chExt cx="384" cy="549"/>
          </a:xfrm>
        </p:grpSpPr>
        <p:sp>
          <p:nvSpPr>
            <p:cNvPr id="954582" name="Line 214"/>
            <p:cNvSpPr>
              <a:spLocks noChangeShapeType="1"/>
            </p:cNvSpPr>
            <p:nvPr/>
          </p:nvSpPr>
          <p:spPr bwMode="auto">
            <a:xfrm flipV="1">
              <a:off x="3360" y="3120"/>
              <a:ext cx="0" cy="336"/>
            </a:xfrm>
            <a:prstGeom prst="line">
              <a:avLst/>
            </a:prstGeom>
            <a:noFill/>
            <a:ln w="12700">
              <a:solidFill>
                <a:srgbClr val="66FF66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954583" name="Text Box 215"/>
            <p:cNvSpPr txBox="1">
              <a:spLocks noChangeArrowheads="1"/>
            </p:cNvSpPr>
            <p:nvPr/>
          </p:nvSpPr>
          <p:spPr bwMode="auto">
            <a:xfrm>
              <a:off x="3168" y="3504"/>
              <a:ext cx="384" cy="1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1336</a:t>
              </a:r>
            </a:p>
          </p:txBody>
        </p:sp>
      </p:grpSp>
      <p:sp>
        <p:nvSpPr>
          <p:cNvPr id="954590" name="Text Box 222"/>
          <p:cNvSpPr txBox="1">
            <a:spLocks noChangeArrowheads="1"/>
          </p:cNvSpPr>
          <p:nvPr/>
        </p:nvSpPr>
        <p:spPr bwMode="auto">
          <a:xfrm>
            <a:off x="6477000" y="5556250"/>
            <a:ext cx="198120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Freq (Hz)</a:t>
            </a:r>
          </a:p>
        </p:txBody>
      </p:sp>
      <p:sp>
        <p:nvSpPr>
          <p:cNvPr id="954591" name="Text Box 223"/>
          <p:cNvSpPr txBox="1">
            <a:spLocks noChangeArrowheads="1"/>
          </p:cNvSpPr>
          <p:nvPr/>
        </p:nvSpPr>
        <p:spPr bwMode="auto">
          <a:xfrm rot="-5400000">
            <a:off x="1557337" y="4605338"/>
            <a:ext cx="993775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Output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DTMF Tone Generation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797425"/>
            <a:ext cx="8153400" cy="9144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Click on keypad to generate the sound.</a:t>
            </a:r>
            <a:endParaRPr lang="en-US" sz="3600"/>
          </a:p>
        </p:txBody>
      </p:sp>
      <p:grpSp>
        <p:nvGrpSpPr>
          <p:cNvPr id="1002501" name="Group 5"/>
          <p:cNvGrpSpPr>
            <a:grpSpLocks/>
          </p:cNvGrpSpPr>
          <p:nvPr/>
        </p:nvGrpSpPr>
        <p:grpSpPr bwMode="auto">
          <a:xfrm>
            <a:off x="3048000" y="1524000"/>
            <a:ext cx="609600" cy="457200"/>
            <a:chOff x="1488" y="1200"/>
            <a:chExt cx="384" cy="288"/>
          </a:xfrm>
        </p:grpSpPr>
        <p:sp>
          <p:nvSpPr>
            <p:cNvPr id="1002502" name="Rectangle 6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03" name="Text Box 7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002504" name="Group 8"/>
          <p:cNvGrpSpPr>
            <a:grpSpLocks/>
          </p:cNvGrpSpPr>
          <p:nvPr/>
        </p:nvGrpSpPr>
        <p:grpSpPr bwMode="auto">
          <a:xfrm>
            <a:off x="3810000" y="1524000"/>
            <a:ext cx="609600" cy="457200"/>
            <a:chOff x="1488" y="1200"/>
            <a:chExt cx="384" cy="288"/>
          </a:xfrm>
        </p:grpSpPr>
        <p:sp>
          <p:nvSpPr>
            <p:cNvPr id="1002505" name="Rectangle 9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06" name="Text Box 10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002507" name="Group 11"/>
          <p:cNvGrpSpPr>
            <a:grpSpLocks/>
          </p:cNvGrpSpPr>
          <p:nvPr/>
        </p:nvGrpSpPr>
        <p:grpSpPr bwMode="auto">
          <a:xfrm>
            <a:off x="4572000" y="1524000"/>
            <a:ext cx="609600" cy="457200"/>
            <a:chOff x="1488" y="1200"/>
            <a:chExt cx="384" cy="288"/>
          </a:xfrm>
        </p:grpSpPr>
        <p:sp>
          <p:nvSpPr>
            <p:cNvPr id="1002508" name="Rectangle 12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09" name="Text Box 13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002510" name="Group 14"/>
          <p:cNvGrpSpPr>
            <a:grpSpLocks/>
          </p:cNvGrpSpPr>
          <p:nvPr/>
        </p:nvGrpSpPr>
        <p:grpSpPr bwMode="auto">
          <a:xfrm>
            <a:off x="4572000" y="2133600"/>
            <a:ext cx="609600" cy="457200"/>
            <a:chOff x="1488" y="1200"/>
            <a:chExt cx="384" cy="288"/>
          </a:xfrm>
        </p:grpSpPr>
        <p:sp>
          <p:nvSpPr>
            <p:cNvPr id="1002511" name="Rectangle 15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12" name="Text Box 16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002513" name="Group 17"/>
          <p:cNvGrpSpPr>
            <a:grpSpLocks/>
          </p:cNvGrpSpPr>
          <p:nvPr/>
        </p:nvGrpSpPr>
        <p:grpSpPr bwMode="auto">
          <a:xfrm>
            <a:off x="3810000" y="2133600"/>
            <a:ext cx="609600" cy="457200"/>
            <a:chOff x="1488" y="1200"/>
            <a:chExt cx="384" cy="288"/>
          </a:xfrm>
        </p:grpSpPr>
        <p:sp>
          <p:nvSpPr>
            <p:cNvPr id="1002514" name="Rectangle 18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15" name="Text Box 19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002516" name="Group 20"/>
          <p:cNvGrpSpPr>
            <a:grpSpLocks/>
          </p:cNvGrpSpPr>
          <p:nvPr/>
        </p:nvGrpSpPr>
        <p:grpSpPr bwMode="auto">
          <a:xfrm>
            <a:off x="3048000" y="2133600"/>
            <a:ext cx="609600" cy="457200"/>
            <a:chOff x="1488" y="1200"/>
            <a:chExt cx="384" cy="288"/>
          </a:xfrm>
        </p:grpSpPr>
        <p:sp>
          <p:nvSpPr>
            <p:cNvPr id="1002517" name="Rectangle 21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18" name="Text Box 22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002519" name="Group 23"/>
          <p:cNvGrpSpPr>
            <a:grpSpLocks/>
          </p:cNvGrpSpPr>
          <p:nvPr/>
        </p:nvGrpSpPr>
        <p:grpSpPr bwMode="auto">
          <a:xfrm>
            <a:off x="3048000" y="2743200"/>
            <a:ext cx="609600" cy="457200"/>
            <a:chOff x="1488" y="1200"/>
            <a:chExt cx="384" cy="288"/>
          </a:xfrm>
        </p:grpSpPr>
        <p:sp>
          <p:nvSpPr>
            <p:cNvPr id="1002520" name="Rectangle 24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21" name="Text Box 25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</p:grpSp>
      <p:grpSp>
        <p:nvGrpSpPr>
          <p:cNvPr id="1002522" name="Group 26"/>
          <p:cNvGrpSpPr>
            <a:grpSpLocks/>
          </p:cNvGrpSpPr>
          <p:nvPr/>
        </p:nvGrpSpPr>
        <p:grpSpPr bwMode="auto">
          <a:xfrm>
            <a:off x="3810000" y="2743200"/>
            <a:ext cx="609600" cy="457200"/>
            <a:chOff x="1488" y="1200"/>
            <a:chExt cx="384" cy="288"/>
          </a:xfrm>
        </p:grpSpPr>
        <p:sp>
          <p:nvSpPr>
            <p:cNvPr id="1002523" name="Rectangle 27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24" name="Text Box 28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</a:p>
          </p:txBody>
        </p:sp>
      </p:grpSp>
      <p:grpSp>
        <p:nvGrpSpPr>
          <p:cNvPr id="1002525" name="Group 29"/>
          <p:cNvGrpSpPr>
            <a:grpSpLocks/>
          </p:cNvGrpSpPr>
          <p:nvPr/>
        </p:nvGrpSpPr>
        <p:grpSpPr bwMode="auto">
          <a:xfrm>
            <a:off x="4572000" y="2743200"/>
            <a:ext cx="609600" cy="457200"/>
            <a:chOff x="1488" y="1200"/>
            <a:chExt cx="384" cy="288"/>
          </a:xfrm>
        </p:grpSpPr>
        <p:sp>
          <p:nvSpPr>
            <p:cNvPr id="1002526" name="Rectangle 30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27" name="Text Box 31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9</a:t>
              </a:r>
            </a:p>
          </p:txBody>
        </p:sp>
      </p:grpSp>
      <p:grpSp>
        <p:nvGrpSpPr>
          <p:cNvPr id="1002528" name="Group 32"/>
          <p:cNvGrpSpPr>
            <a:grpSpLocks/>
          </p:cNvGrpSpPr>
          <p:nvPr/>
        </p:nvGrpSpPr>
        <p:grpSpPr bwMode="auto">
          <a:xfrm>
            <a:off x="4572000" y="3352800"/>
            <a:ext cx="609600" cy="457200"/>
            <a:chOff x="1488" y="1200"/>
            <a:chExt cx="384" cy="288"/>
          </a:xfrm>
        </p:grpSpPr>
        <p:sp>
          <p:nvSpPr>
            <p:cNvPr id="1002529" name="Rectangle 33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30" name="Text Box 34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#</a:t>
              </a:r>
            </a:p>
          </p:txBody>
        </p:sp>
      </p:grpSp>
      <p:grpSp>
        <p:nvGrpSpPr>
          <p:cNvPr id="1002531" name="Group 35"/>
          <p:cNvGrpSpPr>
            <a:grpSpLocks/>
          </p:cNvGrpSpPr>
          <p:nvPr/>
        </p:nvGrpSpPr>
        <p:grpSpPr bwMode="auto">
          <a:xfrm>
            <a:off x="3810000" y="3352800"/>
            <a:ext cx="609600" cy="457200"/>
            <a:chOff x="1488" y="1200"/>
            <a:chExt cx="384" cy="288"/>
          </a:xfrm>
        </p:grpSpPr>
        <p:sp>
          <p:nvSpPr>
            <p:cNvPr id="1002532" name="Rectangle 36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33" name="Text Box 37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</p:grpSp>
      <p:grpSp>
        <p:nvGrpSpPr>
          <p:cNvPr id="1002534" name="Group 38"/>
          <p:cNvGrpSpPr>
            <a:grpSpLocks/>
          </p:cNvGrpSpPr>
          <p:nvPr/>
        </p:nvGrpSpPr>
        <p:grpSpPr bwMode="auto">
          <a:xfrm>
            <a:off x="3048000" y="3352800"/>
            <a:ext cx="609600" cy="457200"/>
            <a:chOff x="1488" y="1200"/>
            <a:chExt cx="384" cy="288"/>
          </a:xfrm>
        </p:grpSpPr>
        <p:sp>
          <p:nvSpPr>
            <p:cNvPr id="1002535" name="Rectangle 39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36" name="Text Box 40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*</a:t>
              </a:r>
            </a:p>
          </p:txBody>
        </p:sp>
      </p:grpSp>
      <p:grpSp>
        <p:nvGrpSpPr>
          <p:cNvPr id="1002537" name="Group 41"/>
          <p:cNvGrpSpPr>
            <a:grpSpLocks/>
          </p:cNvGrpSpPr>
          <p:nvPr/>
        </p:nvGrpSpPr>
        <p:grpSpPr bwMode="auto">
          <a:xfrm>
            <a:off x="5334000" y="1524000"/>
            <a:ext cx="609600" cy="457200"/>
            <a:chOff x="1488" y="1200"/>
            <a:chExt cx="384" cy="288"/>
          </a:xfrm>
        </p:grpSpPr>
        <p:sp>
          <p:nvSpPr>
            <p:cNvPr id="1002538" name="Rectangle 42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39" name="Text Box 43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002540" name="Group 44"/>
          <p:cNvGrpSpPr>
            <a:grpSpLocks/>
          </p:cNvGrpSpPr>
          <p:nvPr/>
        </p:nvGrpSpPr>
        <p:grpSpPr bwMode="auto">
          <a:xfrm>
            <a:off x="5334000" y="2133600"/>
            <a:ext cx="609600" cy="457200"/>
            <a:chOff x="1488" y="1200"/>
            <a:chExt cx="384" cy="288"/>
          </a:xfrm>
        </p:grpSpPr>
        <p:sp>
          <p:nvSpPr>
            <p:cNvPr id="1002541" name="Rectangle 45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42" name="Text Box 46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002543" name="Group 47"/>
          <p:cNvGrpSpPr>
            <a:grpSpLocks/>
          </p:cNvGrpSpPr>
          <p:nvPr/>
        </p:nvGrpSpPr>
        <p:grpSpPr bwMode="auto">
          <a:xfrm>
            <a:off x="5334000" y="2743200"/>
            <a:ext cx="609600" cy="457200"/>
            <a:chOff x="1488" y="1200"/>
            <a:chExt cx="384" cy="288"/>
          </a:xfrm>
        </p:grpSpPr>
        <p:sp>
          <p:nvSpPr>
            <p:cNvPr id="1002544" name="Rectangle 48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45" name="Text Box 49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1002546" name="Group 50"/>
          <p:cNvGrpSpPr>
            <a:grpSpLocks/>
          </p:cNvGrpSpPr>
          <p:nvPr/>
        </p:nvGrpSpPr>
        <p:grpSpPr bwMode="auto">
          <a:xfrm>
            <a:off x="5334000" y="3352800"/>
            <a:ext cx="609600" cy="457200"/>
            <a:chOff x="1488" y="1200"/>
            <a:chExt cx="384" cy="288"/>
          </a:xfrm>
        </p:grpSpPr>
        <p:sp>
          <p:nvSpPr>
            <p:cNvPr id="1002547" name="Rectangle 51"/>
            <p:cNvSpPr>
              <a:spLocks noChangeArrowheads="1"/>
            </p:cNvSpPr>
            <p:nvPr/>
          </p:nvSpPr>
          <p:spPr bwMode="auto">
            <a:xfrm>
              <a:off x="1488" y="1200"/>
              <a:ext cx="384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1002548" name="Text Box 52"/>
            <p:cNvSpPr txBox="1">
              <a:spLocks noChangeArrowheads="1"/>
            </p:cNvSpPr>
            <p:nvPr/>
          </p:nvSpPr>
          <p:spPr bwMode="auto">
            <a:xfrm>
              <a:off x="1488" y="1215"/>
              <a:ext cx="384" cy="2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sp>
        <p:nvSpPr>
          <p:cNvPr id="1002549" name="Text Box 53">
            <a:hlinkClick r:id="" action="ppaction://noaction">
              <a:snd r:embed="rId4" name="tone1209.wav"/>
            </a:hlinkClick>
          </p:cNvPr>
          <p:cNvSpPr txBox="1">
            <a:spLocks noChangeArrowheads="1"/>
          </p:cNvSpPr>
          <p:nvPr/>
        </p:nvSpPr>
        <p:spPr bwMode="auto">
          <a:xfrm>
            <a:off x="2895600" y="1084263"/>
            <a:ext cx="914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1209Hz</a:t>
            </a:r>
          </a:p>
        </p:txBody>
      </p:sp>
      <p:sp>
        <p:nvSpPr>
          <p:cNvPr id="1002550" name="Text Box 54">
            <a:hlinkClick r:id="" action="ppaction://noaction">
              <a:snd r:embed="rId5" name="tone1336.wav"/>
            </a:hlinkClick>
          </p:cNvPr>
          <p:cNvSpPr txBox="1">
            <a:spLocks noChangeArrowheads="1"/>
          </p:cNvSpPr>
          <p:nvPr/>
        </p:nvSpPr>
        <p:spPr bwMode="auto">
          <a:xfrm>
            <a:off x="3657600" y="1084263"/>
            <a:ext cx="914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1336Hz</a:t>
            </a:r>
          </a:p>
        </p:txBody>
      </p:sp>
      <p:sp>
        <p:nvSpPr>
          <p:cNvPr id="1002551" name="Text Box 55">
            <a:hlinkClick r:id="" action="ppaction://noaction">
              <a:snd r:embed="rId6" name="tone1477.wav"/>
            </a:hlinkClick>
          </p:cNvPr>
          <p:cNvSpPr txBox="1">
            <a:spLocks noChangeArrowheads="1"/>
          </p:cNvSpPr>
          <p:nvPr/>
        </p:nvSpPr>
        <p:spPr bwMode="auto">
          <a:xfrm>
            <a:off x="4419600" y="1084263"/>
            <a:ext cx="914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1477Hz</a:t>
            </a:r>
          </a:p>
        </p:txBody>
      </p:sp>
      <p:sp>
        <p:nvSpPr>
          <p:cNvPr id="1002552" name="Text Box 56">
            <a:hlinkClick r:id="" action="ppaction://noaction">
              <a:snd r:embed="rId7" name="tone1633.wav"/>
            </a:hlinkClick>
          </p:cNvPr>
          <p:cNvSpPr txBox="1">
            <a:spLocks noChangeArrowheads="1"/>
          </p:cNvSpPr>
          <p:nvPr/>
        </p:nvSpPr>
        <p:spPr bwMode="auto">
          <a:xfrm>
            <a:off x="5181600" y="1084263"/>
            <a:ext cx="914400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1633Hz</a:t>
            </a:r>
          </a:p>
        </p:txBody>
      </p:sp>
      <p:sp>
        <p:nvSpPr>
          <p:cNvPr id="1002553" name="Text Box 57">
            <a:hlinkClick r:id="" action="ppaction://noaction">
              <a:snd r:embed="rId8" name="tone697.wav"/>
            </a:hlinkClick>
          </p:cNvPr>
          <p:cNvSpPr txBox="1">
            <a:spLocks noChangeArrowheads="1"/>
          </p:cNvSpPr>
          <p:nvPr/>
        </p:nvSpPr>
        <p:spPr bwMode="auto">
          <a:xfrm>
            <a:off x="1981200" y="1600200"/>
            <a:ext cx="914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697Hz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2554" name="Text Box 58">
            <a:hlinkClick r:id="" action="ppaction://noaction">
              <a:snd r:embed="rId9" name="tone770.wav"/>
            </a:hlinkClick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914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770Hz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2555" name="Text Box 59">
            <a:hlinkClick r:id="" action="ppaction://noaction">
              <a:snd r:embed="rId10" name="tone852.wav"/>
            </a:hlinkClick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914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852Hz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2556" name="Text Box 60">
            <a:hlinkClick r:id="" action="ppaction://noaction">
              <a:snd r:embed="rId11" name="tone941.wav"/>
            </a:hlinkClick>
          </p:cNvPr>
          <p:cNvSpPr txBox="1">
            <a:spLocks noChangeArrowheads="1"/>
          </p:cNvSpPr>
          <p:nvPr/>
        </p:nvSpPr>
        <p:spPr bwMode="auto">
          <a:xfrm>
            <a:off x="1981200" y="3429000"/>
            <a:ext cx="9144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941Hz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02557" name="Line 61"/>
          <p:cNvSpPr>
            <a:spLocks noChangeShapeType="1"/>
          </p:cNvSpPr>
          <p:nvPr/>
        </p:nvSpPr>
        <p:spPr bwMode="auto">
          <a:xfrm>
            <a:off x="3733800" y="10668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58" name="Line 62"/>
          <p:cNvSpPr>
            <a:spLocks noChangeShapeType="1"/>
          </p:cNvSpPr>
          <p:nvPr/>
        </p:nvSpPr>
        <p:spPr bwMode="auto">
          <a:xfrm>
            <a:off x="4495800" y="10668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59" name="Line 63"/>
          <p:cNvSpPr>
            <a:spLocks noChangeShapeType="1"/>
          </p:cNvSpPr>
          <p:nvPr/>
        </p:nvSpPr>
        <p:spPr bwMode="auto">
          <a:xfrm>
            <a:off x="5257800" y="10668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60" name="Line 64"/>
          <p:cNvSpPr>
            <a:spLocks noChangeShapeType="1"/>
          </p:cNvSpPr>
          <p:nvPr/>
        </p:nvSpPr>
        <p:spPr bwMode="auto">
          <a:xfrm>
            <a:off x="2209800" y="20574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61" name="Line 65"/>
          <p:cNvSpPr>
            <a:spLocks noChangeShapeType="1"/>
          </p:cNvSpPr>
          <p:nvPr/>
        </p:nvSpPr>
        <p:spPr bwMode="auto">
          <a:xfrm>
            <a:off x="2209800" y="26670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62" name="Line 66"/>
          <p:cNvSpPr>
            <a:spLocks noChangeShapeType="1"/>
          </p:cNvSpPr>
          <p:nvPr/>
        </p:nvSpPr>
        <p:spPr bwMode="auto">
          <a:xfrm>
            <a:off x="2209800" y="32766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63" name="Line 67"/>
          <p:cNvSpPr>
            <a:spLocks noChangeShapeType="1"/>
          </p:cNvSpPr>
          <p:nvPr/>
        </p:nvSpPr>
        <p:spPr bwMode="auto">
          <a:xfrm>
            <a:off x="2209800" y="1447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64" name="Line 68"/>
          <p:cNvSpPr>
            <a:spLocks noChangeShapeType="1"/>
          </p:cNvSpPr>
          <p:nvPr/>
        </p:nvSpPr>
        <p:spPr bwMode="auto">
          <a:xfrm>
            <a:off x="2971800" y="10668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66" name="Rectangle 70"/>
          <p:cNvSpPr>
            <a:spLocks noChangeArrowheads="1"/>
          </p:cNvSpPr>
          <p:nvPr/>
        </p:nvSpPr>
        <p:spPr bwMode="auto">
          <a:xfrm>
            <a:off x="3048000" y="15240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67" name="Text Box 71">
            <a:hlinkClick r:id="" action="ppaction://noaction">
              <a:snd r:embed="rId12" name="key1.wav"/>
            </a:hlinkClick>
          </p:cNvPr>
          <p:cNvSpPr txBox="1">
            <a:spLocks noChangeArrowheads="1"/>
          </p:cNvSpPr>
          <p:nvPr/>
        </p:nvSpPr>
        <p:spPr bwMode="auto">
          <a:xfrm>
            <a:off x="3048000" y="15478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02569" name="Rectangle 73"/>
          <p:cNvSpPr>
            <a:spLocks noChangeArrowheads="1"/>
          </p:cNvSpPr>
          <p:nvPr/>
        </p:nvSpPr>
        <p:spPr bwMode="auto">
          <a:xfrm>
            <a:off x="3810000" y="15240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70" name="Text Box 74">
            <a:hlinkClick r:id="" action="ppaction://noaction">
              <a:snd r:embed="rId13" name="key2.wav"/>
            </a:hlinkClick>
          </p:cNvPr>
          <p:cNvSpPr txBox="1">
            <a:spLocks noChangeArrowheads="1"/>
          </p:cNvSpPr>
          <p:nvPr/>
        </p:nvSpPr>
        <p:spPr bwMode="auto">
          <a:xfrm>
            <a:off x="3810000" y="15478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002572" name="Rectangle 76"/>
          <p:cNvSpPr>
            <a:spLocks noChangeArrowheads="1"/>
          </p:cNvSpPr>
          <p:nvPr/>
        </p:nvSpPr>
        <p:spPr bwMode="auto">
          <a:xfrm>
            <a:off x="4572000" y="15240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73" name="Text Box 77">
            <a:hlinkClick r:id="" action="ppaction://noaction">
              <a:snd r:embed="rId14" name="key3.wav"/>
            </a:hlinkClick>
          </p:cNvPr>
          <p:cNvSpPr txBox="1">
            <a:spLocks noChangeArrowheads="1"/>
          </p:cNvSpPr>
          <p:nvPr/>
        </p:nvSpPr>
        <p:spPr bwMode="auto">
          <a:xfrm>
            <a:off x="4572000" y="15478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002575" name="Rectangle 79"/>
          <p:cNvSpPr>
            <a:spLocks noChangeArrowheads="1"/>
          </p:cNvSpPr>
          <p:nvPr/>
        </p:nvSpPr>
        <p:spPr bwMode="auto">
          <a:xfrm>
            <a:off x="4572000" y="21336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76" name="Text Box 80">
            <a:hlinkClick r:id="" action="ppaction://noaction">
              <a:snd r:embed="rId15" name="key6.wav"/>
            </a:hlinkClick>
          </p:cNvPr>
          <p:cNvSpPr txBox="1">
            <a:spLocks noChangeArrowheads="1"/>
          </p:cNvSpPr>
          <p:nvPr/>
        </p:nvSpPr>
        <p:spPr bwMode="auto">
          <a:xfrm>
            <a:off x="4572000" y="21574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1002578" name="Rectangle 82"/>
          <p:cNvSpPr>
            <a:spLocks noChangeArrowheads="1"/>
          </p:cNvSpPr>
          <p:nvPr/>
        </p:nvSpPr>
        <p:spPr bwMode="auto">
          <a:xfrm>
            <a:off x="3810000" y="21336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79" name="Text Box 83">
            <a:hlinkClick r:id="" action="ppaction://noaction">
              <a:snd r:embed="rId16" name="key5.wav"/>
            </a:hlinkClick>
          </p:cNvPr>
          <p:cNvSpPr txBox="1">
            <a:spLocks noChangeArrowheads="1"/>
          </p:cNvSpPr>
          <p:nvPr/>
        </p:nvSpPr>
        <p:spPr bwMode="auto">
          <a:xfrm>
            <a:off x="3810000" y="21574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1002581" name="Rectangle 85"/>
          <p:cNvSpPr>
            <a:spLocks noChangeArrowheads="1"/>
          </p:cNvSpPr>
          <p:nvPr/>
        </p:nvSpPr>
        <p:spPr bwMode="auto">
          <a:xfrm>
            <a:off x="3048000" y="21336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82" name="Text Box 86">
            <a:hlinkClick r:id="" action="ppaction://noaction">
              <a:snd r:embed="rId17" name="key4.wav"/>
            </a:hlinkClick>
          </p:cNvPr>
          <p:cNvSpPr txBox="1">
            <a:spLocks noChangeArrowheads="1"/>
          </p:cNvSpPr>
          <p:nvPr/>
        </p:nvSpPr>
        <p:spPr bwMode="auto">
          <a:xfrm>
            <a:off x="3048000" y="21574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1002584" name="Rectangle 88"/>
          <p:cNvSpPr>
            <a:spLocks noChangeArrowheads="1"/>
          </p:cNvSpPr>
          <p:nvPr/>
        </p:nvSpPr>
        <p:spPr bwMode="auto">
          <a:xfrm>
            <a:off x="3048000" y="27432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85" name="Text Box 89">
            <a:hlinkClick r:id="" action="ppaction://noaction">
              <a:snd r:embed="rId18" name="key7.wav"/>
            </a:hlinkClick>
          </p:cNvPr>
          <p:cNvSpPr txBox="1">
            <a:spLocks noChangeArrowheads="1"/>
          </p:cNvSpPr>
          <p:nvPr/>
        </p:nvSpPr>
        <p:spPr bwMode="auto">
          <a:xfrm>
            <a:off x="3048000" y="27670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1002587" name="Rectangle 91"/>
          <p:cNvSpPr>
            <a:spLocks noChangeArrowheads="1"/>
          </p:cNvSpPr>
          <p:nvPr/>
        </p:nvSpPr>
        <p:spPr bwMode="auto">
          <a:xfrm>
            <a:off x="3810000" y="27432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88" name="Text Box 92">
            <a:hlinkClick r:id="" action="ppaction://noaction">
              <a:snd r:embed="rId19" name="key8.wav"/>
            </a:hlinkClick>
          </p:cNvPr>
          <p:cNvSpPr txBox="1">
            <a:spLocks noChangeArrowheads="1"/>
          </p:cNvSpPr>
          <p:nvPr/>
        </p:nvSpPr>
        <p:spPr bwMode="auto">
          <a:xfrm>
            <a:off x="3810000" y="27670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1002590" name="Rectangle 94"/>
          <p:cNvSpPr>
            <a:spLocks noChangeArrowheads="1"/>
          </p:cNvSpPr>
          <p:nvPr/>
        </p:nvSpPr>
        <p:spPr bwMode="auto">
          <a:xfrm>
            <a:off x="4572000" y="27432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91" name="Text Box 95">
            <a:hlinkClick r:id="" action="ppaction://noaction">
              <a:snd r:embed="rId20" name="key9.wav"/>
            </a:hlinkClick>
          </p:cNvPr>
          <p:cNvSpPr txBox="1">
            <a:spLocks noChangeArrowheads="1"/>
          </p:cNvSpPr>
          <p:nvPr/>
        </p:nvSpPr>
        <p:spPr bwMode="auto">
          <a:xfrm>
            <a:off x="4572000" y="27670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1002593" name="Rectangle 97"/>
          <p:cNvSpPr>
            <a:spLocks noChangeArrowheads="1"/>
          </p:cNvSpPr>
          <p:nvPr/>
        </p:nvSpPr>
        <p:spPr bwMode="auto">
          <a:xfrm>
            <a:off x="4572000" y="33528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94" name="Text Box 98">
            <a:hlinkClick r:id="" action="ppaction://noaction">
              <a:snd r:embed="rId21" name="keyhash.wav"/>
            </a:hlinkClick>
          </p:cNvPr>
          <p:cNvSpPr txBox="1">
            <a:spLocks noChangeArrowheads="1"/>
          </p:cNvSpPr>
          <p:nvPr/>
        </p:nvSpPr>
        <p:spPr bwMode="auto">
          <a:xfrm>
            <a:off x="4572000" y="33766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</a:t>
            </a:r>
          </a:p>
        </p:txBody>
      </p:sp>
      <p:sp>
        <p:nvSpPr>
          <p:cNvPr id="1002596" name="Rectangle 100"/>
          <p:cNvSpPr>
            <a:spLocks noChangeArrowheads="1"/>
          </p:cNvSpPr>
          <p:nvPr/>
        </p:nvSpPr>
        <p:spPr bwMode="auto">
          <a:xfrm>
            <a:off x="3810000" y="33528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597" name="Text Box 101">
            <a:hlinkClick r:id="" action="ppaction://noaction">
              <a:snd r:embed="rId22" name="key0.wav"/>
            </a:hlinkClick>
          </p:cNvPr>
          <p:cNvSpPr txBox="1">
            <a:spLocks noChangeArrowheads="1"/>
          </p:cNvSpPr>
          <p:nvPr/>
        </p:nvSpPr>
        <p:spPr bwMode="auto">
          <a:xfrm>
            <a:off x="3810000" y="33766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02599" name="Rectangle 103"/>
          <p:cNvSpPr>
            <a:spLocks noChangeArrowheads="1"/>
          </p:cNvSpPr>
          <p:nvPr/>
        </p:nvSpPr>
        <p:spPr bwMode="auto">
          <a:xfrm>
            <a:off x="3048000" y="33528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600" name="Text Box 104">
            <a:hlinkClick r:id="" action="ppaction://noaction">
              <a:snd r:embed="rId23" name="keystar.wav"/>
            </a:hlinkClick>
          </p:cNvPr>
          <p:cNvSpPr txBox="1">
            <a:spLocks noChangeArrowheads="1"/>
          </p:cNvSpPr>
          <p:nvPr/>
        </p:nvSpPr>
        <p:spPr bwMode="auto">
          <a:xfrm>
            <a:off x="3048000" y="33766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</a:p>
        </p:txBody>
      </p:sp>
      <p:sp>
        <p:nvSpPr>
          <p:cNvPr id="1002602" name="Rectangle 106"/>
          <p:cNvSpPr>
            <a:spLocks noChangeArrowheads="1"/>
          </p:cNvSpPr>
          <p:nvPr/>
        </p:nvSpPr>
        <p:spPr bwMode="auto">
          <a:xfrm>
            <a:off x="5334000" y="15240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603" name="Text Box 107">
            <a:hlinkClick r:id="" action="ppaction://noaction">
              <a:snd r:embed="rId24" name="keya.wav"/>
            </a:hlinkClick>
          </p:cNvPr>
          <p:cNvSpPr txBox="1">
            <a:spLocks noChangeArrowheads="1"/>
          </p:cNvSpPr>
          <p:nvPr/>
        </p:nvSpPr>
        <p:spPr bwMode="auto">
          <a:xfrm>
            <a:off x="5334000" y="15478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002605" name="Rectangle 109"/>
          <p:cNvSpPr>
            <a:spLocks noChangeArrowheads="1"/>
          </p:cNvSpPr>
          <p:nvPr/>
        </p:nvSpPr>
        <p:spPr bwMode="auto">
          <a:xfrm>
            <a:off x="5334000" y="21336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606" name="Text Box 110">
            <a:hlinkClick r:id="" action="ppaction://noaction">
              <a:snd r:embed="rId25" name="keyb.wav"/>
            </a:hlinkClick>
          </p:cNvPr>
          <p:cNvSpPr txBox="1">
            <a:spLocks noChangeArrowheads="1"/>
          </p:cNvSpPr>
          <p:nvPr/>
        </p:nvSpPr>
        <p:spPr bwMode="auto">
          <a:xfrm>
            <a:off x="5334000" y="21574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002608" name="Rectangle 112"/>
          <p:cNvSpPr>
            <a:spLocks noChangeArrowheads="1"/>
          </p:cNvSpPr>
          <p:nvPr/>
        </p:nvSpPr>
        <p:spPr bwMode="auto">
          <a:xfrm>
            <a:off x="5334000" y="27432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609" name="Text Box 113">
            <a:hlinkClick r:id="" action="ppaction://noaction">
              <a:snd r:embed="rId26" name="keyc.wav"/>
            </a:hlinkClick>
          </p:cNvPr>
          <p:cNvSpPr txBox="1">
            <a:spLocks noChangeArrowheads="1"/>
          </p:cNvSpPr>
          <p:nvPr/>
        </p:nvSpPr>
        <p:spPr bwMode="auto">
          <a:xfrm>
            <a:off x="5334000" y="27670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002611" name="Rectangle 115"/>
          <p:cNvSpPr>
            <a:spLocks noChangeArrowheads="1"/>
          </p:cNvSpPr>
          <p:nvPr/>
        </p:nvSpPr>
        <p:spPr bwMode="auto">
          <a:xfrm>
            <a:off x="5334000" y="3352800"/>
            <a:ext cx="6096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PT"/>
          </a:p>
        </p:txBody>
      </p:sp>
      <p:sp>
        <p:nvSpPr>
          <p:cNvPr id="1002612" name="Text Box 116">
            <a:hlinkClick r:id="" action="ppaction://noaction">
              <a:snd r:embed="rId27" name="keyd.wav"/>
            </a:hlinkClick>
          </p:cNvPr>
          <p:cNvSpPr txBox="1">
            <a:spLocks noChangeArrowheads="1"/>
          </p:cNvSpPr>
          <p:nvPr/>
        </p:nvSpPr>
        <p:spPr bwMode="auto">
          <a:xfrm>
            <a:off x="5334000" y="3376613"/>
            <a:ext cx="60960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14478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 sz="2800"/>
              <a:t>Detection of tones can be achieved by using a bank of filters or using the Discrete Fourier Transform (DFT or FFT).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 sz="2800"/>
              <a:t>However, the Goertzel algorithm is more efficient for this application.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 sz="2800"/>
              <a:t>The Goertzel algorithm is derived from the DFT and exploits the periodicity of the phase factor, exp(-j*2</a:t>
            </a:r>
            <a:r>
              <a:rPr lang="en-US" sz="2800">
                <a:sym typeface="Symbol" pitchFamily="18" charset="2"/>
              </a:rPr>
              <a:t>k/N) to reduce the computational complexity associated with the DFT, as the FFT does.</a:t>
            </a:r>
          </a:p>
          <a:p>
            <a:pPr>
              <a:tabLst>
                <a:tab pos="2100263" algn="l"/>
                <a:tab pos="3810000" algn="l"/>
              </a:tabLst>
            </a:pPr>
            <a:r>
              <a:rPr lang="en-US" sz="2800">
                <a:sym typeface="Symbol" pitchFamily="18" charset="2"/>
              </a:rPr>
              <a:t>With the Goertzel algorithm only 16 samples of the DFT are required for the 16 tones (</a:t>
            </a:r>
            <a:r>
              <a:rPr lang="en-US" sz="2800">
                <a:sym typeface="Symbol" pitchFamily="18" charset="2"/>
                <a:hlinkClick r:id="rId4" action="ppaction://hlinkfile"/>
              </a:rPr>
              <a:t>\Links\Goertzel Theory.pdf</a:t>
            </a:r>
            <a:r>
              <a:rPr lang="en-US" sz="2800">
                <a:sym typeface="Symbol" pitchFamily="18" charset="2"/>
              </a:rPr>
              <a:t>).</a:t>
            </a:r>
            <a:endParaRPr lang="en-US" sz="2800"/>
          </a:p>
        </p:txBody>
      </p:sp>
      <p:sp>
        <p:nvSpPr>
          <p:cNvPr id="958467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DTMF Tone Detection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153400" cy="1447800"/>
          </a:xfrm>
          <a:noFill/>
          <a:ln/>
        </p:spPr>
        <p:txBody>
          <a:bodyPr anchorCtr="0"/>
          <a:lstStyle/>
          <a:p>
            <a:pPr>
              <a:tabLst>
                <a:tab pos="2100263" algn="l"/>
                <a:tab pos="3810000" algn="l"/>
              </a:tabLst>
            </a:pPr>
            <a:r>
              <a:rPr lang="en-US"/>
              <a:t>To implement the Goertzel algorithm the following equations are required: </a:t>
            </a:r>
          </a:p>
        </p:txBody>
      </p:sp>
      <p:sp>
        <p:nvSpPr>
          <p:cNvPr id="960515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grpSp>
        <p:nvGrpSpPr>
          <p:cNvPr id="960524" name="Group 1036"/>
          <p:cNvGrpSpPr>
            <a:grpSpLocks/>
          </p:cNvGrpSpPr>
          <p:nvPr/>
        </p:nvGrpSpPr>
        <p:grpSpPr bwMode="auto">
          <a:xfrm>
            <a:off x="2743200" y="2209800"/>
            <a:ext cx="3581400" cy="838200"/>
            <a:chOff x="1728" y="1392"/>
            <a:chExt cx="2256" cy="528"/>
          </a:xfrm>
        </p:grpSpPr>
        <p:sp>
          <p:nvSpPr>
            <p:cNvPr id="960517" name="Rectangle 1029"/>
            <p:cNvSpPr>
              <a:spLocks noChangeArrowheads="1"/>
            </p:cNvSpPr>
            <p:nvPr/>
          </p:nvSpPr>
          <p:spPr bwMode="auto">
            <a:xfrm>
              <a:off x="1728" y="1392"/>
              <a:ext cx="2256" cy="52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graphicFrame>
          <p:nvGraphicFramePr>
            <p:cNvPr id="960518" name="Object 1030"/>
            <p:cNvGraphicFramePr>
              <a:graphicFrameLocks noChangeAspect="1"/>
            </p:cNvGraphicFramePr>
            <p:nvPr/>
          </p:nvGraphicFramePr>
          <p:xfrm>
            <a:off x="1731" y="1427"/>
            <a:ext cx="2252" cy="493"/>
          </p:xfrm>
          <a:graphic>
            <a:graphicData uri="http://schemas.openxmlformats.org/presentationml/2006/ole">
              <p:oleObj spid="_x0000_s960518" name="Equation" r:id="rId5" imgW="1790640" imgH="393480" progId="Equation.3">
                <p:embed/>
              </p:oleObj>
            </a:graphicData>
          </a:graphic>
        </p:graphicFrame>
      </p:grpSp>
      <p:grpSp>
        <p:nvGrpSpPr>
          <p:cNvPr id="960522" name="Group 1034"/>
          <p:cNvGrpSpPr>
            <a:grpSpLocks/>
          </p:cNvGrpSpPr>
          <p:nvPr/>
        </p:nvGrpSpPr>
        <p:grpSpPr bwMode="auto">
          <a:xfrm>
            <a:off x="1600200" y="3332163"/>
            <a:ext cx="5867400" cy="782637"/>
            <a:chOff x="1008" y="2003"/>
            <a:chExt cx="3696" cy="493"/>
          </a:xfrm>
        </p:grpSpPr>
        <p:sp>
          <p:nvSpPr>
            <p:cNvPr id="960520" name="Rectangle 1032"/>
            <p:cNvSpPr>
              <a:spLocks noChangeArrowheads="1"/>
            </p:cNvSpPr>
            <p:nvPr/>
          </p:nvSpPr>
          <p:spPr bwMode="auto">
            <a:xfrm>
              <a:off x="1008" y="2016"/>
              <a:ext cx="3696" cy="48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pt-PT"/>
            </a:p>
          </p:txBody>
        </p:sp>
        <p:graphicFrame>
          <p:nvGraphicFramePr>
            <p:cNvPr id="960519" name="Object 1031"/>
            <p:cNvGraphicFramePr>
              <a:graphicFrameLocks noChangeAspect="1"/>
            </p:cNvGraphicFramePr>
            <p:nvPr/>
          </p:nvGraphicFramePr>
          <p:xfrm>
            <a:off x="1069" y="2003"/>
            <a:ext cx="3594" cy="493"/>
          </p:xfrm>
          <a:graphic>
            <a:graphicData uri="http://schemas.openxmlformats.org/presentationml/2006/ole">
              <p:oleObj spid="_x0000_s960519" name="Equation" r:id="rId6" imgW="2857320" imgH="393480" progId="Equation.3">
                <p:embed/>
              </p:oleObj>
            </a:graphicData>
          </a:graphic>
        </p:graphicFrame>
      </p:grpSp>
      <p:sp>
        <p:nvSpPr>
          <p:cNvPr id="960523" name="Rectangle 1035"/>
          <p:cNvSpPr>
            <a:spLocks noChangeArrowheads="1"/>
          </p:cNvSpPr>
          <p:nvPr/>
        </p:nvSpPr>
        <p:spPr bwMode="auto">
          <a:xfrm>
            <a:off x="685800" y="48768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52450" indent="-5524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  <a:tabLst>
                <a:tab pos="2100263" algn="l"/>
                <a:tab pos="3810000" algn="l"/>
              </a:tabLst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These equations lead to the following structure: 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3" name="Rectangle 102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Goertzel Algorithm Implementation</a:t>
            </a:r>
          </a:p>
        </p:txBody>
      </p:sp>
      <p:grpSp>
        <p:nvGrpSpPr>
          <p:cNvPr id="962579" name="Group 1043"/>
          <p:cNvGrpSpPr>
            <a:grpSpLocks/>
          </p:cNvGrpSpPr>
          <p:nvPr/>
        </p:nvGrpSpPr>
        <p:grpSpPr bwMode="auto">
          <a:xfrm>
            <a:off x="71438" y="1700213"/>
            <a:ext cx="8964612" cy="3887787"/>
            <a:chOff x="45" y="1344"/>
            <a:chExt cx="5647" cy="2449"/>
          </a:xfrm>
        </p:grpSpPr>
        <p:sp>
          <p:nvSpPr>
            <p:cNvPr id="962577" name="Rectangle 1041"/>
            <p:cNvSpPr>
              <a:spLocks noChangeArrowheads="1"/>
            </p:cNvSpPr>
            <p:nvPr/>
          </p:nvSpPr>
          <p:spPr bwMode="auto">
            <a:xfrm>
              <a:off x="45" y="1344"/>
              <a:ext cx="5647" cy="244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/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962575" name="Picture 1039" descr="FIG8_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8" y="1525"/>
              <a:ext cx="5398" cy="2122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wt">
  <a:themeElements>
    <a:clrScheme name="cwt 1">
      <a:dk1>
        <a:srgbClr val="000000"/>
      </a:dk1>
      <a:lt1>
        <a:srgbClr val="FFFFFF"/>
      </a:lt1>
      <a:dk2>
        <a:srgbClr val="042AA4"/>
      </a:dk2>
      <a:lt2>
        <a:srgbClr val="FE9B03"/>
      </a:lt2>
      <a:accent1>
        <a:srgbClr val="000F40"/>
      </a:accent1>
      <a:accent2>
        <a:srgbClr val="603900"/>
      </a:accent2>
      <a:accent3>
        <a:srgbClr val="AAACCF"/>
      </a:accent3>
      <a:accent4>
        <a:srgbClr val="DADADA"/>
      </a:accent4>
      <a:accent5>
        <a:srgbClr val="AAAAAF"/>
      </a:accent5>
      <a:accent6>
        <a:srgbClr val="563300"/>
      </a:accent6>
      <a:hlink>
        <a:srgbClr val="005C00"/>
      </a:hlink>
      <a:folHlink>
        <a:srgbClr val="0249FC"/>
      </a:folHlink>
    </a:clrScheme>
    <a:fontScheme name="cw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cwt 1">
        <a:dk1>
          <a:srgbClr val="000000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AAACCF"/>
        </a:accent3>
        <a:accent4>
          <a:srgbClr val="DADADA"/>
        </a:accent4>
        <a:accent5>
          <a:srgbClr val="AAAAAF"/>
        </a:accent5>
        <a:accent6>
          <a:srgbClr val="5633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t 2">
        <a:dk1>
          <a:srgbClr val="000000"/>
        </a:dk1>
        <a:lt1>
          <a:srgbClr val="FEFFFF"/>
        </a:lt1>
        <a:dk2>
          <a:srgbClr val="000000"/>
        </a:dk2>
        <a:lt2>
          <a:srgbClr val="5B5B5B"/>
        </a:lt2>
        <a:accent1>
          <a:srgbClr val="F6F6F6"/>
        </a:accent1>
        <a:accent2>
          <a:srgbClr val="AFAFAF"/>
        </a:accent2>
        <a:accent3>
          <a:srgbClr val="FEFFFF"/>
        </a:accent3>
        <a:accent4>
          <a:srgbClr val="000000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0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1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2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3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4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5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6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7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8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19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2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20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21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22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23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24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25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3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4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5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6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FFFFFF"/>
    </a:hlink>
    <a:folHlink>
      <a:srgbClr val="FFFF00"/>
    </a:folHlink>
  </a:clrScheme>
</a:themeOverride>
</file>

<file path=ppt/theme/themeOverride8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ppt/theme/themeOverride9.xml><?xml version="1.0" encoding="utf-8"?>
<a:themeOverride xmlns:a="http://schemas.openxmlformats.org/drawingml/2006/main">
  <a:clrScheme name="cwt 1">
    <a:dk1>
      <a:srgbClr val="000000"/>
    </a:dk1>
    <a:lt1>
      <a:srgbClr val="FFFFFF"/>
    </a:lt1>
    <a:dk2>
      <a:srgbClr val="042AA4"/>
    </a:dk2>
    <a:lt2>
      <a:srgbClr val="FE9B03"/>
    </a:lt2>
    <a:accent1>
      <a:srgbClr val="000F40"/>
    </a:accent1>
    <a:accent2>
      <a:srgbClr val="603900"/>
    </a:accent2>
    <a:accent3>
      <a:srgbClr val="AAACCF"/>
    </a:accent3>
    <a:accent4>
      <a:srgbClr val="DADADA"/>
    </a:accent4>
    <a:accent5>
      <a:srgbClr val="AAAAAF"/>
    </a:accent5>
    <a:accent6>
      <a:srgbClr val="563300"/>
    </a:accent6>
    <a:hlink>
      <a:srgbClr val="005C00"/>
    </a:hlink>
    <a:folHlink>
      <a:srgbClr val="0249F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Office\Templates\TTO\cwt.pot</Template>
  <TotalTime>15096</TotalTime>
  <Pages>47</Pages>
  <Words>1045</Words>
  <Application>Microsoft Office PowerPoint</Application>
  <PresentationFormat>Apresentação no Ecrã (4:3)</PresentationFormat>
  <Paragraphs>492</Paragraphs>
  <Slides>25</Slides>
  <Notes>25</Notes>
  <HiddenSlides>0</HiddenSlides>
  <MMClips>0</MMClips>
  <ScaleCrop>false</ScaleCrop>
  <HeadingPairs>
    <vt:vector size="10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25</vt:i4>
      </vt:variant>
      <vt:variant>
        <vt:lpstr>Apresentações personalizadas</vt:lpstr>
      </vt:variant>
      <vt:variant>
        <vt:i4>1</vt:i4>
      </vt:variant>
    </vt:vector>
  </HeadingPairs>
  <TitlesOfParts>
    <vt:vector size="33" baseType="lpstr">
      <vt:lpstr>Times New Roman</vt:lpstr>
      <vt:lpstr>Wingdings</vt:lpstr>
      <vt:lpstr>Symbol</vt:lpstr>
      <vt:lpstr>Courier New</vt:lpstr>
      <vt:lpstr>Arial</vt:lpstr>
      <vt:lpstr>cwt</vt:lpstr>
      <vt:lpstr>Microsoft Equation 3.0</vt:lpstr>
      <vt:lpstr>Diapositivo 1</vt:lpstr>
      <vt:lpstr>Learning Objectives</vt:lpstr>
      <vt:lpstr>Introduction</vt:lpstr>
      <vt:lpstr>DTMF Signaling</vt:lpstr>
      <vt:lpstr>DTMF Tone Generation</vt:lpstr>
      <vt:lpstr>DTMF Tone Generation</vt:lpstr>
      <vt:lpstr>DTMF Tone Detection</vt:lpstr>
      <vt:lpstr>Goertzel Algorithm Implementation</vt:lpstr>
      <vt:lpstr>Goertzel Algorithm Implementation</vt:lpstr>
      <vt:lpstr>Goertzel Algorithm Implementation</vt:lpstr>
      <vt:lpstr>Goertzel Algorithm Implementation</vt:lpstr>
      <vt:lpstr>Goertzel Algorithm Implementation</vt:lpstr>
      <vt:lpstr>Goertzel Algorithm Implementation</vt:lpstr>
      <vt:lpstr>Goertzel Algorithm Implementation</vt:lpstr>
      <vt:lpstr>Goertzel Algorithm Implementation</vt:lpstr>
      <vt:lpstr>Goertzel Algorithm Implementation</vt:lpstr>
      <vt:lpstr>Hand Optimisation</vt:lpstr>
      <vt:lpstr>Hand Optimisation</vt:lpstr>
      <vt:lpstr>Hand Optimisation</vt:lpstr>
      <vt:lpstr>Hand Optimisation</vt:lpstr>
      <vt:lpstr>Hand Optimisation</vt:lpstr>
      <vt:lpstr>Goertzel Algorithm Implementation</vt:lpstr>
      <vt:lpstr>Testing the Implementation</vt:lpstr>
      <vt:lpstr>Goertzel Code</vt:lpstr>
      <vt:lpstr>Diapositivo 25</vt:lpstr>
      <vt:lpstr>Using White 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17 - Goertzel Algorithm</dc:title>
  <dc:creator>Naim Dahnoun</dc:creator>
  <cp:keywords>1</cp:keywords>
  <cp:lastModifiedBy>Sorcha</cp:lastModifiedBy>
  <cp:revision>489</cp:revision>
  <cp:lastPrinted>1999-02-23T19:39:49Z</cp:lastPrinted>
  <dcterms:created xsi:type="dcterms:W3CDTF">1995-10-24T11:24:00Z</dcterms:created>
  <dcterms:modified xsi:type="dcterms:W3CDTF">2011-03-04T17:28:10Z</dcterms:modified>
</cp:coreProperties>
</file>