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4" autoAdjust="0"/>
  </p:normalViewPr>
  <p:slideViewPr>
    <p:cSldViewPr>
      <p:cViewPr varScale="1">
        <p:scale>
          <a:sx n="88" d="100"/>
          <a:sy n="88" d="100"/>
        </p:scale>
        <p:origin x="-96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6FB3E-46EA-4718-971F-AAD1CDC94C9B}" type="datetimeFigureOut">
              <a:rPr lang="pt-PT" smtClean="0"/>
              <a:pPr/>
              <a:t>02-05-2011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96FE-064F-4DA0-9AA4-C9D100BC61B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96FE-064F-4DA0-9AA4-C9D100BC61B5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02-05-2011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Rec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02-05-2011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02-05-2011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02-05-2011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02-05-2011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02-05-2011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02-05-2011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02-05-2011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02-05-2011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02-05-2011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Rec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90166D8-BE43-416A-864B-A1544A4A96DB}" type="datetimeFigureOut">
              <a:rPr lang="pt-PT" smtClean="0"/>
              <a:pPr/>
              <a:t>02-05-2011</a:t>
            </a:fld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90166D8-BE43-416A-864B-A1544A4A96DB}" type="datetimeFigureOut">
              <a:rPr lang="pt-PT" smtClean="0"/>
              <a:pPr/>
              <a:t>02-05-2011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32466@alunos.isel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chik.com/lu/AsyncSilverlight/AsyncSamples.html" TargetMode="External"/><Relationship Id="rId2" Type="http://schemas.openxmlformats.org/officeDocument/2006/relationships/hyperlink" Target="https://github.com/DVDPT/Programmatically-Speaking-Repository/tree/master/AsyncStuff/Async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blogs.msdn.com/b/pfxtea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8077200" cy="1673352"/>
          </a:xfrm>
        </p:spPr>
        <p:txBody>
          <a:bodyPr/>
          <a:lstStyle/>
          <a:p>
            <a:pPr algn="ctr"/>
            <a:r>
              <a:rPr lang="pt-PT" dirty="0" smtClean="0"/>
              <a:t>C# 5.0 </a:t>
            </a:r>
            <a:r>
              <a:rPr lang="pt-PT" dirty="0" err="1" smtClean="0"/>
              <a:t>Async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2843808" y="407707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Diogo Cardoso</a:t>
            </a:r>
          </a:p>
          <a:p>
            <a:pPr algn="ctr"/>
            <a:r>
              <a:rPr lang="pt-PT" dirty="0" smtClean="0">
                <a:hlinkClick r:id="rId3"/>
              </a:rPr>
              <a:t>a32466@alunos.isel.pt</a:t>
            </a:r>
            <a:endParaRPr lang="pt-PT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3275856" y="55892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2010/2011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52728"/>
          </a:xfrm>
        </p:spPr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Assincronizadores</a:t>
            </a:r>
            <a:r>
              <a:rPr lang="pt-PT" dirty="0" smtClean="0"/>
              <a:t>”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772817"/>
            <a:ext cx="8229600" cy="2736304"/>
          </a:xfrm>
        </p:spPr>
        <p:txBody>
          <a:bodyPr/>
          <a:lstStyle/>
          <a:p>
            <a:pPr>
              <a:buNone/>
            </a:pPr>
            <a:r>
              <a:rPr lang="pt-PT" sz="2000" dirty="0" smtClean="0"/>
              <a:t>    </a:t>
            </a:r>
            <a:r>
              <a:rPr lang="pt-PT" sz="2000" dirty="0" err="1" smtClean="0">
                <a:solidFill>
                  <a:srgbClr val="0070C0"/>
                </a:solidFill>
              </a:rPr>
              <a:t>var</a:t>
            </a:r>
            <a:r>
              <a:rPr lang="pt-PT" sz="2000" dirty="0" smtClean="0">
                <a:solidFill>
                  <a:srgbClr val="0070C0"/>
                </a:solidFill>
              </a:rPr>
              <a:t> </a:t>
            </a:r>
            <a:r>
              <a:rPr lang="pt-PT" sz="2000" dirty="0" err="1" smtClean="0"/>
              <a:t>countDownLatch</a:t>
            </a:r>
            <a:r>
              <a:rPr lang="pt-PT" sz="2000" dirty="0" smtClean="0"/>
              <a:t> = </a:t>
            </a:r>
            <a:r>
              <a:rPr lang="pt-PT" sz="2000" dirty="0" err="1" smtClean="0">
                <a:solidFill>
                  <a:srgbClr val="0070C0"/>
                </a:solidFill>
              </a:rPr>
              <a:t>new</a:t>
            </a:r>
            <a:r>
              <a:rPr lang="pt-PT" sz="2000" dirty="0" smtClean="0"/>
              <a:t> </a:t>
            </a:r>
            <a:r>
              <a:rPr lang="pt-PT" sz="2000" dirty="0" err="1" smtClean="0"/>
              <a:t>AsyncCountDownLatch</a:t>
            </a:r>
            <a:r>
              <a:rPr lang="pt-PT" sz="2000" dirty="0" smtClean="0"/>
              <a:t>();</a:t>
            </a:r>
            <a:br>
              <a:rPr lang="pt-PT" sz="2000" dirty="0" smtClean="0"/>
            </a:br>
            <a:r>
              <a:rPr lang="pt-PT" sz="2000" dirty="0" err="1" smtClean="0">
                <a:solidFill>
                  <a:srgbClr val="0070C0"/>
                </a:solidFill>
              </a:rPr>
              <a:t>await</a:t>
            </a:r>
            <a:r>
              <a:rPr lang="pt-PT" sz="2000" dirty="0" smtClean="0"/>
              <a:t> </a:t>
            </a:r>
            <a:r>
              <a:rPr lang="pt-PT" sz="2000" dirty="0" err="1" smtClean="0"/>
              <a:t>countDownLatch</a:t>
            </a:r>
            <a:r>
              <a:rPr lang="pt-PT" sz="2000" dirty="0" smtClean="0"/>
              <a:t>;</a:t>
            </a:r>
          </a:p>
          <a:p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Threads não bloqueiam.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Cancelamento genérico.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465313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rgbClr val="0070C0"/>
                </a:solidFill>
              </a:rPr>
              <a:t>await</a:t>
            </a:r>
            <a:r>
              <a:rPr lang="pt-PT" dirty="0" smtClean="0"/>
              <a:t> </a:t>
            </a:r>
            <a:r>
              <a:rPr lang="pt-PT" dirty="0" err="1" smtClean="0"/>
              <a:t>countDownLatch</a:t>
            </a:r>
            <a:r>
              <a:rPr lang="pt-PT" dirty="0" smtClean="0"/>
              <a:t> </a:t>
            </a:r>
            <a:r>
              <a:rPr lang="pt-PT" dirty="0" smtClean="0"/>
              <a:t>  				.</a:t>
            </a:r>
            <a:r>
              <a:rPr lang="pt-PT" dirty="0" err="1" smtClean="0"/>
              <a:t>WithTimeout</a:t>
            </a:r>
            <a:r>
              <a:rPr lang="pt-PT" dirty="0" smtClean="0"/>
              <a:t>(1000)</a:t>
            </a:r>
            <a:br>
              <a:rPr lang="pt-PT" dirty="0" smtClean="0"/>
            </a:br>
            <a:r>
              <a:rPr lang="pt-PT" dirty="0" smtClean="0"/>
              <a:t>	.</a:t>
            </a:r>
            <a:r>
              <a:rPr lang="pt-PT" dirty="0" err="1" smtClean="0"/>
              <a:t>WithCancellation</a:t>
            </a:r>
            <a:r>
              <a:rPr lang="pt-PT" dirty="0" smtClean="0"/>
              <a:t>(</a:t>
            </a:r>
            <a:r>
              <a:rPr lang="pt-PT" dirty="0" err="1" smtClean="0"/>
              <a:t>cancellationSource.Token</a:t>
            </a:r>
            <a:r>
              <a:rPr lang="pt-PT" dirty="0" smtClean="0"/>
              <a:t>);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2400" dirty="0" smtClean="0"/>
              <a:t>Demo da apresentação</a:t>
            </a:r>
            <a:br>
              <a:rPr lang="pt-PT" sz="2400" dirty="0" smtClean="0"/>
            </a:br>
            <a:r>
              <a:rPr lang="pt-PT" sz="1800" dirty="0" smtClean="0">
                <a:hlinkClick r:id="rId2"/>
              </a:rPr>
              <a:t>https://github.com/DVDPT/Programmatically-Speaking-Repository/tree/master/AsyncStuff/AsyncDemo</a:t>
            </a:r>
            <a:endParaRPr lang="pt-PT" sz="2400" dirty="0" smtClean="0"/>
          </a:p>
          <a:p>
            <a:pPr>
              <a:lnSpc>
                <a:spcPct val="150000"/>
              </a:lnSpc>
            </a:pPr>
            <a:r>
              <a:rPr lang="pt-PT" sz="2400" dirty="0" smtClean="0"/>
              <a:t>101 C# </a:t>
            </a:r>
            <a:r>
              <a:rPr lang="pt-PT" sz="2400" dirty="0" err="1" smtClean="0"/>
              <a:t>Async</a:t>
            </a:r>
            <a:r>
              <a:rPr lang="pt-PT" sz="2400" dirty="0" smtClean="0"/>
              <a:t> </a:t>
            </a:r>
            <a:r>
              <a:rPr lang="pt-PT" sz="2400" dirty="0" err="1" smtClean="0"/>
              <a:t>Samples</a:t>
            </a:r>
            <a:r>
              <a:rPr lang="pt-PT" sz="2400" dirty="0" smtClean="0"/>
              <a:t> </a:t>
            </a:r>
            <a:r>
              <a:rPr lang="pt-PT" sz="1800" dirty="0" smtClean="0">
                <a:hlinkClick r:id="rId3"/>
              </a:rPr>
              <a:t>http://www.wischik.com/lu/AsyncSilverlight/AsyncSamples.html</a:t>
            </a:r>
            <a:endParaRPr lang="pt-PT" sz="2000" dirty="0" smtClean="0"/>
          </a:p>
          <a:p>
            <a:pPr>
              <a:lnSpc>
                <a:spcPct val="150000"/>
              </a:lnSpc>
            </a:pPr>
            <a:r>
              <a:rPr lang="pt-PT" sz="2400" dirty="0" err="1" smtClean="0"/>
              <a:t>Parallel</a:t>
            </a:r>
            <a:r>
              <a:rPr lang="pt-PT" sz="2400" dirty="0" smtClean="0"/>
              <a:t> </a:t>
            </a:r>
            <a:r>
              <a:rPr lang="pt-PT" sz="2400" dirty="0" err="1" smtClean="0"/>
              <a:t>Programming</a:t>
            </a:r>
            <a:r>
              <a:rPr lang="pt-PT" sz="2400" dirty="0" smtClean="0"/>
              <a:t> </a:t>
            </a:r>
            <a:r>
              <a:rPr lang="pt-PT" sz="2400" dirty="0" err="1" smtClean="0"/>
              <a:t>team</a:t>
            </a:r>
            <a:r>
              <a:rPr lang="pt-PT" sz="2400" dirty="0" smtClean="0"/>
              <a:t> </a:t>
            </a:r>
            <a:r>
              <a:rPr lang="pt-PT" sz="2400" dirty="0" err="1" smtClean="0"/>
              <a:t>blog</a:t>
            </a:r>
            <a:r>
              <a:rPr lang="pt-PT" sz="2400" dirty="0" smtClean="0"/>
              <a:t/>
            </a:r>
            <a:br>
              <a:rPr lang="pt-PT" sz="2400" dirty="0" smtClean="0"/>
            </a:br>
            <a:r>
              <a:rPr lang="pt-PT" sz="1800" dirty="0" smtClean="0">
                <a:hlinkClick r:id="rId4"/>
              </a:rPr>
              <a:t>http://blogs.msdn.com/b/pfxteam</a:t>
            </a:r>
            <a:r>
              <a:rPr lang="pt-PT" sz="1800" dirty="0" smtClean="0">
                <a:hlinkClick r:id="rId4"/>
              </a:rPr>
              <a:t>/</a:t>
            </a:r>
            <a:endParaRPr lang="pt-PT" sz="1800" dirty="0" smtClean="0"/>
          </a:p>
          <a:p>
            <a:pPr>
              <a:lnSpc>
                <a:spcPct val="150000"/>
              </a:lnSpc>
            </a:pPr>
            <a:r>
              <a:rPr lang="pt-PT" sz="2400" dirty="0" smtClean="0"/>
              <a:t>C# 5.0 </a:t>
            </a:r>
            <a:r>
              <a:rPr lang="pt-PT" sz="2400" dirty="0" err="1" smtClean="0"/>
              <a:t>Async</a:t>
            </a:r>
            <a:r>
              <a:rPr lang="pt-PT" sz="2400" dirty="0" smtClean="0"/>
              <a:t> </a:t>
            </a:r>
            <a:r>
              <a:rPr lang="pt-PT" sz="2400" dirty="0" smtClean="0"/>
              <a:t>CTP </a:t>
            </a:r>
            <a:r>
              <a:rPr lang="pt-PT" sz="1800" dirty="0" smtClean="0">
                <a:hlinkClick r:id="rId3"/>
              </a:rPr>
              <a:t/>
            </a:r>
            <a:br>
              <a:rPr lang="pt-PT" sz="1800" dirty="0" smtClean="0">
                <a:hlinkClick r:id="rId3"/>
              </a:rPr>
            </a:br>
            <a:r>
              <a:rPr lang="pt-PT" sz="1800" dirty="0" smtClean="0">
                <a:hlinkClick r:id="rId3"/>
              </a:rPr>
              <a:t>http://msdn.microsoft.com/en-us/vstudio/gg316360</a:t>
            </a:r>
            <a:endParaRPr lang="pt-PT" sz="1800" dirty="0" smtClean="0">
              <a:hlinkClick r:id="rId3"/>
            </a:endParaRPr>
          </a:p>
          <a:p>
            <a:endParaRPr lang="pt-PT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494116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Motivação.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Utilização.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Funcionamento.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Características.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“</a:t>
            </a:r>
            <a:r>
              <a:rPr lang="pt-PT" dirty="0" err="1" smtClean="0"/>
              <a:t>Assincronizadores</a:t>
            </a:r>
            <a:r>
              <a:rPr lang="pt-PT" dirty="0" smtClean="0"/>
              <a:t>”.</a:t>
            </a:r>
          </a:p>
          <a:p>
            <a:pPr>
              <a:buNone/>
            </a:pP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52728"/>
          </a:xfrm>
        </p:spPr>
        <p:txBody>
          <a:bodyPr>
            <a:normAutofit/>
          </a:bodyPr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518808" cy="435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Melhorar o uso das capacidades computacionais actuais.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Simplificar a programação assíncrona.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Optimizar o uso de recursos. 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r>
              <a:rPr lang="pt-PT" dirty="0" smtClean="0"/>
              <a:t>Utilização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755719"/>
            <a:ext cx="8229600" cy="4625609"/>
          </a:xfrm>
        </p:spPr>
        <p:txBody>
          <a:bodyPr/>
          <a:lstStyle/>
          <a:p>
            <a:r>
              <a:rPr lang="pt-PT" dirty="0" smtClean="0"/>
              <a:t>Duas novas </a:t>
            </a:r>
            <a:r>
              <a:rPr lang="pt-PT" dirty="0" err="1" smtClean="0"/>
              <a:t>keywords</a:t>
            </a:r>
            <a:r>
              <a:rPr lang="pt-PT" dirty="0" smtClean="0"/>
              <a:t>:</a:t>
            </a:r>
          </a:p>
          <a:p>
            <a:pPr lvl="1"/>
            <a:r>
              <a:rPr lang="pt-PT" b="1" dirty="0" err="1" smtClean="0"/>
              <a:t>async</a:t>
            </a:r>
            <a:r>
              <a:rPr lang="pt-PT" b="1" dirty="0" smtClean="0"/>
              <a:t> – </a:t>
            </a:r>
            <a:r>
              <a:rPr lang="pt-PT" dirty="0" smtClean="0"/>
              <a:t>utilizada para </a:t>
            </a:r>
            <a:r>
              <a:rPr lang="pt-PT" dirty="0" smtClean="0"/>
              <a:t>declarar métodos </a:t>
            </a:r>
            <a:r>
              <a:rPr lang="pt-PT" dirty="0" smtClean="0"/>
              <a:t>assíncronos.                         </a:t>
            </a:r>
            <a:r>
              <a:rPr lang="pt-PT" dirty="0" smtClean="0"/>
              <a:t>            </a:t>
            </a:r>
            <a:r>
              <a:rPr lang="pt-PT" b="1" dirty="0" err="1" smtClean="0"/>
              <a:t>e.g</a:t>
            </a:r>
            <a:r>
              <a:rPr lang="pt-PT" sz="2000" b="1" dirty="0" smtClean="0"/>
              <a:t> </a:t>
            </a:r>
            <a:r>
              <a:rPr lang="pt-PT" sz="2000" dirty="0" err="1" smtClean="0"/>
              <a:t>public</a:t>
            </a:r>
            <a:r>
              <a:rPr lang="pt-PT" sz="2000" dirty="0" smtClean="0"/>
              <a:t> </a:t>
            </a:r>
            <a:r>
              <a:rPr lang="pt-PT" sz="2000" dirty="0" err="1" smtClean="0"/>
              <a:t>static</a:t>
            </a:r>
            <a:r>
              <a:rPr lang="pt-PT" sz="2000" dirty="0" smtClean="0"/>
              <a:t> </a:t>
            </a:r>
            <a:r>
              <a:rPr lang="pt-PT" sz="2000" dirty="0" err="1" smtClean="0">
                <a:solidFill>
                  <a:srgbClr val="0070C0"/>
                </a:solidFill>
              </a:rPr>
              <a:t>async</a:t>
            </a:r>
            <a:r>
              <a:rPr lang="pt-PT" sz="2000" dirty="0" smtClean="0"/>
              <a:t> </a:t>
            </a:r>
            <a:r>
              <a:rPr lang="pt-PT" sz="2000" dirty="0" err="1" smtClean="0"/>
              <a:t>Task</a:t>
            </a:r>
            <a:r>
              <a:rPr lang="pt-PT" sz="2000" dirty="0" smtClean="0"/>
              <a:t> </a:t>
            </a:r>
            <a:r>
              <a:rPr lang="pt-PT" sz="2000" dirty="0" err="1" smtClean="0"/>
              <a:t>SomeMethodAsync</a:t>
            </a:r>
            <a:r>
              <a:rPr lang="pt-PT" sz="2000" dirty="0" smtClean="0"/>
              <a:t>(){}</a:t>
            </a:r>
          </a:p>
          <a:p>
            <a:pPr lvl="1">
              <a:buNone/>
            </a:pPr>
            <a:endParaRPr lang="pt-PT" dirty="0" smtClean="0"/>
          </a:p>
          <a:p>
            <a:pPr lvl="1"/>
            <a:r>
              <a:rPr lang="pt-PT" b="1" dirty="0" err="1" smtClean="0"/>
              <a:t>await</a:t>
            </a:r>
            <a:r>
              <a:rPr lang="pt-PT" b="1" dirty="0" smtClean="0"/>
              <a:t> – </a:t>
            </a:r>
            <a:r>
              <a:rPr lang="pt-PT" dirty="0" smtClean="0"/>
              <a:t>utilizada nas chamadas a operações assíncronas.                     </a:t>
            </a:r>
            <a:r>
              <a:rPr lang="pt-PT" b="1" dirty="0" err="1" smtClean="0"/>
              <a:t>e.g</a:t>
            </a:r>
            <a:r>
              <a:rPr lang="pt-PT" b="1" dirty="0" smtClean="0"/>
              <a:t> </a:t>
            </a:r>
            <a:r>
              <a:rPr lang="pt-PT" sz="2000" dirty="0" err="1" smtClean="0">
                <a:solidFill>
                  <a:srgbClr val="0070C0"/>
                </a:solidFill>
              </a:rPr>
              <a:t>await</a:t>
            </a:r>
            <a:r>
              <a:rPr lang="pt-PT" sz="2000" dirty="0" smtClean="0"/>
              <a:t> </a:t>
            </a:r>
            <a:r>
              <a:rPr lang="pt-PT" sz="2000" dirty="0" err="1" smtClean="0"/>
              <a:t>SomeMethodAsync</a:t>
            </a:r>
            <a:r>
              <a:rPr lang="pt-PT" sz="2000" dirty="0" smtClean="0"/>
              <a:t>()</a:t>
            </a:r>
            <a:endParaRPr lang="pt-PT" dirty="0" smtClean="0"/>
          </a:p>
          <a:p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944216"/>
          </a:xfrm>
        </p:spPr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11560" y="2852936"/>
            <a:ext cx="8077200" cy="167335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pt-PT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Funcionamento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9512" y="2017291"/>
            <a:ext cx="504056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latin typeface="+mj-lt"/>
              </a:rPr>
              <a:t> </a:t>
            </a:r>
            <a:r>
              <a:rPr lang="pt-PT" sz="1400" dirty="0" err="1" smtClean="0"/>
              <a:t>op.OnStarted</a:t>
            </a:r>
            <a:r>
              <a:rPr lang="pt-PT" sz="1400" dirty="0" smtClean="0"/>
              <a:t>(); </a:t>
            </a:r>
            <a:r>
              <a:rPr lang="pt-PT" sz="1400" dirty="0" smtClean="0">
                <a:latin typeface="+mj-lt"/>
              </a:rPr>
              <a:t>       </a:t>
            </a:r>
            <a:r>
              <a:rPr lang="pt-PT" sz="1400" dirty="0">
                <a:latin typeface="+mj-lt"/>
              </a:rPr>
              <a:t/>
            </a:r>
            <a:br>
              <a:rPr lang="pt-PT" sz="1400" dirty="0">
                <a:latin typeface="+mj-lt"/>
              </a:rPr>
            </a:br>
            <a:r>
              <a:rPr lang="pt-PT" sz="1400" b="1" dirty="0" err="1" smtClean="0">
                <a:solidFill>
                  <a:schemeClr val="accent1"/>
                </a:solidFill>
                <a:latin typeface="+mj-lt"/>
              </a:rPr>
              <a:t>bool</a:t>
            </a:r>
            <a:r>
              <a:rPr lang="pt-PT" sz="1400" dirty="0" smtClean="0">
                <a:latin typeface="+mj-lt"/>
              </a:rPr>
              <a:t> </a:t>
            </a:r>
            <a:r>
              <a:rPr lang="pt-PT" sz="1400" dirty="0" err="1" smtClean="0">
                <a:latin typeface="+mj-lt"/>
              </a:rPr>
              <a:t>wasCompleted</a:t>
            </a:r>
            <a:r>
              <a:rPr lang="pt-PT" sz="1400" dirty="0" smtClean="0">
                <a:latin typeface="+mj-lt"/>
              </a:rPr>
              <a:t> </a:t>
            </a:r>
            <a:br>
              <a:rPr lang="pt-PT" sz="1400" dirty="0" smtClean="0">
                <a:latin typeface="+mj-lt"/>
              </a:rPr>
            </a:br>
            <a:r>
              <a:rPr lang="pt-PT" sz="1400" dirty="0" smtClean="0">
                <a:latin typeface="+mj-lt"/>
              </a:rPr>
              <a:t>= </a:t>
            </a:r>
          </a:p>
          <a:p>
            <a:r>
              <a:rPr lang="pt-PT" sz="1600" b="1" dirty="0" err="1" smtClean="0">
                <a:solidFill>
                  <a:schemeClr val="accent1"/>
                </a:solidFill>
                <a:latin typeface="+mj-lt"/>
              </a:rPr>
              <a:t>await</a:t>
            </a:r>
            <a:r>
              <a:rPr lang="pt-PT" sz="1400" dirty="0" smtClean="0">
                <a:latin typeface="+mj-lt"/>
              </a:rPr>
              <a:t> </a:t>
            </a:r>
            <a:r>
              <a:rPr lang="pt-PT" sz="1400" dirty="0" err="1" smtClean="0">
                <a:latin typeface="+mj-lt"/>
              </a:rPr>
              <a:t>CpuBoundOperation</a:t>
            </a:r>
            <a:r>
              <a:rPr lang="pt-PT" sz="1400" dirty="0" smtClean="0">
                <a:latin typeface="+mj-lt"/>
              </a:rPr>
              <a:t>(</a:t>
            </a:r>
            <a:r>
              <a:rPr lang="pt-PT" sz="1400" dirty="0" err="1" smtClean="0">
                <a:latin typeface="+mj-lt"/>
              </a:rPr>
              <a:t>op</a:t>
            </a:r>
            <a:r>
              <a:rPr lang="pt-PT" sz="1400" dirty="0" smtClean="0">
                <a:latin typeface="+mj-lt"/>
              </a:rPr>
              <a:t>);</a:t>
            </a:r>
          </a:p>
          <a:p>
            <a:endParaRPr lang="pt-PT" sz="1400" dirty="0">
              <a:latin typeface="+mj-lt"/>
            </a:endParaRPr>
          </a:p>
          <a:p>
            <a:r>
              <a:rPr lang="pt-PT" sz="1400" b="1" dirty="0" err="1" smtClean="0">
                <a:solidFill>
                  <a:schemeClr val="accent1"/>
                </a:solidFill>
              </a:rPr>
              <a:t>if</a:t>
            </a:r>
            <a:r>
              <a:rPr lang="pt-PT" sz="1400" b="1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(</a:t>
            </a:r>
            <a:r>
              <a:rPr lang="pt-PT" sz="1400" dirty="0" err="1" smtClean="0"/>
              <a:t>wasCompleted</a:t>
            </a:r>
            <a:r>
              <a:rPr lang="pt-PT" sz="1400" dirty="0" smtClean="0"/>
              <a:t>) </a:t>
            </a:r>
          </a:p>
          <a:p>
            <a:r>
              <a:rPr lang="pt-PT" sz="1400" dirty="0"/>
              <a:t> </a:t>
            </a:r>
            <a:r>
              <a:rPr lang="pt-PT" sz="1400" dirty="0" smtClean="0"/>
              <a:t>    </a:t>
            </a:r>
            <a:r>
              <a:rPr lang="pt-PT" sz="1400" dirty="0" err="1" smtClean="0"/>
              <a:t>op.OnEnded</a:t>
            </a:r>
            <a:r>
              <a:rPr lang="pt-PT" sz="1400" dirty="0" smtClean="0"/>
              <a:t>();</a:t>
            </a:r>
          </a:p>
          <a:p>
            <a:r>
              <a:rPr lang="pt-PT" sz="1400" dirty="0" smtClean="0"/>
              <a:t>        </a:t>
            </a:r>
          </a:p>
          <a:p>
            <a:r>
              <a:rPr lang="pt-PT" sz="1400" b="1" dirty="0" err="1" smtClean="0">
                <a:solidFill>
                  <a:schemeClr val="accent1"/>
                </a:solidFill>
              </a:rPr>
              <a:t>else</a:t>
            </a:r>
            <a:r>
              <a:rPr lang="pt-PT" sz="1400" dirty="0" smtClean="0"/>
              <a:t>  </a:t>
            </a:r>
          </a:p>
          <a:p>
            <a:r>
              <a:rPr lang="pt-PT" sz="1400" dirty="0" smtClean="0"/>
              <a:t>     </a:t>
            </a:r>
            <a:r>
              <a:rPr lang="pt-PT" sz="1400" dirty="0" err="1" smtClean="0"/>
              <a:t>op.OnCancel</a:t>
            </a:r>
            <a:r>
              <a:rPr lang="pt-PT" sz="1400" dirty="0" smtClean="0"/>
              <a:t>();</a:t>
            </a:r>
          </a:p>
          <a:p>
            <a:r>
              <a:rPr lang="pt-PT" sz="1400" dirty="0" smtClean="0"/>
              <a:t>        </a:t>
            </a:r>
          </a:p>
          <a:p>
            <a:r>
              <a:rPr lang="pt-PT" sz="1400" dirty="0" smtClean="0">
                <a:latin typeface="+mj-lt"/>
              </a:rPr>
              <a:t>                                  </a:t>
            </a:r>
          </a:p>
          <a:p>
            <a:r>
              <a:rPr lang="pt-PT" sz="1400" dirty="0" smtClean="0">
                <a:latin typeface="+mj-lt"/>
              </a:rPr>
              <a:t>      </a:t>
            </a:r>
            <a:r>
              <a:rPr lang="pt-PT" sz="1400" dirty="0">
                <a:latin typeface="+mj-lt"/>
              </a:rPr>
              <a:t> </a:t>
            </a:r>
            <a:endParaRPr lang="pt-PT" sz="1400" dirty="0" smtClean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9512" y="1484784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Código Fonte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491880" y="148478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Código </a:t>
            </a:r>
            <a:r>
              <a:rPr lang="pt-PT" sz="24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Gerado pelo Compilador</a:t>
            </a:r>
            <a:endParaRPr lang="pt-PT" sz="2400" b="1" dirty="0">
              <a:solidFill>
                <a:schemeClr val="accent1"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Conexão recta 14"/>
          <p:cNvCxnSpPr/>
          <p:nvPr/>
        </p:nvCxnSpPr>
        <p:spPr>
          <a:xfrm rot="5400000">
            <a:off x="589248" y="4198776"/>
            <a:ext cx="5517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347864" y="1992317"/>
            <a:ext cx="763284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 </a:t>
            </a:r>
            <a:r>
              <a:rPr lang="pt-PT" sz="1400" b="1" dirty="0" err="1" smtClean="0">
                <a:solidFill>
                  <a:schemeClr val="accent1"/>
                </a:solidFill>
              </a:rPr>
              <a:t>bool</a:t>
            </a:r>
            <a:r>
              <a:rPr lang="pt-PT" sz="1400" dirty="0" smtClean="0"/>
              <a:t> </a:t>
            </a:r>
            <a:r>
              <a:rPr lang="pt-PT" sz="1400" dirty="0" err="1" smtClean="0"/>
              <a:t>wasCompleted</a:t>
            </a:r>
            <a:r>
              <a:rPr lang="pt-PT" sz="1400" dirty="0" smtClean="0"/>
              <a:t>;</a:t>
            </a:r>
            <a:br>
              <a:rPr lang="pt-PT" sz="1400" dirty="0" smtClean="0"/>
            </a:br>
            <a:r>
              <a:rPr lang="pt-PT" sz="1400" dirty="0" smtClean="0"/>
              <a:t>        </a:t>
            </a:r>
            <a:r>
              <a:rPr lang="pt-PT" sz="1400" b="1" dirty="0" err="1" smtClean="0">
                <a:solidFill>
                  <a:schemeClr val="accent1"/>
                </a:solidFill>
              </a:rPr>
              <a:t>if</a:t>
            </a:r>
            <a:r>
              <a:rPr lang="pt-PT" sz="1400" dirty="0" smtClean="0"/>
              <a:t> (</a:t>
            </a:r>
            <a:r>
              <a:rPr lang="pt-PT" sz="1400" dirty="0" err="1" smtClean="0"/>
              <a:t>this.state</a:t>
            </a:r>
            <a:r>
              <a:rPr lang="pt-PT" sz="1400" dirty="0" smtClean="0"/>
              <a:t> != 1)</a:t>
            </a:r>
          </a:p>
          <a:p>
            <a:r>
              <a:rPr lang="pt-PT" sz="1400" dirty="0" smtClean="0"/>
              <a:t>        {</a:t>
            </a:r>
          </a:p>
          <a:p>
            <a:r>
              <a:rPr lang="pt-PT" sz="1400" dirty="0"/>
              <a:t> </a:t>
            </a:r>
            <a:r>
              <a:rPr lang="pt-PT" sz="1400" dirty="0" smtClean="0"/>
              <a:t>           </a:t>
            </a:r>
            <a:r>
              <a:rPr lang="pt-PT" sz="1400" b="1" dirty="0" err="1" smtClean="0">
                <a:solidFill>
                  <a:schemeClr val="accent1"/>
                </a:solidFill>
              </a:rPr>
              <a:t>if</a:t>
            </a:r>
            <a:r>
              <a:rPr lang="pt-PT" sz="1400" dirty="0" smtClean="0"/>
              <a:t> (</a:t>
            </a:r>
            <a:r>
              <a:rPr lang="pt-PT" sz="1400" dirty="0" err="1" smtClean="0"/>
              <a:t>this.state</a:t>
            </a:r>
            <a:r>
              <a:rPr lang="pt-PT" sz="1400" dirty="0" smtClean="0"/>
              <a:t> != -1)</a:t>
            </a:r>
          </a:p>
          <a:p>
            <a:r>
              <a:rPr lang="pt-PT" sz="1400" dirty="0" smtClean="0"/>
              <a:t>            {</a:t>
            </a:r>
          </a:p>
          <a:p>
            <a:r>
              <a:rPr lang="pt-PT" sz="1400" dirty="0" smtClean="0"/>
              <a:t>                </a:t>
            </a:r>
            <a:r>
              <a:rPr lang="pt-PT" sz="1400" dirty="0" err="1" smtClean="0"/>
              <a:t>op.OnStarted</a:t>
            </a:r>
            <a:r>
              <a:rPr lang="pt-PT" sz="1400" dirty="0" smtClean="0"/>
              <a:t>();</a:t>
            </a:r>
          </a:p>
          <a:p>
            <a:r>
              <a:rPr lang="pt-PT" sz="1400" dirty="0" smtClean="0"/>
              <a:t>                </a:t>
            </a:r>
            <a:r>
              <a:rPr lang="pt-PT" sz="1400" b="1" dirty="0" err="1" smtClean="0">
                <a:solidFill>
                  <a:schemeClr val="accent1"/>
                </a:solidFill>
              </a:rPr>
              <a:t>this.</a:t>
            </a:r>
            <a:r>
              <a:rPr lang="pt-PT" sz="1400" dirty="0" err="1" smtClean="0"/>
              <a:t>awaiter</a:t>
            </a:r>
            <a:r>
              <a:rPr lang="pt-PT" sz="1400" dirty="0" smtClean="0"/>
              <a:t> = </a:t>
            </a:r>
            <a:r>
              <a:rPr lang="pt-PT" sz="1400" dirty="0" err="1" smtClean="0"/>
              <a:t>CpuBoundOperation</a:t>
            </a:r>
            <a:r>
              <a:rPr lang="pt-PT" sz="1400" dirty="0" smtClean="0"/>
              <a:t>(</a:t>
            </a:r>
            <a:r>
              <a:rPr lang="pt-PT" sz="1400" dirty="0" err="1" smtClean="0"/>
              <a:t>this.op</a:t>
            </a:r>
            <a:r>
              <a:rPr lang="pt-PT" sz="1400" dirty="0" smtClean="0"/>
              <a:t>)</a:t>
            </a:r>
          </a:p>
          <a:p>
            <a:r>
              <a:rPr lang="pt-PT" sz="1400" dirty="0"/>
              <a:t> </a:t>
            </a:r>
            <a:r>
              <a:rPr lang="pt-PT" sz="1400" dirty="0" smtClean="0"/>
              <a:t>                                               .</a:t>
            </a:r>
            <a:r>
              <a:rPr lang="pt-PT" sz="1400" b="1" dirty="0" err="1" smtClean="0">
                <a:solidFill>
                  <a:srgbClr val="0070C0"/>
                </a:solidFill>
              </a:rPr>
              <a:t>GetAwaiter&lt;bool</a:t>
            </a:r>
            <a:r>
              <a:rPr lang="pt-PT" sz="1400" b="1" dirty="0" smtClean="0">
                <a:solidFill>
                  <a:srgbClr val="0070C0"/>
                </a:solidFill>
              </a:rPr>
              <a:t>&gt;</a:t>
            </a:r>
            <a:r>
              <a:rPr lang="pt-PT" sz="1400" dirty="0" smtClean="0"/>
              <a:t>();</a:t>
            </a:r>
          </a:p>
          <a:p>
            <a:r>
              <a:rPr lang="pt-PT" sz="1400" b="1" dirty="0" smtClean="0">
                <a:solidFill>
                  <a:schemeClr val="accent1"/>
                </a:solidFill>
              </a:rPr>
              <a:t>                </a:t>
            </a:r>
            <a:r>
              <a:rPr lang="pt-PT" sz="1400" b="1" dirty="0" err="1" smtClean="0">
                <a:solidFill>
                  <a:schemeClr val="accent1"/>
                </a:solidFill>
              </a:rPr>
              <a:t>if</a:t>
            </a:r>
            <a:r>
              <a:rPr lang="pt-PT" sz="1400" b="1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(</a:t>
            </a:r>
            <a:r>
              <a:rPr lang="pt-PT" sz="1400" dirty="0" err="1" smtClean="0"/>
              <a:t>this.awaiter.</a:t>
            </a:r>
            <a:r>
              <a:rPr lang="pt-PT" sz="1400" b="1" dirty="0" err="1" smtClean="0">
                <a:solidFill>
                  <a:srgbClr val="0070C0"/>
                </a:solidFill>
              </a:rPr>
              <a:t>IsCompleted</a:t>
            </a:r>
            <a:r>
              <a:rPr lang="pt-PT" sz="1400" dirty="0" smtClean="0"/>
              <a:t>)</a:t>
            </a:r>
          </a:p>
          <a:p>
            <a:r>
              <a:rPr lang="pt-PT" sz="1400" dirty="0" smtClean="0"/>
              <a:t>                    </a:t>
            </a:r>
            <a:r>
              <a:rPr lang="pt-PT" sz="1400" b="1" dirty="0" smtClean="0">
                <a:solidFill>
                  <a:srgbClr val="FFC000"/>
                </a:solidFill>
              </a:rPr>
              <a:t>goto</a:t>
            </a:r>
            <a:r>
              <a:rPr lang="pt-PT" sz="1400" dirty="0" smtClean="0"/>
              <a:t> </a:t>
            </a:r>
            <a:r>
              <a:rPr lang="pt-PT" sz="1400" dirty="0" smtClean="0"/>
              <a:t>ASYNC_OPERATION_COMPLETED</a:t>
            </a:r>
            <a:r>
              <a:rPr lang="pt-PT" sz="1400" dirty="0" smtClean="0"/>
              <a:t>;</a:t>
            </a:r>
          </a:p>
          <a:p>
            <a:r>
              <a:rPr lang="pt-PT" sz="1400" dirty="0" smtClean="0"/>
              <a:t>                </a:t>
            </a:r>
          </a:p>
          <a:p>
            <a:r>
              <a:rPr lang="pt-PT" sz="1400" dirty="0" smtClean="0"/>
              <a:t>                </a:t>
            </a:r>
            <a:r>
              <a:rPr lang="pt-PT" sz="1400" b="1" dirty="0" err="1" smtClean="0">
                <a:solidFill>
                  <a:schemeClr val="accent1"/>
                </a:solidFill>
              </a:rPr>
              <a:t>this.</a:t>
            </a:r>
            <a:r>
              <a:rPr lang="pt-PT" sz="1400" dirty="0" err="1" smtClean="0"/>
              <a:t>state</a:t>
            </a:r>
            <a:r>
              <a:rPr lang="pt-PT" sz="1400" dirty="0" smtClean="0"/>
              <a:t> = 1;</a:t>
            </a:r>
          </a:p>
          <a:p>
            <a:r>
              <a:rPr lang="pt-PT" sz="1400" dirty="0" smtClean="0"/>
              <a:t>	 </a:t>
            </a:r>
            <a:r>
              <a:rPr lang="pt-PT" sz="1400" b="1" dirty="0" err="1">
                <a:solidFill>
                  <a:schemeClr val="accent1"/>
                </a:solidFill>
              </a:rPr>
              <a:t>this</a:t>
            </a:r>
            <a:r>
              <a:rPr lang="pt-PT" sz="1400" dirty="0" err="1" smtClean="0"/>
              <a:t>.awaiter.</a:t>
            </a:r>
            <a:r>
              <a:rPr lang="pt-PT" sz="1400" b="1" dirty="0" err="1" smtClean="0">
                <a:solidFill>
                  <a:srgbClr val="0070C0"/>
                </a:solidFill>
              </a:rPr>
              <a:t>OnCompleted</a:t>
            </a:r>
            <a:r>
              <a:rPr lang="pt-PT" sz="1400" dirty="0" smtClean="0"/>
              <a:t>(</a:t>
            </a:r>
            <a:r>
              <a:rPr lang="pt-PT" sz="1400" dirty="0" err="1" smtClean="0"/>
              <a:t>callback</a:t>
            </a:r>
            <a:r>
              <a:rPr lang="pt-PT" sz="1400" dirty="0" smtClean="0"/>
              <a:t>);</a:t>
            </a:r>
          </a:p>
          <a:p>
            <a:r>
              <a:rPr lang="pt-PT" sz="1400" dirty="0" smtClean="0"/>
              <a:t>            }</a:t>
            </a:r>
            <a:br>
              <a:rPr lang="pt-PT" sz="1400" dirty="0" smtClean="0"/>
            </a:br>
            <a:r>
              <a:rPr lang="pt-PT" sz="1400" dirty="0" smtClean="0"/>
              <a:t>            </a:t>
            </a:r>
            <a:r>
              <a:rPr lang="pt-PT" b="1" dirty="0" err="1" smtClean="0">
                <a:solidFill>
                  <a:srgbClr val="0070C0"/>
                </a:solidFill>
              </a:rPr>
              <a:t>return</a:t>
            </a:r>
            <a:r>
              <a:rPr lang="pt-PT" sz="1400" dirty="0" smtClean="0"/>
              <a:t>;</a:t>
            </a:r>
          </a:p>
          <a:p>
            <a:r>
              <a:rPr lang="pt-PT" sz="1400" dirty="0" smtClean="0"/>
              <a:t>        }</a:t>
            </a:r>
          </a:p>
          <a:p>
            <a:r>
              <a:rPr lang="pt-PT" sz="1400" dirty="0" smtClean="0"/>
              <a:t>        </a:t>
            </a:r>
            <a:r>
              <a:rPr lang="pt-PT" sz="1400" b="1" dirty="0" err="1">
                <a:solidFill>
                  <a:schemeClr val="accent1"/>
                </a:solidFill>
              </a:rPr>
              <a:t>this.</a:t>
            </a:r>
            <a:r>
              <a:rPr lang="pt-PT" sz="1400" dirty="0" err="1" smtClean="0"/>
              <a:t>state</a:t>
            </a:r>
            <a:r>
              <a:rPr lang="pt-PT" sz="1400" dirty="0" smtClean="0"/>
              <a:t> = 0;</a:t>
            </a:r>
          </a:p>
          <a:p>
            <a:r>
              <a:rPr lang="pt-PT" sz="1400" dirty="0" smtClean="0"/>
              <a:t>ASYNC_OPERATIONS_COMPLETED</a:t>
            </a:r>
            <a:r>
              <a:rPr lang="pt-PT" sz="1400" dirty="0" smtClean="0"/>
              <a:t>:</a:t>
            </a:r>
          </a:p>
          <a:p>
            <a:r>
              <a:rPr lang="pt-PT" sz="1400" dirty="0"/>
              <a:t> </a:t>
            </a:r>
            <a:r>
              <a:rPr lang="pt-PT" sz="1400" dirty="0" smtClean="0"/>
              <a:t>      </a:t>
            </a:r>
            <a:r>
              <a:rPr lang="pt-PT" sz="1400" dirty="0" err="1" smtClean="0"/>
              <a:t>wasCompleted</a:t>
            </a:r>
            <a:r>
              <a:rPr lang="pt-PT" sz="1400" dirty="0" smtClean="0"/>
              <a:t> = </a:t>
            </a:r>
            <a:r>
              <a:rPr lang="pt-PT" sz="1400" b="1" dirty="0" err="1">
                <a:solidFill>
                  <a:schemeClr val="accent1"/>
                </a:solidFill>
              </a:rPr>
              <a:t>this</a:t>
            </a:r>
            <a:r>
              <a:rPr lang="pt-PT" sz="1400" dirty="0" err="1" smtClean="0"/>
              <a:t>.awaiter.</a:t>
            </a:r>
            <a:r>
              <a:rPr lang="pt-PT" sz="1400" b="1" dirty="0" err="1" smtClean="0">
                <a:solidFill>
                  <a:srgbClr val="0070C0"/>
                </a:solidFill>
              </a:rPr>
              <a:t>GetResult</a:t>
            </a:r>
            <a:r>
              <a:rPr lang="pt-PT" sz="1400" dirty="0" smtClean="0"/>
              <a:t>();</a:t>
            </a:r>
          </a:p>
          <a:p>
            <a:r>
              <a:rPr lang="pt-PT" sz="1400" b="1" dirty="0" smtClean="0">
                <a:solidFill>
                  <a:schemeClr val="accent1"/>
                </a:solidFill>
              </a:rPr>
              <a:t>         </a:t>
            </a:r>
            <a:r>
              <a:rPr lang="pt-PT" sz="1400" b="1" dirty="0" err="1" smtClean="0">
                <a:solidFill>
                  <a:schemeClr val="accent1"/>
                </a:solidFill>
              </a:rPr>
              <a:t>if</a:t>
            </a:r>
            <a:r>
              <a:rPr lang="pt-PT" sz="1400" b="1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(</a:t>
            </a:r>
            <a:r>
              <a:rPr lang="pt-PT" sz="1400" dirty="0" err="1" smtClean="0"/>
              <a:t>wasCompleted</a:t>
            </a:r>
            <a:r>
              <a:rPr lang="pt-PT" sz="1400" dirty="0" smtClean="0"/>
              <a:t>) </a:t>
            </a:r>
            <a:r>
              <a:rPr lang="pt-PT" sz="1400" dirty="0" err="1" smtClean="0"/>
              <a:t>op.OnEnded</a:t>
            </a:r>
            <a:r>
              <a:rPr lang="pt-PT" sz="1400" dirty="0" smtClean="0"/>
              <a:t>();</a:t>
            </a:r>
          </a:p>
          <a:p>
            <a:r>
              <a:rPr lang="pt-PT" sz="1400" dirty="0" smtClean="0"/>
              <a:t>        </a:t>
            </a:r>
            <a:r>
              <a:rPr lang="pt-PT" sz="1400" b="1" dirty="0" err="1">
                <a:solidFill>
                  <a:schemeClr val="accent1"/>
                </a:solidFill>
              </a:rPr>
              <a:t>else</a:t>
            </a:r>
            <a:r>
              <a:rPr lang="pt-PT" sz="1400" dirty="0"/>
              <a:t> </a:t>
            </a:r>
            <a:r>
              <a:rPr lang="pt-PT" sz="1400" dirty="0" smtClean="0"/>
              <a:t> </a:t>
            </a:r>
            <a:r>
              <a:rPr lang="pt-PT" sz="1400" dirty="0" err="1" smtClean="0"/>
              <a:t>op.OnCancel</a:t>
            </a:r>
            <a:r>
              <a:rPr lang="pt-PT" sz="1400" dirty="0" smtClean="0"/>
              <a:t>();</a:t>
            </a:r>
          </a:p>
          <a:p>
            <a:r>
              <a:rPr lang="pt-PT" sz="1400" dirty="0" smtClean="0"/>
              <a:t>        </a:t>
            </a:r>
          </a:p>
          <a:p>
            <a:r>
              <a:rPr lang="pt-PT" sz="1400" dirty="0" smtClean="0"/>
              <a:t>   </a:t>
            </a:r>
            <a:endParaRPr lang="pt-PT" sz="1400" dirty="0"/>
          </a:p>
        </p:txBody>
      </p:sp>
      <p:sp>
        <p:nvSpPr>
          <p:cNvPr id="13" name="Seta para a direita 12"/>
          <p:cNvSpPr/>
          <p:nvPr/>
        </p:nvSpPr>
        <p:spPr>
          <a:xfrm rot="19262307">
            <a:off x="3227821" y="3579294"/>
            <a:ext cx="1230333" cy="296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 rot="19218955">
            <a:off x="-467551" y="4448135"/>
            <a:ext cx="547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Antes da chamada à operação assíncrona </a:t>
            </a:r>
            <a:endParaRPr lang="pt-PT" dirty="0"/>
          </a:p>
        </p:txBody>
      </p:sp>
      <p:sp>
        <p:nvSpPr>
          <p:cNvPr id="19" name="Seta para a direita 18"/>
          <p:cNvSpPr/>
          <p:nvPr/>
        </p:nvSpPr>
        <p:spPr>
          <a:xfrm rot="1045982">
            <a:off x="2203754" y="5606330"/>
            <a:ext cx="1230333" cy="296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0" y="52292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Após a operação assíncrona </a:t>
            </a:r>
            <a:endParaRPr lang="pt-P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14" grpId="1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Características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Implementado sobre a </a:t>
            </a:r>
            <a:r>
              <a:rPr lang="pt-PT" i="1" dirty="0" err="1" smtClean="0"/>
              <a:t>Task</a:t>
            </a:r>
            <a:r>
              <a:rPr lang="pt-PT" i="1" dirty="0" smtClean="0"/>
              <a:t> </a:t>
            </a:r>
            <a:r>
              <a:rPr lang="pt-PT" i="1" dirty="0" err="1" smtClean="0"/>
              <a:t>Parallel</a:t>
            </a:r>
            <a:r>
              <a:rPr lang="pt-PT" i="1" dirty="0" smtClean="0"/>
              <a:t> </a:t>
            </a:r>
            <a:r>
              <a:rPr lang="pt-PT" i="1" dirty="0" err="1" smtClean="0"/>
              <a:t>Library</a:t>
            </a:r>
            <a:r>
              <a:rPr lang="pt-PT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Suporte para métodos anónimos e expressões lambda </a:t>
            </a:r>
            <a:r>
              <a:rPr lang="pt-PT" dirty="0" err="1" smtClean="0"/>
              <a:t>e.g</a:t>
            </a:r>
            <a:r>
              <a:rPr lang="pt-PT" dirty="0" smtClean="0"/>
              <a:t> </a:t>
            </a:r>
            <a:r>
              <a:rPr lang="pt-PT" sz="2400" dirty="0" err="1" smtClean="0"/>
              <a:t>async</a:t>
            </a:r>
            <a:r>
              <a:rPr lang="pt-PT" sz="2400" dirty="0" smtClean="0"/>
              <a:t> ()=&gt;{}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Escrita de código síncrono, execução assíncrona.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Não existe espera pela conclusão de uma operação assíncrona.</a:t>
            </a:r>
            <a:endParaRPr lang="pt-PT" dirty="0" smtClean="0"/>
          </a:p>
          <a:p>
            <a:endParaRPr lang="pt-PT" i="1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Caracteristicas</a:t>
            </a:r>
            <a:r>
              <a:rPr lang="pt-PT" dirty="0" smtClean="0"/>
              <a:t>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dirty="0" smtClean="0"/>
              <a:t>Funciona à base de um contracto</a:t>
            </a:r>
          </a:p>
          <a:p>
            <a:pPr lvl="1"/>
            <a:r>
              <a:rPr lang="en-US" sz="1800" dirty="0" smtClean="0"/>
              <a:t>Object </a:t>
            </a:r>
            <a:r>
              <a:rPr lang="en-US" sz="1800" dirty="0" err="1" smtClean="0"/>
              <a:t>GetAwaiter</a:t>
            </a:r>
            <a:r>
              <a:rPr lang="en-US" sz="1800" dirty="0" smtClean="0"/>
              <a:t>();</a:t>
            </a:r>
          </a:p>
          <a:p>
            <a:pPr lvl="1"/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IsCompleted</a:t>
            </a:r>
            <a:r>
              <a:rPr lang="en-US" sz="1800" dirty="0" smtClean="0"/>
              <a:t> { get; } </a:t>
            </a:r>
          </a:p>
          <a:p>
            <a:pPr lvl="1"/>
            <a:r>
              <a:rPr lang="en-US" sz="1800" dirty="0" smtClean="0"/>
              <a:t>void </a:t>
            </a:r>
            <a:r>
              <a:rPr lang="en-US" sz="1800" dirty="0" err="1" smtClean="0"/>
              <a:t>OnCompleted</a:t>
            </a:r>
            <a:r>
              <a:rPr lang="en-US" sz="1800" dirty="0" smtClean="0"/>
              <a:t>(Action);</a:t>
            </a:r>
          </a:p>
          <a:p>
            <a:pPr lvl="1"/>
            <a:r>
              <a:rPr lang="en-US" sz="1800" dirty="0" smtClean="0"/>
              <a:t>Object </a:t>
            </a:r>
            <a:r>
              <a:rPr lang="en-US" sz="1800" dirty="0" err="1" smtClean="0"/>
              <a:t>GetResult</a:t>
            </a:r>
            <a:r>
              <a:rPr lang="en-US" sz="1800" dirty="0" smtClean="0"/>
              <a:t>(); </a:t>
            </a:r>
          </a:p>
          <a:p>
            <a:endParaRPr lang="en-US" sz="2200" dirty="0" smtClean="0"/>
          </a:p>
          <a:p>
            <a:r>
              <a:rPr lang="en-US" sz="2800" dirty="0" err="1" smtClean="0"/>
              <a:t>Métodos</a:t>
            </a:r>
            <a:r>
              <a:rPr lang="en-US" sz="2800" dirty="0" smtClean="0"/>
              <a:t> </a:t>
            </a:r>
            <a:r>
              <a:rPr lang="en-US" sz="2800" dirty="0" err="1" smtClean="0"/>
              <a:t>assíncronos</a:t>
            </a:r>
            <a:r>
              <a:rPr lang="en-US" sz="2800" dirty="0" smtClean="0"/>
              <a:t> </a:t>
            </a:r>
            <a:r>
              <a:rPr lang="en-US" sz="2800" dirty="0" err="1" smtClean="0"/>
              <a:t>têm</a:t>
            </a:r>
            <a:r>
              <a:rPr lang="en-US" sz="2800" dirty="0" smtClean="0"/>
              <a:t> 3 </a:t>
            </a:r>
            <a:r>
              <a:rPr lang="en-US" sz="2800" dirty="0" err="1" smtClean="0"/>
              <a:t>tipos</a:t>
            </a:r>
            <a:r>
              <a:rPr lang="en-US" sz="2800" dirty="0" smtClean="0"/>
              <a:t> </a:t>
            </a:r>
            <a:r>
              <a:rPr lang="en-US" sz="2800" dirty="0" err="1" smtClean="0"/>
              <a:t>possiveis</a:t>
            </a:r>
            <a:r>
              <a:rPr lang="en-US" sz="2800" dirty="0" smtClean="0"/>
              <a:t> de </a:t>
            </a:r>
            <a:r>
              <a:rPr lang="en-US" sz="2800" dirty="0" err="1" smtClean="0"/>
              <a:t>retorno</a:t>
            </a:r>
            <a:endParaRPr lang="en-US" sz="2800" dirty="0" smtClean="0"/>
          </a:p>
          <a:p>
            <a:pPr lvl="1"/>
            <a:r>
              <a:rPr lang="pt-PT" sz="1800" dirty="0" err="1" smtClean="0"/>
              <a:t>void</a:t>
            </a:r>
            <a:r>
              <a:rPr lang="pt-PT" sz="1800" dirty="0" smtClean="0"/>
              <a:t> </a:t>
            </a:r>
            <a:r>
              <a:rPr lang="pt-PT" sz="1800" dirty="0" smtClean="0"/>
              <a:t>– </a:t>
            </a:r>
            <a:r>
              <a:rPr lang="pt-PT" sz="1800" dirty="0" err="1" smtClean="0"/>
              <a:t>Fire</a:t>
            </a:r>
            <a:r>
              <a:rPr lang="pt-PT" sz="1800" dirty="0" smtClean="0"/>
              <a:t> </a:t>
            </a:r>
            <a:r>
              <a:rPr lang="pt-PT" sz="1800" dirty="0" err="1" smtClean="0"/>
              <a:t>and</a:t>
            </a:r>
            <a:r>
              <a:rPr lang="pt-PT" sz="1800" dirty="0" smtClean="0"/>
              <a:t> </a:t>
            </a:r>
            <a:r>
              <a:rPr lang="pt-PT" sz="1800" dirty="0" err="1" smtClean="0"/>
              <a:t>Forget</a:t>
            </a:r>
            <a:r>
              <a:rPr lang="pt-PT" sz="1800" dirty="0" smtClean="0"/>
              <a:t>.</a:t>
            </a:r>
          </a:p>
          <a:p>
            <a:pPr lvl="1"/>
            <a:r>
              <a:rPr lang="pt-PT" sz="1800" dirty="0" err="1" smtClean="0"/>
              <a:t>Task</a:t>
            </a:r>
            <a:endParaRPr lang="pt-PT" sz="1800" dirty="0" smtClean="0"/>
          </a:p>
          <a:p>
            <a:pPr lvl="1"/>
            <a:r>
              <a:rPr lang="pt-PT" sz="1800" dirty="0" err="1" smtClean="0"/>
              <a:t>Task&lt;T</a:t>
            </a:r>
            <a:r>
              <a:rPr lang="pt-PT" sz="1800" dirty="0" smtClean="0"/>
              <a:t>&gt;</a:t>
            </a:r>
            <a:endParaRPr lang="pt-PT" sz="1800" dirty="0" smtClean="0"/>
          </a:p>
          <a:p>
            <a:pPr lvl="1"/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674</TotalTime>
  <Words>190</Words>
  <Application>Microsoft Office PowerPoint</Application>
  <PresentationFormat>Apresentação no Ecrã (4:3)</PresentationFormat>
  <Paragraphs>87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Módulo</vt:lpstr>
      <vt:lpstr>C# 5.0 Async</vt:lpstr>
      <vt:lpstr>Agenda</vt:lpstr>
      <vt:lpstr>Introdução</vt:lpstr>
      <vt:lpstr>Motivação</vt:lpstr>
      <vt:lpstr>Utilização</vt:lpstr>
      <vt:lpstr> </vt:lpstr>
      <vt:lpstr>Funcionamento</vt:lpstr>
      <vt:lpstr>Características</vt:lpstr>
      <vt:lpstr>Caracteristicas(cont)</vt:lpstr>
      <vt:lpstr>“Assincronizadores”</vt:lpstr>
      <vt:lpstr>Referências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5.0 Async</dc:title>
  <dc:creator>DVD</dc:creator>
  <cp:lastModifiedBy>DVD</cp:lastModifiedBy>
  <cp:revision>70</cp:revision>
  <dcterms:created xsi:type="dcterms:W3CDTF">2011-05-01T15:51:28Z</dcterms:created>
  <dcterms:modified xsi:type="dcterms:W3CDTF">2011-05-02T14:26:47Z</dcterms:modified>
</cp:coreProperties>
</file>