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3" r:id="rId3"/>
    <p:sldId id="29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3C99"/>
    <a:srgbClr val="4547BB"/>
    <a:srgbClr val="3F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6194-C3D4-4CDD-8BBB-1AEB28CE98AD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FD62-DA82-40F8-9E05-45D26090A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02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13E30-AA6C-D453-BB62-76160F984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1EE0341-81C0-1C27-3922-FC6777114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FF04C7-75BB-3FDD-1159-DF69201F5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A30ED6-9E80-C48D-20ED-2700D0770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5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84FC-91B5-429F-864E-1DEADB7B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FEEC1-B9EB-4E20-BB45-EE53BC77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B3A67-BB49-4AFB-A84E-77EE8796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6DEE-0C27-4A65-83A7-8A621D8F00CF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C197C-6C74-49ED-972A-C0A601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742E2-562E-44CA-B083-F351CAAB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DA324-6F01-4B59-8949-25E38A42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533E7-DAB8-421A-8C2E-07D5E143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F1C2-A698-4FAB-9FB0-A59441C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6CD8-F193-4F06-8DBF-3779A9C1C8FC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79099-FCF4-4C22-A138-4371F37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32FFD-D3B2-408E-9ABD-D4FD2D9F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31F46-E920-439A-8615-87D0ACD06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A27B-FAC3-45B2-B55C-3A035B0D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8FD8C-4C2B-49F3-BCDC-DE02E0C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E69A-0679-47E8-A0EF-03BCFF189B4A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D8AFD-31E6-41C6-92BC-DF0415DA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1F5C8-9464-47E8-B692-98E8E0DE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7CD86-3F63-4C27-AC83-E7DBAB3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E6F8-1B30-490F-A2AB-6E98A0F0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E12F4-E6B7-41EB-89D5-A49C1930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616-25B4-4106-9C13-03736E5F7489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18F8C-FD6C-479F-96DA-AFF2B4B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F2BC6-433B-4310-8CFB-3FDD38D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471" y="637096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0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25684-9579-4C88-B636-D83B0A13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C54E9C-6009-43E4-A638-004604CC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D7725-84A6-4E38-AB3B-9A40E9D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05AD-645D-4AAA-9175-498D989DE37D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7D01B-09F3-4530-9BAB-BB1CDFE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B0E80-509F-4D96-BE78-2461CC7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9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B3ACA-E27C-4F22-BB02-EC146CEC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FB690-FC5B-417A-A0B4-F965D228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EEC092-922C-4176-8D75-E71D4581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2D76B-2A0E-4332-AFE5-C6F77B1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63E-1C7D-4FF3-A23E-2B624266383B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7C5944-88AB-4FB8-BE49-DFDD768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50CBAB-0FBE-42CC-A5CB-AB7F752A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7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4B4F6-BA79-45FB-9803-2C215C51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5AAA2-9DEE-4830-B447-D9FD48F0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AA42F-F8FE-4652-A343-9DC937E4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DB665D-1661-43C1-BE0F-D79D46760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DC7FB5-72F0-4D7F-9994-D0348E05A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FD1534-E710-4B36-BADB-F6146F9D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B47-AC38-4D9F-BB60-D4B37A3FFE56}" type="datetime1">
              <a:rPr lang="ru-RU" smtClean="0"/>
              <a:t>12.11.2024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EF9C9C-DA07-4E14-871B-5CCF5EF5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FFB9F6-DA81-4DE8-A7C0-F34DE4B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A705-312C-4767-A76C-7267AF4A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261B31-05B1-4AF8-8871-63E7972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5680-6C64-4B11-B938-8865A5DD70A3}" type="datetime1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DBDC91-CC4C-4DDB-8A3F-6E82C73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2EE2AB-CC25-4899-9FA5-2934D15B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9F04CE-1D2B-43CF-8360-04DBDFA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11E-6816-4BF4-84AD-1EEAE879662C}" type="datetime1">
              <a:rPr lang="ru-RU" smtClean="0"/>
              <a:t>12.11.2024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466D21-F3BE-4B38-84D0-215A64B2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09C57-5D29-4B46-B70C-5AD1610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593" y="625283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0BC6-1639-4359-909E-F2A4768E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C593F-F46F-400E-BFE5-5E2D2ADC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D8EF9-13EC-43B2-9EC3-558EABCE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05FAAA-030E-4ACD-86B2-91732B35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422E-A6A2-4658-8783-2EA40042C120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4BCABE-6B9E-49B4-8F70-7A35352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49AD1-4F29-4277-B5A0-F170F8B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A23D8-FD89-46D9-9022-15B1239D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8E11C7-3228-4948-910E-9A47CAE12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D0BC9-EF38-4AC4-A2BB-2A8A6DD6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20B797-6FD8-4111-A347-F169116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308-9E85-448A-AFB7-DB5B2CBEBF6E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FE31B-8BB5-4F9C-B2B6-52D4B5E8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C5BEE2-1883-4526-9621-2E93E522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48829-B5E9-45AF-AFB6-2D0FA244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92405-A8CB-45C3-B36C-0D0B6BD9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847CC-B451-487C-A2D4-00BCDA9C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BF88-5C80-41EA-A908-07B3F698A60E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9447B-DEB2-438E-A7DD-F48A9C7E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FD5CE-CE7A-4B79-8B38-924DB5DD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2567709"/>
            <a:ext cx="9365672" cy="581025"/>
          </a:xfrm>
        </p:spPr>
        <p:txBody>
          <a:bodyPr>
            <a:normAutofit/>
          </a:bodyPr>
          <a:lstStyle/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3.10. Промежуточная аттестация</a:t>
            </a:r>
          </a:p>
        </p:txBody>
      </p:sp>
    </p:spTree>
    <p:extLst>
      <p:ext uri="{BB962C8B-B14F-4D97-AF65-F5344CB8AC3E}">
        <p14:creationId xmlns:p14="http://schemas.microsoft.com/office/powerpoint/2010/main" val="25573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Промежуточная аттестация 3</a:t>
            </a:r>
            <a:endParaRPr lang="en-US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2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Google Shape;312;p16">
            <a:extLst>
              <a:ext uri="{FF2B5EF4-FFF2-40B4-BE49-F238E27FC236}">
                <a16:creationId xmlns:a16="http://schemas.microsoft.com/office/drawing/2014/main" id="{63E16D79-016F-2E3D-A095-0E6255C1BC66}"/>
              </a:ext>
            </a:extLst>
          </p:cNvPr>
          <p:cNvSpPr txBox="1"/>
          <p:nvPr/>
        </p:nvSpPr>
        <p:spPr>
          <a:xfrm>
            <a:off x="504862" y="1031781"/>
            <a:ext cx="10190031" cy="46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8313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В рамках промежуточной аттестации 2 вами был проведен разведочный анализ данных и тестирование гипотез для выбранного датасета</a:t>
            </a:r>
          </a:p>
          <a:p>
            <a:pPr marL="468313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На основе проведенных наблюдений о взаимосвязи между переменными сформулируйте задачу классификации или регрессии, которая может иметь практическую ценность</a:t>
            </a:r>
          </a:p>
          <a:p>
            <a:pPr marL="468313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Разделите датасет на обучающую (60%) и тестовую (40%) выборки. Далее тестовую выборку разделите пополам (20% и 20%):</a:t>
            </a:r>
          </a:p>
          <a:p>
            <a:pPr marL="925513" lvl="2" indent="-457200">
              <a:lnSpc>
                <a:spcPct val="114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Первая половина будет использоваться для оценки качества модели. Предполагается, что здесь вы знаете наблюдаемые значения </a:t>
            </a:r>
            <a:r>
              <a:rPr lang="ru-RU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таргета</a:t>
            </a: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и можете сравнивать их с предсказаниями</a:t>
            </a:r>
          </a:p>
          <a:p>
            <a:pPr marL="925513" lvl="2" indent="-457200">
              <a:lnSpc>
                <a:spcPct val="114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Вторая половина будет использоваться для построения прогнозов. Предполагается, что здесь значения </a:t>
            </a:r>
            <a:r>
              <a:rPr lang="ru-RU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таргета</a:t>
            </a: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вам неизвестны – как в практической ситуации использования моделей прогнозирования.</a:t>
            </a:r>
          </a:p>
          <a:p>
            <a:pPr marL="468313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Обучите 3 различные модели, проведите оценку их качества на первой половине тестовой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14070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A974-F03B-B0DF-1C4F-E81084310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D2BDF9E0-1D1D-76FA-26F5-3391331B22BD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Промежуточная аттестация 3</a:t>
            </a:r>
            <a:endParaRPr lang="en-US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2CFB23-0A3A-1A75-592D-B572FA2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3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7540C61-9E75-2D06-09E6-4F4CF4FF0A8E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9A603E7-D7FB-AFF5-2F8C-CF70D64EB899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622BAF96-A93E-27F9-2274-7236B5DDE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Google Shape;312;p16">
            <a:extLst>
              <a:ext uri="{FF2B5EF4-FFF2-40B4-BE49-F238E27FC236}">
                <a16:creationId xmlns:a16="http://schemas.microsoft.com/office/drawing/2014/main" id="{7A04CE4E-351C-BDC6-B446-85C1D3D1A6C6}"/>
              </a:ext>
            </a:extLst>
          </p:cNvPr>
          <p:cNvSpPr txBox="1"/>
          <p:nvPr/>
        </p:nvSpPr>
        <p:spPr>
          <a:xfrm>
            <a:off x="504862" y="1031781"/>
            <a:ext cx="10190031" cy="567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8313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Для повышения качества можете пользоваться следующими приемами:</a:t>
            </a:r>
          </a:p>
          <a:p>
            <a:pPr marL="925513" lvl="2" indent="-457200">
              <a:lnSpc>
                <a:spcPct val="114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Нормализация и стандартизация показателей</a:t>
            </a:r>
          </a:p>
          <a:p>
            <a:pPr marL="925513" lvl="2" indent="-457200">
              <a:lnSpc>
                <a:spcPct val="114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Подбор </a:t>
            </a:r>
            <a:r>
              <a:rPr lang="ru-RU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гиперпараметров</a:t>
            </a:r>
            <a:endParaRPr lang="ru-RU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25513" lvl="2" indent="-457200">
              <a:lnSpc>
                <a:spcPct val="114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Включение / исключение дополнительных переменных</a:t>
            </a:r>
          </a:p>
          <a:p>
            <a:pPr marL="925513" lvl="2" indent="-457200">
              <a:lnSpc>
                <a:spcPct val="114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Трансформация переменных (квадраты, логарифмы и т.п.)</a:t>
            </a:r>
          </a:p>
          <a:p>
            <a:pPr marL="468313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Выберите ту модель и набор переменных, которые по вашему мнению дают наиболее удовлетворительное качество.</a:t>
            </a:r>
          </a:p>
          <a:p>
            <a:pPr marL="468313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На основе второй половины тестовой выборки сделайте предсказание целевой переменной. На основе предсказаний сделайте рекомендации для потенциальных пользователей вашего анализа</a:t>
            </a:r>
          </a:p>
          <a:p>
            <a:pPr marL="468313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Результат сохранить на </a:t>
            </a:r>
            <a:r>
              <a:rPr lang="ru-RU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GitHub</a:t>
            </a: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и отправить в виде ссылки на файл + блокнота в формате </a:t>
            </a:r>
            <a:r>
              <a:rPr lang="ru-RU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ipynb</a:t>
            </a:r>
            <a:endParaRPr lang="ru-RU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11113" lvl="1">
              <a:lnSpc>
                <a:spcPct val="114000"/>
              </a:lnSpc>
              <a:spcBef>
                <a:spcPts val="600"/>
              </a:spcBef>
            </a:pPr>
            <a:endParaRPr lang="ru-RU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11113" lvl="1">
              <a:lnSpc>
                <a:spcPct val="114000"/>
              </a:lnSpc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Помните, что просто посчитать - это половина задания. К каждому шагу нужны пояснения и описания. Старайтесь структурировать ваш код, чтобы он был понятен стороннему пользователю</a:t>
            </a:r>
          </a:p>
          <a:p>
            <a:pPr marL="11113" lvl="1">
              <a:lnSpc>
                <a:spcPct val="114000"/>
              </a:lnSpc>
              <a:spcBef>
                <a:spcPts val="600"/>
              </a:spcBef>
            </a:pPr>
            <a:r>
              <a:rPr lang="ru-RU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Срок – до 25 ноября</a:t>
            </a:r>
            <a:endParaRPr lang="ru-RU" sz="2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7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255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SemiBold</vt:lpstr>
      <vt:lpstr>Тема Office</vt:lpstr>
      <vt:lpstr>3.10. Промежуточная аттестация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квалификации инженеров “Подготовка преподавателей-практиков из высокотехнологичных компаний”</dc:title>
  <dc:creator>Сабина Рагозина</dc:creator>
  <cp:lastModifiedBy>Denis Alekseev</cp:lastModifiedBy>
  <cp:revision>92</cp:revision>
  <dcterms:created xsi:type="dcterms:W3CDTF">2022-09-08T07:31:07Z</dcterms:created>
  <dcterms:modified xsi:type="dcterms:W3CDTF">2024-11-12T07:41:54Z</dcterms:modified>
</cp:coreProperties>
</file>