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26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3C99"/>
    <a:srgbClr val="4547BB"/>
    <a:srgbClr val="3F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6194-C3D4-4CDD-8BBB-1AEB28CE98AD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BFD62-DA82-40F8-9E05-45D26090A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54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95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36FC4-30A3-BC0B-7EE1-683086B6F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2363403-6F31-2A33-CB3C-6E16128FCC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850D05D-BAEA-96C7-ACAE-81BA45021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80A37A-09AB-C540-2398-7A49CDC2A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340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BFC83-0BCF-459E-29CD-0358FE757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A4E3C44-BDA7-90DB-3A26-138B6239B2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609F01D-6704-54A4-F8E9-FDE3FFDEB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01658F-445E-0B4A-D599-474305ACC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037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AA553-133F-9412-A0F3-995EB9ED5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F494230-15B9-E768-3E5D-EFD8C56955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DF1327E-09E6-A9A2-967E-D786B98B9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51F6F9-63D3-269D-AACC-FFDC18CE9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925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35280-2683-DE9B-8B31-E090D0139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2B3FFAE-29DE-658C-3D6B-E2DA80154F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9BBF0FF-A02D-F770-A87A-08A7D20BC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1430ED-2AF3-F0A5-1DE3-85D0E9934C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79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47F68-B13B-66A4-2F31-3061B3B43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E28F468-81CB-BBF4-5500-F4EEDE641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1CE3A69-D8DE-CEFE-DA4D-DA3995F90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D11B78-97A6-6F2B-726E-9E66CD4309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219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8B04C-617D-41CC-9E5A-B7EEFDDF9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2B7A9CD-8E0F-1D43-16E6-2FD75F7D9A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07E75E7-B1A5-9144-81A1-FBB0F1DA6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8E3B54-72D3-6751-6331-1A8D05B6F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710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048A6-0B03-3BEA-8097-548FF4904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C365293-2623-B388-0D69-888321F9A3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9716E64-6D75-A940-0264-D5541E026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7EA296-336F-7B20-78F4-EDB2FFA5EF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285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4E3BE-33D2-B988-1ECE-3D90718DD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EDA44EF-6A03-4054-0092-18B108BF9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A6C05AD-35F7-18E7-389D-030753A21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392E13-8D1D-8B27-83C5-E603F61EE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72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DFE11-00B3-FBAF-7C43-3BA5ED73C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E053EA6-DCF0-87AD-2DF3-77AB66BFA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A8D947F-5367-485B-96B2-AFF4B65E1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E0F730-1974-AC43-B346-877F64628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40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8FC6D-03BC-F811-C7C7-33BF09B3C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2CDC855-01E9-F38D-B9C8-02A8C7CBEF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D2BEA5C-857E-40EB-04CF-7194C24EE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3B6D0D-A77A-9233-6DCC-13C60AC27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96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F0198-E287-EBA4-F212-2EED93E33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F0F6636-CDD0-9D7C-11BA-650C6E3CD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4EC6510-409D-A5E1-6952-2055768F45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593795-7BF5-1BD8-39EB-110DA6CF6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860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DD66B-62F1-46BF-7AD7-27544E20B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C4A6D18-6C45-6FA2-B5E5-0AF826362B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4C6FEB8-88BE-AB35-FC7B-16D19F9D7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5774AD-CFC8-C08C-D403-8CF65B17B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36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5E7F7-880B-9E8E-2FA0-48D9E0463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F1C15F6-0B0A-D8BC-43EA-930EA3E54F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AEDD02D-7724-7A7D-ACFF-00C8D761D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E9528D-5C67-FE37-11EE-40C9F6AD7F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842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605C5-0C84-DAAF-60F5-0742A6228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FEB0507-C9FC-3FEA-1EB1-3C05B96E00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681F024-EB3D-89F4-466C-9EE3DB772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8F757D-CCA1-3342-AAB5-EA7CBD50B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56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AFE06-6D33-5380-1024-950AA1CFD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A1198C6-DDE3-DAC4-1F88-FB854B470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9EC8CE7-63AD-9DC5-AB50-FD6CC8812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566BC4-BA30-F3D9-383E-947E66BBA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41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FA42A-7D81-F757-309F-E4685BB73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2EFFDAC-2CF9-AD89-F19D-1D28AEC512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F5E0EC4-87AC-2BE4-3823-2AD5E919F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414662-08B3-0CAD-0B7C-175F21FB6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91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CC2B4-AF21-6A3E-56D7-4554EF7BB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01CDCFC-CA91-EE40-25BA-5F01BD12A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66A8BCA-032C-3BE8-AA06-760FEDABC3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BCA89E-25AF-7B99-BA85-4679E16F17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63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3DA0B-FBB8-DADF-0EF9-C114A8E62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9A331EC-234C-06B4-17BC-7701B9DDF3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8680951-DB66-8F8A-C469-3D9D7A7BC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AC1588-34FF-25BA-9B74-2C3104D6EE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635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98EE4-8634-AA88-CE74-56066B13B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AED642C-8F7E-D83D-FF8A-A874A763C7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A4F5735-7497-4920-532B-C53C7C22D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D1D792-B7BB-36CB-0069-8D880987C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878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91B37-E0BB-9523-0D36-813FD6ED8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4020234-3DFC-A8E7-CB7D-C628786C1D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35C0DF3-862B-2CB5-36A7-963F8E30A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9BEE92-66E0-F6B0-048E-E60C6DAF84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699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C384C-D40F-29CD-5EA2-81D41EDA4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C987301-3C83-F76F-A991-E81DC7386E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67BB0A4-0C2F-C8BB-2F73-E9EA8929A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3F0FA6-1B2E-4640-9A78-F9012222E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73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D84FC-91B5-429F-864E-1DEADB7BA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4FEEC1-B9EB-4E20-BB45-EE53BC775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2B3A67-BB49-4AFB-A84E-77EE8796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6DEE-0C27-4A65-83A7-8A621D8F00CF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EC197C-6C74-49ED-972A-C0A60159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2742E2-562E-44CA-B083-F351CAAB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53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DA324-6F01-4B59-8949-25E38A42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B533E7-DAB8-421A-8C2E-07D5E143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F4F1C2-A698-4FAB-9FB0-A59441CD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6CD8-F193-4F06-8DBF-3779A9C1C8FC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D79099-FCF4-4C22-A138-4371F375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532FFD-D3B2-408E-9ABD-D4FD2D9F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3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B31F46-E920-439A-8615-87D0ACD06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D3A27B-FAC3-45B2-B55C-3A035B0DE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8FD8C-4C2B-49F3-BCDC-DE02E0C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E69A-0679-47E8-A0EF-03BCFF189B4A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D8AFD-31E6-41C6-92BC-DF0415DA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A1F5C8-9464-47E8-B692-98E8E0DE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7CD86-3F63-4C27-AC83-E7DBAB38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13E6F8-1B30-490F-A2AB-6E98A0F0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DE12F4-E6B7-41EB-89D5-A49C1930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C616-25B4-4106-9C13-03736E5F7489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518F8C-FD6C-479F-96DA-AFF2B4B2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0F2BC6-433B-4310-8CFB-3FDD38D1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2471" y="6370963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Montserrat" panose="00000500000000000000" pitchFamily="2" charset="-52"/>
              </a:defRPr>
            </a:lvl1pPr>
          </a:lstStyle>
          <a:p>
            <a:fld id="{1C966121-1BCA-4C1B-854A-CD01A0ABB1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0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25684-9579-4C88-B636-D83B0A13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C54E9C-6009-43E4-A638-004604CC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1D7725-84A6-4E38-AB3B-9A40E9DC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05AD-645D-4AAA-9175-498D989DE37D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7D01B-09F3-4530-9BAB-BB1CDFE2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7B0E80-509F-4D96-BE78-2461CC7B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49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B3ACA-E27C-4F22-BB02-EC146CEC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FB690-FC5B-417A-A0B4-F965D228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EEC092-922C-4176-8D75-E71D45812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22D76B-2A0E-4332-AFE5-C6F77B1F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63E-1C7D-4FF3-A23E-2B624266383B}" type="datetime1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7C5944-88AB-4FB8-BE49-DFDD7689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50CBAB-0FBE-42CC-A5CB-AB7F752A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73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4B4F6-BA79-45FB-9803-2C215C51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E5AAA2-9DEE-4830-B447-D9FD48F0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CAA42F-F8FE-4652-A343-9DC937E4B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DB665D-1661-43C1-BE0F-D79D46760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DC7FB5-72F0-4D7F-9994-D0348E05A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FD1534-E710-4B36-BADB-F6146F9D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9B47-AC38-4D9F-BB60-D4B37A3FFE56}" type="datetime1">
              <a:rPr lang="ru-RU" smtClean="0"/>
              <a:t>12.11.2024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EF9C9C-DA07-4E14-871B-5CCF5EF5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FFB9F6-DA81-4DE8-A7C0-F34DE4B2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02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2A705-312C-4767-A76C-7267AF4A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261B31-05B1-4AF8-8871-63E79722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5680-6C64-4B11-B938-8865A5DD70A3}" type="datetime1">
              <a:rPr lang="ru-RU" smtClean="0"/>
              <a:t>12.11.2024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DBDC91-CC4C-4DDB-8A3F-6E82C731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2EE2AB-CC25-4899-9FA5-2934D15B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82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9F04CE-1D2B-43CF-8360-04DBDFA1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11E-6816-4BF4-84AD-1EEAE879662C}" type="datetime1">
              <a:rPr lang="ru-RU" smtClean="0"/>
              <a:t>12.11.2024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B466D21-F3BE-4B38-84D0-215A64B2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609C57-5D29-4B46-B70C-5AD16105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6593" y="6252833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Montserrat" panose="00000500000000000000" pitchFamily="2" charset="-52"/>
              </a:defRPr>
            </a:lvl1pPr>
          </a:lstStyle>
          <a:p>
            <a:fld id="{1C966121-1BCA-4C1B-854A-CD01A0ABB1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4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0BC6-1639-4359-909E-F2A4768E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C593F-F46F-400E-BFE5-5E2D2ADC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DD8EF9-13EC-43B2-9EC3-558EABCE9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05FAAA-030E-4ACD-86B2-91732B35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422E-A6A2-4658-8783-2EA40042C120}" type="datetime1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4BCABE-6B9E-49B4-8F70-7A35352A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049AD1-4F29-4277-B5A0-F170F8B1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92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A23D8-FD89-46D9-9022-15B1239D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8E11C7-3228-4948-910E-9A47CAE12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4D0BC9-EF38-4AC4-A2BB-2A8A6DD62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20B797-6FD8-4111-A347-F1691168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308-9E85-448A-AFB7-DB5B2CBEBF6E}" type="datetime1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3FE31B-8BB5-4F9C-B2B6-52D4B5E8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C5BEE2-1883-4526-9621-2E93E522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03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48829-B5E9-45AF-AFB6-2D0FA244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B92405-A8CB-45C3-B36C-0D0B6BD9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847CC-B451-487C-A2D4-00BCDA9C4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5BF88-5C80-41EA-A908-07B3F698A60E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9447B-DEB2-438E-A7DD-F48A9C7E0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BFD5CE-CE7A-4B79-8B38-924DB5DD2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9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C3490-11D1-4DBC-8941-87C974AD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655" y="2567709"/>
            <a:ext cx="9365672" cy="581025"/>
          </a:xfrm>
        </p:spPr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latin typeface="Montserrat SemiBold" panose="00000700000000000000" pitchFamily="2" charset="-52"/>
              </a:rPr>
              <a:t>3. </a:t>
            </a:r>
            <a:r>
              <a:rPr lang="ru-RU" sz="3500" dirty="0">
                <a:solidFill>
                  <a:schemeClr val="bg1"/>
                </a:solidFill>
                <a:latin typeface="Montserrat SemiBold" panose="00000700000000000000" pitchFamily="2" charset="-52"/>
              </a:rPr>
              <a:t>Большие данные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B3277F2-35C7-B756-07F5-E6FEC97A9D81}"/>
              </a:ext>
            </a:extLst>
          </p:cNvPr>
          <p:cNvSpPr txBox="1">
            <a:spLocks/>
          </p:cNvSpPr>
          <p:nvPr/>
        </p:nvSpPr>
        <p:spPr>
          <a:xfrm>
            <a:off x="572655" y="3301134"/>
            <a:ext cx="9365672" cy="514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500" dirty="0">
                <a:solidFill>
                  <a:schemeClr val="bg1"/>
                </a:solidFill>
                <a:latin typeface="Montserrat" panose="00000500000000000000" pitchFamily="2" charset="-52"/>
              </a:rPr>
              <a:t>3.</a:t>
            </a:r>
            <a:r>
              <a:rPr lang="en-US" sz="2500" dirty="0">
                <a:solidFill>
                  <a:schemeClr val="bg1"/>
                </a:solidFill>
                <a:latin typeface="Montserrat" panose="00000500000000000000" pitchFamily="2" charset="-52"/>
              </a:rPr>
              <a:t>6</a:t>
            </a:r>
            <a:r>
              <a:rPr lang="ru-RU" sz="2500" dirty="0">
                <a:solidFill>
                  <a:schemeClr val="bg1"/>
                </a:solidFill>
                <a:latin typeface="Montserrat" panose="00000500000000000000" pitchFamily="2" charset="-52"/>
              </a:rPr>
              <a:t>. </a:t>
            </a:r>
            <a:r>
              <a:rPr lang="en-US" sz="2500" dirty="0">
                <a:solidFill>
                  <a:schemeClr val="bg1"/>
                </a:solidFill>
                <a:latin typeface="Montserrat" panose="00000500000000000000" pitchFamily="2" charset="-52"/>
              </a:rPr>
              <a:t>Map Reduce</a:t>
            </a:r>
            <a:endParaRPr lang="ru-RU" sz="3500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573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47A34-086F-9678-8613-0D76BA6A2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9EAFD486-5F83-AA7D-5C95-05138BD8F045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Подсчет количества слов в файлах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EC10555-50D9-DE6F-B433-2E6E1D439B4E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A13394E-2657-3E10-41E8-2C525BB98FC6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8EE2F6D-8D2C-DCD2-4B9C-9D934E62B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Time_explanation">
            <a:extLst>
              <a:ext uri="{FF2B5EF4-FFF2-40B4-BE49-F238E27FC236}">
                <a16:creationId xmlns:a16="http://schemas.microsoft.com/office/drawing/2014/main" id="{D5BF09F7-122C-93F4-27F3-8E057C7B8B3A}"/>
              </a:ext>
            </a:extLst>
          </p:cNvPr>
          <p:cNvSpPr txBox="1"/>
          <p:nvPr/>
        </p:nvSpPr>
        <p:spPr>
          <a:xfrm>
            <a:off x="706341" y="1143283"/>
            <a:ext cx="11485659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Допустим, нужно посчитать слова в текстовых документах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Эта задача может быть разбита на два этапа: </a:t>
            </a:r>
            <a:r>
              <a:rPr lang="ru-RU" sz="2000" dirty="0" err="1">
                <a:latin typeface="+mn-lt"/>
              </a:rPr>
              <a:t>Map</a:t>
            </a:r>
            <a:r>
              <a:rPr lang="ru-RU" sz="2000" dirty="0">
                <a:latin typeface="+mn-lt"/>
              </a:rPr>
              <a:t> и </a:t>
            </a:r>
            <a:r>
              <a:rPr lang="ru-RU" sz="2000" dirty="0" err="1">
                <a:latin typeface="+mn-lt"/>
              </a:rPr>
              <a:t>Reduce</a:t>
            </a:r>
            <a:r>
              <a:rPr lang="ru-RU" sz="2000" dirty="0">
                <a:latin typeface="+mn-lt"/>
              </a:rPr>
              <a:t>.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b="1" dirty="0" err="1">
                <a:latin typeface="+mn-lt"/>
              </a:rPr>
              <a:t>Map</a:t>
            </a:r>
            <a:r>
              <a:rPr lang="ru-RU" sz="2000" b="1" dirty="0">
                <a:latin typeface="+mn-lt"/>
              </a:rPr>
              <a:t>:</a:t>
            </a:r>
          </a:p>
          <a:p>
            <a:pPr marL="811213" lvl="2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Берется большой набор текстовых документов и разбивается на отдельные слова</a:t>
            </a:r>
          </a:p>
          <a:p>
            <a:pPr marL="811213" lvl="2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Затем создаются пары "ключ-значение" , где "ключ" - это слово, а "значение" - всегда 1, которая указывает на наличие этого слова.</a:t>
            </a:r>
          </a:p>
          <a:p>
            <a:pPr marL="811213" lvl="2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Например: Документ 1: </a:t>
            </a:r>
            <a:r>
              <a:rPr lang="en-US" sz="2000" dirty="0">
                <a:latin typeface="+mn-lt"/>
              </a:rPr>
              <a:t>"</a:t>
            </a:r>
            <a:r>
              <a:rPr lang="ru-RU" sz="2000" dirty="0">
                <a:latin typeface="+mn-lt"/>
              </a:rPr>
              <a:t>Hello </a:t>
            </a:r>
            <a:r>
              <a:rPr lang="ru-RU" sz="2000" dirty="0" err="1">
                <a:latin typeface="+mn-lt"/>
              </a:rPr>
              <a:t>world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world</a:t>
            </a:r>
            <a:r>
              <a:rPr lang="ru-RU" sz="2000" dirty="0">
                <a:latin typeface="+mn-lt"/>
              </a:rPr>
              <a:t>!</a:t>
            </a:r>
            <a:r>
              <a:rPr lang="en-US" sz="2000" dirty="0">
                <a:latin typeface="+mn-lt"/>
              </a:rPr>
              <a:t>"</a:t>
            </a:r>
            <a:endParaRPr lang="ru-RU" sz="2000" dirty="0">
              <a:latin typeface="+mn-lt"/>
            </a:endParaRPr>
          </a:p>
          <a:p>
            <a:pPr marL="811213" lvl="2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Пары ключ-значение : [("Hello", 1), ("</a:t>
            </a:r>
            <a:r>
              <a:rPr lang="ru-RU" sz="2000" dirty="0" err="1">
                <a:latin typeface="+mn-lt"/>
              </a:rPr>
              <a:t>world</a:t>
            </a:r>
            <a:r>
              <a:rPr lang="ru-RU" sz="2000" dirty="0">
                <a:latin typeface="+mn-lt"/>
              </a:rPr>
              <a:t>", 1), ("</a:t>
            </a:r>
            <a:r>
              <a:rPr lang="ru-RU" sz="2000" dirty="0" err="1">
                <a:latin typeface="+mn-lt"/>
              </a:rPr>
              <a:t>world</a:t>
            </a:r>
            <a:r>
              <a:rPr lang="ru-RU" sz="2000" dirty="0">
                <a:latin typeface="+mn-lt"/>
              </a:rPr>
              <a:t>", 1)]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b="1" dirty="0" err="1">
                <a:latin typeface="+mn-lt"/>
              </a:rPr>
              <a:t>Shuffle</a:t>
            </a:r>
            <a:r>
              <a:rPr lang="ru-RU" sz="2000" b="1" dirty="0">
                <a:latin typeface="+mn-lt"/>
              </a:rPr>
              <a:t>:</a:t>
            </a:r>
          </a:p>
          <a:p>
            <a:pPr marL="811213" lvl="2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Все пары "ключ значение" с одинаковыми ключами (словами) объединяются и сортируются по ключу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b="1" dirty="0" err="1">
                <a:latin typeface="+mn-lt"/>
              </a:rPr>
              <a:t>Reduce</a:t>
            </a:r>
            <a:r>
              <a:rPr lang="ru-RU" sz="2000" b="1" dirty="0">
                <a:latin typeface="+mn-lt"/>
              </a:rPr>
              <a:t>:</a:t>
            </a:r>
            <a:r>
              <a:rPr lang="ru-RU" sz="2000" dirty="0">
                <a:latin typeface="+mn-lt"/>
              </a:rPr>
              <a:t> </a:t>
            </a:r>
          </a:p>
          <a:p>
            <a:pPr marL="811213" lvl="2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Агрегируются данные и суммируются значения (количество слов с одинаковым ключом).</a:t>
            </a:r>
          </a:p>
          <a:p>
            <a:pPr marL="811213" lvl="2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Например, после </a:t>
            </a:r>
            <a:r>
              <a:rPr lang="ru-RU" sz="2000" dirty="0" err="1">
                <a:latin typeface="+mn-lt"/>
              </a:rPr>
              <a:t>Reduce</a:t>
            </a:r>
            <a:r>
              <a:rPr lang="ru-RU" sz="2000" dirty="0">
                <a:latin typeface="+mn-lt"/>
              </a:rPr>
              <a:t> результат выглядит так: [(</a:t>
            </a:r>
            <a:r>
              <a:rPr lang="en-US" sz="2000" dirty="0"/>
              <a:t>"</a:t>
            </a:r>
            <a:r>
              <a:rPr lang="ru-RU" sz="2000" dirty="0">
                <a:latin typeface="+mn-lt"/>
              </a:rPr>
              <a:t>Hello", 1), 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/>
              <a:t>"</a:t>
            </a:r>
            <a:r>
              <a:rPr lang="ru-RU" sz="2000" dirty="0" err="1">
                <a:latin typeface="+mn-lt"/>
              </a:rPr>
              <a:t>world</a:t>
            </a:r>
            <a:r>
              <a:rPr lang="en-US" sz="2000" dirty="0"/>
              <a:t>"</a:t>
            </a:r>
            <a:r>
              <a:rPr lang="en-US" sz="2000" dirty="0">
                <a:latin typeface="+mn-lt"/>
              </a:rPr>
              <a:t>, 2)]</a:t>
            </a: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31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00F0A-FC89-F4C0-A8D2-755909029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25365B0C-D62D-8F3B-68E8-1C617A7C66EA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Подсчет количества слов в файлах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838E69E-D0AF-7E47-3179-296F757E0DF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6F586961-3DDA-F74F-422D-5F9C9A1F683C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F8059EBE-C2B8-A20B-9A0F-9B839F93C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49B0E1C-75BB-0E9E-9F38-C48E12DF8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" y="2292016"/>
            <a:ext cx="10835640" cy="227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5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EEE13-2114-3BA6-A8C9-A860189CE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DE4F17BC-9C25-272C-8789-D852CBB82FD1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Анализ логов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F140B2F-A22E-FF79-CBE4-7A1B423E364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FD1A295-65EC-3302-996C-B51804E38524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AD11A06B-C48D-50E2-7BA8-A716724BC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Time_explanation">
            <a:extLst>
              <a:ext uri="{FF2B5EF4-FFF2-40B4-BE49-F238E27FC236}">
                <a16:creationId xmlns:a16="http://schemas.microsoft.com/office/drawing/2014/main" id="{BD7C999A-7B87-8080-D8CC-12016B9444F1}"/>
              </a:ext>
            </a:extLst>
          </p:cNvPr>
          <p:cNvSpPr txBox="1"/>
          <p:nvPr/>
        </p:nvSpPr>
        <p:spPr>
          <a:xfrm>
            <a:off x="706341" y="1143283"/>
            <a:ext cx="111351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Проведем анализ логов серверов для определения наиболее активных клиентов по числу запросов и их IP адресов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5CA49EAC-EEF3-CF40-25C2-AD1FE32BD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471" y="2358578"/>
            <a:ext cx="6624738" cy="26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5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F3612-E667-901C-A279-47C659915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57B6618E-E51E-C92F-C7F6-E8B5A1D2C0AF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Анализ логов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21A3519-F87B-6295-61F4-6BAC9E87E37D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0FDEC2E-EBB3-81BC-2C16-6D43CE5F9322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E0193F44-B301-5B35-8A0B-CDFCAA890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Time_explanation">
            <a:extLst>
              <a:ext uri="{FF2B5EF4-FFF2-40B4-BE49-F238E27FC236}">
                <a16:creationId xmlns:a16="http://schemas.microsoft.com/office/drawing/2014/main" id="{C1E7B909-3D50-9F5C-5E20-4F3EFAF941C7}"/>
              </a:ext>
            </a:extLst>
          </p:cNvPr>
          <p:cNvSpPr txBox="1"/>
          <p:nvPr/>
        </p:nvSpPr>
        <p:spPr>
          <a:xfrm>
            <a:off x="706341" y="1143283"/>
            <a:ext cx="1113513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Применение </a:t>
            </a:r>
            <a:r>
              <a:rPr lang="ru-RU" sz="2000" dirty="0" err="1">
                <a:latin typeface="+mn-lt"/>
              </a:rPr>
              <a:t>MapReduce</a:t>
            </a:r>
            <a:r>
              <a:rPr lang="ru-RU" sz="2000" dirty="0">
                <a:latin typeface="+mn-lt"/>
              </a:rPr>
              <a:t> для анализа логов серверов может быть оправданным для подсчета числа запросов для каждого IP-адреса и для определения наиболее активных клиентов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Подсчет числа запросов для каждого IP-адреса:</a:t>
            </a:r>
          </a:p>
          <a:p>
            <a:pPr marL="811213" lvl="2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b="1" dirty="0" err="1">
                <a:latin typeface="+mn-lt"/>
              </a:rPr>
              <a:t>Map</a:t>
            </a:r>
            <a:r>
              <a:rPr lang="ru-RU" sz="2000" b="1" dirty="0">
                <a:latin typeface="+mn-lt"/>
              </a:rPr>
              <a:t>:</a:t>
            </a:r>
            <a:r>
              <a:rPr lang="ru-RU" sz="2000" dirty="0">
                <a:latin typeface="+mn-lt"/>
              </a:rPr>
              <a:t> берем каждую запись из лога и создаем "ключ-значение" пару, где "ключ" - это IP-адрес, а "значение" – 1</a:t>
            </a:r>
          </a:p>
          <a:p>
            <a:pPr marL="811213" lvl="2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b="1" dirty="0" err="1">
                <a:latin typeface="+mn-lt"/>
              </a:rPr>
              <a:t>Shuffle</a:t>
            </a:r>
            <a:r>
              <a:rPr lang="ru-RU" sz="2000" b="1" dirty="0">
                <a:latin typeface="+mn-lt"/>
              </a:rPr>
              <a:t>:</a:t>
            </a:r>
            <a:r>
              <a:rPr lang="ru-RU" sz="2000" dirty="0">
                <a:latin typeface="+mn-lt"/>
              </a:rPr>
              <a:t> пары «ключ-значение" с одинаковыми ключами (IP-адресами) объединяются и сортируются</a:t>
            </a:r>
          </a:p>
          <a:p>
            <a:pPr marL="811213" lvl="2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b="1" dirty="0" err="1">
                <a:latin typeface="+mn-lt"/>
              </a:rPr>
              <a:t>Reduce</a:t>
            </a:r>
            <a:r>
              <a:rPr lang="ru-RU" sz="2000" b="1" dirty="0">
                <a:latin typeface="+mn-lt"/>
              </a:rPr>
              <a:t>:</a:t>
            </a:r>
            <a:r>
              <a:rPr lang="ru-RU" sz="2000" dirty="0">
                <a:latin typeface="+mn-lt"/>
              </a:rPr>
              <a:t> суммируем значения для каждого IP-адреса, чтобы получить общее количество запросов от каждого клиента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Нахождение наиболее активных клиентов:</a:t>
            </a:r>
          </a:p>
          <a:p>
            <a:pPr marL="811213" lvl="2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b="1" dirty="0" err="1">
                <a:latin typeface="+mn-lt"/>
              </a:rPr>
              <a:t>Map</a:t>
            </a:r>
            <a:r>
              <a:rPr lang="ru-RU" sz="2000" b="1" dirty="0">
                <a:latin typeface="+mn-lt"/>
              </a:rPr>
              <a:t>:</a:t>
            </a:r>
            <a:r>
              <a:rPr lang="ru-RU" sz="2000" dirty="0">
                <a:latin typeface="+mn-lt"/>
              </a:rPr>
              <a:t> берем каждую запись из лога и создаем "ключ-значение" пару, где "ключ" - это IP-адрес, а "значение" - 1.</a:t>
            </a:r>
          </a:p>
          <a:p>
            <a:pPr marL="811213" lvl="2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b="1" dirty="0" err="1">
                <a:latin typeface="+mn-lt"/>
              </a:rPr>
              <a:t>Shuffle</a:t>
            </a:r>
            <a:r>
              <a:rPr lang="ru-RU" sz="2000" b="1" dirty="0">
                <a:latin typeface="+mn-lt"/>
              </a:rPr>
              <a:t>:</a:t>
            </a:r>
            <a:r>
              <a:rPr lang="ru-RU" sz="2000" dirty="0">
                <a:latin typeface="+mn-lt"/>
              </a:rPr>
              <a:t> "Ключ-значение" пары с одинаковыми ключами (IP-адресами) объединяются и сортируются.</a:t>
            </a:r>
          </a:p>
          <a:p>
            <a:pPr marL="811213" lvl="2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b="1" dirty="0" err="1">
                <a:latin typeface="+mn-lt"/>
              </a:rPr>
              <a:t>Reduce</a:t>
            </a:r>
            <a:r>
              <a:rPr lang="ru-RU" sz="2000" b="1" dirty="0">
                <a:latin typeface="+mn-lt"/>
              </a:rPr>
              <a:t>:</a:t>
            </a:r>
            <a:r>
              <a:rPr lang="ru-RU" sz="2000" dirty="0">
                <a:latin typeface="+mn-lt"/>
              </a:rPr>
              <a:t> сортируем результаты в порядке убывания и выбираем наиболее активных клиентов по числу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98064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19A6E-28C9-8FA2-7974-390B733D2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45742F3E-9771-A8C1-555F-A8F058EE67D1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Анализ логов: </a:t>
            </a:r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Map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6887CC5-6B84-068A-4E13-DA0C25545C70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226EB7B-97BB-77F0-DDD0-09905CF47D27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9F60FFA5-0D05-F58C-AC0D-648EC7D04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Time_explanation">
            <a:extLst>
              <a:ext uri="{FF2B5EF4-FFF2-40B4-BE49-F238E27FC236}">
                <a16:creationId xmlns:a16="http://schemas.microsoft.com/office/drawing/2014/main" id="{588915C0-4EF9-282A-2CB4-C37E2A30A80E}"/>
              </a:ext>
            </a:extLst>
          </p:cNvPr>
          <p:cNvSpPr txBox="1"/>
          <p:nvPr/>
        </p:nvSpPr>
        <p:spPr>
          <a:xfrm>
            <a:off x="706341" y="1143283"/>
            <a:ext cx="1113513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1. Исходная запись: 192.168.1.1, 2023-10-01 10:00, /page1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Выходные пары: ("192.168.1.1", 1)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2. Исходная запись: 192.168.1.2, 2023-10-01 10:01, /page2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Выходные пары: ("192.168.1.2", 1)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3. Исходная запись: 192.168.1.1, 2023-10-01 10:02, /page3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Выходные пары: ("192.168.1.1", 1)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4. Исходная запись: 192.168.1.3, 2023-10-01 10:03, /page1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Выходные пары: ("192.168.1.3", 1)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5. Исходная запись: 192.168.1.2, 2023-10-01 10:04, /page2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Выходные пары: ("192.168.1.2", 1)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6. Исходная запись: 192.168.1.1, 2023-10-01 10:05, /page4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Выходные пары: ("192.168.1.1", 1)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84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54A97-7FC9-68B8-F829-CF82FB0C4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84C651D1-865E-4872-CC2F-3FF11468F9C7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Анализ логов: </a:t>
            </a:r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Shuffle </a:t>
            </a:r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и </a:t>
            </a:r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Sort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99B5ED-9CA4-3B89-D5DA-85ED9AC4A34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20E5A30-E79D-161A-0EA6-5248A7C76D24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014C5EB3-5521-7D52-FBC7-FE0FB7DED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Time_explanation">
            <a:extLst>
              <a:ext uri="{FF2B5EF4-FFF2-40B4-BE49-F238E27FC236}">
                <a16:creationId xmlns:a16="http://schemas.microsoft.com/office/drawing/2014/main" id="{544FFE40-B075-E571-6291-BB6188ED93CA}"/>
              </a:ext>
            </a:extLst>
          </p:cNvPr>
          <p:cNvSpPr txBox="1"/>
          <p:nvPr/>
        </p:nvSpPr>
        <p:spPr>
          <a:xfrm>
            <a:off x="706341" y="1143283"/>
            <a:ext cx="1113513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Перед сортировкой и объединением: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("192.168.1.1", [1, 1, 1])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("192.168.1.3", [1])</a:t>
            </a:r>
            <a:endParaRPr lang="en-US" sz="2000" dirty="0">
              <a:latin typeface="+mn-lt"/>
            </a:endParaRP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("192.168.1.2", [1, 1])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endParaRPr lang="ru-RU" sz="2000" dirty="0">
              <a:latin typeface="+mn-lt"/>
            </a:endParaRP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После сортировки и объединения: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("192.168.1.1", [1, 1, 1])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("192.168.1.2", [1, 1])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("192.168.1.3", [1])</a:t>
            </a:r>
          </a:p>
        </p:txBody>
      </p:sp>
    </p:spTree>
    <p:extLst>
      <p:ext uri="{BB962C8B-B14F-4D97-AF65-F5344CB8AC3E}">
        <p14:creationId xmlns:p14="http://schemas.microsoft.com/office/powerpoint/2010/main" val="209764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FD639-9482-27EE-ECAC-B5E866BB4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843FF489-8FD5-92B3-06B8-E46CD694C3A3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Анализ логов: </a:t>
            </a:r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Reduce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F306013-A008-BC8C-5B52-3E640107F745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AA1E899-7370-516D-7BB7-B2DB41BCD3DB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848EC66A-BE2A-A1C7-C0D8-A5E5A20EF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Time_explanation">
            <a:extLst>
              <a:ext uri="{FF2B5EF4-FFF2-40B4-BE49-F238E27FC236}">
                <a16:creationId xmlns:a16="http://schemas.microsoft.com/office/drawing/2014/main" id="{2A410ED3-25F4-71CC-1CAB-0AEEAFCC715D}"/>
              </a:ext>
            </a:extLst>
          </p:cNvPr>
          <p:cNvSpPr txBox="1"/>
          <p:nvPr/>
        </p:nvSpPr>
        <p:spPr>
          <a:xfrm>
            <a:off x="706341" y="1143283"/>
            <a:ext cx="11135139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 err="1">
                <a:latin typeface="+mn-lt"/>
              </a:rPr>
              <a:t>Редьюсер</a:t>
            </a:r>
            <a:r>
              <a:rPr lang="ru-RU" sz="2000" dirty="0">
                <a:latin typeface="+mn-lt"/>
              </a:rPr>
              <a:t> для "192.168.1.1":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Сумма запросов: 3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endParaRPr lang="ru-RU" sz="2000" dirty="0">
              <a:latin typeface="+mn-lt"/>
            </a:endParaRP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 err="1">
                <a:latin typeface="+mn-lt"/>
              </a:rPr>
              <a:t>Редьюсер</a:t>
            </a:r>
            <a:r>
              <a:rPr lang="ru-RU" sz="2000" dirty="0">
                <a:latin typeface="+mn-lt"/>
              </a:rPr>
              <a:t> для "192.168.1.2":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Сумма запросов: 2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endParaRPr lang="ru-RU" sz="2000" dirty="0">
              <a:latin typeface="+mn-lt"/>
            </a:endParaRP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 err="1">
                <a:latin typeface="+mn-lt"/>
              </a:rPr>
              <a:t>Редьюсер</a:t>
            </a:r>
            <a:r>
              <a:rPr lang="ru-RU" sz="2000" dirty="0">
                <a:latin typeface="+mn-lt"/>
              </a:rPr>
              <a:t> для "192.168.1.3":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Сумма запросов: 1</a:t>
            </a:r>
          </a:p>
        </p:txBody>
      </p:sp>
    </p:spTree>
    <p:extLst>
      <p:ext uri="{BB962C8B-B14F-4D97-AF65-F5344CB8AC3E}">
        <p14:creationId xmlns:p14="http://schemas.microsoft.com/office/powerpoint/2010/main" val="296100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A339F-F02F-DC09-398C-9F7F1E003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6E4553E4-5018-F198-6555-D4266BC872EA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Отличия от обычной группировки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5E5EA4CC-35E4-1EF2-4CB5-519D7092EB2D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3899C2AC-2C48-F46A-CDDC-A10ED16A57DD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4A13587E-F4EB-FB5C-D7BB-1477622F4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Time_explanation">
            <a:extLst>
              <a:ext uri="{FF2B5EF4-FFF2-40B4-BE49-F238E27FC236}">
                <a16:creationId xmlns:a16="http://schemas.microsoft.com/office/drawing/2014/main" id="{903A92F0-F2F8-7C77-16EE-872ED7815288}"/>
              </a:ext>
            </a:extLst>
          </p:cNvPr>
          <p:cNvSpPr txBox="1"/>
          <p:nvPr/>
        </p:nvSpPr>
        <p:spPr>
          <a:xfrm>
            <a:off x="706341" y="1143283"/>
            <a:ext cx="11135139" cy="47859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Обычная группировка с агрегирующей функцией выполняется на одной машине, где все данные загружаются в оперативную память, и затем выполняется группировка и агрегация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Это подход, который хорошо подходит для относительно небольших объемов данных, но может столкнуться с ограничениями по памяти при обработке больших объемов данных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 err="1">
                <a:latin typeface="+mn-lt"/>
              </a:rPr>
              <a:t>MapReduce</a:t>
            </a:r>
            <a:r>
              <a:rPr lang="ru-RU" sz="2000" dirty="0">
                <a:latin typeface="+mn-lt"/>
              </a:rPr>
              <a:t> предполагает распределенную обработку данных на кластере машин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Данные делятся на куски и обрабатываются параллельно на разных машинах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Операции выполняются параллельно и могут использовать множество машин, что позволяет ускорить обработку данных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742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0649F-45C9-C15D-6043-C4D50E32B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FA307BFE-344B-6381-664E-DD927E2EF159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MapReduce </a:t>
            </a:r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в поисковике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CBD0D69-7F97-ACB5-327A-D17DBECF025A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D35D25ED-10E7-6C55-7141-057B1096F818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0FE42374-FFF8-E60C-3E74-9A2099B8B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Time_explanation">
            <a:extLst>
              <a:ext uri="{FF2B5EF4-FFF2-40B4-BE49-F238E27FC236}">
                <a16:creationId xmlns:a16="http://schemas.microsoft.com/office/drawing/2014/main" id="{0E226C46-0E58-3EE6-78AD-B9297F88C0D3}"/>
              </a:ext>
            </a:extLst>
          </p:cNvPr>
          <p:cNvSpPr txBox="1"/>
          <p:nvPr/>
        </p:nvSpPr>
        <p:spPr>
          <a:xfrm>
            <a:off x="706341" y="1143283"/>
            <a:ext cx="11135139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Представим, что поисковик индексирует веб-страницы с информацией о заголовках и тексте.\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endParaRPr lang="ru-RU" sz="2000" dirty="0">
              <a:latin typeface="+mn-lt"/>
            </a:endParaRP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Запись 1: URL: "https://example.com/page1"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Заголовок: "Спорт в новостях"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Текст: "Сегодня в новостях у нас спорт, спорт и еще раз спорт.«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endParaRPr lang="ru-RU" sz="2000" dirty="0">
              <a:latin typeface="+mn-lt"/>
            </a:endParaRP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Запись 2: URL: "https://example.com/page2"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Заголовок: "Наука и технологии"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Текст: "Последние новости в области науки и технологий."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endParaRPr lang="ru-RU" sz="2000" dirty="0">
              <a:latin typeface="+mn-lt"/>
            </a:endParaRP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Запись 3: URL: "https://example.com/page3"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Заголовок: "Путешествия"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Текст: "Лучшие места для путешествий в этом году."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749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69392-5CC7-C748-B709-47A92DA24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10986A6E-2E9A-0E1C-AA2D-1DC4AF8BA55A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MapReduce </a:t>
            </a:r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в поисковике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F061CCD-C61E-A0F7-81E0-CE9FAB0A0831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D7C10BA-232D-A2C3-BB6A-D88BC76722F2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1C00B63D-2593-7EA6-62D3-B0049E122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Time_explanation">
            <a:extLst>
              <a:ext uri="{FF2B5EF4-FFF2-40B4-BE49-F238E27FC236}">
                <a16:creationId xmlns:a16="http://schemas.microsoft.com/office/drawing/2014/main" id="{594EF245-CEDB-ED1D-2957-269FCC8CC955}"/>
              </a:ext>
            </a:extLst>
          </p:cNvPr>
          <p:cNvSpPr txBox="1"/>
          <p:nvPr/>
        </p:nvSpPr>
        <p:spPr>
          <a:xfrm>
            <a:off x="706341" y="1143283"/>
            <a:ext cx="11135139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 err="1">
                <a:latin typeface="+mn-lt"/>
              </a:rPr>
              <a:t>Мапперы</a:t>
            </a:r>
            <a:r>
              <a:rPr lang="ru-RU" sz="2000" dirty="0">
                <a:latin typeface="+mn-lt"/>
              </a:rPr>
              <a:t> берут на вход записи о веб-страницах и создают "ключ-значение" пары, где "ключ" - это URL страницы, а "значение" - содержимое страницы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endParaRPr lang="ru-RU" sz="2000" dirty="0">
              <a:latin typeface="+mn-lt"/>
            </a:endParaRP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 err="1">
                <a:latin typeface="+mn-lt"/>
              </a:rPr>
              <a:t>Маппер</a:t>
            </a:r>
            <a:r>
              <a:rPr lang="ru-RU" sz="2000" dirty="0">
                <a:latin typeface="+mn-lt"/>
              </a:rPr>
              <a:t> для "https://example.com/page1": ("Спорт в новостях Сегодня в новостях у нас спорт, спорт и еще раз спорт.")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endParaRPr lang="ru-RU" sz="2000" dirty="0">
              <a:latin typeface="+mn-lt"/>
            </a:endParaRP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Данные перемешиваются и сортируются автоматически по URL страниц.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endParaRPr lang="ru-RU" sz="2000" dirty="0">
              <a:latin typeface="+mn-lt"/>
            </a:endParaRP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("https://example.com/page1", ["Спорт в новостях Сегодня в новостях у нас спорт, спорт и еще раз спорт."])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endParaRPr lang="ru-RU" sz="2000" dirty="0">
              <a:latin typeface="+mn-lt"/>
            </a:endParaRP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("https://example.com/page2", ["Наука и технологии Последние новости в области науки и технологий."])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74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Концепция</a:t>
            </a:r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 MapReduce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5F90D6D-CB8B-41F6-BB91-9AC8781B146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42A0120-7ABA-4D24-9695-76A04A436F9A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9033D1CC-3DDE-4702-8E73-3BAC4FF71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Time_explanation">
            <a:extLst>
              <a:ext uri="{FF2B5EF4-FFF2-40B4-BE49-F238E27FC236}">
                <a16:creationId xmlns:a16="http://schemas.microsoft.com/office/drawing/2014/main" id="{E96810E8-82E7-4B81-93DD-6D48D75EB4A1}"/>
              </a:ext>
            </a:extLst>
          </p:cNvPr>
          <p:cNvSpPr txBox="1"/>
          <p:nvPr/>
        </p:nvSpPr>
        <p:spPr>
          <a:xfrm>
            <a:off x="706341" y="1143283"/>
            <a:ext cx="1120941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 err="1">
                <a:latin typeface="+mn-lt"/>
              </a:rPr>
              <a:t>MapReduce</a:t>
            </a:r>
            <a:r>
              <a:rPr lang="en-US" sz="2000" dirty="0">
                <a:latin typeface="+mn-lt"/>
              </a:rPr>
              <a:t> - </a:t>
            </a:r>
            <a:r>
              <a:rPr lang="ru-RU" sz="2000" dirty="0">
                <a:latin typeface="+mn-lt"/>
              </a:rPr>
              <a:t>это модель программирования и вычислительная парадигма, которая была</a:t>
            </a:r>
            <a:r>
              <a:rPr lang="en-US" sz="2000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разработана Google и используется для обработки и генерации больших объемов данных</a:t>
            </a:r>
            <a:r>
              <a:rPr lang="en-US" sz="2000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параллельно на кластерах компьютеров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 err="1">
                <a:latin typeface="+mn-lt"/>
              </a:rPr>
              <a:t>MapReduce</a:t>
            </a:r>
            <a:r>
              <a:rPr lang="en-US" sz="2000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позволяет разработчикам эффективно обрабатывать большие объемы данных,</a:t>
            </a:r>
            <a:r>
              <a:rPr lang="en-US" sz="2000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распределенных по нескольким узлам, скрывая детали параллельной обработки и сбора</a:t>
            </a:r>
            <a:r>
              <a:rPr lang="en-US" sz="2000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результатов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C8905-D8A1-666D-CF68-96D9FBFE5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740" y="3159219"/>
            <a:ext cx="3810320" cy="301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4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B2282-A9B6-16A9-5BAE-313239800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00C945F9-84B9-F8B0-B6A4-8C6EDAA8593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MapReduce </a:t>
            </a:r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в поисковике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A95E6F3-1426-B868-2BD0-4A1FBE951A08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39742C1B-C1E2-69BD-27F5-48AE09C70B9A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4D74E02-ACA6-2549-8222-DDECA4A1F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Time_explanation">
            <a:extLst>
              <a:ext uri="{FF2B5EF4-FFF2-40B4-BE49-F238E27FC236}">
                <a16:creationId xmlns:a16="http://schemas.microsoft.com/office/drawing/2014/main" id="{53192D3D-DA49-728C-6A48-4F8E32247318}"/>
              </a:ext>
            </a:extLst>
          </p:cNvPr>
          <p:cNvSpPr txBox="1"/>
          <p:nvPr/>
        </p:nvSpPr>
        <p:spPr>
          <a:xfrm>
            <a:off x="706341" y="1143283"/>
            <a:ext cx="1113513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 err="1">
                <a:latin typeface="+mn-lt"/>
              </a:rPr>
              <a:t>Редьюсеры</a:t>
            </a:r>
            <a:r>
              <a:rPr lang="ru-RU" sz="2000" dirty="0">
                <a:latin typeface="+mn-lt"/>
              </a:rPr>
              <a:t> берут на вход все данные для одного URL страницы и выполняют окончательную обработку, например, создают индекс ключевых слов и определяют важные слова на странице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endParaRPr lang="ru-RU" sz="2000" dirty="0">
              <a:latin typeface="+mn-lt"/>
            </a:endParaRP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 err="1">
                <a:latin typeface="+mn-lt"/>
              </a:rPr>
              <a:t>Редьюсер</a:t>
            </a:r>
            <a:r>
              <a:rPr lang="ru-RU" sz="2000" dirty="0">
                <a:latin typeface="+mn-lt"/>
              </a:rPr>
              <a:t> для Записи 1: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r>
              <a:rPr lang="ru-RU" sz="2000" dirty="0">
                <a:latin typeface="+mn-lt"/>
              </a:rPr>
              <a:t>"https://example.com/page1":  Индекс ключевых слов: ["спорт", "новости"]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748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2EF83-2B0C-69E8-AED8-0FBE955F6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28D7C621-731F-7B4C-0AA0-EEB5A0D9AB3C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 err="1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Лемматизация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2C4CE21-5070-8C3E-7625-3A5533BF58F0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77776450-77A3-1AB5-4466-462A5A565694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C5023AC-1C51-5FA9-31EC-8667F7A6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Time_explanation">
            <a:extLst>
              <a:ext uri="{FF2B5EF4-FFF2-40B4-BE49-F238E27FC236}">
                <a16:creationId xmlns:a16="http://schemas.microsoft.com/office/drawing/2014/main" id="{0F7F13DB-74BB-905A-BD06-DCCAA090E454}"/>
              </a:ext>
            </a:extLst>
          </p:cNvPr>
          <p:cNvSpPr txBox="1"/>
          <p:nvPr/>
        </p:nvSpPr>
        <p:spPr>
          <a:xfrm>
            <a:off x="706341" y="1143283"/>
            <a:ext cx="11135139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b="1" dirty="0" err="1">
                <a:latin typeface="+mn-lt"/>
              </a:rPr>
              <a:t>Лемматизация</a:t>
            </a:r>
            <a:r>
              <a:rPr lang="ru-RU" sz="2000" dirty="0">
                <a:latin typeface="+mn-lt"/>
              </a:rPr>
              <a:t> - это процесс преобразования слова в его базовую или словарную форму, которая называется леммой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Основные понятия </a:t>
            </a:r>
            <a:r>
              <a:rPr lang="ru-RU" sz="2000" dirty="0" err="1">
                <a:latin typeface="+mn-lt"/>
              </a:rPr>
              <a:t>лемматизации</a:t>
            </a:r>
            <a:r>
              <a:rPr lang="ru-RU" sz="2000" dirty="0">
                <a:latin typeface="+mn-lt"/>
              </a:rPr>
              <a:t>:</a:t>
            </a:r>
          </a:p>
          <a:p>
            <a:pPr marL="811213" lvl="2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Лемма - это базовая форма слова. Например, для глагола "бегать" леммой будет "бег". Для существительного "книги" леммой будет "книга"</a:t>
            </a:r>
          </a:p>
          <a:p>
            <a:pPr marL="811213" lvl="2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 err="1">
                <a:latin typeface="+mn-lt"/>
              </a:rPr>
              <a:t>Лемматизация</a:t>
            </a:r>
            <a:r>
              <a:rPr lang="ru-RU" sz="2000" dirty="0">
                <a:latin typeface="+mn-lt"/>
              </a:rPr>
              <a:t> учитывает грамматические формы слова, такие как число, род, падеж, время и так далее.</a:t>
            </a:r>
          </a:p>
          <a:p>
            <a:pPr marL="811213" lvl="2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Часто </a:t>
            </a:r>
            <a:r>
              <a:rPr lang="ru-RU" sz="2000" dirty="0" err="1">
                <a:latin typeface="+mn-lt"/>
              </a:rPr>
              <a:t>лемматизаторы</a:t>
            </a:r>
            <a:r>
              <a:rPr lang="ru-RU" sz="2000" dirty="0">
                <a:latin typeface="+mn-lt"/>
              </a:rPr>
              <a:t> используют словари, в которых хранятся леммы слов и их грамматические характеристики. </a:t>
            </a:r>
          </a:p>
          <a:p>
            <a:pPr marL="811213" lvl="2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Эти словари позволяют определить, какая лемма соответствует данной словоформе.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45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15E97-62CE-F761-5907-456988396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AD7B71C9-C293-FC81-44AA-428B25582CA1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 err="1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Лемматизация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3286A8D-A362-85B9-894B-11C38A93B0EB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0CA40E6A-D7A0-9367-04AD-2ADB8A3B03A5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10553FF4-0671-C94C-D9B1-8762B7514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Time_explanation">
            <a:extLst>
              <a:ext uri="{FF2B5EF4-FFF2-40B4-BE49-F238E27FC236}">
                <a16:creationId xmlns:a16="http://schemas.microsoft.com/office/drawing/2014/main" id="{C5E2392E-C6D6-3E96-E95E-78A4E3CF20F0}"/>
              </a:ext>
            </a:extLst>
          </p:cNvPr>
          <p:cNvSpPr txBox="1"/>
          <p:nvPr/>
        </p:nvSpPr>
        <p:spPr>
          <a:xfrm>
            <a:off x="706341" y="1143283"/>
            <a:ext cx="11135139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 err="1">
                <a:latin typeface="+mn-lt"/>
              </a:rPr>
              <a:t>Лемматизация</a:t>
            </a:r>
            <a:r>
              <a:rPr lang="ru-RU" sz="2000" dirty="0">
                <a:latin typeface="+mn-lt"/>
              </a:rPr>
              <a:t> широко применяется в обработке текста для анализа и извлечения информации.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 err="1">
                <a:latin typeface="+mn-lt"/>
              </a:rPr>
              <a:t>Лемматизация</a:t>
            </a:r>
            <a:r>
              <a:rPr lang="ru-RU" sz="2000" dirty="0">
                <a:latin typeface="+mn-lt"/>
              </a:rPr>
              <a:t> помогает учесть разные формы одного слова как одну лемму, что облегчает анализ и сравнение текстов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В поисковых системах </a:t>
            </a:r>
            <a:r>
              <a:rPr lang="ru-RU" sz="2000" dirty="0" err="1">
                <a:latin typeface="+mn-lt"/>
              </a:rPr>
              <a:t>лемматизация</a:t>
            </a:r>
            <a:r>
              <a:rPr lang="ru-RU" sz="2000" dirty="0">
                <a:latin typeface="+mn-lt"/>
              </a:rPr>
              <a:t> позволяет учесть различные формы слова при выполнении поискового запроса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Например, при запросе "бежал" можно найти документы, содержащие слово "бегать"</a:t>
            </a:r>
          </a:p>
          <a:p>
            <a:pPr marL="11113" lvl="1" eaLnBrk="1" hangingPunct="1">
              <a:spcBef>
                <a:spcPts val="600"/>
              </a:spcBef>
              <a:defRPr/>
            </a:pP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979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C2EB5-96B0-0CEC-744C-F058046DF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19578C68-0A7E-0482-C83B-D02A8D72F0B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Морфологический анализ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A654F49-6AE6-40EF-9660-BF053FB2485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5624603-CA3C-738D-71C1-FAFFEE17A2F5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F9B3D58-F476-280B-6F6B-8667D5294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Time_explanation">
            <a:extLst>
              <a:ext uri="{FF2B5EF4-FFF2-40B4-BE49-F238E27FC236}">
                <a16:creationId xmlns:a16="http://schemas.microsoft.com/office/drawing/2014/main" id="{77630DA9-7454-277B-2C48-593EC458DC9C}"/>
              </a:ext>
            </a:extLst>
          </p:cNvPr>
          <p:cNvSpPr txBox="1"/>
          <p:nvPr/>
        </p:nvSpPr>
        <p:spPr>
          <a:xfrm>
            <a:off x="706341" y="1143283"/>
            <a:ext cx="1113513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b="1" dirty="0">
                <a:latin typeface="+mn-lt"/>
              </a:rPr>
              <a:t>pymorphy2</a:t>
            </a:r>
            <a:r>
              <a:rPr lang="ru-RU" sz="2000" dirty="0">
                <a:latin typeface="+mn-lt"/>
              </a:rPr>
              <a:t> - это библиотека для морфологического анализа русских слов в Python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Она предоставляет возможность </a:t>
            </a:r>
            <a:r>
              <a:rPr lang="ru-RU" sz="2000" dirty="0" err="1">
                <a:latin typeface="+mn-lt"/>
              </a:rPr>
              <a:t>лемматизации</a:t>
            </a:r>
            <a:r>
              <a:rPr lang="ru-RU" sz="2000" dirty="0">
                <a:latin typeface="+mn-lt"/>
              </a:rPr>
              <a:t> и получения грамматической информации о словах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pymorphy2 базируется на словарях и правилах русской морфологии и позволяет выполнять морфологический анализ текста на русском языке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 err="1">
                <a:latin typeface="+mn-lt"/>
              </a:rPr>
              <a:t>pip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install</a:t>
            </a:r>
            <a:r>
              <a:rPr lang="ru-RU" sz="2000" dirty="0">
                <a:latin typeface="+mn-lt"/>
              </a:rPr>
              <a:t> pymorphy2</a:t>
            </a:r>
          </a:p>
        </p:txBody>
      </p:sp>
    </p:spTree>
    <p:extLst>
      <p:ext uri="{BB962C8B-B14F-4D97-AF65-F5344CB8AC3E}">
        <p14:creationId xmlns:p14="http://schemas.microsoft.com/office/powerpoint/2010/main" val="142166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C3490-11D1-4DBC-8941-87C974AD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655" y="1958109"/>
            <a:ext cx="9365672" cy="1537715"/>
          </a:xfrm>
        </p:spPr>
        <p:txBody>
          <a:bodyPr>
            <a:normAutofit/>
          </a:bodyPr>
          <a:lstStyle/>
          <a:p>
            <a:pPr algn="l"/>
            <a:r>
              <a:rPr lang="ru-RU" sz="3500" dirty="0">
                <a:solidFill>
                  <a:schemeClr val="bg1"/>
                </a:solidFill>
                <a:latin typeface="Montserrat SemiBold" panose="00000700000000000000" pitchFamily="2" charset="-52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891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409CE-6E1A-60B6-1440-607459960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9B6223AA-A2A8-C784-4EA5-310910048AFE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Концепция</a:t>
            </a:r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 MapReduce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FFDC5BE-A477-A134-009D-20FAF9CCC56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1A60190A-E42A-95B2-352E-4B9A6CC4452C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38306CCA-B969-9F75-5F86-D0116AB8A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Time_explanation">
            <a:extLst>
              <a:ext uri="{FF2B5EF4-FFF2-40B4-BE49-F238E27FC236}">
                <a16:creationId xmlns:a16="http://schemas.microsoft.com/office/drawing/2014/main" id="{7E85498D-8FA0-656C-6F36-2996DD44B115}"/>
              </a:ext>
            </a:extLst>
          </p:cNvPr>
          <p:cNvSpPr txBox="1"/>
          <p:nvPr/>
        </p:nvSpPr>
        <p:spPr>
          <a:xfrm>
            <a:off x="706340" y="1143283"/>
            <a:ext cx="1148565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Задача: сколько всего денег покупатели потратили на каждый тип фруктов?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Как это будет выглядеть в </a:t>
            </a:r>
            <a:r>
              <a:rPr lang="en-US" sz="2000" dirty="0">
                <a:latin typeface="+mn-lt"/>
              </a:rPr>
              <a:t>SQL?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Если размер таблицы не помещается на жесткий диск одной машины, то </a:t>
            </a:r>
            <a:r>
              <a:rPr lang="en-US" sz="2000" dirty="0">
                <a:latin typeface="+mn-lt"/>
              </a:rPr>
              <a:t>SQL </a:t>
            </a:r>
            <a:r>
              <a:rPr lang="ru-RU" sz="2000" dirty="0">
                <a:latin typeface="+mn-lt"/>
              </a:rPr>
              <a:t>не будет эффективен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AE75F-253D-33FF-7E3F-FA732AC03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10" y="2897093"/>
            <a:ext cx="4178935" cy="329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7C98ED-36AC-5DF9-6B53-37ACB74D8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225" y="3764205"/>
            <a:ext cx="2651915" cy="128023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0913EFF-4B73-A7E4-D82E-EB370A3F2446}"/>
              </a:ext>
            </a:extLst>
          </p:cNvPr>
          <p:cNvSpPr/>
          <p:nvPr/>
        </p:nvSpPr>
        <p:spPr>
          <a:xfrm>
            <a:off x="5316002" y="4015702"/>
            <a:ext cx="1157110" cy="7772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ABCC1-1E11-8713-4764-CD14F29E0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B47DCBA0-08F9-BBFC-6ECD-A743EFA54201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Концепция</a:t>
            </a:r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 MapReduce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7823284-4610-C695-726E-E9A08BB8E178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6DAA6046-9717-5861-4118-9D330D5D9766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FD71819D-AD57-CBF4-4111-7248365D3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Time_explanation">
            <a:extLst>
              <a:ext uri="{FF2B5EF4-FFF2-40B4-BE49-F238E27FC236}">
                <a16:creationId xmlns:a16="http://schemas.microsoft.com/office/drawing/2014/main" id="{01E34932-A7A1-DF5F-8882-5CB60DFFC675}"/>
              </a:ext>
            </a:extLst>
          </p:cNvPr>
          <p:cNvSpPr txBox="1"/>
          <p:nvPr/>
        </p:nvSpPr>
        <p:spPr>
          <a:xfrm>
            <a:off x="706340" y="1143283"/>
            <a:ext cx="1100793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Исходные данные разбиваются на множество небольших частей (или "куски") для</a:t>
            </a:r>
            <a:r>
              <a:rPr lang="en-US" sz="2000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параллельной обработки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Части таблицы хранятся на разных серверах (</a:t>
            </a:r>
            <a:r>
              <a:rPr lang="ru-RU" sz="2000" dirty="0" err="1">
                <a:latin typeface="+mn-lt"/>
              </a:rPr>
              <a:t>нодах</a:t>
            </a:r>
            <a:r>
              <a:rPr lang="ru-RU" sz="2000" dirty="0">
                <a:latin typeface="+mn-lt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67E4F6-BFD6-E56E-8564-865B4AC55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48" y="2361709"/>
            <a:ext cx="7029904" cy="394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72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788B1-007F-7B58-0DF3-B4DD5EF85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0AFADB0B-9C48-6C12-5E78-840C068F9F4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Концепция</a:t>
            </a:r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 MapReduce</a:t>
            </a:r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: </a:t>
            </a:r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Map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90899972-1A4E-2880-8C2E-F0FF41A1255C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7E8B30E7-9213-F4D9-77E7-D3CD68813826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867CBE1B-06C9-85A9-BB8C-6CCB4B975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Time_explanation">
            <a:extLst>
              <a:ext uri="{FF2B5EF4-FFF2-40B4-BE49-F238E27FC236}">
                <a16:creationId xmlns:a16="http://schemas.microsoft.com/office/drawing/2014/main" id="{69B01B34-6411-61F1-A4EC-7527220FCE36}"/>
              </a:ext>
            </a:extLst>
          </p:cNvPr>
          <p:cNvSpPr txBox="1"/>
          <p:nvPr/>
        </p:nvSpPr>
        <p:spPr>
          <a:xfrm>
            <a:off x="706341" y="1143283"/>
            <a:ext cx="114856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Функция </a:t>
            </a:r>
            <a:r>
              <a:rPr lang="en-US" sz="2000" dirty="0">
                <a:latin typeface="+mn-lt"/>
              </a:rPr>
              <a:t>Map</a:t>
            </a:r>
            <a:r>
              <a:rPr lang="ru-RU" sz="2000" dirty="0">
                <a:latin typeface="+mn-lt"/>
              </a:rPr>
              <a:t> применяется к каждой части данных независимо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Функция </a:t>
            </a:r>
            <a:r>
              <a:rPr lang="ru-RU" sz="2000" dirty="0" err="1">
                <a:latin typeface="+mn-lt"/>
              </a:rPr>
              <a:t>Map</a:t>
            </a:r>
            <a:r>
              <a:rPr lang="ru-RU" sz="2000" dirty="0">
                <a:latin typeface="+mn-lt"/>
              </a:rPr>
              <a:t> генерирует набор пар "ключ значение".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В добавок она может еще и фильтрует ненужные строки и столбцы:</a:t>
            </a:r>
          </a:p>
          <a:p>
            <a:pPr marL="925513" lvl="2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 dirty="0">
                <a:latin typeface="+mn-lt"/>
              </a:rPr>
              <a:t>Фильтруем все события, кроме </a:t>
            </a:r>
            <a:r>
              <a:rPr lang="ru-RU" sz="2000" dirty="0" err="1">
                <a:latin typeface="+mn-lt"/>
              </a:rPr>
              <a:t>buy</a:t>
            </a:r>
            <a:endParaRPr lang="ru-RU" sz="2000" dirty="0">
              <a:latin typeface="+mn-lt"/>
            </a:endParaRPr>
          </a:p>
          <a:p>
            <a:pPr marL="925513" lvl="2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 dirty="0">
                <a:latin typeface="+mn-lt"/>
              </a:rPr>
              <a:t>Фильтруем все столбцы, кроме </a:t>
            </a:r>
            <a:r>
              <a:rPr lang="ru-RU" sz="2000" dirty="0" err="1">
                <a:latin typeface="+mn-lt"/>
              </a:rPr>
              <a:t>fruit</a:t>
            </a:r>
            <a:r>
              <a:rPr lang="ru-RU" sz="2000" dirty="0">
                <a:latin typeface="+mn-lt"/>
              </a:rPr>
              <a:t> и </a:t>
            </a:r>
            <a:r>
              <a:rPr lang="ru-RU" sz="2000" dirty="0" err="1">
                <a:latin typeface="+mn-lt"/>
              </a:rPr>
              <a:t>price</a:t>
            </a:r>
            <a:endParaRPr lang="ru-RU" sz="2000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AB7323-BDC4-ED64-4974-8B2FBC4B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61" y="3245680"/>
            <a:ext cx="4913077" cy="346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1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EC67D-B05F-861E-87B3-BD8F365DA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2CA911F3-49FA-40F1-1F76-C9C9C4D9C80C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Концепция</a:t>
            </a:r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 MapReduce: Shuffle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283F2E1-A05B-4DCA-0127-441697DC6CC5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736CA96-1E17-C205-C92F-4D5EBFAE7142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85CCB2C6-548C-0927-F882-AF7A47DAE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Time_explanation">
            <a:extLst>
              <a:ext uri="{FF2B5EF4-FFF2-40B4-BE49-F238E27FC236}">
                <a16:creationId xmlns:a16="http://schemas.microsoft.com/office/drawing/2014/main" id="{2126A1B4-0655-0E43-F6F8-4A2FF9A5AF58}"/>
              </a:ext>
            </a:extLst>
          </p:cNvPr>
          <p:cNvSpPr txBox="1"/>
          <p:nvPr/>
        </p:nvSpPr>
        <p:spPr>
          <a:xfrm>
            <a:off x="706341" y="1143283"/>
            <a:ext cx="114856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Shuffle </a:t>
            </a:r>
            <a:r>
              <a:rPr lang="ru-RU" sz="2000" dirty="0">
                <a:latin typeface="+mn-lt"/>
              </a:rPr>
              <a:t>собирает с одинаковым ключом на одном сервере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Промежуточные результаты сортируются по ключам и группируются, чтобы данные с одинаковыми ключами оказались вместе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В нашем случае ключом будет столбец </a:t>
            </a:r>
            <a:r>
              <a:rPr lang="ru-RU" sz="2000" dirty="0" err="1">
                <a:latin typeface="+mn-lt"/>
              </a:rPr>
              <a:t>fruit</a:t>
            </a:r>
            <a:endParaRPr lang="ru-RU" sz="2000" dirty="0">
              <a:latin typeface="+mn-lt"/>
            </a:endParaRP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 err="1">
                <a:latin typeface="+mn-lt"/>
              </a:rPr>
              <a:t>Ноды</a:t>
            </a:r>
            <a:r>
              <a:rPr lang="ru-RU" sz="2000" dirty="0">
                <a:latin typeface="+mn-lt"/>
              </a:rPr>
              <a:t> будут обмениваться строчками так, чтобы все строчки с одинаковым ключом попали на одну </a:t>
            </a:r>
            <a:r>
              <a:rPr lang="ru-RU" sz="2000" dirty="0" err="1">
                <a:latin typeface="+mn-lt"/>
              </a:rPr>
              <a:t>ноду</a:t>
            </a:r>
            <a:endParaRPr lang="ru-RU" sz="2000" dirty="0">
              <a:latin typeface="+mn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8EFF9C-3C11-F441-18C2-07085BBA0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620" y="3059514"/>
            <a:ext cx="5318760" cy="37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31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B1552-EFF8-9228-7B34-FAE3F1C8A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E6251390-D9F6-179F-7ED8-4DB581D48AC8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Концепция</a:t>
            </a:r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 MapReduce: Reduce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C095743-64D3-0E23-7E4C-E45B774E6952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652BEACF-25FC-1235-964B-4C8F427CC087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50E7F5AC-42BA-DB52-2B43-33C24ABF1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Time_explanation">
            <a:extLst>
              <a:ext uri="{FF2B5EF4-FFF2-40B4-BE49-F238E27FC236}">
                <a16:creationId xmlns:a16="http://schemas.microsoft.com/office/drawing/2014/main" id="{D5B8629F-587A-3C04-AC0E-B2EC1F0DB440}"/>
              </a:ext>
            </a:extLst>
          </p:cNvPr>
          <p:cNvSpPr txBox="1"/>
          <p:nvPr/>
        </p:nvSpPr>
        <p:spPr>
          <a:xfrm>
            <a:off x="706341" y="1143283"/>
            <a:ext cx="1092088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Для каждой уникальной группы ключей вызывается функция </a:t>
            </a:r>
            <a:r>
              <a:rPr lang="ru-RU" sz="2000" dirty="0" err="1">
                <a:latin typeface="+mn-lt"/>
              </a:rPr>
              <a:t>Reduce</a:t>
            </a:r>
            <a:endParaRPr lang="ru-RU" sz="2000" dirty="0">
              <a:latin typeface="+mn-lt"/>
            </a:endParaRP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Функция </a:t>
            </a:r>
            <a:r>
              <a:rPr lang="ru-RU" sz="2000" dirty="0" err="1">
                <a:latin typeface="+mn-lt"/>
              </a:rPr>
              <a:t>Reduce</a:t>
            </a:r>
            <a:r>
              <a:rPr lang="ru-RU" sz="2000" dirty="0">
                <a:latin typeface="+mn-lt"/>
              </a:rPr>
              <a:t> принимает группу данных с одинаковыми ключами и выполняет какую то</a:t>
            </a:r>
            <a:r>
              <a:rPr lang="en-US" sz="2000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операцию с этой группой, генерируя при этом выходные данные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EEC63F-A8F6-6B28-099E-0ECEB3B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150512"/>
            <a:ext cx="51181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8C4024-7941-A877-166D-C0D8A4F7A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2653" y="4085794"/>
            <a:ext cx="2000529" cy="211484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C61B153-7315-FFB6-3C72-9CB6CE11A2E7}"/>
              </a:ext>
            </a:extLst>
          </p:cNvPr>
          <p:cNvSpPr/>
          <p:nvPr/>
        </p:nvSpPr>
        <p:spPr>
          <a:xfrm>
            <a:off x="6827520" y="4567743"/>
            <a:ext cx="1295400" cy="762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15770-888D-A59B-71D4-CDC9D07FF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C312E7AD-6965-DBA7-1478-CDB4A171BB01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Преимущества </a:t>
            </a:r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MapReduce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293FC54-BFAF-5298-AF6A-FD22F325B3FC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4D309C95-C2C7-0428-EFB4-3B64C8CA5727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73EE2481-3F28-237D-03AE-E6AF191E0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Time_explanation">
            <a:extLst>
              <a:ext uri="{FF2B5EF4-FFF2-40B4-BE49-F238E27FC236}">
                <a16:creationId xmlns:a16="http://schemas.microsoft.com/office/drawing/2014/main" id="{ED750566-03C9-573B-7F96-583D6492CB8B}"/>
              </a:ext>
            </a:extLst>
          </p:cNvPr>
          <p:cNvSpPr txBox="1"/>
          <p:nvPr/>
        </p:nvSpPr>
        <p:spPr>
          <a:xfrm>
            <a:off x="706341" y="1143283"/>
            <a:ext cx="114856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b="1" dirty="0">
                <a:latin typeface="+mn-lt"/>
              </a:rPr>
              <a:t>Параллелизм: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MapReduce</a:t>
            </a:r>
            <a:r>
              <a:rPr lang="ru-RU" sz="2000" dirty="0">
                <a:latin typeface="+mn-lt"/>
              </a:rPr>
              <a:t> позволяет обрабатывать большие объемы данных параллельно на кластерах серверов, что сильно ускоряет вычисления</a:t>
            </a:r>
            <a:endParaRPr lang="en-US" sz="2000" dirty="0">
              <a:latin typeface="+mn-lt"/>
            </a:endParaRP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b="1" dirty="0">
                <a:latin typeface="+mn-lt"/>
              </a:rPr>
              <a:t>Отказоустойчивость:</a:t>
            </a:r>
            <a:r>
              <a:rPr lang="ru-RU" sz="2000" dirty="0">
                <a:latin typeface="+mn-lt"/>
              </a:rPr>
              <a:t> если какой-либо узел выходит из строя, задачи могут быть перераспределены на другие узлы</a:t>
            </a:r>
            <a:endParaRPr lang="en-US" sz="2000" dirty="0">
              <a:latin typeface="+mn-lt"/>
            </a:endParaRP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b="1" dirty="0">
                <a:latin typeface="+mn-lt"/>
              </a:rPr>
              <a:t>Простота программирования: </a:t>
            </a:r>
            <a:r>
              <a:rPr lang="ru-RU" sz="2000" dirty="0">
                <a:latin typeface="+mn-lt"/>
              </a:rPr>
              <a:t>разработчику не нужно беспокоиться о многих низкоуровневых деталях параллельного программирования, таких как синхронизация и распределение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9994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AD924-5DED-642C-CC7A-4288466DB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926F83DD-4826-CE51-F301-1004FE3C1CCD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Недостатки </a:t>
            </a:r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MapReduce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985D78F-040E-1F46-839A-012B63B828D4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595EC870-2150-6951-4EBD-C15EC08FF243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C1A1323-6400-6E85-09F8-7C29D00D7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9" name="Time_explanation">
            <a:extLst>
              <a:ext uri="{FF2B5EF4-FFF2-40B4-BE49-F238E27FC236}">
                <a16:creationId xmlns:a16="http://schemas.microsoft.com/office/drawing/2014/main" id="{555D75C5-E45C-AA0D-84F5-F369B917D1A7}"/>
              </a:ext>
            </a:extLst>
          </p:cNvPr>
          <p:cNvSpPr txBox="1"/>
          <p:nvPr/>
        </p:nvSpPr>
        <p:spPr>
          <a:xfrm>
            <a:off x="706341" y="1143283"/>
            <a:ext cx="114856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b="1" dirty="0">
                <a:latin typeface="+mn-lt"/>
              </a:rPr>
              <a:t>Сложность разработки:</a:t>
            </a:r>
            <a:r>
              <a:rPr lang="ru-RU" sz="2000" dirty="0">
                <a:latin typeface="+mn-lt"/>
              </a:rPr>
              <a:t> написание и отладка </a:t>
            </a:r>
            <a:r>
              <a:rPr lang="ru-RU" sz="2000" dirty="0" err="1">
                <a:latin typeface="+mn-lt"/>
              </a:rPr>
              <a:t>MapReduce</a:t>
            </a:r>
            <a:r>
              <a:rPr lang="ru-RU" sz="2000" dirty="0">
                <a:latin typeface="+mn-lt"/>
              </a:rPr>
              <a:t>-подобных задач требует высокого уровня технической экспертизы и может быть сложным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b="1" dirty="0">
                <a:latin typeface="+mn-lt"/>
              </a:rPr>
              <a:t>Избыточность данных: </a:t>
            </a:r>
            <a:r>
              <a:rPr lang="ru-RU" sz="2000" dirty="0">
                <a:latin typeface="+mn-lt"/>
              </a:rPr>
              <a:t>промежуточные данные, создаваемые в процессе выполнения </a:t>
            </a:r>
            <a:r>
              <a:rPr lang="ru-RU" sz="2000" dirty="0" err="1">
                <a:latin typeface="+mn-lt"/>
              </a:rPr>
              <a:t>MapReduce</a:t>
            </a:r>
            <a:r>
              <a:rPr lang="ru-RU" sz="2000" dirty="0">
                <a:latin typeface="+mn-lt"/>
              </a:rPr>
              <a:t>, могут привести к избыточному использованию дискового пространства</a:t>
            </a: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000" b="1" dirty="0">
                <a:latin typeface="+mn-lt"/>
              </a:rPr>
              <a:t>Скорость выполнения и отзывчивость:</a:t>
            </a:r>
            <a:r>
              <a:rPr lang="ru-RU" sz="2000" dirty="0">
                <a:latin typeface="+mn-lt"/>
              </a:rPr>
              <a:t> задачи </a:t>
            </a:r>
            <a:r>
              <a:rPr lang="ru-RU" sz="2000" dirty="0" err="1">
                <a:latin typeface="+mn-lt"/>
              </a:rPr>
              <a:t>MapReduce</a:t>
            </a:r>
            <a:r>
              <a:rPr lang="ru-RU" sz="2000" dirty="0">
                <a:latin typeface="+mn-lt"/>
              </a:rPr>
              <a:t> могут требовать значительного времени для выполнения, что снижает отзывчивость системы на запросы</a:t>
            </a:r>
          </a:p>
        </p:txBody>
      </p:sp>
    </p:spTree>
    <p:extLst>
      <p:ext uri="{BB962C8B-B14F-4D97-AF65-F5344CB8AC3E}">
        <p14:creationId xmlns:p14="http://schemas.microsoft.com/office/powerpoint/2010/main" val="271229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1504</Words>
  <Application>Microsoft Office PowerPoint</Application>
  <PresentationFormat>Widescreen</PresentationFormat>
  <Paragraphs>182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Montserrat</vt:lpstr>
      <vt:lpstr>Montserrat SemiBold</vt:lpstr>
      <vt:lpstr>Тема Office</vt:lpstr>
      <vt:lpstr>3. Большие данные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Повышение квалификации инженеров “Подготовка преподавателей-практиков из высокотехнологичных компаний”</dc:title>
  <dc:creator>Сабина Рагозина</dc:creator>
  <cp:lastModifiedBy>Denis Alekseev</cp:lastModifiedBy>
  <cp:revision>66</cp:revision>
  <dcterms:created xsi:type="dcterms:W3CDTF">2022-09-08T07:31:07Z</dcterms:created>
  <dcterms:modified xsi:type="dcterms:W3CDTF">2024-11-12T17:55:28Z</dcterms:modified>
</cp:coreProperties>
</file>