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1" r:id="rId3"/>
    <p:sldId id="317" r:id="rId4"/>
    <p:sldId id="320" r:id="rId5"/>
    <p:sldId id="328" r:id="rId6"/>
    <p:sldId id="319" r:id="rId7"/>
    <p:sldId id="329" r:id="rId8"/>
    <p:sldId id="323" r:id="rId9"/>
    <p:sldId id="334" r:id="rId10"/>
    <p:sldId id="342" r:id="rId11"/>
    <p:sldId id="335" r:id="rId12"/>
    <p:sldId id="259" r:id="rId13"/>
    <p:sldId id="336" r:id="rId14"/>
    <p:sldId id="343" r:id="rId15"/>
    <p:sldId id="333" r:id="rId16"/>
    <p:sldId id="337" r:id="rId17"/>
    <p:sldId id="344" r:id="rId18"/>
    <p:sldId id="324" r:id="rId19"/>
    <p:sldId id="325" r:id="rId20"/>
    <p:sldId id="330" r:id="rId21"/>
    <p:sldId id="331" r:id="rId22"/>
    <p:sldId id="332" r:id="rId23"/>
    <p:sldId id="312" r:id="rId24"/>
    <p:sldId id="338" r:id="rId25"/>
    <p:sldId id="339" r:id="rId26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CC"/>
    <a:srgbClr val="99FF33"/>
    <a:srgbClr val="FFFF66"/>
    <a:srgbClr val="FF9900"/>
    <a:srgbClr val="FF66CC"/>
    <a:srgbClr val="FFCC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12" autoAdjust="0"/>
  </p:normalViewPr>
  <p:slideViewPr>
    <p:cSldViewPr>
      <p:cViewPr varScale="1">
        <p:scale>
          <a:sx n="143" d="100"/>
          <a:sy n="143" d="100"/>
        </p:scale>
        <p:origin x="229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16" y="-126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1159F7-F5F4-4B35-8F99-C2E9A67A6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kumimoji="1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3" rIns="95787" bIns="4789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kumimoji="1" sz="1300"/>
            </a:lvl1pPr>
          </a:lstStyle>
          <a:p>
            <a:pPr>
              <a:defRPr/>
            </a:pPr>
            <a:fld id="{DDC3000F-3D85-4D0D-B4EE-16144C496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852863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2400" i="1">
                <a:solidFill>
                  <a:srgbClr val="061244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0A1D6E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0E2898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1234C2"/>
                </a:solidFill>
                <a:latin typeface="Arial Black" panose="020B0A04020102020204" pitchFamily="34" charset="0"/>
              </a:rPr>
              <a:t>E</a:t>
            </a:r>
            <a:r>
              <a:rPr lang="en-US" altLang="zh-TW" sz="2400" i="1">
                <a:solidFill>
                  <a:srgbClr val="1840EA"/>
                </a:solidFill>
                <a:latin typeface="Arial Black" panose="020B0A04020102020204" pitchFamily="34" charset="0"/>
              </a:rPr>
              <a:t>S</a:t>
            </a:r>
            <a:r>
              <a:rPr lang="en-US" altLang="zh-TW" sz="2400" i="1">
                <a:solidFill>
                  <a:srgbClr val="2349EB"/>
                </a:solidFill>
                <a:latin typeface="Arial Black" panose="020B0A04020102020204" pitchFamily="34" charset="0"/>
              </a:rPr>
              <a:t>S </a:t>
            </a:r>
            <a:r>
              <a:rPr lang="en-US" altLang="zh-TW" sz="2400" i="1">
                <a:solidFill>
                  <a:srgbClr val="4767EF"/>
                </a:solidFill>
                <a:latin typeface="Arial Black" panose="020B0A04020102020204" pitchFamily="34" charset="0"/>
              </a:rPr>
              <a:t>I</a:t>
            </a:r>
            <a:r>
              <a:rPr lang="en-US" altLang="zh-TW" sz="2400" i="1">
                <a:solidFill>
                  <a:srgbClr val="6781F1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2400" i="1">
                <a:solidFill>
                  <a:srgbClr val="3558ED"/>
                </a:solidFill>
                <a:latin typeface="Arial Black" panose="020B0A04020102020204" pitchFamily="34" charset="0"/>
              </a:rPr>
              <a:t> </a:t>
            </a:r>
            <a:r>
              <a:rPr lang="en-US" altLang="zh-TW" sz="2400" i="1">
                <a:solidFill>
                  <a:srgbClr val="869BF4"/>
                </a:solidFill>
                <a:latin typeface="Arial Black" panose="020B0A04020102020204" pitchFamily="34" charset="0"/>
              </a:rPr>
              <a:t>L</a:t>
            </a:r>
            <a:r>
              <a:rPr lang="en-US" altLang="zh-TW" sz="2400" i="1">
                <a:solidFill>
                  <a:srgbClr val="A7B6F7"/>
                </a:solidFill>
                <a:latin typeface="Arial Black" panose="020B0A04020102020204" pitchFamily="34" charset="0"/>
              </a:rPr>
              <a:t>A</a:t>
            </a:r>
            <a:r>
              <a:rPr lang="en-US" altLang="zh-TW" sz="2400" i="1">
                <a:solidFill>
                  <a:srgbClr val="CDD6FB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u="none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32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CC0B8216-17D4-4964-B1D4-C36FE8E981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83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346EB6C7-56B6-4B56-A12D-CE753A628D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209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59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4B84E961-3DC8-4689-8154-800B5E4BF3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D84DA7A-BAB2-42EC-A3FC-54316CC98B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819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F4222AFA-8FF9-4025-9D1A-B936323431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5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BF6EDE91-60D2-486A-A0D1-66897E5E80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30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85417C37-0093-4FDD-80C7-8493405C2B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2F40885E-9C0A-4B59-AA13-6FFB25E3E6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pp. </a:t>
            </a:r>
            <a:fld id="{090EADA7-1CC0-4549-839F-C502E8040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07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4572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6400800"/>
            <a:ext cx="8229600" cy="76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7200" y="153988"/>
            <a:ext cx="7391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altLang="zh-TW" sz="1200" b="1" i="1">
                <a:solidFill>
                  <a:srgbClr val="303030"/>
                </a:solidFill>
                <a:latin typeface="Arial" charset="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1029" name="Picture 5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8"/>
            <a:ext cx="7794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71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TW"/>
              <a:t>pp. </a:t>
            </a:r>
            <a:fld id="{B703F8C9-BD4F-4030-875A-34C172422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1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 i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7137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3165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i="1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5" name="WordArt 11"/>
          <p:cNvSpPr>
            <a:spLocks noChangeArrowheads="1" noChangeShapeType="1" noTextEdit="1"/>
          </p:cNvSpPr>
          <p:nvPr/>
        </p:nvSpPr>
        <p:spPr bwMode="auto">
          <a:xfrm>
            <a:off x="468313" y="115888"/>
            <a:ext cx="3095625" cy="361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kern="1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 u="sng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Font typeface="Wingdings" panose="05000000000000000000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42093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dirty="0"/>
              <a:t>Final Project</a:t>
            </a:r>
            <a:br>
              <a:rPr lang="en-US" altLang="zh-TW" sz="3200" dirty="0"/>
            </a:br>
            <a:r>
              <a:rPr lang="en-US" altLang="zh-TW" sz="3200" dirty="0"/>
              <a:t>Hardware Implementation of </a:t>
            </a:r>
            <a:br>
              <a:rPr lang="en-US" altLang="zh-TW" sz="3200" dirty="0"/>
            </a:br>
            <a:r>
              <a:rPr lang="en-US" altLang="zh-TW" sz="3200" dirty="0"/>
              <a:t>Pipelined MIPS and RISC-V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292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Speaker: Kane</a:t>
            </a:r>
          </a:p>
          <a:p>
            <a:pPr eaLnBrk="1" hangingPunct="1"/>
            <a:r>
              <a:rPr lang="en-US" altLang="zh-TW" sz="2400" dirty="0"/>
              <a:t>Instructor: </a:t>
            </a:r>
            <a:r>
              <a:rPr lang="zh-TW" altLang="en-US" sz="2400" dirty="0"/>
              <a:t>吳安宇教授</a:t>
            </a:r>
          </a:p>
          <a:p>
            <a:pPr eaLnBrk="1" hangingPunct="1"/>
            <a:r>
              <a:rPr lang="en-US" altLang="zh-TW" sz="2400" dirty="0"/>
              <a:t>Date</a:t>
            </a:r>
            <a:r>
              <a:rPr lang="en-US" altLang="zh-TW" sz="2400"/>
              <a:t>: 202</a:t>
            </a:r>
            <a:r>
              <a:rPr lang="en-US" altLang="zh-CN" sz="2400"/>
              <a:t>1</a:t>
            </a:r>
            <a:r>
              <a:rPr lang="en-US" altLang="zh-TW" sz="2400"/>
              <a:t>/05/2</a:t>
            </a:r>
            <a:r>
              <a:rPr lang="en-US" altLang="zh-CN" sz="2400"/>
              <a:t>0</a:t>
            </a:r>
            <a:endParaRPr lang="en-US" altLang="zh-TW" sz="2400" dirty="0"/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1691680" y="1052736"/>
            <a:ext cx="5543550" cy="8667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i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81756">
                        <a:alpha val="74001"/>
                      </a:srgbClr>
                    </a:gs>
                    <a:gs pos="100000">
                      <a:srgbClr val="FFFFFF">
                        <a:alpha val="37000"/>
                      </a:srgbClr>
                    </a:gs>
                  </a:gsLst>
                  <a:lin ang="0" scaled="1"/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Digital System Design</a:t>
            </a:r>
            <a:endParaRPr lang="zh-TW" altLang="en-US" i="1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81756">
                      <a:alpha val="74001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0" scaled="1"/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5770D-6305-44BA-9EE6-BF87D27D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Metrics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E25F9-781C-4F1E-83A9-8EAB2AC8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Score 1 (BP_S1):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I_mem_BrPred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BP_S1 = total cycle counts of the </a:t>
            </a:r>
            <a:r>
              <a:rPr lang="en-US" dirty="0" err="1"/>
              <a:t>I_mem_BrPred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2 (BP_S2): Total execution cycles of </a:t>
            </a:r>
            <a:r>
              <a:rPr lang="en-US" i="1" dirty="0">
                <a:solidFill>
                  <a:srgbClr val="FF0000"/>
                </a:solidFill>
              </a:rPr>
              <a:t>‘</a:t>
            </a:r>
            <a:r>
              <a:rPr lang="en-US" i="1" dirty="0" err="1">
                <a:solidFill>
                  <a:srgbClr val="FF0000"/>
                </a:solidFill>
              </a:rPr>
              <a:t>I_mem_hasHazard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  <a:endParaRPr lang="en-US" dirty="0"/>
          </a:p>
          <a:p>
            <a:pPr lvl="1"/>
            <a:r>
              <a:rPr lang="en-US" dirty="0"/>
              <a:t>BP_S2 = total cycle counts of the </a:t>
            </a:r>
            <a:r>
              <a:rPr lang="en-US" dirty="0" err="1"/>
              <a:t>I_mem</a:t>
            </a:r>
            <a:endParaRPr lang="en-US" dirty="0"/>
          </a:p>
          <a:p>
            <a:pPr lvl="1"/>
            <a:endParaRPr lang="en-US" dirty="0"/>
          </a:p>
          <a:p>
            <a:r>
              <a:rPr lang="en-US" i="1" dirty="0"/>
              <a:t>Score 3 (BP_S3): Synthesis area of BPU (um2)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37CA0-075A-48F3-A0C9-5304660BE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007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F5756-0E5B-462A-8962-52F595BF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Cache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5781E0-AB46-4B99-AF0D-AF077B81A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47800"/>
            <a:ext cx="8712968" cy="4953000"/>
          </a:xfrm>
        </p:spPr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2 separate L2 caches for I-cache and D-cache</a:t>
            </a:r>
          </a:p>
          <a:p>
            <a:pPr lvl="1"/>
            <a:r>
              <a:rPr lang="en-US" dirty="0"/>
              <a:t>Unified L2 cache (1 L2 cache for both L1 I-cache &amp; L1 D-cache) will be considered as better design (not required)</a:t>
            </a:r>
          </a:p>
          <a:p>
            <a:r>
              <a:rPr lang="en-US" dirty="0"/>
              <a:t>Total size of respective L1 cache is suggested to be 32 words</a:t>
            </a:r>
          </a:p>
          <a:p>
            <a:pPr lvl="1"/>
            <a:r>
              <a:rPr lang="en-US" dirty="0"/>
              <a:t>8 blocks &amp; each 4 words</a:t>
            </a:r>
          </a:p>
          <a:p>
            <a:r>
              <a:rPr lang="en-US" dirty="0"/>
              <a:t>Total size of respective L2 caches(I+D) are suggested to be 256 words</a:t>
            </a:r>
          </a:p>
          <a:p>
            <a:pPr lvl="1"/>
            <a:r>
              <a:rPr lang="en-US" dirty="0"/>
              <a:t>Block size and number of blocks are up to your considerations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45C437-222A-49F3-AC35-DCDFB94A2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23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Comparison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4D219-BD6D-4E34-8F30-CDF5DBCF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11762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Base on the test program: “</a:t>
            </a:r>
            <a:r>
              <a:rPr lang="en-US" altLang="zh-TW" dirty="0">
                <a:solidFill>
                  <a:srgbClr val="FF0000"/>
                </a:solidFill>
              </a:rPr>
              <a:t>I_mem_L2Cache</a:t>
            </a:r>
            <a:r>
              <a:rPr lang="en-US" altLang="zh-TW" dirty="0"/>
              <a:t>”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1 (L2C_S1): </a:t>
            </a:r>
            <a:r>
              <a:rPr lang="en-US" altLang="zh-TW" dirty="0">
                <a:solidFill>
                  <a:srgbClr val="FF0000"/>
                </a:solidFill>
              </a:rPr>
              <a:t>Avg. memory access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L2C_S1 = HT1 + MR1*(HT2+MR2*MP2)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HT: hit 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MR: miss 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MP: miss penalty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~1: of level 1 cache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~2: of level 2 cache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Score 2 (L2C_S2): </a:t>
            </a:r>
            <a:r>
              <a:rPr lang="en-US" altLang="zh-TW" dirty="0">
                <a:solidFill>
                  <a:srgbClr val="FF0000"/>
                </a:solidFill>
              </a:rPr>
              <a:t>Total execution time </a:t>
            </a:r>
            <a:r>
              <a:rPr lang="en-US" altLang="zh-TW" dirty="0"/>
              <a:t>(ns)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L2C_S2 = total execution time of the test program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Don’t worry about the performance evaluation. It is just one of the criteria. </a:t>
            </a:r>
            <a:r>
              <a:rPr lang="en-US" altLang="zh-TW" b="1" dirty="0"/>
              <a:t>Focus more on what you design to solve problems you face.</a:t>
            </a:r>
            <a:endParaRPr lang="zh-TW" altLang="zh-TW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E7905-F84E-4070-99BA-AA57F0E3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Multiplication/Division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9EC74-CAC3-4C67-9FFA-386BDA3D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</a:t>
            </a:r>
          </a:p>
          <a:p>
            <a:pPr lvl="1"/>
            <a:r>
              <a:rPr lang="en-US" dirty="0"/>
              <a:t>Add a computation unit and control unit to support multiplication and division instructions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B274C-D7F5-4F54-B1BE-7DD1E810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3BBDF-AB96-4D9F-9AD1-98BC996C3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33" y="2829644"/>
            <a:ext cx="6420734" cy="34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Comparison Metrics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200" dirty="0"/>
              <a:t>Base on the test program “</a:t>
            </a:r>
            <a:r>
              <a:rPr lang="en-US" altLang="zh-TW" sz="2200" dirty="0" err="1">
                <a:solidFill>
                  <a:srgbClr val="FF0000"/>
                </a:solidFill>
              </a:rPr>
              <a:t>I_mem_MultDiv</a:t>
            </a:r>
            <a:r>
              <a:rPr lang="en-US" altLang="zh-TW" sz="2200" dirty="0"/>
              <a:t>”</a:t>
            </a:r>
          </a:p>
          <a:p>
            <a:pPr eaLnBrk="1" hangingPunct="1"/>
            <a:r>
              <a:rPr lang="en-US" altLang="zh-TW" sz="2200" dirty="0"/>
              <a:t>Score 1 (MD_S1): </a:t>
            </a:r>
            <a:r>
              <a:rPr lang="en-US" altLang="zh-TW" sz="2200" dirty="0">
                <a:solidFill>
                  <a:srgbClr val="FF0000"/>
                </a:solidFill>
              </a:rPr>
              <a:t>Area</a:t>
            </a:r>
            <a:r>
              <a:rPr lang="zh-TW" altLang="en-US" sz="2200" dirty="0">
                <a:solidFill>
                  <a:srgbClr val="FF0000"/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of </a:t>
            </a:r>
            <a:r>
              <a:rPr lang="en-US" altLang="zh-TW" sz="2200" dirty="0" err="1">
                <a:solidFill>
                  <a:srgbClr val="FF0000"/>
                </a:solidFill>
              </a:rPr>
              <a:t>MultDiv</a:t>
            </a:r>
            <a:r>
              <a:rPr lang="en-US" altLang="zh-TW" sz="2200" dirty="0">
                <a:solidFill>
                  <a:srgbClr val="000000"/>
                </a:solidFill>
              </a:rPr>
              <a:t> (um</a:t>
            </a:r>
            <a:r>
              <a:rPr lang="en-US" altLang="zh-TW" sz="2200" baseline="30000" dirty="0">
                <a:solidFill>
                  <a:srgbClr val="000000"/>
                </a:solidFill>
              </a:rPr>
              <a:t>2</a:t>
            </a:r>
            <a:r>
              <a:rPr lang="en-US" altLang="zh-TW" sz="2200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zh-TW" sz="2200" dirty="0"/>
              <a:t>MD_S1 = area of </a:t>
            </a:r>
            <a:r>
              <a:rPr lang="en-US" altLang="zh-TW" sz="2200" dirty="0" err="1"/>
              <a:t>MultDiv</a:t>
            </a:r>
            <a:r>
              <a:rPr lang="en-US" altLang="zh-TW" sz="2200" dirty="0"/>
              <a:t> - area of baseline chip</a:t>
            </a:r>
          </a:p>
          <a:p>
            <a:pPr eaLnBrk="1" hangingPunct="1"/>
            <a:r>
              <a:rPr lang="en-US" altLang="zh-TW" sz="2200" dirty="0"/>
              <a:t>Score 2 (MD_S2): </a:t>
            </a:r>
            <a:r>
              <a:rPr lang="en-US" altLang="zh-TW" sz="2200" dirty="0">
                <a:solidFill>
                  <a:srgbClr val="FF0000"/>
                </a:solidFill>
              </a:rPr>
              <a:t>Total execution time</a:t>
            </a:r>
            <a:r>
              <a:rPr lang="en-US" altLang="zh-TW" sz="2200" dirty="0">
                <a:solidFill>
                  <a:srgbClr val="000000"/>
                </a:solidFill>
              </a:rPr>
              <a:t> (ns)</a:t>
            </a:r>
          </a:p>
          <a:p>
            <a:pPr lvl="1" eaLnBrk="1" hangingPunct="1"/>
            <a:r>
              <a:rPr lang="en-US" altLang="zh-TW" sz="2200" dirty="0"/>
              <a:t>MD_S2 = total execution time of test program</a:t>
            </a:r>
          </a:p>
          <a:p>
            <a:pPr eaLnBrk="1" hangingPunct="1"/>
            <a:r>
              <a:rPr lang="en-US" altLang="zh-TW" sz="2200" dirty="0"/>
              <a:t>Score 3 (MD_S3): </a:t>
            </a:r>
            <a:r>
              <a:rPr lang="en-US" altLang="zh-TW" sz="2200" dirty="0">
                <a:solidFill>
                  <a:srgbClr val="FF0000"/>
                </a:solidFill>
              </a:rPr>
              <a:t>Minimum clock period </a:t>
            </a:r>
            <a:r>
              <a:rPr lang="en-US" altLang="zh-TW" sz="2200" dirty="0"/>
              <a:t>(ns)</a:t>
            </a:r>
          </a:p>
          <a:p>
            <a:pPr lvl="1" eaLnBrk="1" hangingPunct="1"/>
            <a:r>
              <a:rPr lang="en-US" altLang="zh-TW" sz="2200" dirty="0"/>
              <a:t>MD_S3 = clock period of MIPS core</a:t>
            </a:r>
          </a:p>
          <a:p>
            <a:pPr eaLnBrk="1" hangingPunct="1"/>
            <a:endParaRPr lang="en-US" altLang="zh-TW" sz="2200" dirty="0"/>
          </a:p>
          <a:p>
            <a:pPr eaLnBrk="1" hangingPunct="1"/>
            <a:r>
              <a:rPr lang="en-US" altLang="zh-TW" sz="2200" dirty="0"/>
              <a:t>Don’t worry about the performance evaluation. It is just one of the criteria. </a:t>
            </a:r>
            <a:r>
              <a:rPr lang="en-US" altLang="zh-TW" sz="2200" b="1" dirty="0"/>
              <a:t>Focus more on what you design to solve problems you face.</a:t>
            </a:r>
            <a:endParaRPr lang="zh-TW" altLang="zh-TW" sz="2200" dirty="0"/>
          </a:p>
          <a:p>
            <a:pPr eaLnBrk="1" hangingPunct="1"/>
            <a:endParaRPr lang="en-US" altLang="zh-TW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934DF-FB20-48C7-948C-6EBB040B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(RISC-V)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134C6-FF3B-44C3-9B2B-0822F356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r>
              <a:rPr lang="en-US" dirty="0"/>
              <a:t>Supporting compressed instructions (+define+(de)compression)</a:t>
            </a:r>
          </a:p>
          <a:p>
            <a:pPr lvl="1"/>
            <a:r>
              <a:rPr lang="en-US" dirty="0"/>
              <a:t>Extract C-Instructions</a:t>
            </a:r>
          </a:p>
          <a:p>
            <a:pPr lvl="1"/>
            <a:r>
              <a:rPr lang="en-US" dirty="0"/>
              <a:t>PC increment</a:t>
            </a:r>
          </a:p>
          <a:p>
            <a:pPr lvl="1"/>
            <a:r>
              <a:rPr lang="en-US" dirty="0"/>
              <a:t>Address alignment issues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10D271-B45E-497D-94D9-D0B7DE01B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06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6BE8E-2EB2-48F6-817B-C9EDBBEC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Instruction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9257-48FE-4CAD-BBB3-5FE832E9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16 C-instructions as the extension to your base RISC-V 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information encoded in C-instructions</a:t>
            </a:r>
          </a:p>
          <a:p>
            <a:r>
              <a:rPr lang="en-US" dirty="0"/>
              <a:t>PC increment</a:t>
            </a:r>
          </a:p>
          <a:p>
            <a:r>
              <a:rPr lang="en-US" dirty="0"/>
              <a:t>Address alignment issued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49D709-6816-471B-85AD-C75847D5A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31449A-24D3-4875-83D1-C184DBE4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20888"/>
            <a:ext cx="5481638" cy="16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68945-E95F-4620-8C3E-DE09492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48E66-875C-433A-BF50-6330D3ED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A(compressed design – baseline design) *T(given compressed testbench)</a:t>
            </a:r>
          </a:p>
          <a:p>
            <a:endParaRPr lang="en-US" dirty="0"/>
          </a:p>
          <a:p>
            <a:r>
              <a:rPr lang="en-US" dirty="0"/>
              <a:t>Some comparison of different method can be discuss in presentation or in report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8283A-E54B-47FB-946E-DBD2FD4E8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319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E10E5-674D-41D9-B982-1727E110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Example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EEB88-7864-4B00-B219-93A2454C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98091"/>
            <a:ext cx="7772400" cy="1963687"/>
          </a:xfrm>
        </p:spPr>
        <p:txBody>
          <a:bodyPr/>
          <a:lstStyle/>
          <a:p>
            <a:r>
              <a:rPr lang="en-US" dirty="0"/>
              <a:t>Change +</a:t>
            </a:r>
            <a:r>
              <a:rPr lang="en-US" dirty="0" err="1"/>
              <a:t>noHazard</a:t>
            </a:r>
            <a:r>
              <a:rPr lang="en-US" dirty="0"/>
              <a:t> for testing different cases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hasHazard</a:t>
            </a:r>
            <a:endParaRPr lang="en-US" dirty="0"/>
          </a:p>
          <a:p>
            <a:pPr lvl="1"/>
            <a:r>
              <a:rPr lang="en-US" dirty="0"/>
              <a:t>+</a:t>
            </a:r>
            <a:r>
              <a:rPr lang="en-US" dirty="0" err="1"/>
              <a:t>BrPred</a:t>
            </a:r>
            <a:endParaRPr lang="en-US" dirty="0"/>
          </a:p>
          <a:p>
            <a:pPr lvl="1"/>
            <a:r>
              <a:rPr lang="en-US" dirty="0"/>
              <a:t>+L2Cache</a:t>
            </a:r>
          </a:p>
          <a:p>
            <a:pPr lvl="1"/>
            <a:r>
              <a:rPr lang="en-US" dirty="0"/>
              <a:t>+</a:t>
            </a:r>
            <a:r>
              <a:rPr lang="en-US" dirty="0" err="1"/>
              <a:t>MultDiv</a:t>
            </a:r>
            <a:r>
              <a:rPr lang="en-US" dirty="0"/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7C0606-1E78-43FC-86FC-63C666D53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A7B9AF-150B-4558-921F-C82563F2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46012"/>
            <a:ext cx="5904656" cy="242569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B587FB3-3B6B-4869-A461-050966762406}"/>
              </a:ext>
            </a:extLst>
          </p:cNvPr>
          <p:cNvSpPr/>
          <p:nvPr/>
        </p:nvSpPr>
        <p:spPr bwMode="auto">
          <a:xfrm>
            <a:off x="4283968" y="2757451"/>
            <a:ext cx="912026" cy="2913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B9448-DBD0-4934-8054-F043CC2BAC12}"/>
              </a:ext>
            </a:extLst>
          </p:cNvPr>
          <p:cNvSpPr/>
          <p:nvPr/>
        </p:nvSpPr>
        <p:spPr bwMode="auto">
          <a:xfrm>
            <a:off x="971600" y="3789040"/>
            <a:ext cx="912026" cy="222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85350B-A370-4D3D-81C8-18408C1F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677727"/>
            <a:ext cx="2579806" cy="25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6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C80D-EBF3-4D5F-A774-BA4E3B39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F7C24-94C6-4AD1-B2CC-3EE06737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grades of this project consist of three equal aspects:</a:t>
            </a:r>
          </a:p>
          <a:p>
            <a:pPr lvl="1"/>
            <a:r>
              <a:rPr lang="en-US" dirty="0"/>
              <a:t>1) Proposal: Project check point (5%)</a:t>
            </a:r>
          </a:p>
          <a:p>
            <a:pPr lvl="1"/>
            <a:r>
              <a:rPr lang="en-US" dirty="0"/>
              <a:t>2) Presentation (45%)</a:t>
            </a:r>
          </a:p>
          <a:p>
            <a:pPr lvl="1"/>
            <a:r>
              <a:rPr lang="en-US" dirty="0"/>
              <a:t>3) Final Report: technical features (50%)</a:t>
            </a:r>
          </a:p>
          <a:p>
            <a:endParaRPr lang="en-US" dirty="0"/>
          </a:p>
          <a:p>
            <a:r>
              <a:rPr lang="en-US" dirty="0"/>
              <a:t>The technical features are grading by two parts:</a:t>
            </a:r>
          </a:p>
          <a:p>
            <a:pPr lvl="1"/>
            <a:r>
              <a:rPr lang="en-US" dirty="0"/>
              <a:t>Baseline (50%)</a:t>
            </a:r>
          </a:p>
          <a:p>
            <a:pPr lvl="1"/>
            <a:r>
              <a:rPr lang="en-US" dirty="0"/>
              <a:t>Extension (50%)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23BC65-3880-4E6E-ADA0-8FEB753BF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34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D1588-F882-4EDA-8677-6C41F02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MIPS/RISC-V Processors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CDC3B-7E34-4AC7-91FE-B6102C7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86" y="1556792"/>
            <a:ext cx="3598168" cy="4791050"/>
          </a:xfrm>
        </p:spPr>
        <p:txBody>
          <a:bodyPr/>
          <a:lstStyle/>
          <a:p>
            <a:r>
              <a:rPr lang="en-US" dirty="0"/>
              <a:t>Single-Cycle</a:t>
            </a:r>
          </a:p>
          <a:p>
            <a:pPr lvl="1"/>
            <a:r>
              <a:rPr lang="en-US" dirty="0"/>
              <a:t>Simple design with low throughput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Pipelined</a:t>
            </a:r>
          </a:p>
          <a:p>
            <a:pPr lvl="1"/>
            <a:r>
              <a:rPr lang="en-US" dirty="0"/>
              <a:t>Higher throughput</a:t>
            </a:r>
          </a:p>
          <a:p>
            <a:pPr lvl="1"/>
            <a:r>
              <a:rPr lang="en-US" dirty="0"/>
              <a:t>Complex design</a:t>
            </a:r>
          </a:p>
          <a:p>
            <a:pPr lvl="2"/>
            <a:r>
              <a:rPr lang="en-US" dirty="0"/>
              <a:t>For handle hazard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A066A-F0C6-4254-BD87-34BD792D1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E050F0-D44C-4326-81D8-2C25719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56792"/>
            <a:ext cx="4909077" cy="1800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0690F7-8B43-4773-A953-839705D2B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717032"/>
            <a:ext cx="4590691" cy="19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6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04AF3-2EB3-44CD-B1BD-C83FB58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6E08A8-DEAC-4F27-8D5D-73B77DED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solid requirements include:</a:t>
            </a:r>
          </a:p>
          <a:p>
            <a:pPr lvl="1"/>
            <a:r>
              <a:rPr lang="en-US" dirty="0"/>
              <a:t>Supporting all instructions above </a:t>
            </a:r>
          </a:p>
          <a:p>
            <a:pPr lvl="1"/>
            <a:r>
              <a:rPr lang="en-US" dirty="0"/>
              <a:t>With caches</a:t>
            </a:r>
          </a:p>
          <a:p>
            <a:pPr lvl="1"/>
            <a:r>
              <a:rPr lang="en-US" dirty="0"/>
              <a:t>Pass all test assembly programs</a:t>
            </a:r>
          </a:p>
          <a:p>
            <a:pPr lvl="1"/>
            <a:r>
              <a:rPr lang="en-US" dirty="0"/>
              <a:t>Complete the circuit synthesis. Note that the slack cannot be negative.</a:t>
            </a:r>
          </a:p>
          <a:p>
            <a:r>
              <a:rPr lang="en-US" dirty="0"/>
              <a:t>Then the performance is evaluated by:</a:t>
            </a:r>
          </a:p>
          <a:p>
            <a:pPr lvl="1"/>
            <a:r>
              <a:rPr lang="en-US" b="1" dirty="0"/>
              <a:t>Area (um</a:t>
            </a:r>
            <a:r>
              <a:rPr lang="en-US" b="1" baseline="30000" dirty="0"/>
              <a:t>2</a:t>
            </a:r>
            <a:r>
              <a:rPr lang="en-US" b="1" dirty="0"/>
              <a:t>) * Total simulation time (ns);</a:t>
            </a:r>
          </a:p>
          <a:p>
            <a:r>
              <a:rPr lang="en-US" dirty="0"/>
              <a:t>And baseline points will be based on your AT ranking among other MIPS teams.</a:t>
            </a:r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29497A-75A1-4D77-B142-CC2DD66A0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714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BCD91-1542-4D76-8C17-C4822AE3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Extension(50%)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E73A-7591-43C0-9901-D554EB1C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topics of extension.</a:t>
            </a:r>
          </a:p>
          <a:p>
            <a:pPr lvl="1"/>
            <a:r>
              <a:rPr lang="en-US" dirty="0"/>
              <a:t>Branch prediction mechanism.</a:t>
            </a:r>
          </a:p>
          <a:p>
            <a:pPr lvl="1"/>
            <a:r>
              <a:rPr lang="en-US" dirty="0"/>
              <a:t>Two-level caches, i.e. with L2 caches.</a:t>
            </a:r>
          </a:p>
          <a:p>
            <a:pPr lvl="1"/>
            <a:r>
              <a:rPr lang="en-US" dirty="0"/>
              <a:t>Supporting multiplication and division.</a:t>
            </a:r>
          </a:p>
          <a:p>
            <a:endParaRPr lang="en-US" dirty="0"/>
          </a:p>
          <a:p>
            <a:r>
              <a:rPr lang="en-US" dirty="0"/>
              <a:t>Implement </a:t>
            </a:r>
            <a:r>
              <a:rPr lang="en-US" b="1" dirty="0"/>
              <a:t>as much and deep as you can</a:t>
            </a:r>
            <a:r>
              <a:rPr lang="en-US" dirty="0"/>
              <a:t> of the topics of extension.</a:t>
            </a:r>
          </a:p>
          <a:p>
            <a:endParaRPr lang="en-US" dirty="0"/>
          </a:p>
          <a:p>
            <a:r>
              <a:rPr lang="en-US" dirty="0"/>
              <a:t>Deeper exploration </a:t>
            </a:r>
            <a:r>
              <a:rPr lang="en-US" dirty="0">
                <a:sym typeface="Wingdings" panose="05000000000000000000" pitchFamily="2" charset="2"/>
              </a:rPr>
              <a:t> higher score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content also affect quality of presentation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AC2C3F-7D8D-4F9A-887B-381358747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71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39D91-573E-41CA-87E0-1A12A3DD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Hint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F9F547-EDCD-4EAC-BC4D-D200DE34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performance from deeper pipelines, parallelism (Chap. 4.10, page 332)  may explore in your final project reports! </a:t>
            </a:r>
          </a:p>
          <a:p>
            <a:pPr lvl="1"/>
            <a:r>
              <a:rPr lang="en-US" sz="2000" dirty="0"/>
              <a:t>Branch prediction </a:t>
            </a:r>
          </a:p>
          <a:p>
            <a:pPr lvl="1"/>
            <a:r>
              <a:rPr lang="en-US" sz="2000" dirty="0"/>
              <a:t>Multiple issues </a:t>
            </a:r>
          </a:p>
          <a:p>
            <a:pPr lvl="1"/>
            <a:r>
              <a:rPr lang="en-US" sz="2000" dirty="0"/>
              <a:t>VLIW (Very long length Instruction Word) </a:t>
            </a:r>
          </a:p>
          <a:p>
            <a:pPr lvl="1"/>
            <a:r>
              <a:rPr lang="en-US" sz="2000" dirty="0"/>
              <a:t>Superscalar </a:t>
            </a:r>
          </a:p>
          <a:p>
            <a:pPr lvl="1"/>
            <a:r>
              <a:rPr lang="en-US" sz="2000" dirty="0"/>
              <a:t>Dynamic scheduling </a:t>
            </a:r>
          </a:p>
          <a:p>
            <a:pPr lvl="1"/>
            <a:r>
              <a:rPr lang="en-US" sz="2000" dirty="0"/>
              <a:t>Out-of-order execution </a:t>
            </a:r>
          </a:p>
          <a:p>
            <a:pPr lvl="1"/>
            <a:r>
              <a:rPr lang="en-US" sz="2000" dirty="0"/>
              <a:t>Speculation </a:t>
            </a:r>
          </a:p>
          <a:p>
            <a:pPr lvl="1"/>
            <a:r>
              <a:rPr lang="en-US" sz="2000" dirty="0"/>
              <a:t>Reorder buffer </a:t>
            </a:r>
          </a:p>
          <a:p>
            <a:pPr lvl="1"/>
            <a:r>
              <a:rPr lang="en-US" sz="2000" dirty="0"/>
              <a:t>Register renaming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DD37EE-48FD-492F-8A32-BFE51783F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578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※Notice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Latches are not allowed in gate level code after synthesis, use Flip-flop instead.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Negative Slack and Timing Violations are not allowed after synthesis.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/>
              <a:t>The tsmc13.v file is not allowed to be downloaded! Or you may offend the copyright protected by NTU &amp; CIC!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zh-TW" altLang="en-US" dirty="0"/>
          </a:p>
        </p:txBody>
      </p:sp>
      <p:sp>
        <p:nvSpPr>
          <p:cNvPr id="2560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v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Blip>
                <a:blip r:embed="rId2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anose="05000000000000000000" pitchFamily="2" charset="2"/>
              <a:buBlip>
                <a:blip r:embed="rId3"/>
              </a:buBlip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新細明體" panose="02020500000000000000" pitchFamily="18" charset="-120"/>
              </a:rPr>
              <a:t>pp. </a:t>
            </a:r>
            <a:fld id="{2692327E-3C3D-4C75-8CAB-BD9BBF568049}" type="slidenum">
              <a:rPr kumimoji="0"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TW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8CF3-1C91-44A9-8210-88263E10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your partner and topic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8DFDB2-4922-4AF3-83DE-58F889BD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Choose the topic you want to do, </a:t>
            </a:r>
            <a:r>
              <a:rPr lang="en-US" altLang="zh-TW"/>
              <a:t>due 202</a:t>
            </a:r>
            <a:r>
              <a:rPr lang="en-US" altLang="zh-CN"/>
              <a:t>1</a:t>
            </a:r>
            <a:r>
              <a:rPr lang="en-US" altLang="zh-TW"/>
              <a:t>/05/</a:t>
            </a:r>
            <a:r>
              <a:rPr lang="en-US" altLang="zh-CN"/>
              <a:t>19</a:t>
            </a:r>
            <a:r>
              <a:rPr lang="en-US" altLang="zh-TW"/>
              <a:t> </a:t>
            </a:r>
            <a:r>
              <a:rPr lang="en-US" altLang="zh-TW" dirty="0"/>
              <a:t>24:00 (only team leader)</a:t>
            </a:r>
          </a:p>
          <a:p>
            <a:pPr lvl="1"/>
            <a:r>
              <a:rPr lang="en-US" altLang="zh-TW" dirty="0"/>
              <a:t> https://forms.gle/krZGPGbbr7gcc2Hg7</a:t>
            </a:r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B4499-A751-430B-8041-5172BCA40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2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8020D-624B-491E-9D37-0C3A7903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1DFD00-70D4-4069-884A-471F2993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78D552-9A1E-4214-871F-3ED17E3D7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85F5F0-B683-4C7A-BF2E-D38277B3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5676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6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45D59-7D70-42DC-BFF0-B7CBBFE3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70540-D95E-4413-AF51-F2074B95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077072"/>
            <a:ext cx="8352928" cy="2323728"/>
          </a:xfrm>
        </p:spPr>
        <p:txBody>
          <a:bodyPr/>
          <a:lstStyle/>
          <a:p>
            <a:r>
              <a:rPr lang="en-US" dirty="0"/>
              <a:t>HW3: Single Cycle MIPS/RISC-V</a:t>
            </a:r>
          </a:p>
          <a:p>
            <a:r>
              <a:rPr lang="en-US" dirty="0"/>
              <a:t>Final Project: Pipelined MIPS/RISC-V Processor </a:t>
            </a:r>
          </a:p>
          <a:p>
            <a:pPr lvl="1"/>
            <a:r>
              <a:rPr lang="en-US" dirty="0"/>
              <a:t>With Instruction cache and data cache</a:t>
            </a:r>
          </a:p>
          <a:p>
            <a:pPr lvl="1"/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636D14-DEBF-488F-B52F-DB642F700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0AFD0F-BCE4-4A94-93B1-6A6E68CF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89" y="1448172"/>
            <a:ext cx="409490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97350F5-3C86-4856-A176-FEBEF1851F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868" y="1371600"/>
            <a:ext cx="4176464" cy="2246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65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3F87E-6705-47F0-ADFB-1D05D65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23374-E691-4267-A920-B779B623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904902"/>
            <a:ext cx="7772400" cy="2495897"/>
          </a:xfrm>
        </p:spPr>
        <p:txBody>
          <a:bodyPr/>
          <a:lstStyle/>
          <a:p>
            <a:r>
              <a:rPr lang="en-US" dirty="0"/>
              <a:t>Splits into several functional unit and perform instruction in parallel way</a:t>
            </a:r>
          </a:p>
          <a:p>
            <a:endParaRPr lang="en-US" dirty="0"/>
          </a:p>
          <a:p>
            <a:r>
              <a:rPr lang="en-US" dirty="0"/>
              <a:t>Your design should follow this 5-stage pipelined structure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26AFA0-1213-4689-954C-D86A0F881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27ECA7-34DE-459B-9FB4-30323DA9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176041"/>
            <a:ext cx="3929861" cy="11521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3AB6198-F4FA-44B9-9BF9-4B0CB2D2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31846"/>
            <a:ext cx="4645496" cy="23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AA786-14AB-4862-B6CB-D3F36A1E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Instruction Set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9AEC6-82FE-4001-9282-9C0AC59C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47800"/>
            <a:ext cx="3672408" cy="4953000"/>
          </a:xfrm>
        </p:spPr>
        <p:txBody>
          <a:bodyPr/>
          <a:lstStyle/>
          <a:p>
            <a:r>
              <a:rPr lang="en-US" dirty="0"/>
              <a:t>You need to modify several pars to fit our specifications.</a:t>
            </a:r>
          </a:p>
          <a:p>
            <a:endParaRPr lang="en-US" dirty="0"/>
          </a:p>
          <a:p>
            <a:r>
              <a:rPr lang="en-US" dirty="0"/>
              <a:t>For example, you need to add the path for </a:t>
            </a:r>
            <a:r>
              <a:rPr lang="en-US" b="1" dirty="0"/>
              <a:t>J-type instructions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D1E9D-5EC7-461E-99F0-B96A3C754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EE2EAD-52BE-4D87-882B-9CDAAE03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63" y="1496008"/>
            <a:ext cx="4212882" cy="48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E4E77-D858-4754-9BEA-E0BF628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25BAF-EAF1-4591-8AFF-5B26F2E2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implement pipelined-MIPS, you need to resolving hazard in hardware</a:t>
            </a:r>
          </a:p>
          <a:p>
            <a:pPr lvl="1"/>
            <a:r>
              <a:rPr lang="en-US" dirty="0"/>
              <a:t>Structural Hazard</a:t>
            </a:r>
          </a:p>
          <a:p>
            <a:pPr lvl="2"/>
            <a:r>
              <a:rPr lang="en-US" dirty="0"/>
              <a:t>the hardware cannot support the combination of instructions</a:t>
            </a:r>
          </a:p>
          <a:p>
            <a:pPr lvl="1"/>
            <a:r>
              <a:rPr lang="en-US" dirty="0"/>
              <a:t>Data Hazard</a:t>
            </a:r>
          </a:p>
          <a:p>
            <a:pPr lvl="2"/>
            <a:r>
              <a:rPr lang="en-US" dirty="0"/>
              <a:t>data that is needed to execute the instruction is not yet available (dynamic).</a:t>
            </a:r>
          </a:p>
          <a:p>
            <a:pPr lvl="1"/>
            <a:r>
              <a:rPr lang="en-US" dirty="0"/>
              <a:t>Load-use Data Hazard</a:t>
            </a:r>
          </a:p>
          <a:p>
            <a:pPr lvl="2"/>
            <a:r>
              <a:rPr lang="en-US" dirty="0"/>
              <a:t>load instruction (</a:t>
            </a:r>
            <a:r>
              <a:rPr lang="en-US" dirty="0" err="1"/>
              <a:t>lw</a:t>
            </a:r>
            <a:r>
              <a:rPr lang="en-US" dirty="0"/>
              <a:t>) (read data from main memory) has not yet become available when it is requested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1E0F4-50A3-40BA-BFE5-51B59948A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CEDAD1-EC92-477E-8240-5F78CF02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153388"/>
            <a:ext cx="2808312" cy="3327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207700-856F-4DD4-98CA-70C08254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486150"/>
            <a:ext cx="2246411" cy="3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B17F3-FFD6-41F1-9A53-E1937F0E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the test works?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7F62C-1344-4274-BB54-CAB54AA0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661072"/>
            <a:ext cx="7772400" cy="1739728"/>
          </a:xfrm>
        </p:spPr>
        <p:txBody>
          <a:bodyPr/>
          <a:lstStyle/>
          <a:p>
            <a:r>
              <a:rPr lang="en-US" dirty="0" err="1"/>
              <a:t>I_mem</a:t>
            </a:r>
            <a:r>
              <a:rPr lang="en-US" dirty="0"/>
              <a:t>: Instruction Memory</a:t>
            </a:r>
          </a:p>
          <a:p>
            <a:r>
              <a:rPr lang="en-US" dirty="0" err="1"/>
              <a:t>D_mem</a:t>
            </a:r>
            <a:r>
              <a:rPr lang="en-US" dirty="0"/>
              <a:t>: Data </a:t>
            </a:r>
            <a:r>
              <a:rPr lang="en-US" altLang="zh-CN" dirty="0"/>
              <a:t>memory</a:t>
            </a:r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D8F4B-6350-4561-878B-1C28688D5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F79AC9-D8B1-4AF8-83FD-F3899B38BC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5976664" cy="29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943D9D-3239-42F3-945E-F906F2A1334C}"/>
              </a:ext>
            </a:extLst>
          </p:cNvPr>
          <p:cNvSpPr/>
          <p:nvPr/>
        </p:nvSpPr>
        <p:spPr bwMode="auto">
          <a:xfrm>
            <a:off x="2627784" y="1881808"/>
            <a:ext cx="720080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208496-88E6-469C-98C3-19B3D0DA9EE2}"/>
              </a:ext>
            </a:extLst>
          </p:cNvPr>
          <p:cNvSpPr txBox="1"/>
          <p:nvPr/>
        </p:nvSpPr>
        <p:spPr>
          <a:xfrm>
            <a:off x="539552" y="2355957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Your design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7C17632-581C-4C49-AB3A-AC67BF823A00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>
            <a:off x="1691680" y="2709900"/>
            <a:ext cx="936104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95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A9D3-D8AE-44C1-B08D-D36CF60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(MIPS)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95EFF-E390-46BD-8B61-1B6A58D12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Prediction(+</a:t>
            </a:r>
            <a:r>
              <a:rPr lang="en-US" dirty="0" err="1"/>
              <a:t>define+BrPred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 not branch</a:t>
            </a:r>
          </a:p>
          <a:p>
            <a:pPr lvl="1"/>
            <a:r>
              <a:rPr lang="en-US" dirty="0"/>
              <a:t>Branch / Not branch / Branch</a:t>
            </a:r>
          </a:p>
          <a:p>
            <a:pPr lvl="1"/>
            <a:r>
              <a:rPr lang="en-US" dirty="0"/>
              <a:t>Always branch</a:t>
            </a:r>
          </a:p>
          <a:p>
            <a:endParaRPr lang="en-US" dirty="0"/>
          </a:p>
          <a:p>
            <a:r>
              <a:rPr lang="en-US" dirty="0"/>
              <a:t>L2 Cache(+define+L2Cache)</a:t>
            </a:r>
          </a:p>
          <a:p>
            <a:pPr lvl="1"/>
            <a:r>
              <a:rPr lang="en-US" dirty="0"/>
              <a:t>Long version of Fibonacci</a:t>
            </a:r>
          </a:p>
          <a:p>
            <a:pPr lvl="1"/>
            <a:endParaRPr lang="en-US" dirty="0"/>
          </a:p>
          <a:p>
            <a:r>
              <a:rPr lang="en-US" dirty="0"/>
              <a:t>Multiplication/Division (+</a:t>
            </a:r>
            <a:r>
              <a:rPr lang="en-US" dirty="0" err="1"/>
              <a:t>define+MultDiv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Factorial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DEF9D3-DED0-4EB8-8094-B38F5E7F8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68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A7165-B89E-4A71-B48F-90628C95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ADCC46-1AC3-41A4-A254-B807858F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 is commonly see in programming</a:t>
            </a:r>
          </a:p>
          <a:p>
            <a:pPr lvl="1"/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k;i</a:t>
            </a:r>
            <a:r>
              <a:rPr lang="en-US" dirty="0"/>
              <a:t>++) </a:t>
            </a:r>
            <a:r>
              <a:rPr lang="en-US" dirty="0">
                <a:sym typeface="Wingdings" panose="05000000000000000000" pitchFamily="2" charset="2"/>
              </a:rPr>
              <a:t> they did BEQ in every loop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increase overall efficiency of system, branch prediction is always used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AAFD13-659E-4E2D-A33F-DAF4D1C494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pp. </a:t>
            </a:r>
            <a:fld id="{A637E83B-10A4-47E8-A74C-A2CE6863B8CA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3BB9608-0000-494C-B3B5-40D5CE3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77072"/>
            <a:ext cx="5185966" cy="16960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E29ACC8-E182-4008-B2AC-927582BFD49B}"/>
              </a:ext>
            </a:extLst>
          </p:cNvPr>
          <p:cNvSpPr txBox="1"/>
          <p:nvPr/>
        </p:nvSpPr>
        <p:spPr>
          <a:xfrm>
            <a:off x="1619672" y="5892561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Waste 99 cycles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354095-9D52-4DE3-A8BC-761AC9A847B2}"/>
              </a:ext>
            </a:extLst>
          </p:cNvPr>
          <p:cNvSpPr txBox="1"/>
          <p:nvPr/>
        </p:nvSpPr>
        <p:spPr>
          <a:xfrm>
            <a:off x="6444208" y="4653136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With branch prediction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waste 3 cycles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667904"/>
      </p:ext>
    </p:extLst>
  </p:cSld>
  <p:clrMapOvr>
    <a:masterClrMapping/>
  </p:clrMapOvr>
</p:sld>
</file>

<file path=ppt/theme/theme1.xml><?xml version="1.0" encoding="utf-8"?>
<a:theme xmlns:a="http://schemas.openxmlformats.org/drawingml/2006/main" name="1_AVLSI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B0F0"/>
      </a:hlink>
      <a:folHlink>
        <a:srgbClr val="B2B2B2"/>
      </a:folHlink>
    </a:clrScheme>
    <a:fontScheme name="1_AVLSI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VL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VLS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VLS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20040220_CourseIntroduction</Template>
  <TotalTime>15173</TotalTime>
  <Words>1195</Words>
  <Application>Microsoft Office PowerPoint</Application>
  <PresentationFormat>如螢幕大小 (4:3)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標楷體</vt:lpstr>
      <vt:lpstr>新細明體</vt:lpstr>
      <vt:lpstr>Arial</vt:lpstr>
      <vt:lpstr>Arial Black</vt:lpstr>
      <vt:lpstr>Times New Roman</vt:lpstr>
      <vt:lpstr>Wingdings</vt:lpstr>
      <vt:lpstr>1_AVLSI</vt:lpstr>
      <vt:lpstr>Final Project Hardware Implementation of  Pipelined MIPS and RISC-V </vt:lpstr>
      <vt:lpstr>MIPS/RISC-V Processors</vt:lpstr>
      <vt:lpstr>Final Project</vt:lpstr>
      <vt:lpstr>Pipeline</vt:lpstr>
      <vt:lpstr>Required Instruction Set</vt:lpstr>
      <vt:lpstr>Hazards</vt:lpstr>
      <vt:lpstr>How’s the test works?</vt:lpstr>
      <vt:lpstr>Extensions (MIPS)</vt:lpstr>
      <vt:lpstr>Branch Prediction</vt:lpstr>
      <vt:lpstr>Comparison Metrics</vt:lpstr>
      <vt:lpstr>L2 Cache</vt:lpstr>
      <vt:lpstr>Comparison Metrics</vt:lpstr>
      <vt:lpstr>Multiplication/Division</vt:lpstr>
      <vt:lpstr>Comparison Metrics</vt:lpstr>
      <vt:lpstr>Extensions (RISC-V)</vt:lpstr>
      <vt:lpstr>Compressed Instruction</vt:lpstr>
      <vt:lpstr>Comparison Metrics</vt:lpstr>
      <vt:lpstr>Simulation Example</vt:lpstr>
      <vt:lpstr>Grading Policy</vt:lpstr>
      <vt:lpstr>Baseline (50%)</vt:lpstr>
      <vt:lpstr>Extension(50%)</vt:lpstr>
      <vt:lpstr>Presentation Hint</vt:lpstr>
      <vt:lpstr>※Notice</vt:lpstr>
      <vt:lpstr>Find your partner and topic</vt:lpstr>
      <vt:lpstr>Timeline</vt:lpstr>
    </vt:vector>
  </TitlesOfParts>
  <Company>access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 Hardware Implementation of Single Cycle MIPS</dc:title>
  <dc:creator>yuki</dc:creator>
  <cp:lastModifiedBy>bwinken</cp:lastModifiedBy>
  <cp:revision>654</cp:revision>
  <dcterms:created xsi:type="dcterms:W3CDTF">2003-05-21T10:59:19Z</dcterms:created>
  <dcterms:modified xsi:type="dcterms:W3CDTF">2021-05-15T02:13:40Z</dcterms:modified>
</cp:coreProperties>
</file>