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0332e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0332e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f43f0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f43f0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hyperlink" Target="https://github.com/DVMEND/Bookwor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71183" y="30305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a:p>
            <a:pPr indent="0" lvl="0" marL="0" rtl="0" algn="ctr">
              <a:spcBef>
                <a:spcPts val="0"/>
              </a:spcBef>
              <a:spcAft>
                <a:spcPts val="0"/>
              </a:spcAft>
              <a:buNone/>
            </a:pPr>
            <a:r>
              <a:t/>
            </a:r>
            <a:endParaRPr>
              <a:latin typeface="Consolas"/>
              <a:ea typeface="Consolas"/>
              <a:cs typeface="Consolas"/>
              <a:sym typeface="Consolas"/>
            </a:endParaRPr>
          </a:p>
          <a:p>
            <a:pPr indent="0" lvl="0" marL="0" rtl="0" algn="ctr">
              <a:spcBef>
                <a:spcPts val="0"/>
              </a:spcBef>
              <a:spcAft>
                <a:spcPts val="0"/>
              </a:spcAft>
              <a:buNone/>
            </a:pPr>
            <a:r>
              <a:t/>
            </a:r>
            <a:endParaRPr>
              <a:latin typeface="Consolas"/>
              <a:ea typeface="Consolas"/>
              <a:cs typeface="Consolas"/>
              <a:sym typeface="Consolas"/>
            </a:endParaRPr>
          </a:p>
          <a:p>
            <a:pPr indent="0" lvl="0" marL="0" rtl="0" algn="ctr">
              <a:spcBef>
                <a:spcPts val="0"/>
              </a:spcBef>
              <a:spcAft>
                <a:spcPts val="0"/>
              </a:spcAft>
              <a:buNone/>
            </a:pPr>
            <a:r>
              <a:t/>
            </a:r>
            <a:endParaRPr>
              <a:latin typeface="Consolas"/>
              <a:ea typeface="Consolas"/>
              <a:cs typeface="Consolas"/>
              <a:sym typeface="Consolas"/>
            </a:endParaRPr>
          </a:p>
          <a:p>
            <a:pPr indent="0" lvl="0" marL="0" rtl="0" algn="ctr">
              <a:spcBef>
                <a:spcPts val="0"/>
              </a:spcBef>
              <a:spcAft>
                <a:spcPts val="0"/>
              </a:spcAft>
              <a:buNone/>
            </a:pPr>
            <a:r>
              <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Welcome to </a:t>
            </a:r>
            <a:r>
              <a:rPr lang="en">
                <a:latin typeface="Consolas"/>
                <a:ea typeface="Consolas"/>
                <a:cs typeface="Consolas"/>
                <a:sym typeface="Consolas"/>
              </a:rPr>
              <a:t>Book Worm!</a:t>
            </a:r>
            <a:endParaRPr>
              <a:latin typeface="Consolas"/>
              <a:ea typeface="Consolas"/>
              <a:cs typeface="Consolas"/>
              <a:sym typeface="Consolas"/>
            </a:endParaRPr>
          </a:p>
          <a:p>
            <a:pPr indent="0" lvl="0" marL="0" rtl="0" algn="ctr">
              <a:spcBef>
                <a:spcPts val="0"/>
              </a:spcBef>
              <a:spcAft>
                <a:spcPts val="0"/>
              </a:spcAft>
              <a:buNone/>
            </a:pPr>
            <a:r>
              <a:t/>
            </a:r>
            <a:endParaRPr>
              <a:latin typeface="Consolas"/>
              <a:ea typeface="Consolas"/>
              <a:cs typeface="Consolas"/>
              <a:sym typeface="Consolas"/>
            </a:endParaRPr>
          </a:p>
          <a:p>
            <a:pPr indent="0" lvl="0" marL="0" rtl="0" algn="ctr">
              <a:spcBef>
                <a:spcPts val="0"/>
              </a:spcBef>
              <a:spcAft>
                <a:spcPts val="0"/>
              </a:spcAft>
              <a:buNone/>
            </a:pPr>
            <a:r>
              <a:t/>
            </a:r>
            <a:endParaRPr>
              <a:latin typeface="Consolas"/>
              <a:ea typeface="Consolas"/>
              <a:cs typeface="Consolas"/>
              <a:sym typeface="Consolas"/>
            </a:endParaRPr>
          </a:p>
          <a:p>
            <a:pPr indent="0" lvl="0" marL="0" rtl="0" algn="ctr">
              <a:spcBef>
                <a:spcPts val="0"/>
              </a:spcBef>
              <a:spcAft>
                <a:spcPts val="0"/>
              </a:spcAft>
              <a:buNone/>
            </a:pPr>
            <a:r>
              <a:t/>
            </a:r>
            <a:endParaRPr>
              <a:latin typeface="Consolas"/>
              <a:ea typeface="Consolas"/>
              <a:cs typeface="Consolas"/>
              <a:sym typeface="Consolas"/>
            </a:endParaRPr>
          </a:p>
          <a:p>
            <a:pPr indent="0" lvl="0" marL="0" rtl="0" algn="ctr">
              <a:spcBef>
                <a:spcPts val="0"/>
              </a:spcBef>
              <a:spcAft>
                <a:spcPts val="0"/>
              </a:spcAft>
              <a:buNone/>
            </a:pPr>
            <a:r>
              <a:t/>
            </a:r>
            <a:endParaRPr>
              <a:latin typeface="Consolas"/>
              <a:ea typeface="Consolas"/>
              <a:cs typeface="Consolas"/>
              <a:sym typeface="Consolas"/>
            </a:endParaRPr>
          </a:p>
        </p:txBody>
      </p:sp>
      <p:pic>
        <p:nvPicPr>
          <p:cNvPr id="55" name="Google Shape;55;p13"/>
          <p:cNvPicPr preferRelativeResize="0"/>
          <p:nvPr/>
        </p:nvPicPr>
        <p:blipFill>
          <a:blip r:embed="rId3">
            <a:alphaModFix/>
          </a:blip>
          <a:stretch>
            <a:fillRect/>
          </a:stretch>
        </p:blipFill>
        <p:spPr>
          <a:xfrm>
            <a:off x="1912950" y="2016500"/>
            <a:ext cx="4845778" cy="2725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u="sng">
                <a:latin typeface="Consolas"/>
                <a:ea typeface="Consolas"/>
                <a:cs typeface="Consolas"/>
                <a:sym typeface="Consolas"/>
              </a:rPr>
              <a:t>Elevator Pitch</a:t>
            </a:r>
            <a:endParaRPr sz="4000" u="sng">
              <a:latin typeface="Consolas"/>
              <a:ea typeface="Consolas"/>
              <a:cs typeface="Consolas"/>
              <a:sym typeface="Consolas"/>
            </a:endParaRPr>
          </a:p>
          <a:p>
            <a:pPr indent="0" lvl="0" marL="0" rtl="0" algn="ctr">
              <a:spcBef>
                <a:spcPts val="0"/>
              </a:spcBef>
              <a:spcAft>
                <a:spcPts val="0"/>
              </a:spcAft>
              <a:buNone/>
            </a:pPr>
            <a:r>
              <a:t/>
            </a:r>
            <a:endParaRPr sz="4000">
              <a:latin typeface="Consolas"/>
              <a:ea typeface="Consolas"/>
              <a:cs typeface="Consolas"/>
              <a:sym typeface="Consolas"/>
            </a:endParaRPr>
          </a:p>
          <a:p>
            <a:pPr indent="0" lvl="0" marL="0" rtl="0" algn="ctr">
              <a:spcBef>
                <a:spcPts val="0"/>
              </a:spcBef>
              <a:spcAft>
                <a:spcPts val="0"/>
              </a:spcAft>
              <a:buNone/>
            </a:pPr>
            <a:r>
              <a:rPr lang="en" sz="2400">
                <a:latin typeface="Consolas"/>
                <a:ea typeface="Consolas"/>
                <a:cs typeface="Consolas"/>
                <a:sym typeface="Consolas"/>
              </a:rPr>
              <a:t>In an increasingly digital age, there could be an app to keep tabs of our hobbies and jobs. We made one </a:t>
            </a:r>
            <a:r>
              <a:rPr lang="en" sz="2400">
                <a:latin typeface="Consolas"/>
                <a:ea typeface="Consolas"/>
                <a:cs typeface="Consolas"/>
                <a:sym typeface="Consolas"/>
              </a:rPr>
              <a:t>for book discovery, so you can read to learn something new or entertain yourself. </a:t>
            </a:r>
            <a:endParaRPr sz="2400">
              <a:latin typeface="Consolas"/>
              <a:ea typeface="Consolas"/>
              <a:cs typeface="Consolas"/>
              <a:sym typeface="Consolas"/>
            </a:endParaRPr>
          </a:p>
          <a:p>
            <a:pPr indent="0" lvl="0" marL="0" rtl="0" algn="ctr">
              <a:spcBef>
                <a:spcPts val="0"/>
              </a:spcBef>
              <a:spcAft>
                <a:spcPts val="0"/>
              </a:spcAft>
              <a:buNone/>
            </a:pPr>
            <a:r>
              <a:rPr lang="en" sz="2400">
                <a:latin typeface="Consolas"/>
                <a:ea typeface="Consolas"/>
                <a:cs typeface="Consolas"/>
                <a:sym typeface="Consolas"/>
              </a:rPr>
              <a:t>Reading has many health benefits, like lower blood pressure, higher empathy, lower stress levels than those who don’t read, and more. Book Worm aims to make your reading experience better</a:t>
            </a:r>
            <a:endParaRPr sz="20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Consolas"/>
                <a:ea typeface="Consolas"/>
                <a:cs typeface="Consolas"/>
                <a:sym typeface="Consolas"/>
              </a:rPr>
              <a:t>Concept</a:t>
            </a:r>
            <a:endParaRPr u="sng">
              <a:latin typeface="Consolas"/>
              <a:ea typeface="Consolas"/>
              <a:cs typeface="Consolas"/>
              <a:sym typeface="Consolas"/>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onsolas"/>
              <a:buChar char="●"/>
            </a:pPr>
            <a:r>
              <a:rPr lang="en">
                <a:solidFill>
                  <a:schemeClr val="dk1"/>
                </a:solidFill>
                <a:latin typeface="Consolas"/>
                <a:ea typeface="Consolas"/>
                <a:cs typeface="Consolas"/>
                <a:sym typeface="Consolas"/>
              </a:rPr>
              <a:t>Description: Book Worm is a web app that helps you discover new books to read or find more books to read from your existing favorite genres</a:t>
            </a:r>
            <a:endParaRPr>
              <a:solidFill>
                <a:schemeClr val="dk1"/>
              </a:solidFill>
              <a:latin typeface="Consolas"/>
              <a:ea typeface="Consolas"/>
              <a:cs typeface="Consolas"/>
              <a:sym typeface="Consolas"/>
            </a:endParaRPr>
          </a:p>
          <a:p>
            <a:pPr indent="-342900" lvl="0" marL="457200" rtl="0" algn="l">
              <a:spcBef>
                <a:spcPts val="0"/>
              </a:spcBef>
              <a:spcAft>
                <a:spcPts val="0"/>
              </a:spcAft>
              <a:buClr>
                <a:schemeClr val="dk1"/>
              </a:buClr>
              <a:buSzPts val="1800"/>
              <a:buFont typeface="Consolas"/>
              <a:buChar char="●"/>
            </a:pPr>
            <a:r>
              <a:rPr lang="en">
                <a:solidFill>
                  <a:schemeClr val="dk1"/>
                </a:solidFill>
                <a:latin typeface="Consolas"/>
                <a:ea typeface="Consolas"/>
                <a:cs typeface="Consolas"/>
                <a:sym typeface="Consolas"/>
              </a:rPr>
              <a:t>Motivation for development: If you like reading, then it could be hard to keep tabs of all the books you’ve read or want to read in the future. There are apps built for just about everything, but we see reading as part of the greater good</a:t>
            </a:r>
            <a:endParaRPr>
              <a:solidFill>
                <a:schemeClr val="dk1"/>
              </a:solidFill>
              <a:latin typeface="Consolas"/>
              <a:ea typeface="Consolas"/>
              <a:cs typeface="Consolas"/>
              <a:sym typeface="Consolas"/>
            </a:endParaRPr>
          </a:p>
          <a:p>
            <a:pPr indent="-342900" lvl="0" marL="457200" rtl="0" algn="l">
              <a:spcBef>
                <a:spcPts val="0"/>
              </a:spcBef>
              <a:spcAft>
                <a:spcPts val="0"/>
              </a:spcAft>
              <a:buClr>
                <a:schemeClr val="dk1"/>
              </a:buClr>
              <a:buSzPts val="1800"/>
              <a:buFont typeface="Consolas"/>
              <a:buChar char="●"/>
            </a:pPr>
            <a:r>
              <a:rPr lang="en">
                <a:solidFill>
                  <a:schemeClr val="dk1"/>
                </a:solidFill>
                <a:latin typeface="Consolas"/>
                <a:ea typeface="Consolas"/>
                <a:cs typeface="Consolas"/>
                <a:sym typeface="Consolas"/>
              </a:rPr>
              <a:t>User story:</a:t>
            </a:r>
            <a:endParaRPr>
              <a:solidFill>
                <a:schemeClr val="dk1"/>
              </a:solidFill>
              <a:latin typeface="Consolas"/>
              <a:ea typeface="Consolas"/>
              <a:cs typeface="Consolas"/>
              <a:sym typeface="Consolas"/>
            </a:endParaRPr>
          </a:p>
          <a:p>
            <a:pPr indent="0" lvl="0" marL="457200" rtl="0" algn="l">
              <a:spcBef>
                <a:spcPts val="1600"/>
              </a:spcBef>
              <a:spcAft>
                <a:spcPts val="0"/>
              </a:spcAft>
              <a:buNone/>
            </a:pPr>
            <a:r>
              <a:rPr lang="en" sz="1500">
                <a:solidFill>
                  <a:schemeClr val="dk1"/>
                </a:solidFill>
                <a:latin typeface="Consolas"/>
                <a:ea typeface="Consolas"/>
                <a:cs typeface="Consolas"/>
                <a:sym typeface="Consolas"/>
              </a:rPr>
              <a:t>AS A book reader</a:t>
            </a:r>
            <a:endParaRPr sz="1500">
              <a:solidFill>
                <a:schemeClr val="dk1"/>
              </a:solidFill>
              <a:latin typeface="Consolas"/>
              <a:ea typeface="Consolas"/>
              <a:cs typeface="Consolas"/>
              <a:sym typeface="Consolas"/>
            </a:endParaRPr>
          </a:p>
          <a:p>
            <a:pPr indent="0" lvl="0" marL="457200" rtl="0" algn="l">
              <a:spcBef>
                <a:spcPts val="1200"/>
              </a:spcBef>
              <a:spcAft>
                <a:spcPts val="0"/>
              </a:spcAft>
              <a:buNone/>
            </a:pPr>
            <a:r>
              <a:rPr lang="en" sz="1500">
                <a:solidFill>
                  <a:schemeClr val="dk1"/>
                </a:solidFill>
                <a:latin typeface="Consolas"/>
                <a:ea typeface="Consolas"/>
                <a:cs typeface="Consolas"/>
                <a:sym typeface="Consolas"/>
              </a:rPr>
              <a:t>I WANT to find new or existing trusted genres of books to read</a:t>
            </a:r>
            <a:endParaRPr sz="1500">
              <a:solidFill>
                <a:schemeClr val="dk1"/>
              </a:solidFill>
              <a:latin typeface="Consolas"/>
              <a:ea typeface="Consolas"/>
              <a:cs typeface="Consolas"/>
              <a:sym typeface="Consolas"/>
            </a:endParaRPr>
          </a:p>
          <a:p>
            <a:pPr indent="0" lvl="0" marL="457200" rtl="0" algn="l">
              <a:spcBef>
                <a:spcPts val="1200"/>
              </a:spcBef>
              <a:spcAft>
                <a:spcPts val="0"/>
              </a:spcAft>
              <a:buNone/>
            </a:pPr>
            <a:r>
              <a:rPr lang="en" sz="1500">
                <a:solidFill>
                  <a:schemeClr val="dk1"/>
                </a:solidFill>
                <a:latin typeface="Consolas"/>
                <a:ea typeface="Consolas"/>
                <a:cs typeface="Consolas"/>
                <a:sym typeface="Consolas"/>
              </a:rPr>
              <a:t>SO THAT I can fill up my library with more books to consume</a:t>
            </a:r>
            <a:endParaRPr sz="1500">
              <a:solidFill>
                <a:schemeClr val="dk1"/>
              </a:solidFill>
              <a:latin typeface="Consolas"/>
              <a:ea typeface="Consolas"/>
              <a:cs typeface="Consolas"/>
              <a:sym typeface="Consolas"/>
            </a:endParaRPr>
          </a:p>
          <a:p>
            <a:pPr indent="0" lvl="0" marL="45720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311700" y="-6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Consolas"/>
                <a:ea typeface="Consolas"/>
                <a:cs typeface="Consolas"/>
                <a:sym typeface="Consolas"/>
              </a:rPr>
              <a:t>Process</a:t>
            </a:r>
            <a:endParaRPr u="sng">
              <a:latin typeface="Consolas"/>
              <a:ea typeface="Consolas"/>
              <a:cs typeface="Consolas"/>
              <a:sym typeface="Consolas"/>
            </a:endParaRPr>
          </a:p>
        </p:txBody>
      </p:sp>
      <p:sp>
        <p:nvSpPr>
          <p:cNvPr id="72" name="Google Shape;72;p16"/>
          <p:cNvSpPr txBox="1"/>
          <p:nvPr>
            <p:ph idx="1" type="body"/>
          </p:nvPr>
        </p:nvSpPr>
        <p:spPr>
          <a:xfrm>
            <a:off x="311700" y="381600"/>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Consolas"/>
              <a:buChar char="●"/>
            </a:pPr>
            <a:r>
              <a:rPr lang="en" sz="1400">
                <a:solidFill>
                  <a:schemeClr val="dk1"/>
                </a:solidFill>
                <a:latin typeface="Consolas"/>
                <a:ea typeface="Consolas"/>
                <a:cs typeface="Consolas"/>
                <a:sym typeface="Consolas"/>
              </a:rPr>
              <a:t>Technologies used: ReactJS, NodeJS, HTML, CSS, Bootstrap, MUI</a:t>
            </a:r>
            <a:endParaRPr sz="1400">
              <a:solidFill>
                <a:schemeClr val="dk1"/>
              </a:solidFill>
              <a:latin typeface="Consolas"/>
              <a:ea typeface="Consolas"/>
              <a:cs typeface="Consolas"/>
              <a:sym typeface="Consolas"/>
            </a:endParaRPr>
          </a:p>
          <a:p>
            <a:pPr indent="-317500" lvl="0" marL="457200" rtl="0" algn="l">
              <a:spcBef>
                <a:spcPts val="0"/>
              </a:spcBef>
              <a:spcAft>
                <a:spcPts val="0"/>
              </a:spcAft>
              <a:buClr>
                <a:schemeClr val="dk1"/>
              </a:buClr>
              <a:buSzPts val="1400"/>
              <a:buFont typeface="Consolas"/>
              <a:buChar char="●"/>
            </a:pPr>
            <a:r>
              <a:rPr lang="en" sz="1400">
                <a:solidFill>
                  <a:schemeClr val="dk1"/>
                </a:solidFill>
                <a:latin typeface="Consolas"/>
                <a:ea typeface="Consolas"/>
                <a:cs typeface="Consolas"/>
                <a:sym typeface="Consolas"/>
              </a:rPr>
              <a:t>Breakdown of tasks and roles (names in alphabetical order)</a:t>
            </a:r>
            <a:endParaRPr sz="1400">
              <a:solidFill>
                <a:schemeClr val="dk1"/>
              </a:solidFill>
              <a:latin typeface="Consolas"/>
              <a:ea typeface="Consolas"/>
              <a:cs typeface="Consolas"/>
              <a:sym typeface="Consolas"/>
            </a:endParaRPr>
          </a:p>
          <a:p>
            <a:pPr indent="0" lvl="0" marL="457200" rtl="0" algn="l">
              <a:spcBef>
                <a:spcPts val="1600"/>
              </a:spcBef>
              <a:spcAft>
                <a:spcPts val="0"/>
              </a:spcAft>
              <a:buNone/>
            </a:pPr>
            <a:r>
              <a:rPr lang="en" sz="1400">
                <a:solidFill>
                  <a:schemeClr val="dk1"/>
                </a:solidFill>
                <a:latin typeface="Consolas"/>
                <a:ea typeface="Consolas"/>
                <a:cs typeface="Consolas"/>
                <a:sym typeface="Consolas"/>
              </a:rPr>
              <a:t>David: ReactJS, HTML, CSS</a:t>
            </a:r>
            <a:endParaRPr sz="1400">
              <a:solidFill>
                <a:schemeClr val="dk1"/>
              </a:solidFill>
              <a:latin typeface="Consolas"/>
              <a:ea typeface="Consolas"/>
              <a:cs typeface="Consolas"/>
              <a:sym typeface="Consolas"/>
            </a:endParaRPr>
          </a:p>
          <a:p>
            <a:pPr indent="0" lvl="0" marL="457200" rtl="0" algn="l">
              <a:spcBef>
                <a:spcPts val="160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Hector: README, Project Slide, GitHub merge conflicts</a:t>
            </a:r>
            <a:endParaRPr sz="1400">
              <a:solidFill>
                <a:schemeClr val="dk1"/>
              </a:solidFill>
              <a:latin typeface="Consolas"/>
              <a:ea typeface="Consolas"/>
              <a:cs typeface="Consolas"/>
              <a:sym typeface="Consolas"/>
            </a:endParaRPr>
          </a:p>
          <a:p>
            <a:pPr indent="0" lvl="0" marL="457200" rtl="0" algn="l">
              <a:spcBef>
                <a:spcPts val="1600"/>
              </a:spcBef>
              <a:spcAft>
                <a:spcPts val="0"/>
              </a:spcAft>
              <a:buNone/>
            </a:pPr>
            <a:r>
              <a:rPr lang="en" sz="1400">
                <a:solidFill>
                  <a:schemeClr val="dk1"/>
                </a:solidFill>
                <a:latin typeface="Consolas"/>
                <a:ea typeface="Consolas"/>
                <a:cs typeface="Consolas"/>
                <a:sym typeface="Consolas"/>
              </a:rPr>
              <a:t>Jeffrey: Book Cover, Search Function, other backend functions</a:t>
            </a:r>
            <a:endParaRPr sz="1400">
              <a:solidFill>
                <a:schemeClr val="dk1"/>
              </a:solidFill>
              <a:latin typeface="Consolas"/>
              <a:ea typeface="Consolas"/>
              <a:cs typeface="Consolas"/>
              <a:sym typeface="Consolas"/>
            </a:endParaRPr>
          </a:p>
          <a:p>
            <a:pPr indent="0" lvl="0" marL="457200" rtl="0" algn="l">
              <a:spcBef>
                <a:spcPts val="1600"/>
              </a:spcBef>
              <a:spcAft>
                <a:spcPts val="0"/>
              </a:spcAft>
              <a:buNone/>
            </a:pPr>
            <a:r>
              <a:rPr lang="en" sz="1400">
                <a:solidFill>
                  <a:schemeClr val="dk1"/>
                </a:solidFill>
                <a:latin typeface="Consolas"/>
                <a:ea typeface="Consolas"/>
                <a:cs typeface="Consolas"/>
                <a:sym typeface="Consolas"/>
              </a:rPr>
              <a:t>Roberto: Logo</a:t>
            </a:r>
            <a:endParaRPr sz="1400">
              <a:solidFill>
                <a:schemeClr val="dk1"/>
              </a:solidFill>
              <a:latin typeface="Consolas"/>
              <a:ea typeface="Consolas"/>
              <a:cs typeface="Consolas"/>
              <a:sym typeface="Consolas"/>
            </a:endParaRPr>
          </a:p>
          <a:p>
            <a:pPr indent="-317500" lvl="0" marL="457200" rtl="0" algn="l">
              <a:spcBef>
                <a:spcPts val="1600"/>
              </a:spcBef>
              <a:spcAft>
                <a:spcPts val="0"/>
              </a:spcAft>
              <a:buClr>
                <a:schemeClr val="dk1"/>
              </a:buClr>
              <a:buSzPts val="1400"/>
              <a:buFont typeface="Consolas"/>
              <a:buChar char="●"/>
            </a:pPr>
            <a:r>
              <a:rPr lang="en" sz="1400">
                <a:solidFill>
                  <a:schemeClr val="dk1"/>
                </a:solidFill>
                <a:latin typeface="Consolas"/>
                <a:ea typeface="Consolas"/>
                <a:cs typeface="Consolas"/>
                <a:sym typeface="Consolas"/>
              </a:rPr>
              <a:t>Challenges</a:t>
            </a:r>
            <a:endParaRPr sz="1400">
              <a:solidFill>
                <a:schemeClr val="dk1"/>
              </a:solidFill>
              <a:latin typeface="Consolas"/>
              <a:ea typeface="Consolas"/>
              <a:cs typeface="Consolas"/>
              <a:sym typeface="Consolas"/>
            </a:endParaRPr>
          </a:p>
          <a:p>
            <a:pPr indent="0" lvl="0" marL="457200" rtl="0" algn="l">
              <a:spcBef>
                <a:spcPts val="1600"/>
              </a:spcBef>
              <a:spcAft>
                <a:spcPts val="0"/>
              </a:spcAft>
              <a:buNone/>
            </a:pPr>
            <a:r>
              <a:rPr lang="en" sz="1400">
                <a:solidFill>
                  <a:schemeClr val="dk1"/>
                </a:solidFill>
                <a:latin typeface="Consolas"/>
                <a:ea typeface="Consolas"/>
                <a:cs typeface="Consolas"/>
                <a:sym typeface="Consolas"/>
              </a:rPr>
              <a:t>Since Material UI (or MUI) was a new technology to us, we had to learn its proper usage first (like Materialize CSS from the previous project)</a:t>
            </a:r>
            <a:endParaRPr sz="1400">
              <a:solidFill>
                <a:schemeClr val="dk1"/>
              </a:solidFill>
              <a:latin typeface="Consolas"/>
              <a:ea typeface="Consolas"/>
              <a:cs typeface="Consolas"/>
              <a:sym typeface="Consolas"/>
            </a:endParaRPr>
          </a:p>
          <a:p>
            <a:pPr indent="-317500" lvl="0" marL="457200" rtl="0" algn="l">
              <a:spcBef>
                <a:spcPts val="1600"/>
              </a:spcBef>
              <a:spcAft>
                <a:spcPts val="0"/>
              </a:spcAft>
              <a:buClr>
                <a:schemeClr val="dk1"/>
              </a:buClr>
              <a:buSzPts val="1400"/>
              <a:buFont typeface="Consolas"/>
              <a:buChar char="●"/>
            </a:pPr>
            <a:r>
              <a:rPr lang="en" sz="1400">
                <a:solidFill>
                  <a:schemeClr val="dk1"/>
                </a:solidFill>
                <a:latin typeface="Consolas"/>
                <a:ea typeface="Consolas"/>
                <a:cs typeface="Consolas"/>
                <a:sym typeface="Consolas"/>
              </a:rPr>
              <a:t>Successes</a:t>
            </a:r>
            <a:endParaRPr sz="1400">
              <a:solidFill>
                <a:schemeClr val="dk1"/>
              </a:solidFill>
              <a:latin typeface="Consolas"/>
              <a:ea typeface="Consolas"/>
              <a:cs typeface="Consolas"/>
              <a:sym typeface="Consolas"/>
            </a:endParaRPr>
          </a:p>
          <a:p>
            <a:pPr indent="0" lvl="0" marL="457200" rtl="0" algn="l">
              <a:spcBef>
                <a:spcPts val="1600"/>
              </a:spcBef>
              <a:spcAft>
                <a:spcPts val="1600"/>
              </a:spcAft>
              <a:buNone/>
            </a:pPr>
            <a:r>
              <a:rPr lang="en" sz="1400">
                <a:solidFill>
                  <a:schemeClr val="dk1"/>
                </a:solidFill>
                <a:latin typeface="Consolas"/>
                <a:ea typeface="Consolas"/>
                <a:cs typeface="Consolas"/>
                <a:sym typeface="Consolas"/>
              </a:rPr>
              <a:t>We delegated the same tasks from the previous project (Music Clip), so coordinating our responsibilities the second time for Book Worm was easy</a:t>
            </a:r>
            <a:endParaRPr sz="1400">
              <a:solidFill>
                <a:schemeClr val="dk1"/>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latin typeface="Consolas"/>
                <a:ea typeface="Consolas"/>
                <a:cs typeface="Consolas"/>
                <a:sym typeface="Consolas"/>
              </a:rPr>
              <a:t>Demo</a:t>
            </a:r>
            <a:endParaRPr u="sng">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Consolas"/>
                <a:ea typeface="Consolas"/>
                <a:cs typeface="Consolas"/>
                <a:sym typeface="Consolas"/>
              </a:rPr>
              <a:t>Directions for Future Development</a:t>
            </a:r>
            <a:endParaRPr u="sng">
              <a:latin typeface="Consolas"/>
              <a:ea typeface="Consolas"/>
              <a:cs typeface="Consolas"/>
              <a:sym typeface="Consolas"/>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a:t>
            </a:r>
            <a:r>
              <a:rPr lang="en">
                <a:solidFill>
                  <a:schemeClr val="dk1"/>
                </a:solidFill>
                <a:latin typeface="Consolas"/>
                <a:ea typeface="Consolas"/>
                <a:cs typeface="Consolas"/>
                <a:sym typeface="Consolas"/>
              </a:rPr>
              <a:t>Add more sophisticated ReactJS and NodeJS functions to the app</a:t>
            </a:r>
            <a:endParaRPr>
              <a:solidFill>
                <a:schemeClr val="dk1"/>
              </a:solidFill>
              <a:latin typeface="Consolas"/>
              <a:ea typeface="Consolas"/>
              <a:cs typeface="Consolas"/>
              <a:sym typeface="Consolas"/>
            </a:endParaRPr>
          </a:p>
          <a:p>
            <a:pPr indent="0" lvl="0" marL="0" rtl="0" algn="l">
              <a:spcBef>
                <a:spcPts val="1600"/>
              </a:spcBef>
              <a:spcAft>
                <a:spcPts val="1600"/>
              </a:spcAft>
              <a:buNone/>
            </a:pPr>
            <a:r>
              <a:rPr lang="en">
                <a:solidFill>
                  <a:schemeClr val="dk1"/>
                </a:solidFill>
                <a:latin typeface="Consolas"/>
                <a:ea typeface="Consolas"/>
                <a:cs typeface="Consolas"/>
                <a:sym typeface="Consolas"/>
              </a:rPr>
              <a:t>-Develop a mobile version (Android/iOS) of the app</a:t>
            </a:r>
            <a:endParaRPr>
              <a:solidFill>
                <a:schemeClr val="dk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Consolas"/>
                <a:ea typeface="Consolas"/>
                <a:cs typeface="Consolas"/>
                <a:sym typeface="Consolas"/>
              </a:rPr>
              <a:t>Links</a:t>
            </a:r>
            <a:endParaRPr u="sng">
              <a:latin typeface="Consolas"/>
              <a:ea typeface="Consolas"/>
              <a:cs typeface="Consolas"/>
              <a:sym typeface="Consolas"/>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onsolas"/>
              <a:buChar char="●"/>
            </a:pPr>
            <a:r>
              <a:rPr lang="en">
                <a:solidFill>
                  <a:schemeClr val="dk1"/>
                </a:solidFill>
                <a:latin typeface="Consolas"/>
                <a:ea typeface="Consolas"/>
                <a:cs typeface="Consolas"/>
                <a:sym typeface="Consolas"/>
              </a:rPr>
              <a:t>Deployed</a:t>
            </a:r>
            <a:endParaRPr>
              <a:solidFill>
                <a:schemeClr val="dk1"/>
              </a:solidFill>
              <a:latin typeface="Consolas"/>
              <a:ea typeface="Consolas"/>
              <a:cs typeface="Consolas"/>
              <a:sym typeface="Consolas"/>
            </a:endParaRPr>
          </a:p>
          <a:p>
            <a:pPr indent="-342900" lvl="0" marL="457200" rtl="0" algn="l">
              <a:spcBef>
                <a:spcPts val="0"/>
              </a:spcBef>
              <a:spcAft>
                <a:spcPts val="0"/>
              </a:spcAft>
              <a:buClr>
                <a:schemeClr val="dk1"/>
              </a:buClr>
              <a:buSzPts val="1800"/>
              <a:buFont typeface="Consolas"/>
              <a:buChar char="●"/>
            </a:pPr>
            <a:r>
              <a:rPr lang="en" sz="1100" u="sng">
                <a:solidFill>
                  <a:schemeClr val="dk1"/>
                </a:solidFill>
                <a:latin typeface="Consolas"/>
                <a:ea typeface="Consolas"/>
                <a:cs typeface="Consolas"/>
                <a:sym typeface="Consolas"/>
                <a:hlinkClick r:id="rId4">
                  <a:extLst>
                    <a:ext uri="{A12FA001-AC4F-418D-AE19-62706E023703}">
                      <ahyp:hlinkClr val="tx"/>
                    </a:ext>
                  </a:extLst>
                </a:hlinkClick>
              </a:rPr>
              <a:t>DVMEND/Bookworm (github.com)</a:t>
            </a:r>
            <a:endParaRPr>
              <a:solidFill>
                <a:schemeClr val="dk1"/>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