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EE232D-1FBE-A854-3CB3-6BBBCAB3F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E58ABD7-E7B6-4B13-FD41-432100558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81A782-C004-0041-E176-FCFE6F45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AA37-B22F-45A8-9A52-1AAD1FCD5A52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5374B68-4D8D-839B-859C-D5A386B3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18CFBA0-3C86-56EF-299B-AA983CB8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3C90-13B8-44CF-BB4F-279EADC32D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290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B910C7-11CE-161F-8C3C-02A27BC4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30E75E0-C366-1008-2A22-CC7AD2DD3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4C815B-158D-F3F0-6B6F-09685DEE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AA37-B22F-45A8-9A52-1AAD1FCD5A52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19C1259-BD13-0649-EF39-B2D88A9B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CA1DCEB-C938-6D0B-36A8-FA399534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3C90-13B8-44CF-BB4F-279EADC32D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140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0E34478-C78D-0AB3-5878-5CFFD3875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48C4D88-0825-C0AB-2557-CEF63ED89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222EEC-BB40-18CB-699A-6FC73C43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AA37-B22F-45A8-9A52-1AAD1FCD5A52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363DA74-22B1-99B7-46B6-02C3B101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629C8CB-DE21-4A50-E7C9-9F1CB6C8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3C90-13B8-44CF-BB4F-279EADC32D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488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753A51-F282-AA9E-30D5-BE62773E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D17B35-C313-CD10-DB53-F34C4EFC6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341F220-EBAD-C526-7DF2-1547E0DF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AA37-B22F-45A8-9A52-1AAD1FCD5A52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EAF5D6-7DDC-8AA3-78C8-624FA5A8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A871C1C-31AB-3645-3306-264FF3CB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3C90-13B8-44CF-BB4F-279EADC32D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063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C0B400-2F38-E16C-10DF-E9B4277E9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7EA728B-A087-F64D-5EF7-E1113B897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455A770-B83D-B004-354E-6EA0AF0A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AA37-B22F-45A8-9A52-1AAD1FCD5A52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CF60CFF-3DCC-1D79-0C7B-EDBF5C8B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AE95B2F-5C04-82E0-2473-23BF54AF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3C90-13B8-44CF-BB4F-279EADC32D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45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E92825-EE11-E67F-4999-E76F66669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90385E-DE73-AEFE-648D-E32E6F8E3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B10FB5C-167D-B139-8D9F-C0263B23F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34755A6-33F8-DF32-6DAE-C7609CFE9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AA37-B22F-45A8-9A52-1AAD1FCD5A52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EDC080D-3FCC-423D-525E-488D78B8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6127D43-3DA6-0AF8-B1BC-DE854BC6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3C90-13B8-44CF-BB4F-279EADC32D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815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4FF8B8-207A-6BE1-1BDF-827352D6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90335E3-9073-83D4-471D-9B0F0E09B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22C0859-431F-5214-4BB1-2C4FAF3D1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3225DB1-ADF4-3EA4-6FBB-B08CB44B6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675A36C-9640-2000-788C-0E4C06A5A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6C01C31-9A8C-0F6F-7F72-18BFCA82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AA37-B22F-45A8-9A52-1AAD1FCD5A52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35B322C5-2F1C-249C-03E7-2EB7B4498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9C64303-880D-905F-B72C-C2845DB8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3C90-13B8-44CF-BB4F-279EADC32D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188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E3E39B-4C20-285B-3611-D68D0BA6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F5874D7-958D-8361-F0BE-D56F6374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AA37-B22F-45A8-9A52-1AAD1FCD5A52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3CCEA31-98F2-DBBC-8420-7A68B2CB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ED2B67E-06B4-A299-B8D2-3685A11D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3C90-13B8-44CF-BB4F-279EADC32D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299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4C678AF-D261-B75D-D4A8-08FF7FB5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AA37-B22F-45A8-9A52-1AAD1FCD5A52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39D4C6B-1119-0FA6-DDD4-8CF5B0BB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83F289-DF76-F51A-BB46-CF1150A6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3C90-13B8-44CF-BB4F-279EADC32D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016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47DD6D-670D-F434-ABFB-908EBD96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D1491A-1B97-C587-2FED-7D72CD615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DB7C4C5-A246-4F18-42B5-3E5249C2B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BFF64F1-4B5A-9489-1661-84ED9BA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AA37-B22F-45A8-9A52-1AAD1FCD5A52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EE1776D-4C5A-0388-6A09-7C210348D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FBCFC8A-A2DF-BB02-E1BD-C0BB5E33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3C90-13B8-44CF-BB4F-279EADC32D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158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1A76C7-5DE9-92FC-588A-A09FB50D7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01ED27F-40F1-660D-CEE8-03AF68968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2E98A86-CF44-A2AF-7815-F153EAF3F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15661F2-3FD2-6B74-BEDE-C78114C0E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AA37-B22F-45A8-9A52-1AAD1FCD5A52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728AF1A-6230-6D66-1466-DEE4E355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E01072E-B6BF-B454-99F9-F54BD1F0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3C90-13B8-44CF-BB4F-279EADC32D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376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BCB6C29-12DD-0C11-975F-9A2808D47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8046519-AA32-1FD6-66DB-8C3408A16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A644463-3C2C-0D42-65E8-2E80D9E64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EAA37-B22F-45A8-9A52-1AAD1FCD5A52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2567E5B-1BD4-6A5B-4010-E302C05DC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CCC51E0-E1B8-3BFA-2177-979DA0437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23C90-13B8-44CF-BB4F-279EADC32D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199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720038-D1F4-E070-31EE-94AAB164D0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Tervezés menete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E7FA18C-F8E6-CDB1-089D-1B9CE94DB8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kfi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4179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pPr algn="ctr"/>
            <a:r>
              <a:rPr lang="hu-HU"/>
              <a:t>Feladat pontosítása</a:t>
            </a:r>
          </a:p>
        </p:txBody>
      </p:sp>
      <p:sp>
        <p:nvSpPr>
          <p:cNvPr id="3" name="Téglalap 2"/>
          <p:cNvSpPr/>
          <p:nvPr/>
        </p:nvSpPr>
        <p:spPr>
          <a:xfrm>
            <a:off x="784642" y="1971765"/>
            <a:ext cx="9507932" cy="4067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hu-HU" sz="2000" b="1">
                <a:solidFill>
                  <a:srgbClr val="2E74B5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Könyvesbolt - </a:t>
            </a:r>
            <a:r>
              <a:rPr lang="hu-HU" sz="200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ü</a:t>
            </a:r>
            <a:r>
              <a:rPr lang="hu-HU" sz="2000">
                <a:ea typeface="Times New Roman" panose="02020603050405020304" pitchFamily="18" charset="0"/>
              </a:rPr>
              <a:t>gyviteli funkciók</a:t>
            </a:r>
          </a:p>
          <a:p>
            <a:pPr>
              <a:spcAft>
                <a:spcPts val="0"/>
              </a:spcAft>
            </a:pPr>
            <a:r>
              <a:rPr lang="hu-HU">
                <a:ea typeface="Times New Roman" panose="02020603050405020304" pitchFamily="18" charset="0"/>
              </a:rPr>
              <a:t> </a:t>
            </a:r>
          </a:p>
          <a:p>
            <a:pPr marL="342900" lvl="0" indent="-342900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hu-HU">
                <a:ea typeface="Times New Roman" panose="02020603050405020304" pitchFamily="18" charset="0"/>
              </a:rPr>
              <a:t>Könyvek beszerzése; </a:t>
            </a:r>
            <a:r>
              <a:rPr lang="hu-HU">
                <a:solidFill>
                  <a:srgbClr val="C00000"/>
                </a:solidFill>
                <a:ea typeface="Times New Roman" panose="02020603050405020304" pitchFamily="18" charset="0"/>
              </a:rPr>
              <a:t>könyvkiadók? rendelés lesz-e?</a:t>
            </a:r>
          </a:p>
          <a:p>
            <a:pPr marL="342900" lvl="0" indent="-342900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hu-HU">
                <a:ea typeface="Times New Roman" panose="02020603050405020304" pitchFamily="18" charset="0"/>
              </a:rPr>
              <a:t>Eladás pénztáraknál </a:t>
            </a:r>
            <a:r>
              <a:rPr lang="hu-HU">
                <a:solidFill>
                  <a:srgbClr val="C00000"/>
                </a:solidFill>
                <a:ea typeface="Times New Roman" panose="02020603050405020304" pitchFamily="18" charset="0"/>
              </a:rPr>
              <a:t>(ki állapítja meg az eladási árat?)</a:t>
            </a:r>
          </a:p>
          <a:p>
            <a:pPr marL="342900" lvl="0" indent="-342900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hu-HU">
                <a:solidFill>
                  <a:srgbClr val="C00000"/>
                </a:solidFill>
                <a:ea typeface="Times New Roman" panose="02020603050405020304" pitchFamily="18" charset="0"/>
              </a:rPr>
              <a:t>Készletmozgatás</a:t>
            </a:r>
            <a:r>
              <a:rPr lang="hu-HU">
                <a:ea typeface="Times New Roman" panose="02020603050405020304" pitchFamily="18" charset="0"/>
              </a:rPr>
              <a:t> (raktár, eladótér)</a:t>
            </a:r>
          </a:p>
          <a:p>
            <a:pPr marL="342900" lvl="0" indent="-342900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hu-HU">
                <a:ea typeface="Times New Roman" panose="02020603050405020304" pitchFamily="18" charset="0"/>
              </a:rPr>
              <a:t>Selejtezés van</a:t>
            </a:r>
          </a:p>
          <a:p>
            <a:pPr marL="342900" lvl="0" indent="-342900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hu-HU">
                <a:ea typeface="Times New Roman" panose="02020603050405020304" pitchFamily="18" charset="0"/>
              </a:rPr>
              <a:t>Dolgozók nyilvántartása; </a:t>
            </a:r>
            <a:r>
              <a:rPr lang="hu-HU">
                <a:solidFill>
                  <a:srgbClr val="C00000"/>
                </a:solidFill>
                <a:ea typeface="Times New Roman" panose="02020603050405020304" pitchFamily="18" charset="0"/>
              </a:rPr>
              <a:t>ki mikor dolgozik? milyen munkakörben? hány műszak van naponta?</a:t>
            </a:r>
          </a:p>
          <a:p>
            <a:pPr marL="342900" lvl="0" indent="-342900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hu-HU">
                <a:solidFill>
                  <a:srgbClr val="C00000"/>
                </a:solidFill>
                <a:ea typeface="Times New Roman" panose="02020603050405020304" pitchFamily="18" charset="0"/>
              </a:rPr>
              <a:t>Akciók meghatározása </a:t>
            </a:r>
            <a:r>
              <a:rPr lang="hu-HU">
                <a:ea typeface="Times New Roman" panose="02020603050405020304" pitchFamily="18" charset="0"/>
              </a:rPr>
              <a:t>(akciós napok/könyvek/műfajok, bizonyos végösszeg felett ajándékkönyv, 2-t fizet 3-at kap, összes kifizetés utáni százalékos kedvezmény…)</a:t>
            </a:r>
          </a:p>
          <a:p>
            <a:pPr marL="342900" lvl="0" indent="-342900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hu-HU">
                <a:ea typeface="Times New Roman" panose="02020603050405020304" pitchFamily="18" charset="0"/>
              </a:rPr>
              <a:t>Műfaji </a:t>
            </a:r>
            <a:r>
              <a:rPr lang="hu-HU">
                <a:solidFill>
                  <a:srgbClr val="C00000"/>
                </a:solidFill>
                <a:ea typeface="Times New Roman" panose="02020603050405020304" pitchFamily="18" charset="0"/>
              </a:rPr>
              <a:t>besorolás, akár többszintű,</a:t>
            </a:r>
            <a:r>
              <a:rPr lang="hu-HU">
                <a:ea typeface="Times New Roman" panose="02020603050405020304" pitchFamily="18" charset="0"/>
              </a:rPr>
              <a:t> esetleg</a:t>
            </a:r>
            <a:r>
              <a:rPr lang="hu-HU">
                <a:solidFill>
                  <a:srgbClr val="C00000"/>
                </a:solidFill>
                <a:ea typeface="Times New Roman" panose="02020603050405020304" pitchFamily="18" charset="0"/>
              </a:rPr>
              <a:t> </a:t>
            </a:r>
            <a:r>
              <a:rPr lang="hu-HU">
                <a:ea typeface="Times New Roman" panose="02020603050405020304" pitchFamily="18" charset="0"/>
              </a:rPr>
              <a:t>kulcsszavak?</a:t>
            </a:r>
          </a:p>
          <a:p>
            <a:pPr marL="342900" lvl="0" indent="-342900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hu-HU">
                <a:ea typeface="Times New Roman" panose="02020603050405020304" pitchFamily="18" charset="0"/>
              </a:rPr>
              <a:t>Szerzők </a:t>
            </a:r>
            <a:r>
              <a:rPr lang="hu-HU">
                <a:solidFill>
                  <a:srgbClr val="C00000"/>
                </a:solidFill>
                <a:ea typeface="Times New Roman" panose="02020603050405020304" pitchFamily="18" charset="0"/>
              </a:rPr>
              <a:t>egyedi</a:t>
            </a:r>
            <a:r>
              <a:rPr lang="hu-HU">
                <a:ea typeface="Times New Roman" panose="02020603050405020304" pitchFamily="18" charset="0"/>
              </a:rPr>
              <a:t> nyilvántartása fontos (keresési szempont)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1171083" y="6442159"/>
            <a:ext cx="98363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Esettanulmány adatbázis specifikációra							Kupcsikné Fitus Ilona</a:t>
            </a:r>
          </a:p>
        </p:txBody>
      </p:sp>
      <p:sp>
        <p:nvSpPr>
          <p:cNvPr id="6" name="Téglalap 5"/>
          <p:cNvSpPr/>
          <p:nvPr/>
        </p:nvSpPr>
        <p:spPr>
          <a:xfrm>
            <a:off x="7292895" y="2474960"/>
            <a:ext cx="4783873" cy="1304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hu-HU" i="1">
                <a:solidFill>
                  <a:srgbClr val="0033CC"/>
                </a:solidFill>
                <a:ea typeface="Times New Roman" panose="02020603050405020304" pitchFamily="18" charset="0"/>
              </a:rPr>
              <a:t>de itt mi a </a:t>
            </a:r>
            <a:r>
              <a:rPr lang="hu-HU" b="1" i="1">
                <a:solidFill>
                  <a:srgbClr val="0033CC"/>
                </a:solidFill>
                <a:ea typeface="Times New Roman" panose="02020603050405020304" pitchFamily="18" charset="0"/>
              </a:rPr>
              <a:t>könyv</a:t>
            </a:r>
            <a:r>
              <a:rPr lang="hu-HU" i="1">
                <a:solidFill>
                  <a:srgbClr val="0033CC"/>
                </a:solidFill>
                <a:ea typeface="Times New Roman" panose="02020603050405020304" pitchFamily="18" charset="0"/>
              </a:rPr>
              <a:t>? 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hu-HU" i="1">
                <a:solidFill>
                  <a:srgbClr val="0033CC"/>
                </a:solidFill>
                <a:ea typeface="Times New Roman" panose="02020603050405020304" pitchFamily="18" charset="0"/>
              </a:rPr>
              <a:t>amit eladunk, az a </a:t>
            </a:r>
            <a:r>
              <a:rPr lang="hu-HU" b="1" i="1">
                <a:solidFill>
                  <a:srgbClr val="0033CC"/>
                </a:solidFill>
                <a:ea typeface="Times New Roman" panose="02020603050405020304" pitchFamily="18" charset="0"/>
              </a:rPr>
              <a:t>kiadott könyv</a:t>
            </a:r>
            <a:r>
              <a:rPr lang="hu-HU" i="1">
                <a:solidFill>
                  <a:srgbClr val="0033CC"/>
                </a:solidFill>
                <a:ea typeface="Times New Roman" panose="02020603050405020304" pitchFamily="18" charset="0"/>
              </a:rPr>
              <a:t>! 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hu-HU" i="1">
                <a:solidFill>
                  <a:srgbClr val="0033CC"/>
                </a:solidFill>
                <a:ea typeface="Times New Roman" panose="02020603050405020304" pitchFamily="18" charset="0"/>
              </a:rPr>
              <a:t>a </a:t>
            </a:r>
            <a:r>
              <a:rPr lang="hu-HU" b="1" i="1">
                <a:solidFill>
                  <a:srgbClr val="0033CC"/>
                </a:solidFill>
                <a:ea typeface="Times New Roman" panose="02020603050405020304" pitchFamily="18" charset="0"/>
              </a:rPr>
              <a:t>példány</a:t>
            </a:r>
            <a:r>
              <a:rPr lang="hu-HU" i="1">
                <a:solidFill>
                  <a:srgbClr val="0033CC"/>
                </a:solidFill>
                <a:ea typeface="Times New Roman" panose="02020603050405020304" pitchFamily="18" charset="0"/>
              </a:rPr>
              <a:t> nem érdekes, csak a könyvtárban</a:t>
            </a:r>
            <a:r>
              <a:rPr lang="hu-HU" i="1">
                <a:solidFill>
                  <a:srgbClr val="0070C0"/>
                </a:solidFill>
                <a:ea typeface="Times New Roman" panose="02020603050405020304" pitchFamily="18" charset="0"/>
              </a:rPr>
              <a:t>.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575" y="6355992"/>
            <a:ext cx="1971950" cy="39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7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2C3C40D8-DE7E-9741-0C6B-F6159C25893B}"/>
              </a:ext>
            </a:extLst>
          </p:cNvPr>
          <p:cNvSpPr txBox="1"/>
          <p:nvPr/>
        </p:nvSpPr>
        <p:spPr>
          <a:xfrm>
            <a:off x="469783" y="494950"/>
            <a:ext cx="62078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V/R/E (P)</a:t>
            </a:r>
          </a:p>
          <a:p>
            <a:endParaRPr lang="hu-HU" dirty="0"/>
          </a:p>
          <a:p>
            <a:r>
              <a:rPr lang="hu-HU" dirty="0"/>
              <a:t>Funkciók:</a:t>
            </a:r>
          </a:p>
          <a:p>
            <a:endParaRPr lang="hu-HU" dirty="0"/>
          </a:p>
          <a:p>
            <a:r>
              <a:rPr lang="hu-HU" dirty="0"/>
              <a:t>Beszerzés </a:t>
            </a:r>
          </a:p>
          <a:p>
            <a:r>
              <a:rPr lang="hu-HU" dirty="0"/>
              <a:t>Mozgatás</a:t>
            </a:r>
          </a:p>
          <a:p>
            <a:r>
              <a:rPr lang="hu-HU" dirty="0"/>
              <a:t>Selejtezés eladás (nyugtaadással)</a:t>
            </a:r>
          </a:p>
          <a:p>
            <a:r>
              <a:rPr lang="hu-HU" dirty="0"/>
              <a:t>Könyvek, kiadványok kezelése…</a:t>
            </a:r>
          </a:p>
          <a:p>
            <a:r>
              <a:rPr lang="hu-HU" dirty="0"/>
              <a:t>Árszabás</a:t>
            </a:r>
          </a:p>
          <a:p>
            <a:endParaRPr lang="hu-HU" dirty="0"/>
          </a:p>
          <a:p>
            <a:r>
              <a:rPr lang="hu-HU" dirty="0"/>
              <a:t>Extra: műfaji bontással, kiadókkal, szerzőkkel,</a:t>
            </a:r>
          </a:p>
          <a:p>
            <a:endParaRPr lang="hu-HU" dirty="0"/>
          </a:p>
          <a:p>
            <a:r>
              <a:rPr lang="hu-HU" dirty="0"/>
              <a:t>? Dolgozók </a:t>
            </a:r>
            <a:r>
              <a:rPr lang="hu-HU" dirty="0" err="1"/>
              <a:t>kez</a:t>
            </a:r>
            <a:r>
              <a:rPr lang="hu-HU" dirty="0"/>
              <a:t>. munkakörrel és dolgozással (műszak </a:t>
            </a:r>
            <a:r>
              <a:rPr lang="hu-HU" dirty="0" err="1"/>
              <a:t>van_e</a:t>
            </a:r>
            <a:r>
              <a:rPr lang="hu-HU" dirty="0"/>
              <a:t>)</a:t>
            </a:r>
          </a:p>
          <a:p>
            <a:endParaRPr lang="hu-HU" dirty="0"/>
          </a:p>
          <a:p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642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E2F2BEFE-3790-6D9E-8118-83DF16304BC2}"/>
              </a:ext>
            </a:extLst>
          </p:cNvPr>
          <p:cNvSpPr txBox="1"/>
          <p:nvPr/>
        </p:nvSpPr>
        <p:spPr>
          <a:xfrm>
            <a:off x="134224" y="285226"/>
            <a:ext cx="1058690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Szüks</a:t>
            </a:r>
            <a:r>
              <a:rPr lang="hu-HU" dirty="0"/>
              <a:t>. </a:t>
            </a:r>
            <a:r>
              <a:rPr lang="hu-HU" dirty="0" err="1"/>
              <a:t>egyedek</a:t>
            </a:r>
            <a:r>
              <a:rPr lang="hu-HU" dirty="0"/>
              <a:t> kialakítása:</a:t>
            </a:r>
          </a:p>
          <a:p>
            <a:endParaRPr lang="hu-HU" dirty="0"/>
          </a:p>
          <a:p>
            <a:r>
              <a:rPr lang="hu-HU" dirty="0"/>
              <a:t>MŰFAJ (</a:t>
            </a:r>
            <a:r>
              <a:rPr lang="hu-HU" u="sng" dirty="0" err="1"/>
              <a:t>mazon</a:t>
            </a:r>
            <a:r>
              <a:rPr lang="hu-HU" dirty="0"/>
              <a:t>, </a:t>
            </a:r>
            <a:r>
              <a:rPr lang="hu-HU" dirty="0" err="1"/>
              <a:t>elnev</a:t>
            </a:r>
            <a:r>
              <a:rPr lang="hu-HU" dirty="0"/>
              <a:t>, </a:t>
            </a:r>
            <a:r>
              <a:rPr lang="hu-HU" i="1" dirty="0"/>
              <a:t>főműfaja</a:t>
            </a:r>
            <a:r>
              <a:rPr lang="hu-HU" dirty="0"/>
              <a:t>) 2 mélységig</a:t>
            </a:r>
          </a:p>
          <a:p>
            <a:endParaRPr lang="hu-HU" dirty="0"/>
          </a:p>
          <a:p>
            <a:r>
              <a:rPr lang="hu-HU" dirty="0"/>
              <a:t>KÖNYV (</a:t>
            </a:r>
            <a:r>
              <a:rPr lang="hu-HU" u="sng" dirty="0" err="1"/>
              <a:t>kv_id</a:t>
            </a:r>
            <a:r>
              <a:rPr lang="hu-HU" dirty="0"/>
              <a:t>, cím, </a:t>
            </a:r>
            <a:r>
              <a:rPr lang="hu-HU" dirty="0" err="1"/>
              <a:t>alk_éve</a:t>
            </a:r>
            <a:r>
              <a:rPr lang="hu-HU" dirty="0"/>
              <a:t>, </a:t>
            </a:r>
            <a:r>
              <a:rPr lang="hu-HU" strike="sngStrike" dirty="0"/>
              <a:t>szerzők</a:t>
            </a:r>
            <a:r>
              <a:rPr lang="hu-HU" dirty="0"/>
              <a:t> , </a:t>
            </a:r>
            <a:r>
              <a:rPr lang="hu-HU" i="1" dirty="0"/>
              <a:t>műfaj</a:t>
            </a:r>
            <a:r>
              <a:rPr lang="hu-HU" dirty="0"/>
              <a:t>)</a:t>
            </a:r>
          </a:p>
          <a:p>
            <a:endParaRPr lang="hu-HU" dirty="0"/>
          </a:p>
          <a:p>
            <a:r>
              <a:rPr lang="hu-HU" dirty="0"/>
              <a:t>SZERZŐ (</a:t>
            </a:r>
            <a:r>
              <a:rPr lang="hu-HU" u="sng" dirty="0" err="1"/>
              <a:t>szkód</a:t>
            </a:r>
            <a:r>
              <a:rPr lang="hu-HU" dirty="0"/>
              <a:t>, név, nemzet, </a:t>
            </a:r>
            <a:r>
              <a:rPr lang="hu-HU" dirty="0" err="1"/>
              <a:t>sz_éve</a:t>
            </a:r>
            <a:r>
              <a:rPr lang="hu-HU" dirty="0"/>
              <a:t>, </a:t>
            </a:r>
            <a:r>
              <a:rPr lang="hu-HU" dirty="0" err="1"/>
              <a:t>ha_éve</a:t>
            </a:r>
            <a:r>
              <a:rPr lang="hu-HU" dirty="0"/>
              <a:t>)</a:t>
            </a:r>
          </a:p>
          <a:p>
            <a:endParaRPr lang="hu-HU" dirty="0"/>
          </a:p>
          <a:p>
            <a:r>
              <a:rPr lang="hu-HU" dirty="0"/>
              <a:t>SZERZŐ:KÖNYV=N:M ezért kell: SZERZI (</a:t>
            </a:r>
            <a:r>
              <a:rPr lang="hu-HU" i="1" u="sng" dirty="0"/>
              <a:t>szerző</a:t>
            </a:r>
            <a:r>
              <a:rPr lang="hu-HU" u="sng" dirty="0"/>
              <a:t>, </a:t>
            </a:r>
            <a:r>
              <a:rPr lang="hu-HU" i="1" u="sng" dirty="0"/>
              <a:t>könyv</a:t>
            </a:r>
            <a:r>
              <a:rPr lang="hu-HU" dirty="0"/>
              <a:t>)</a:t>
            </a:r>
          </a:p>
          <a:p>
            <a:r>
              <a:rPr lang="hu-HU" dirty="0"/>
              <a:t>-- pl. : SZERZI (</a:t>
            </a:r>
            <a:r>
              <a:rPr lang="hu-HU" u="sng" dirty="0" err="1"/>
              <a:t>id</a:t>
            </a:r>
            <a:r>
              <a:rPr lang="hu-HU" dirty="0"/>
              <a:t>, </a:t>
            </a:r>
            <a:r>
              <a:rPr lang="hu-HU" i="1" dirty="0"/>
              <a:t>szerző, </a:t>
            </a:r>
            <a:r>
              <a:rPr lang="hu-HU" i="1" strike="sngStrike" dirty="0"/>
              <a:t>név</a:t>
            </a:r>
            <a:r>
              <a:rPr lang="hu-HU" dirty="0"/>
              <a:t>, </a:t>
            </a:r>
            <a:r>
              <a:rPr lang="hu-HU" i="1" dirty="0"/>
              <a:t>könyv, </a:t>
            </a:r>
            <a:r>
              <a:rPr lang="hu-HU" i="1" strike="sngStrike" dirty="0"/>
              <a:t>cím</a:t>
            </a:r>
            <a:r>
              <a:rPr lang="hu-HU" dirty="0"/>
              <a:t>) de a 2 leíró együtt is legyen egyedi</a:t>
            </a:r>
          </a:p>
          <a:p>
            <a:endParaRPr lang="hu-HU" dirty="0"/>
          </a:p>
          <a:p>
            <a:r>
              <a:rPr lang="hu-HU" dirty="0"/>
              <a:t>KIADÓ (</a:t>
            </a:r>
            <a:r>
              <a:rPr lang="hu-HU" u="sng" dirty="0" err="1"/>
              <a:t>kazon</a:t>
            </a:r>
            <a:r>
              <a:rPr lang="hu-HU" dirty="0"/>
              <a:t>, </a:t>
            </a:r>
            <a:r>
              <a:rPr lang="hu-HU" dirty="0" err="1"/>
              <a:t>elnev</a:t>
            </a:r>
            <a:r>
              <a:rPr lang="hu-HU" dirty="0"/>
              <a:t>, )</a:t>
            </a:r>
          </a:p>
          <a:p>
            <a:r>
              <a:rPr lang="hu-HU" dirty="0"/>
              <a:t>KIADVÁNY(</a:t>
            </a:r>
            <a:r>
              <a:rPr lang="hu-HU" u="sng" dirty="0" err="1"/>
              <a:t>ki_id</a:t>
            </a:r>
            <a:r>
              <a:rPr lang="hu-HU" dirty="0"/>
              <a:t> , </a:t>
            </a:r>
            <a:r>
              <a:rPr lang="hu-HU" i="1" dirty="0"/>
              <a:t>könyv</a:t>
            </a:r>
            <a:r>
              <a:rPr lang="hu-HU" dirty="0"/>
              <a:t>, </a:t>
            </a:r>
            <a:r>
              <a:rPr lang="hu-HU" dirty="0" err="1"/>
              <a:t>kiadás_éve</a:t>
            </a:r>
            <a:r>
              <a:rPr lang="hu-HU" dirty="0"/>
              <a:t>, </a:t>
            </a:r>
            <a:r>
              <a:rPr lang="hu-HU" i="1" dirty="0"/>
              <a:t>kiadó</a:t>
            </a:r>
            <a:r>
              <a:rPr lang="hu-HU" dirty="0"/>
              <a:t>, </a:t>
            </a:r>
            <a:r>
              <a:rPr lang="hu-HU" dirty="0" err="1"/>
              <a:t>kötés_tipus</a:t>
            </a:r>
            <a:r>
              <a:rPr lang="hu-HU" dirty="0"/>
              <a:t>, </a:t>
            </a:r>
            <a:r>
              <a:rPr lang="hu-HU" dirty="0" err="1"/>
              <a:t>elad_ár</a:t>
            </a:r>
            <a:r>
              <a:rPr lang="hu-HU" dirty="0"/>
              <a:t>, )</a:t>
            </a:r>
          </a:p>
          <a:p>
            <a:endParaRPr lang="hu-HU" dirty="0"/>
          </a:p>
          <a:p>
            <a:r>
              <a:rPr lang="hu-HU" dirty="0">
                <a:solidFill>
                  <a:srgbClr val="FF0000"/>
                </a:solidFill>
              </a:rPr>
              <a:t>BESZERZÉS (</a:t>
            </a:r>
            <a:r>
              <a:rPr lang="hu-HU" i="1" u="sng" dirty="0">
                <a:solidFill>
                  <a:srgbClr val="FF0000"/>
                </a:solidFill>
              </a:rPr>
              <a:t>kiadvány</a:t>
            </a:r>
            <a:r>
              <a:rPr lang="hu-HU" u="sng" dirty="0">
                <a:solidFill>
                  <a:srgbClr val="FF0000"/>
                </a:solidFill>
              </a:rPr>
              <a:t>, </a:t>
            </a:r>
            <a:r>
              <a:rPr lang="hu-HU" u="sng" dirty="0" err="1">
                <a:solidFill>
                  <a:srgbClr val="FF0000"/>
                </a:solidFill>
              </a:rPr>
              <a:t>mikorD</a:t>
            </a:r>
            <a:r>
              <a:rPr lang="hu-HU" dirty="0">
                <a:solidFill>
                  <a:srgbClr val="FF0000"/>
                </a:solidFill>
              </a:rPr>
              <a:t>, darab)</a:t>
            </a:r>
          </a:p>
          <a:p>
            <a:r>
              <a:rPr lang="hu-HU" dirty="0">
                <a:solidFill>
                  <a:srgbClr val="FF0000"/>
                </a:solidFill>
              </a:rPr>
              <a:t>MOZGATÁS (</a:t>
            </a:r>
            <a:r>
              <a:rPr lang="hu-HU" i="1" u="sng" dirty="0">
                <a:solidFill>
                  <a:srgbClr val="FF0000"/>
                </a:solidFill>
              </a:rPr>
              <a:t>kiadvány</a:t>
            </a:r>
            <a:r>
              <a:rPr lang="hu-HU" u="sng" dirty="0">
                <a:solidFill>
                  <a:srgbClr val="FF0000"/>
                </a:solidFill>
              </a:rPr>
              <a:t>, </a:t>
            </a:r>
            <a:r>
              <a:rPr lang="hu-HU" u="sng" dirty="0" err="1">
                <a:solidFill>
                  <a:srgbClr val="FF0000"/>
                </a:solidFill>
              </a:rPr>
              <a:t>mikorDT</a:t>
            </a:r>
            <a:r>
              <a:rPr lang="hu-HU" dirty="0">
                <a:solidFill>
                  <a:srgbClr val="FF0000"/>
                </a:solidFill>
              </a:rPr>
              <a:t>, honnan, hova, darab) honnan, hova: R/E</a:t>
            </a:r>
          </a:p>
          <a:p>
            <a:r>
              <a:rPr lang="hu-HU" dirty="0">
                <a:solidFill>
                  <a:srgbClr val="FF0000"/>
                </a:solidFill>
              </a:rPr>
              <a:t>SELEJTEZÉS (</a:t>
            </a:r>
            <a:r>
              <a:rPr lang="hu-HU" i="1" u="sng" dirty="0">
                <a:solidFill>
                  <a:srgbClr val="FF0000"/>
                </a:solidFill>
              </a:rPr>
              <a:t>kiadvány</a:t>
            </a:r>
            <a:r>
              <a:rPr lang="hu-HU" u="sng" dirty="0">
                <a:solidFill>
                  <a:srgbClr val="FF0000"/>
                </a:solidFill>
              </a:rPr>
              <a:t>, </a:t>
            </a:r>
            <a:r>
              <a:rPr lang="hu-HU" u="sng" dirty="0" err="1">
                <a:solidFill>
                  <a:srgbClr val="FF0000"/>
                </a:solidFill>
              </a:rPr>
              <a:t>mikorDT</a:t>
            </a:r>
            <a:r>
              <a:rPr lang="hu-HU" dirty="0">
                <a:solidFill>
                  <a:srgbClr val="FF0000"/>
                </a:solidFill>
              </a:rPr>
              <a:t>, honnan, darab)</a:t>
            </a:r>
          </a:p>
          <a:p>
            <a:r>
              <a:rPr lang="hu-HU" dirty="0"/>
              <a:t>XOR </a:t>
            </a:r>
            <a:r>
              <a:rPr lang="hu-HU" b="1" dirty="0"/>
              <a:t>KÉSZLETMOZGÁS</a:t>
            </a:r>
            <a:r>
              <a:rPr lang="hu-HU" dirty="0"/>
              <a:t> ((</a:t>
            </a:r>
            <a:r>
              <a:rPr lang="hu-HU" i="1" u="sng" dirty="0"/>
              <a:t>kiadvány</a:t>
            </a:r>
            <a:r>
              <a:rPr lang="hu-HU" u="sng" dirty="0"/>
              <a:t>, </a:t>
            </a:r>
            <a:r>
              <a:rPr lang="hu-HU" u="sng" dirty="0" err="1"/>
              <a:t>mikorDT</a:t>
            </a:r>
            <a:r>
              <a:rPr lang="hu-HU" dirty="0"/>
              <a:t>, honnan, hova, darab, </a:t>
            </a:r>
            <a:r>
              <a:rPr lang="hu-HU" dirty="0">
                <a:solidFill>
                  <a:srgbClr val="FF0000"/>
                </a:solidFill>
              </a:rPr>
              <a:t>mozgásnem</a:t>
            </a:r>
            <a:r>
              <a:rPr lang="hu-HU" dirty="0"/>
              <a:t>) honnan, hova: R/E/S/null</a:t>
            </a:r>
          </a:p>
          <a:p>
            <a:r>
              <a:rPr lang="hu-HU" dirty="0"/>
              <a:t>? Idekerüljön-e minden nyugtatétel, mint Eladás</a:t>
            </a:r>
          </a:p>
          <a:p>
            <a:endParaRPr lang="hu-HU" dirty="0"/>
          </a:p>
          <a:p>
            <a:r>
              <a:rPr lang="hu-HU" dirty="0"/>
              <a:t>NYUGTA(</a:t>
            </a:r>
            <a:r>
              <a:rPr lang="hu-HU" u="sng" dirty="0" err="1"/>
              <a:t>ny_szám</a:t>
            </a:r>
            <a:r>
              <a:rPr lang="hu-HU" dirty="0"/>
              <a:t>, dátum, végösszeg) ?pénztár</a:t>
            </a:r>
          </a:p>
          <a:p>
            <a:r>
              <a:rPr lang="hu-HU" dirty="0"/>
              <a:t>NY_TÉTEL(</a:t>
            </a:r>
            <a:r>
              <a:rPr lang="hu-HU" i="1" u="sng" dirty="0"/>
              <a:t>nyugta</a:t>
            </a:r>
            <a:r>
              <a:rPr lang="hu-HU" u="sng" dirty="0"/>
              <a:t>, </a:t>
            </a:r>
            <a:r>
              <a:rPr lang="hu-HU" i="1" u="sng" dirty="0"/>
              <a:t>kiadvány</a:t>
            </a:r>
            <a:r>
              <a:rPr lang="hu-HU" dirty="0"/>
              <a:t>, darab)</a:t>
            </a:r>
          </a:p>
          <a:p>
            <a:r>
              <a:rPr lang="hu-HU" dirty="0"/>
              <a:t>XOR NY_TÉTEL nem lesz, de az E mozgásnemű készletmozgásba kell </a:t>
            </a:r>
            <a:r>
              <a:rPr lang="hu-HU" dirty="0" err="1"/>
              <a:t>hivatk</a:t>
            </a:r>
            <a:r>
              <a:rPr lang="hu-HU" dirty="0"/>
              <a:t>. a nyugtára</a:t>
            </a:r>
          </a:p>
        </p:txBody>
      </p:sp>
    </p:spTree>
    <p:extLst>
      <p:ext uri="{BB962C8B-B14F-4D97-AF65-F5344CB8AC3E}">
        <p14:creationId xmlns:p14="http://schemas.microsoft.com/office/powerpoint/2010/main" val="395356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lipszis 47">
            <a:extLst>
              <a:ext uri="{FF2B5EF4-FFF2-40B4-BE49-F238E27FC236}">
                <a16:creationId xmlns:a16="http://schemas.microsoft.com/office/drawing/2014/main" id="{24CABC99-C63A-DDD4-85FD-CE7BD81F5F11}"/>
              </a:ext>
            </a:extLst>
          </p:cNvPr>
          <p:cNvSpPr/>
          <p:nvPr/>
        </p:nvSpPr>
        <p:spPr>
          <a:xfrm>
            <a:off x="9822356" y="1759593"/>
            <a:ext cx="1958839" cy="20972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Ellipszis 37">
            <a:extLst>
              <a:ext uri="{FF2B5EF4-FFF2-40B4-BE49-F238E27FC236}">
                <a16:creationId xmlns:a16="http://schemas.microsoft.com/office/drawing/2014/main" id="{54C4DA76-E8FE-45E1-3240-7251E9620ED6}"/>
              </a:ext>
            </a:extLst>
          </p:cNvPr>
          <p:cNvSpPr/>
          <p:nvPr/>
        </p:nvSpPr>
        <p:spPr>
          <a:xfrm>
            <a:off x="6779708" y="118631"/>
            <a:ext cx="2485239" cy="418492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2BB8AF3F-852F-5E3C-C386-F07B5F17D2F0}"/>
              </a:ext>
            </a:extLst>
          </p:cNvPr>
          <p:cNvSpPr txBox="1"/>
          <p:nvPr/>
        </p:nvSpPr>
        <p:spPr>
          <a:xfrm>
            <a:off x="9857064" y="192730"/>
            <a:ext cx="218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EK diagram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03D829CA-6794-0717-22D6-3481392A4AC1}"/>
              </a:ext>
            </a:extLst>
          </p:cNvPr>
          <p:cNvSpPr/>
          <p:nvPr/>
        </p:nvSpPr>
        <p:spPr>
          <a:xfrm>
            <a:off x="604007" y="2416032"/>
            <a:ext cx="1442907" cy="8388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MŰFAJ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7071D10B-AA76-34BE-6286-1D40620EBA02}"/>
              </a:ext>
            </a:extLst>
          </p:cNvPr>
          <p:cNvSpPr/>
          <p:nvPr/>
        </p:nvSpPr>
        <p:spPr>
          <a:xfrm>
            <a:off x="2870434" y="2563540"/>
            <a:ext cx="1442907" cy="8388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KÖNYV</a:t>
            </a:r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921B84EC-08AC-EA1D-3911-E278B21C5226}"/>
              </a:ext>
            </a:extLst>
          </p:cNvPr>
          <p:cNvCxnSpPr>
            <a:stCxn id="4" idx="1"/>
            <a:endCxn id="3" idx="3"/>
          </p:cNvCxnSpPr>
          <p:nvPr/>
        </p:nvCxnSpPr>
        <p:spPr>
          <a:xfrm flipH="1" flipV="1">
            <a:off x="2046914" y="2835482"/>
            <a:ext cx="823520" cy="14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6">
            <a:extLst>
              <a:ext uri="{FF2B5EF4-FFF2-40B4-BE49-F238E27FC236}">
                <a16:creationId xmlns:a16="http://schemas.microsoft.com/office/drawing/2014/main" id="{BC99B882-8109-9428-F23C-5271AF8C7B1D}"/>
              </a:ext>
            </a:extLst>
          </p:cNvPr>
          <p:cNvSpPr/>
          <p:nvPr/>
        </p:nvSpPr>
        <p:spPr>
          <a:xfrm>
            <a:off x="588627" y="3969395"/>
            <a:ext cx="1442907" cy="8388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SZERZŐ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C2EC2462-17C0-4303-47E5-59CE1E58CC75}"/>
              </a:ext>
            </a:extLst>
          </p:cNvPr>
          <p:cNvSpPr/>
          <p:nvPr/>
        </p:nvSpPr>
        <p:spPr>
          <a:xfrm>
            <a:off x="4405621" y="3969394"/>
            <a:ext cx="1442907" cy="8388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SZERZI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B3B937A9-E6B4-4D70-4314-1F326D722A0F}"/>
              </a:ext>
            </a:extLst>
          </p:cNvPr>
          <p:cNvCxnSpPr>
            <a:cxnSpLocks/>
            <a:stCxn id="8" idx="1"/>
            <a:endCxn id="4" idx="2"/>
          </p:cNvCxnSpPr>
          <p:nvPr/>
        </p:nvCxnSpPr>
        <p:spPr>
          <a:xfrm flipH="1" flipV="1">
            <a:off x="3591888" y="3402439"/>
            <a:ext cx="813733" cy="986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76EDFF43-7A2F-693D-F8FC-BD3C6491D650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2031534" y="4388844"/>
            <a:ext cx="23740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églalap 18">
            <a:extLst>
              <a:ext uri="{FF2B5EF4-FFF2-40B4-BE49-F238E27FC236}">
                <a16:creationId xmlns:a16="http://schemas.microsoft.com/office/drawing/2014/main" id="{5EC61EB2-E06C-637E-283A-8814111D1E66}"/>
              </a:ext>
            </a:extLst>
          </p:cNvPr>
          <p:cNvSpPr/>
          <p:nvPr/>
        </p:nvSpPr>
        <p:spPr>
          <a:xfrm>
            <a:off x="4750968" y="1340144"/>
            <a:ext cx="1442907" cy="8388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KIADVÁNY</a:t>
            </a:r>
          </a:p>
        </p:txBody>
      </p: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96FEF189-A163-AD55-FDE7-1C730C49AFA5}"/>
              </a:ext>
            </a:extLst>
          </p:cNvPr>
          <p:cNvCxnSpPr>
            <a:stCxn id="19" idx="1"/>
            <a:endCxn id="4" idx="0"/>
          </p:cNvCxnSpPr>
          <p:nvPr/>
        </p:nvCxnSpPr>
        <p:spPr>
          <a:xfrm flipH="1">
            <a:off x="3591888" y="1759594"/>
            <a:ext cx="1159080" cy="80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églalap 21">
            <a:extLst>
              <a:ext uri="{FF2B5EF4-FFF2-40B4-BE49-F238E27FC236}">
                <a16:creationId xmlns:a16="http://schemas.microsoft.com/office/drawing/2014/main" id="{7653A9FA-1961-6968-0A32-E38626FAA2EC}"/>
              </a:ext>
            </a:extLst>
          </p:cNvPr>
          <p:cNvSpPr/>
          <p:nvPr/>
        </p:nvSpPr>
        <p:spPr>
          <a:xfrm>
            <a:off x="630572" y="840298"/>
            <a:ext cx="1442907" cy="8388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KIADÓ</a:t>
            </a:r>
          </a:p>
        </p:txBody>
      </p: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39FD5500-74DF-F236-4518-3E03772D46D6}"/>
              </a:ext>
            </a:extLst>
          </p:cNvPr>
          <p:cNvCxnSpPr>
            <a:stCxn id="19" idx="1"/>
            <a:endCxn id="22" idx="3"/>
          </p:cNvCxnSpPr>
          <p:nvPr/>
        </p:nvCxnSpPr>
        <p:spPr>
          <a:xfrm flipH="1" flipV="1">
            <a:off x="2073479" y="1259748"/>
            <a:ext cx="2677489" cy="49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églalap 25">
            <a:extLst>
              <a:ext uri="{FF2B5EF4-FFF2-40B4-BE49-F238E27FC236}">
                <a16:creationId xmlns:a16="http://schemas.microsoft.com/office/drawing/2014/main" id="{D0EC264D-8A6D-DDD9-BA66-17ACBDEF0C86}"/>
              </a:ext>
            </a:extLst>
          </p:cNvPr>
          <p:cNvSpPr/>
          <p:nvPr/>
        </p:nvSpPr>
        <p:spPr>
          <a:xfrm>
            <a:off x="7302622" y="712367"/>
            <a:ext cx="1442907" cy="8388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BESZERZÉS</a:t>
            </a:r>
          </a:p>
        </p:txBody>
      </p:sp>
      <p:sp>
        <p:nvSpPr>
          <p:cNvPr id="27" name="Téglalap 26">
            <a:extLst>
              <a:ext uri="{FF2B5EF4-FFF2-40B4-BE49-F238E27FC236}">
                <a16:creationId xmlns:a16="http://schemas.microsoft.com/office/drawing/2014/main" id="{6BAD3C87-938D-189B-E4C3-320F1CC0EF78}"/>
              </a:ext>
            </a:extLst>
          </p:cNvPr>
          <p:cNvSpPr/>
          <p:nvPr/>
        </p:nvSpPr>
        <p:spPr>
          <a:xfrm>
            <a:off x="7352953" y="1819894"/>
            <a:ext cx="1442907" cy="8388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MOZGATÁS</a:t>
            </a:r>
          </a:p>
        </p:txBody>
      </p:sp>
      <p:sp>
        <p:nvSpPr>
          <p:cNvPr id="28" name="Téglalap 27">
            <a:extLst>
              <a:ext uri="{FF2B5EF4-FFF2-40B4-BE49-F238E27FC236}">
                <a16:creationId xmlns:a16="http://schemas.microsoft.com/office/drawing/2014/main" id="{C96894D2-466D-7AC2-5BB2-700B9CE226AA}"/>
              </a:ext>
            </a:extLst>
          </p:cNvPr>
          <p:cNvSpPr/>
          <p:nvPr/>
        </p:nvSpPr>
        <p:spPr>
          <a:xfrm>
            <a:off x="7352954" y="2917628"/>
            <a:ext cx="1442907" cy="8388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SELEJTEZÉS</a:t>
            </a:r>
          </a:p>
        </p:txBody>
      </p:sp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id="{74214C78-75C6-5029-232B-202476346CD1}"/>
              </a:ext>
            </a:extLst>
          </p:cNvPr>
          <p:cNvCxnSpPr>
            <a:stCxn id="26" idx="1"/>
            <a:endCxn id="19" idx="3"/>
          </p:cNvCxnSpPr>
          <p:nvPr/>
        </p:nvCxnSpPr>
        <p:spPr>
          <a:xfrm flipH="1">
            <a:off x="6193875" y="1131817"/>
            <a:ext cx="1108747" cy="62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nyíllal 31">
            <a:extLst>
              <a:ext uri="{FF2B5EF4-FFF2-40B4-BE49-F238E27FC236}">
                <a16:creationId xmlns:a16="http://schemas.microsoft.com/office/drawing/2014/main" id="{D887DBA6-D647-0B7E-E76B-173AE8942803}"/>
              </a:ext>
            </a:extLst>
          </p:cNvPr>
          <p:cNvCxnSpPr>
            <a:cxnSpLocks/>
            <a:stCxn id="27" idx="1"/>
            <a:endCxn id="19" idx="3"/>
          </p:cNvCxnSpPr>
          <p:nvPr/>
        </p:nvCxnSpPr>
        <p:spPr>
          <a:xfrm flipH="1" flipV="1">
            <a:off x="6193875" y="1759594"/>
            <a:ext cx="1159078" cy="479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>
            <a:extLst>
              <a:ext uri="{FF2B5EF4-FFF2-40B4-BE49-F238E27FC236}">
                <a16:creationId xmlns:a16="http://schemas.microsoft.com/office/drawing/2014/main" id="{E4FD3639-033A-7266-9741-F80F874E9117}"/>
              </a:ext>
            </a:extLst>
          </p:cNvPr>
          <p:cNvCxnSpPr>
            <a:stCxn id="28" idx="1"/>
            <a:endCxn id="19" idx="3"/>
          </p:cNvCxnSpPr>
          <p:nvPr/>
        </p:nvCxnSpPr>
        <p:spPr>
          <a:xfrm flipH="1" flipV="1">
            <a:off x="6193875" y="1759594"/>
            <a:ext cx="1159079" cy="157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zabadkézi sokszög: alakzat 38">
            <a:extLst>
              <a:ext uri="{FF2B5EF4-FFF2-40B4-BE49-F238E27FC236}">
                <a16:creationId xmlns:a16="http://schemas.microsoft.com/office/drawing/2014/main" id="{A09D5492-1B5D-8F5F-888B-7BEADBB0D975}"/>
              </a:ext>
            </a:extLst>
          </p:cNvPr>
          <p:cNvSpPr/>
          <p:nvPr/>
        </p:nvSpPr>
        <p:spPr>
          <a:xfrm>
            <a:off x="410805" y="2046914"/>
            <a:ext cx="621159" cy="647336"/>
          </a:xfrm>
          <a:custGeom>
            <a:avLst/>
            <a:gdLst>
              <a:gd name="connsiteX0" fmla="*/ 218369 w 621159"/>
              <a:gd name="connsiteY0" fmla="*/ 637563 h 647336"/>
              <a:gd name="connsiteX1" fmla="*/ 176424 w 621159"/>
              <a:gd name="connsiteY1" fmla="*/ 645952 h 647336"/>
              <a:gd name="connsiteX2" fmla="*/ 67367 w 621159"/>
              <a:gd name="connsiteY2" fmla="*/ 578840 h 647336"/>
              <a:gd name="connsiteX3" fmla="*/ 50589 w 621159"/>
              <a:gd name="connsiteY3" fmla="*/ 545284 h 647336"/>
              <a:gd name="connsiteX4" fmla="*/ 17034 w 621159"/>
              <a:gd name="connsiteY4" fmla="*/ 461394 h 647336"/>
              <a:gd name="connsiteX5" fmla="*/ 8645 w 621159"/>
              <a:gd name="connsiteY5" fmla="*/ 385893 h 647336"/>
              <a:gd name="connsiteX6" fmla="*/ 256 w 621159"/>
              <a:gd name="connsiteY6" fmla="*/ 318781 h 647336"/>
              <a:gd name="connsiteX7" fmla="*/ 25423 w 621159"/>
              <a:gd name="connsiteY7" fmla="*/ 167780 h 647336"/>
              <a:gd name="connsiteX8" fmla="*/ 50589 w 621159"/>
              <a:gd name="connsiteY8" fmla="*/ 117446 h 647336"/>
              <a:gd name="connsiteX9" fmla="*/ 100923 w 621159"/>
              <a:gd name="connsiteY9" fmla="*/ 41945 h 647336"/>
              <a:gd name="connsiteX10" fmla="*/ 176424 w 621159"/>
              <a:gd name="connsiteY10" fmla="*/ 0 h 647336"/>
              <a:gd name="connsiteX11" fmla="*/ 344204 w 621159"/>
              <a:gd name="connsiteY11" fmla="*/ 33556 h 647336"/>
              <a:gd name="connsiteX12" fmla="*/ 411316 w 621159"/>
              <a:gd name="connsiteY12" fmla="*/ 75501 h 647336"/>
              <a:gd name="connsiteX13" fmla="*/ 486817 w 621159"/>
              <a:gd name="connsiteY13" fmla="*/ 134224 h 647336"/>
              <a:gd name="connsiteX14" fmla="*/ 537151 w 621159"/>
              <a:gd name="connsiteY14" fmla="*/ 176169 h 647336"/>
              <a:gd name="connsiteX15" fmla="*/ 570707 w 621159"/>
              <a:gd name="connsiteY15" fmla="*/ 226503 h 647336"/>
              <a:gd name="connsiteX16" fmla="*/ 595874 w 621159"/>
              <a:gd name="connsiteY16" fmla="*/ 285225 h 647336"/>
              <a:gd name="connsiteX17" fmla="*/ 612652 w 621159"/>
              <a:gd name="connsiteY17" fmla="*/ 310392 h 647336"/>
              <a:gd name="connsiteX18" fmla="*/ 621041 w 621159"/>
              <a:gd name="connsiteY18" fmla="*/ 352337 h 647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21159" h="647336">
                <a:moveTo>
                  <a:pt x="218369" y="637563"/>
                </a:moveTo>
                <a:cubicBezTo>
                  <a:pt x="204387" y="640359"/>
                  <a:pt x="189713" y="651120"/>
                  <a:pt x="176424" y="645952"/>
                </a:cubicBezTo>
                <a:cubicBezTo>
                  <a:pt x="136642" y="630481"/>
                  <a:pt x="100698" y="605505"/>
                  <a:pt x="67367" y="578840"/>
                </a:cubicBezTo>
                <a:cubicBezTo>
                  <a:pt x="57602" y="571028"/>
                  <a:pt x="55233" y="556895"/>
                  <a:pt x="50589" y="545284"/>
                </a:cubicBezTo>
                <a:cubicBezTo>
                  <a:pt x="9125" y="441621"/>
                  <a:pt x="56381" y="540089"/>
                  <a:pt x="17034" y="461394"/>
                </a:cubicBezTo>
                <a:cubicBezTo>
                  <a:pt x="14238" y="436227"/>
                  <a:pt x="11604" y="411041"/>
                  <a:pt x="8645" y="385893"/>
                </a:cubicBezTo>
                <a:cubicBezTo>
                  <a:pt x="6011" y="363503"/>
                  <a:pt x="-1473" y="341259"/>
                  <a:pt x="256" y="318781"/>
                </a:cubicBezTo>
                <a:cubicBezTo>
                  <a:pt x="4170" y="267903"/>
                  <a:pt x="13047" y="217284"/>
                  <a:pt x="25423" y="167780"/>
                </a:cubicBezTo>
                <a:cubicBezTo>
                  <a:pt x="29972" y="149582"/>
                  <a:pt x="41607" y="133914"/>
                  <a:pt x="50589" y="117446"/>
                </a:cubicBezTo>
                <a:cubicBezTo>
                  <a:pt x="58058" y="103752"/>
                  <a:pt x="87317" y="54039"/>
                  <a:pt x="100923" y="41945"/>
                </a:cubicBezTo>
                <a:cubicBezTo>
                  <a:pt x="135538" y="11176"/>
                  <a:pt x="142247" y="11392"/>
                  <a:pt x="176424" y="0"/>
                </a:cubicBezTo>
                <a:cubicBezTo>
                  <a:pt x="232351" y="11185"/>
                  <a:pt x="288873" y="19723"/>
                  <a:pt x="344204" y="33556"/>
                </a:cubicBezTo>
                <a:cubicBezTo>
                  <a:pt x="370421" y="40110"/>
                  <a:pt x="389942" y="61252"/>
                  <a:pt x="411316" y="75501"/>
                </a:cubicBezTo>
                <a:cubicBezTo>
                  <a:pt x="502602" y="136358"/>
                  <a:pt x="407023" y="62409"/>
                  <a:pt x="486817" y="134224"/>
                </a:cubicBezTo>
                <a:cubicBezTo>
                  <a:pt x="503051" y="148834"/>
                  <a:pt x="522460" y="160009"/>
                  <a:pt x="537151" y="176169"/>
                </a:cubicBezTo>
                <a:cubicBezTo>
                  <a:pt x="550715" y="191090"/>
                  <a:pt x="564330" y="207373"/>
                  <a:pt x="570707" y="226503"/>
                </a:cubicBezTo>
                <a:cubicBezTo>
                  <a:pt x="580119" y="254737"/>
                  <a:pt x="579288" y="256200"/>
                  <a:pt x="595874" y="285225"/>
                </a:cubicBezTo>
                <a:cubicBezTo>
                  <a:pt x="600876" y="293979"/>
                  <a:pt x="608143" y="301374"/>
                  <a:pt x="612652" y="310392"/>
                </a:cubicBezTo>
                <a:cubicBezTo>
                  <a:pt x="622810" y="330707"/>
                  <a:pt x="621041" y="333140"/>
                  <a:pt x="621041" y="35233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Szabadkézi sokszög: alakzat 39">
            <a:extLst>
              <a:ext uri="{FF2B5EF4-FFF2-40B4-BE49-F238E27FC236}">
                <a16:creationId xmlns:a16="http://schemas.microsoft.com/office/drawing/2014/main" id="{6A8C57A0-B07D-8F2C-668B-7884430EA1CD}"/>
              </a:ext>
            </a:extLst>
          </p:cNvPr>
          <p:cNvSpPr/>
          <p:nvPr/>
        </p:nvSpPr>
        <p:spPr>
          <a:xfrm>
            <a:off x="914400" y="2290194"/>
            <a:ext cx="167792" cy="109057"/>
          </a:xfrm>
          <a:custGeom>
            <a:avLst/>
            <a:gdLst>
              <a:gd name="connsiteX0" fmla="*/ 0 w 167792"/>
              <a:gd name="connsiteY0" fmla="*/ 50334 h 109057"/>
              <a:gd name="connsiteX1" fmla="*/ 41945 w 167792"/>
              <a:gd name="connsiteY1" fmla="*/ 67112 h 109057"/>
              <a:gd name="connsiteX2" fmla="*/ 125835 w 167792"/>
              <a:gd name="connsiteY2" fmla="*/ 109057 h 109057"/>
              <a:gd name="connsiteX3" fmla="*/ 159391 w 167792"/>
              <a:gd name="connsiteY3" fmla="*/ 75501 h 109057"/>
              <a:gd name="connsiteX4" fmla="*/ 167780 w 167792"/>
              <a:gd name="connsiteY4" fmla="*/ 0 h 10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792" h="109057">
                <a:moveTo>
                  <a:pt x="0" y="50334"/>
                </a:moveTo>
                <a:cubicBezTo>
                  <a:pt x="13982" y="55927"/>
                  <a:pt x="28299" y="60744"/>
                  <a:pt x="41945" y="67112"/>
                </a:cubicBezTo>
                <a:cubicBezTo>
                  <a:pt x="70276" y="80333"/>
                  <a:pt x="125835" y="109057"/>
                  <a:pt x="125835" y="109057"/>
                </a:cubicBezTo>
                <a:cubicBezTo>
                  <a:pt x="137020" y="97872"/>
                  <a:pt x="153713" y="90265"/>
                  <a:pt x="159391" y="75501"/>
                </a:cubicBezTo>
                <a:cubicBezTo>
                  <a:pt x="168481" y="51867"/>
                  <a:pt x="167780" y="0"/>
                  <a:pt x="16778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8F912644-199E-B409-E0AD-9880DBC81B1C}"/>
              </a:ext>
            </a:extLst>
          </p:cNvPr>
          <p:cNvSpPr/>
          <p:nvPr/>
        </p:nvSpPr>
        <p:spPr>
          <a:xfrm>
            <a:off x="4398630" y="5514368"/>
            <a:ext cx="1442907" cy="8388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NYUGTA</a:t>
            </a:r>
          </a:p>
        </p:txBody>
      </p:sp>
      <p:sp>
        <p:nvSpPr>
          <p:cNvPr id="42" name="Téglalap 41">
            <a:extLst>
              <a:ext uri="{FF2B5EF4-FFF2-40B4-BE49-F238E27FC236}">
                <a16:creationId xmlns:a16="http://schemas.microsoft.com/office/drawing/2014/main" id="{72697C48-48B5-3311-C584-E2FDD0CD1F8C}"/>
              </a:ext>
            </a:extLst>
          </p:cNvPr>
          <p:cNvSpPr/>
          <p:nvPr/>
        </p:nvSpPr>
        <p:spPr>
          <a:xfrm>
            <a:off x="6782504" y="4441974"/>
            <a:ext cx="1442907" cy="8388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NYUGTA</a:t>
            </a:r>
          </a:p>
          <a:p>
            <a:pPr algn="ctr"/>
            <a:r>
              <a:rPr lang="hu-HU" dirty="0"/>
              <a:t>TÉTEL</a:t>
            </a:r>
          </a:p>
        </p:txBody>
      </p:sp>
      <p:cxnSp>
        <p:nvCxnSpPr>
          <p:cNvPr id="44" name="Egyenes összekötő nyíllal 43">
            <a:extLst>
              <a:ext uri="{FF2B5EF4-FFF2-40B4-BE49-F238E27FC236}">
                <a16:creationId xmlns:a16="http://schemas.microsoft.com/office/drawing/2014/main" id="{7DE1F5CD-0006-EB5F-5C12-B7B6B7091CAE}"/>
              </a:ext>
            </a:extLst>
          </p:cNvPr>
          <p:cNvCxnSpPr>
            <a:stCxn id="42" idx="1"/>
            <a:endCxn id="19" idx="2"/>
          </p:cNvCxnSpPr>
          <p:nvPr/>
        </p:nvCxnSpPr>
        <p:spPr>
          <a:xfrm flipH="1" flipV="1">
            <a:off x="5472422" y="2179043"/>
            <a:ext cx="1310082" cy="268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>
            <a:extLst>
              <a:ext uri="{FF2B5EF4-FFF2-40B4-BE49-F238E27FC236}">
                <a16:creationId xmlns:a16="http://schemas.microsoft.com/office/drawing/2014/main" id="{D2D73472-C3EF-C340-4D25-23B5FE3649A3}"/>
              </a:ext>
            </a:extLst>
          </p:cNvPr>
          <p:cNvCxnSpPr>
            <a:stCxn id="42" idx="1"/>
            <a:endCxn id="41" idx="3"/>
          </p:cNvCxnSpPr>
          <p:nvPr/>
        </p:nvCxnSpPr>
        <p:spPr>
          <a:xfrm flipH="1">
            <a:off x="5841537" y="4861424"/>
            <a:ext cx="940967" cy="107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églalap 46">
            <a:extLst>
              <a:ext uri="{FF2B5EF4-FFF2-40B4-BE49-F238E27FC236}">
                <a16:creationId xmlns:a16="http://schemas.microsoft.com/office/drawing/2014/main" id="{8525B788-9CA2-3AB4-224E-513C27C7EF9F}"/>
              </a:ext>
            </a:extLst>
          </p:cNvPr>
          <p:cNvSpPr/>
          <p:nvPr/>
        </p:nvSpPr>
        <p:spPr>
          <a:xfrm>
            <a:off x="10045826" y="2344722"/>
            <a:ext cx="1442907" cy="8388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KÉSZLET</a:t>
            </a:r>
          </a:p>
          <a:p>
            <a:pPr algn="ctr"/>
            <a:r>
              <a:rPr lang="hu-HU" dirty="0"/>
              <a:t>MOZGATÁS</a:t>
            </a:r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FEFE3874-8209-A983-57CB-3DE912E3B6C7}"/>
              </a:ext>
            </a:extLst>
          </p:cNvPr>
          <p:cNvSpPr txBox="1"/>
          <p:nvPr/>
        </p:nvSpPr>
        <p:spPr>
          <a:xfrm>
            <a:off x="9563449" y="1282363"/>
            <a:ext cx="82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XOR</a:t>
            </a:r>
          </a:p>
        </p:txBody>
      </p:sp>
    </p:spTree>
    <p:extLst>
      <p:ext uri="{BB962C8B-B14F-4D97-AF65-F5344CB8AC3E}">
        <p14:creationId xmlns:p14="http://schemas.microsoft.com/office/powerpoint/2010/main" val="326978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BB913C85-AE25-2DD7-EC7C-68FA6C858F64}"/>
              </a:ext>
            </a:extLst>
          </p:cNvPr>
          <p:cNvSpPr txBox="1"/>
          <p:nvPr/>
        </p:nvSpPr>
        <p:spPr>
          <a:xfrm>
            <a:off x="1015068" y="763398"/>
            <a:ext cx="100751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AKCIÓZÁS VERZIÓI</a:t>
            </a:r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akciós ár tól-ig meghat.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i="1" dirty="0"/>
              <a:t>n</a:t>
            </a:r>
            <a:r>
              <a:rPr lang="hu-HU" dirty="0"/>
              <a:t>-</a:t>
            </a:r>
            <a:r>
              <a:rPr lang="hu-HU" dirty="0" err="1"/>
              <a:t>et</a:t>
            </a:r>
            <a:r>
              <a:rPr lang="hu-HU" dirty="0"/>
              <a:t> fizet, (</a:t>
            </a:r>
            <a:r>
              <a:rPr lang="hu-HU" i="1" dirty="0"/>
              <a:t>n</a:t>
            </a:r>
            <a:r>
              <a:rPr lang="hu-HU" dirty="0"/>
              <a:t>+1)-</a:t>
            </a:r>
            <a:r>
              <a:rPr lang="hu-HU" dirty="0" err="1"/>
              <a:t>et</a:t>
            </a:r>
            <a:r>
              <a:rPr lang="hu-HU" dirty="0"/>
              <a:t> kap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végösszegre jár engedmény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végösszegre jár ajándékkönyv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törzsvásárlóival az eddig elköltött összeg alapján jár mindig engedmény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Pontgyűjtéssel </a:t>
            </a:r>
            <a:r>
              <a:rPr lang="hu-HU" dirty="0" err="1"/>
              <a:t>műk</a:t>
            </a:r>
            <a:r>
              <a:rPr lang="hu-HU" dirty="0"/>
              <a:t>. kártyával fizetés (x FT után 1 pont, és pontokkal is lehet fizetni )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+ nyereményjátékban való részvétel? 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B0DAC8B-FEE8-05EF-189B-A6553E740514}"/>
              </a:ext>
            </a:extLst>
          </p:cNvPr>
          <p:cNvSpPr txBox="1"/>
          <p:nvPr/>
        </p:nvSpPr>
        <p:spPr>
          <a:xfrm>
            <a:off x="1101754" y="5010715"/>
            <a:ext cx="5125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Ha lesz DOLGOZÓK </a:t>
            </a:r>
            <a:r>
              <a:rPr lang="hu-HU" dirty="0" err="1"/>
              <a:t>nyt</a:t>
            </a:r>
            <a:r>
              <a:rPr lang="hu-HU" dirty="0"/>
              <a:t>.</a:t>
            </a:r>
          </a:p>
          <a:p>
            <a:r>
              <a:rPr lang="hu-HU" dirty="0"/>
              <a:t>Akkor: ….</a:t>
            </a:r>
          </a:p>
        </p:txBody>
      </p:sp>
    </p:spTree>
    <p:extLst>
      <p:ext uri="{BB962C8B-B14F-4D97-AF65-F5344CB8AC3E}">
        <p14:creationId xmlns:p14="http://schemas.microsoft.com/office/powerpoint/2010/main" val="156492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2BB8AF3F-852F-5E3C-C386-F07B5F17D2F0}"/>
              </a:ext>
            </a:extLst>
          </p:cNvPr>
          <p:cNvSpPr txBox="1"/>
          <p:nvPr/>
        </p:nvSpPr>
        <p:spPr>
          <a:xfrm>
            <a:off x="9857064" y="192730"/>
            <a:ext cx="218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EK diagram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03D829CA-6794-0717-22D6-3481392A4AC1}"/>
              </a:ext>
            </a:extLst>
          </p:cNvPr>
          <p:cNvSpPr/>
          <p:nvPr/>
        </p:nvSpPr>
        <p:spPr>
          <a:xfrm>
            <a:off x="604007" y="2416032"/>
            <a:ext cx="1442907" cy="8388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MŰFAJ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7071D10B-AA76-34BE-6286-1D40620EBA02}"/>
              </a:ext>
            </a:extLst>
          </p:cNvPr>
          <p:cNvSpPr/>
          <p:nvPr/>
        </p:nvSpPr>
        <p:spPr>
          <a:xfrm>
            <a:off x="2870434" y="2563540"/>
            <a:ext cx="1442907" cy="8388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KÖNYV</a:t>
            </a:r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921B84EC-08AC-EA1D-3911-E278B21C5226}"/>
              </a:ext>
            </a:extLst>
          </p:cNvPr>
          <p:cNvCxnSpPr>
            <a:stCxn id="4" idx="1"/>
            <a:endCxn id="3" idx="3"/>
          </p:cNvCxnSpPr>
          <p:nvPr/>
        </p:nvCxnSpPr>
        <p:spPr>
          <a:xfrm flipH="1" flipV="1">
            <a:off x="2046914" y="2835482"/>
            <a:ext cx="823520" cy="14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6">
            <a:extLst>
              <a:ext uri="{FF2B5EF4-FFF2-40B4-BE49-F238E27FC236}">
                <a16:creationId xmlns:a16="http://schemas.microsoft.com/office/drawing/2014/main" id="{BC99B882-8109-9428-F23C-5271AF8C7B1D}"/>
              </a:ext>
            </a:extLst>
          </p:cNvPr>
          <p:cNvSpPr/>
          <p:nvPr/>
        </p:nvSpPr>
        <p:spPr>
          <a:xfrm>
            <a:off x="588627" y="3969395"/>
            <a:ext cx="1442907" cy="8388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SZERZŐ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C2EC2462-17C0-4303-47E5-59CE1E58CC75}"/>
              </a:ext>
            </a:extLst>
          </p:cNvPr>
          <p:cNvSpPr/>
          <p:nvPr/>
        </p:nvSpPr>
        <p:spPr>
          <a:xfrm>
            <a:off x="4405621" y="3969394"/>
            <a:ext cx="1442907" cy="8388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SZERZI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B3B937A9-E6B4-4D70-4314-1F326D722A0F}"/>
              </a:ext>
            </a:extLst>
          </p:cNvPr>
          <p:cNvCxnSpPr>
            <a:cxnSpLocks/>
            <a:stCxn id="8" idx="1"/>
            <a:endCxn id="4" idx="2"/>
          </p:cNvCxnSpPr>
          <p:nvPr/>
        </p:nvCxnSpPr>
        <p:spPr>
          <a:xfrm flipH="1" flipV="1">
            <a:off x="3591888" y="3402439"/>
            <a:ext cx="813733" cy="986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76EDFF43-7A2F-693D-F8FC-BD3C6491D650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2031534" y="4388844"/>
            <a:ext cx="23740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églalap 18">
            <a:extLst>
              <a:ext uri="{FF2B5EF4-FFF2-40B4-BE49-F238E27FC236}">
                <a16:creationId xmlns:a16="http://schemas.microsoft.com/office/drawing/2014/main" id="{5EC61EB2-E06C-637E-283A-8814111D1E66}"/>
              </a:ext>
            </a:extLst>
          </p:cNvPr>
          <p:cNvSpPr/>
          <p:nvPr/>
        </p:nvSpPr>
        <p:spPr>
          <a:xfrm>
            <a:off x="4750968" y="1340144"/>
            <a:ext cx="1442907" cy="8388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KIADVÁNY</a:t>
            </a:r>
          </a:p>
        </p:txBody>
      </p: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96FEF189-A163-AD55-FDE7-1C730C49AFA5}"/>
              </a:ext>
            </a:extLst>
          </p:cNvPr>
          <p:cNvCxnSpPr>
            <a:stCxn id="19" idx="1"/>
            <a:endCxn id="4" idx="0"/>
          </p:cNvCxnSpPr>
          <p:nvPr/>
        </p:nvCxnSpPr>
        <p:spPr>
          <a:xfrm flipH="1">
            <a:off x="3591888" y="1759594"/>
            <a:ext cx="1159080" cy="80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églalap 21">
            <a:extLst>
              <a:ext uri="{FF2B5EF4-FFF2-40B4-BE49-F238E27FC236}">
                <a16:creationId xmlns:a16="http://schemas.microsoft.com/office/drawing/2014/main" id="{7653A9FA-1961-6968-0A32-E38626FAA2EC}"/>
              </a:ext>
            </a:extLst>
          </p:cNvPr>
          <p:cNvSpPr/>
          <p:nvPr/>
        </p:nvSpPr>
        <p:spPr>
          <a:xfrm>
            <a:off x="630572" y="840298"/>
            <a:ext cx="1442907" cy="8388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KIADÓ</a:t>
            </a:r>
          </a:p>
        </p:txBody>
      </p: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39FD5500-74DF-F236-4518-3E03772D46D6}"/>
              </a:ext>
            </a:extLst>
          </p:cNvPr>
          <p:cNvCxnSpPr>
            <a:stCxn id="19" idx="1"/>
            <a:endCxn id="22" idx="3"/>
          </p:cNvCxnSpPr>
          <p:nvPr/>
        </p:nvCxnSpPr>
        <p:spPr>
          <a:xfrm flipH="1" flipV="1">
            <a:off x="2073479" y="1259748"/>
            <a:ext cx="2677489" cy="49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zabadkézi sokszög: alakzat 38">
            <a:extLst>
              <a:ext uri="{FF2B5EF4-FFF2-40B4-BE49-F238E27FC236}">
                <a16:creationId xmlns:a16="http://schemas.microsoft.com/office/drawing/2014/main" id="{A09D5492-1B5D-8F5F-888B-7BEADBB0D975}"/>
              </a:ext>
            </a:extLst>
          </p:cNvPr>
          <p:cNvSpPr/>
          <p:nvPr/>
        </p:nvSpPr>
        <p:spPr>
          <a:xfrm>
            <a:off x="410805" y="2046914"/>
            <a:ext cx="621159" cy="647336"/>
          </a:xfrm>
          <a:custGeom>
            <a:avLst/>
            <a:gdLst>
              <a:gd name="connsiteX0" fmla="*/ 218369 w 621159"/>
              <a:gd name="connsiteY0" fmla="*/ 637563 h 647336"/>
              <a:gd name="connsiteX1" fmla="*/ 176424 w 621159"/>
              <a:gd name="connsiteY1" fmla="*/ 645952 h 647336"/>
              <a:gd name="connsiteX2" fmla="*/ 67367 w 621159"/>
              <a:gd name="connsiteY2" fmla="*/ 578840 h 647336"/>
              <a:gd name="connsiteX3" fmla="*/ 50589 w 621159"/>
              <a:gd name="connsiteY3" fmla="*/ 545284 h 647336"/>
              <a:gd name="connsiteX4" fmla="*/ 17034 w 621159"/>
              <a:gd name="connsiteY4" fmla="*/ 461394 h 647336"/>
              <a:gd name="connsiteX5" fmla="*/ 8645 w 621159"/>
              <a:gd name="connsiteY5" fmla="*/ 385893 h 647336"/>
              <a:gd name="connsiteX6" fmla="*/ 256 w 621159"/>
              <a:gd name="connsiteY6" fmla="*/ 318781 h 647336"/>
              <a:gd name="connsiteX7" fmla="*/ 25423 w 621159"/>
              <a:gd name="connsiteY7" fmla="*/ 167780 h 647336"/>
              <a:gd name="connsiteX8" fmla="*/ 50589 w 621159"/>
              <a:gd name="connsiteY8" fmla="*/ 117446 h 647336"/>
              <a:gd name="connsiteX9" fmla="*/ 100923 w 621159"/>
              <a:gd name="connsiteY9" fmla="*/ 41945 h 647336"/>
              <a:gd name="connsiteX10" fmla="*/ 176424 w 621159"/>
              <a:gd name="connsiteY10" fmla="*/ 0 h 647336"/>
              <a:gd name="connsiteX11" fmla="*/ 344204 w 621159"/>
              <a:gd name="connsiteY11" fmla="*/ 33556 h 647336"/>
              <a:gd name="connsiteX12" fmla="*/ 411316 w 621159"/>
              <a:gd name="connsiteY12" fmla="*/ 75501 h 647336"/>
              <a:gd name="connsiteX13" fmla="*/ 486817 w 621159"/>
              <a:gd name="connsiteY13" fmla="*/ 134224 h 647336"/>
              <a:gd name="connsiteX14" fmla="*/ 537151 w 621159"/>
              <a:gd name="connsiteY14" fmla="*/ 176169 h 647336"/>
              <a:gd name="connsiteX15" fmla="*/ 570707 w 621159"/>
              <a:gd name="connsiteY15" fmla="*/ 226503 h 647336"/>
              <a:gd name="connsiteX16" fmla="*/ 595874 w 621159"/>
              <a:gd name="connsiteY16" fmla="*/ 285225 h 647336"/>
              <a:gd name="connsiteX17" fmla="*/ 612652 w 621159"/>
              <a:gd name="connsiteY17" fmla="*/ 310392 h 647336"/>
              <a:gd name="connsiteX18" fmla="*/ 621041 w 621159"/>
              <a:gd name="connsiteY18" fmla="*/ 352337 h 647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21159" h="647336">
                <a:moveTo>
                  <a:pt x="218369" y="637563"/>
                </a:moveTo>
                <a:cubicBezTo>
                  <a:pt x="204387" y="640359"/>
                  <a:pt x="189713" y="651120"/>
                  <a:pt x="176424" y="645952"/>
                </a:cubicBezTo>
                <a:cubicBezTo>
                  <a:pt x="136642" y="630481"/>
                  <a:pt x="100698" y="605505"/>
                  <a:pt x="67367" y="578840"/>
                </a:cubicBezTo>
                <a:cubicBezTo>
                  <a:pt x="57602" y="571028"/>
                  <a:pt x="55233" y="556895"/>
                  <a:pt x="50589" y="545284"/>
                </a:cubicBezTo>
                <a:cubicBezTo>
                  <a:pt x="9125" y="441621"/>
                  <a:pt x="56381" y="540089"/>
                  <a:pt x="17034" y="461394"/>
                </a:cubicBezTo>
                <a:cubicBezTo>
                  <a:pt x="14238" y="436227"/>
                  <a:pt x="11604" y="411041"/>
                  <a:pt x="8645" y="385893"/>
                </a:cubicBezTo>
                <a:cubicBezTo>
                  <a:pt x="6011" y="363503"/>
                  <a:pt x="-1473" y="341259"/>
                  <a:pt x="256" y="318781"/>
                </a:cubicBezTo>
                <a:cubicBezTo>
                  <a:pt x="4170" y="267903"/>
                  <a:pt x="13047" y="217284"/>
                  <a:pt x="25423" y="167780"/>
                </a:cubicBezTo>
                <a:cubicBezTo>
                  <a:pt x="29972" y="149582"/>
                  <a:pt x="41607" y="133914"/>
                  <a:pt x="50589" y="117446"/>
                </a:cubicBezTo>
                <a:cubicBezTo>
                  <a:pt x="58058" y="103752"/>
                  <a:pt x="87317" y="54039"/>
                  <a:pt x="100923" y="41945"/>
                </a:cubicBezTo>
                <a:cubicBezTo>
                  <a:pt x="135538" y="11176"/>
                  <a:pt x="142247" y="11392"/>
                  <a:pt x="176424" y="0"/>
                </a:cubicBezTo>
                <a:cubicBezTo>
                  <a:pt x="232351" y="11185"/>
                  <a:pt x="288873" y="19723"/>
                  <a:pt x="344204" y="33556"/>
                </a:cubicBezTo>
                <a:cubicBezTo>
                  <a:pt x="370421" y="40110"/>
                  <a:pt x="389942" y="61252"/>
                  <a:pt x="411316" y="75501"/>
                </a:cubicBezTo>
                <a:cubicBezTo>
                  <a:pt x="502602" y="136358"/>
                  <a:pt x="407023" y="62409"/>
                  <a:pt x="486817" y="134224"/>
                </a:cubicBezTo>
                <a:cubicBezTo>
                  <a:pt x="503051" y="148834"/>
                  <a:pt x="522460" y="160009"/>
                  <a:pt x="537151" y="176169"/>
                </a:cubicBezTo>
                <a:cubicBezTo>
                  <a:pt x="550715" y="191090"/>
                  <a:pt x="564330" y="207373"/>
                  <a:pt x="570707" y="226503"/>
                </a:cubicBezTo>
                <a:cubicBezTo>
                  <a:pt x="580119" y="254737"/>
                  <a:pt x="579288" y="256200"/>
                  <a:pt x="595874" y="285225"/>
                </a:cubicBezTo>
                <a:cubicBezTo>
                  <a:pt x="600876" y="293979"/>
                  <a:pt x="608143" y="301374"/>
                  <a:pt x="612652" y="310392"/>
                </a:cubicBezTo>
                <a:cubicBezTo>
                  <a:pt x="622810" y="330707"/>
                  <a:pt x="621041" y="333140"/>
                  <a:pt x="621041" y="35233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Szabadkézi sokszög: alakzat 39">
            <a:extLst>
              <a:ext uri="{FF2B5EF4-FFF2-40B4-BE49-F238E27FC236}">
                <a16:creationId xmlns:a16="http://schemas.microsoft.com/office/drawing/2014/main" id="{6A8C57A0-B07D-8F2C-668B-7884430EA1CD}"/>
              </a:ext>
            </a:extLst>
          </p:cNvPr>
          <p:cNvSpPr/>
          <p:nvPr/>
        </p:nvSpPr>
        <p:spPr>
          <a:xfrm>
            <a:off x="914400" y="2290194"/>
            <a:ext cx="167792" cy="109057"/>
          </a:xfrm>
          <a:custGeom>
            <a:avLst/>
            <a:gdLst>
              <a:gd name="connsiteX0" fmla="*/ 0 w 167792"/>
              <a:gd name="connsiteY0" fmla="*/ 50334 h 109057"/>
              <a:gd name="connsiteX1" fmla="*/ 41945 w 167792"/>
              <a:gd name="connsiteY1" fmla="*/ 67112 h 109057"/>
              <a:gd name="connsiteX2" fmla="*/ 125835 w 167792"/>
              <a:gd name="connsiteY2" fmla="*/ 109057 h 109057"/>
              <a:gd name="connsiteX3" fmla="*/ 159391 w 167792"/>
              <a:gd name="connsiteY3" fmla="*/ 75501 h 109057"/>
              <a:gd name="connsiteX4" fmla="*/ 167780 w 167792"/>
              <a:gd name="connsiteY4" fmla="*/ 0 h 10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792" h="109057">
                <a:moveTo>
                  <a:pt x="0" y="50334"/>
                </a:moveTo>
                <a:cubicBezTo>
                  <a:pt x="13982" y="55927"/>
                  <a:pt x="28299" y="60744"/>
                  <a:pt x="41945" y="67112"/>
                </a:cubicBezTo>
                <a:cubicBezTo>
                  <a:pt x="70276" y="80333"/>
                  <a:pt x="125835" y="109057"/>
                  <a:pt x="125835" y="109057"/>
                </a:cubicBezTo>
                <a:cubicBezTo>
                  <a:pt x="137020" y="97872"/>
                  <a:pt x="153713" y="90265"/>
                  <a:pt x="159391" y="75501"/>
                </a:cubicBezTo>
                <a:cubicBezTo>
                  <a:pt x="168481" y="51867"/>
                  <a:pt x="167780" y="0"/>
                  <a:pt x="16778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8F912644-199E-B409-E0AD-9880DBC81B1C}"/>
              </a:ext>
            </a:extLst>
          </p:cNvPr>
          <p:cNvSpPr/>
          <p:nvPr/>
        </p:nvSpPr>
        <p:spPr>
          <a:xfrm>
            <a:off x="4398630" y="5514368"/>
            <a:ext cx="1442907" cy="8388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NYUGTA</a:t>
            </a:r>
          </a:p>
        </p:txBody>
      </p:sp>
      <p:sp>
        <p:nvSpPr>
          <p:cNvPr id="42" name="Téglalap 41">
            <a:extLst>
              <a:ext uri="{FF2B5EF4-FFF2-40B4-BE49-F238E27FC236}">
                <a16:creationId xmlns:a16="http://schemas.microsoft.com/office/drawing/2014/main" id="{72697C48-48B5-3311-C584-E2FDD0CD1F8C}"/>
              </a:ext>
            </a:extLst>
          </p:cNvPr>
          <p:cNvSpPr/>
          <p:nvPr/>
        </p:nvSpPr>
        <p:spPr>
          <a:xfrm>
            <a:off x="6782504" y="4441974"/>
            <a:ext cx="1442907" cy="8388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NYUGTA</a:t>
            </a:r>
          </a:p>
          <a:p>
            <a:pPr algn="ctr"/>
            <a:r>
              <a:rPr lang="hu-HU" dirty="0"/>
              <a:t>TÉTEL</a:t>
            </a:r>
          </a:p>
        </p:txBody>
      </p:sp>
      <p:cxnSp>
        <p:nvCxnSpPr>
          <p:cNvPr id="44" name="Egyenes összekötő nyíllal 43">
            <a:extLst>
              <a:ext uri="{FF2B5EF4-FFF2-40B4-BE49-F238E27FC236}">
                <a16:creationId xmlns:a16="http://schemas.microsoft.com/office/drawing/2014/main" id="{7DE1F5CD-0006-EB5F-5C12-B7B6B7091CAE}"/>
              </a:ext>
            </a:extLst>
          </p:cNvPr>
          <p:cNvCxnSpPr>
            <a:stCxn id="42" idx="1"/>
            <a:endCxn id="19" idx="2"/>
          </p:cNvCxnSpPr>
          <p:nvPr/>
        </p:nvCxnSpPr>
        <p:spPr>
          <a:xfrm flipH="1" flipV="1">
            <a:off x="5472422" y="2179043"/>
            <a:ext cx="1310082" cy="268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>
            <a:extLst>
              <a:ext uri="{FF2B5EF4-FFF2-40B4-BE49-F238E27FC236}">
                <a16:creationId xmlns:a16="http://schemas.microsoft.com/office/drawing/2014/main" id="{D2D73472-C3EF-C340-4D25-23B5FE3649A3}"/>
              </a:ext>
            </a:extLst>
          </p:cNvPr>
          <p:cNvCxnSpPr>
            <a:stCxn id="42" idx="1"/>
            <a:endCxn id="41" idx="3"/>
          </p:cNvCxnSpPr>
          <p:nvPr/>
        </p:nvCxnSpPr>
        <p:spPr>
          <a:xfrm flipH="1">
            <a:off x="5841537" y="4861424"/>
            <a:ext cx="940967" cy="107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églalap 46">
            <a:extLst>
              <a:ext uri="{FF2B5EF4-FFF2-40B4-BE49-F238E27FC236}">
                <a16:creationId xmlns:a16="http://schemas.microsoft.com/office/drawing/2014/main" id="{8525B788-9CA2-3AB4-224E-513C27C7EF9F}"/>
              </a:ext>
            </a:extLst>
          </p:cNvPr>
          <p:cNvSpPr/>
          <p:nvPr/>
        </p:nvSpPr>
        <p:spPr>
          <a:xfrm>
            <a:off x="7291430" y="1325470"/>
            <a:ext cx="1442907" cy="8388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KÉSZLET</a:t>
            </a:r>
          </a:p>
          <a:p>
            <a:pPr algn="ctr"/>
            <a:r>
              <a:rPr lang="hu-HU" dirty="0"/>
              <a:t>MOZGATÁS</a:t>
            </a:r>
          </a:p>
        </p:txBody>
      </p: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D2025A05-2E45-DE16-1562-4B33552C0870}"/>
              </a:ext>
            </a:extLst>
          </p:cNvPr>
          <p:cNvCxnSpPr>
            <a:cxnSpLocks/>
            <a:stCxn id="47" idx="1"/>
            <a:endCxn id="19" idx="3"/>
          </p:cNvCxnSpPr>
          <p:nvPr/>
        </p:nvCxnSpPr>
        <p:spPr>
          <a:xfrm flipH="1">
            <a:off x="6193875" y="1744920"/>
            <a:ext cx="1097555" cy="1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églalap 16">
            <a:extLst>
              <a:ext uri="{FF2B5EF4-FFF2-40B4-BE49-F238E27FC236}">
                <a16:creationId xmlns:a16="http://schemas.microsoft.com/office/drawing/2014/main" id="{24952750-FE1F-782B-2DA0-FB4BEAEEA28E}"/>
              </a:ext>
            </a:extLst>
          </p:cNvPr>
          <p:cNvSpPr/>
          <p:nvPr/>
        </p:nvSpPr>
        <p:spPr>
          <a:xfrm>
            <a:off x="7291430" y="377396"/>
            <a:ext cx="1310083" cy="640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Árak</a:t>
            </a:r>
          </a:p>
        </p:txBody>
      </p:sp>
      <p:cxnSp>
        <p:nvCxnSpPr>
          <p:cNvPr id="23" name="Egyenes összekötő nyíllal 22">
            <a:extLst>
              <a:ext uri="{FF2B5EF4-FFF2-40B4-BE49-F238E27FC236}">
                <a16:creationId xmlns:a16="http://schemas.microsoft.com/office/drawing/2014/main" id="{F9A98793-4DEB-6700-A9EB-2AB3A083879F}"/>
              </a:ext>
            </a:extLst>
          </p:cNvPr>
          <p:cNvCxnSpPr>
            <a:cxnSpLocks/>
            <a:stCxn id="17" idx="1"/>
            <a:endCxn id="19" idx="0"/>
          </p:cNvCxnSpPr>
          <p:nvPr/>
        </p:nvCxnSpPr>
        <p:spPr>
          <a:xfrm flipH="1">
            <a:off x="5472422" y="697751"/>
            <a:ext cx="1819008" cy="64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857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8270D79D-0983-74B5-30FA-F081FCD2D583}"/>
              </a:ext>
            </a:extLst>
          </p:cNvPr>
          <p:cNvSpPr txBox="1"/>
          <p:nvPr/>
        </p:nvSpPr>
        <p:spPr>
          <a:xfrm>
            <a:off x="247200" y="311708"/>
            <a:ext cx="622463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ENGEDMÉNY(</a:t>
            </a:r>
            <a:r>
              <a:rPr lang="hu-HU" u="sng" dirty="0" err="1"/>
              <a:t>Kdátum</a:t>
            </a:r>
            <a:r>
              <a:rPr lang="hu-HU" dirty="0"/>
              <a:t>, </a:t>
            </a:r>
            <a:r>
              <a:rPr lang="hu-HU" u="sng" dirty="0"/>
              <a:t>százalék</a:t>
            </a:r>
            <a:r>
              <a:rPr lang="hu-HU" dirty="0"/>
              <a:t> , végösszegtől )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NYUGTA(+ százalék, fizetendő)</a:t>
            </a:r>
          </a:p>
          <a:p>
            <a:endParaRPr lang="hu-HU" dirty="0"/>
          </a:p>
          <a:p>
            <a:endParaRPr lang="hu-HU" dirty="0"/>
          </a:p>
          <a:p>
            <a:r>
              <a:rPr lang="hu-HU" sz="4400" dirty="0">
                <a:solidFill>
                  <a:srgbClr val="FF0000"/>
                </a:solidFill>
              </a:rPr>
              <a:t>folytatás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A4AFA67-A4CD-51BC-2C15-C524B3F7F812}"/>
              </a:ext>
            </a:extLst>
          </p:cNvPr>
          <p:cNvSpPr txBox="1"/>
          <p:nvPr/>
        </p:nvSpPr>
        <p:spPr>
          <a:xfrm>
            <a:off x="3359515" y="4399961"/>
            <a:ext cx="3741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Select</a:t>
            </a:r>
            <a:r>
              <a:rPr lang="hu-HU" dirty="0"/>
              <a:t>  fizetendő </a:t>
            </a:r>
          </a:p>
          <a:p>
            <a:r>
              <a:rPr lang="hu-HU" dirty="0" err="1"/>
              <a:t>from</a:t>
            </a:r>
            <a:r>
              <a:rPr lang="hu-HU" dirty="0"/>
              <a:t> nyugta </a:t>
            </a:r>
          </a:p>
          <a:p>
            <a:r>
              <a:rPr lang="hu-HU" dirty="0" err="1"/>
              <a:t>Where</a:t>
            </a:r>
            <a:r>
              <a:rPr lang="hu-HU" dirty="0"/>
              <a:t> </a:t>
            </a:r>
          </a:p>
        </p:txBody>
      </p:sp>
      <p:graphicFrame>
        <p:nvGraphicFramePr>
          <p:cNvPr id="5" name="Táblázat 5">
            <a:extLst>
              <a:ext uri="{FF2B5EF4-FFF2-40B4-BE49-F238E27FC236}">
                <a16:creationId xmlns:a16="http://schemas.microsoft.com/office/drawing/2014/main" id="{827587A3-D1C0-22DA-0FD1-C58DA76E8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328351"/>
              </p:ext>
            </p:extLst>
          </p:nvPr>
        </p:nvGraphicFramePr>
        <p:xfrm>
          <a:off x="3732686" y="88203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683516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377140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05527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kDátum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Százalék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végÖsszegtől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304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2020.03.04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76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2020.03.04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809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2020.03.04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2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16697"/>
                  </a:ext>
                </a:extLst>
              </a:tr>
            </a:tbl>
          </a:graphicData>
        </a:graphic>
      </p:graphicFrame>
      <p:sp>
        <p:nvSpPr>
          <p:cNvPr id="6" name="Szövegdoboz 5">
            <a:extLst>
              <a:ext uri="{FF2B5EF4-FFF2-40B4-BE49-F238E27FC236}">
                <a16:creationId xmlns:a16="http://schemas.microsoft.com/office/drawing/2014/main" id="{E3C49DDB-45FA-054A-DD29-F25FAF698BD1}"/>
              </a:ext>
            </a:extLst>
          </p:cNvPr>
          <p:cNvSpPr txBox="1"/>
          <p:nvPr/>
        </p:nvSpPr>
        <p:spPr>
          <a:xfrm>
            <a:off x="6386301" y="3429000"/>
            <a:ext cx="547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Minél nagyobb az összeg, annál nagyobb százalék legyen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BD67B698-EB8D-DE9F-E963-3A1BC8FF9022}"/>
              </a:ext>
            </a:extLst>
          </p:cNvPr>
          <p:cNvSpPr/>
          <p:nvPr/>
        </p:nvSpPr>
        <p:spPr>
          <a:xfrm>
            <a:off x="3128678" y="3753392"/>
            <a:ext cx="2739145" cy="1854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CA5C50DF-67B8-7CF5-DA3B-D5E6D5F94DEE}"/>
              </a:ext>
            </a:extLst>
          </p:cNvPr>
          <p:cNvSpPr txBox="1"/>
          <p:nvPr/>
        </p:nvSpPr>
        <p:spPr>
          <a:xfrm>
            <a:off x="6665720" y="5700045"/>
            <a:ext cx="3061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Végigfut az összes lehetőségen</a:t>
            </a:r>
          </a:p>
          <a:p>
            <a:r>
              <a:rPr lang="hu-HU" dirty="0"/>
              <a:t>Fizetendő- </a:t>
            </a:r>
            <a:r>
              <a:rPr lang="hu-HU" dirty="0" err="1"/>
              <a:t>végÖsszegtől</a:t>
            </a:r>
            <a:r>
              <a:rPr lang="hu-HU" dirty="0"/>
              <a:t> &gt; 0 </a:t>
            </a:r>
          </a:p>
        </p:txBody>
      </p:sp>
    </p:spTree>
    <p:extLst>
      <p:ext uri="{BB962C8B-B14F-4D97-AF65-F5344CB8AC3E}">
        <p14:creationId xmlns:p14="http://schemas.microsoft.com/office/powerpoint/2010/main" val="408803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2BB8AF3F-852F-5E3C-C386-F07B5F17D2F0}"/>
              </a:ext>
            </a:extLst>
          </p:cNvPr>
          <p:cNvSpPr txBox="1"/>
          <p:nvPr/>
        </p:nvSpPr>
        <p:spPr>
          <a:xfrm>
            <a:off x="9857064" y="192730"/>
            <a:ext cx="218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EK diagram 3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03D829CA-6794-0717-22D6-3481392A4AC1}"/>
              </a:ext>
            </a:extLst>
          </p:cNvPr>
          <p:cNvSpPr/>
          <p:nvPr/>
        </p:nvSpPr>
        <p:spPr>
          <a:xfrm>
            <a:off x="604007" y="2416032"/>
            <a:ext cx="1442907" cy="8388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MŰFAJ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7071D10B-AA76-34BE-6286-1D40620EBA02}"/>
              </a:ext>
            </a:extLst>
          </p:cNvPr>
          <p:cNvSpPr/>
          <p:nvPr/>
        </p:nvSpPr>
        <p:spPr>
          <a:xfrm>
            <a:off x="2870434" y="2563540"/>
            <a:ext cx="1442907" cy="8388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KÖNYV</a:t>
            </a:r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921B84EC-08AC-EA1D-3911-E278B21C5226}"/>
              </a:ext>
            </a:extLst>
          </p:cNvPr>
          <p:cNvCxnSpPr>
            <a:stCxn id="4" idx="1"/>
            <a:endCxn id="3" idx="3"/>
          </p:cNvCxnSpPr>
          <p:nvPr/>
        </p:nvCxnSpPr>
        <p:spPr>
          <a:xfrm flipH="1" flipV="1">
            <a:off x="2046914" y="2835482"/>
            <a:ext cx="823520" cy="14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6">
            <a:extLst>
              <a:ext uri="{FF2B5EF4-FFF2-40B4-BE49-F238E27FC236}">
                <a16:creationId xmlns:a16="http://schemas.microsoft.com/office/drawing/2014/main" id="{BC99B882-8109-9428-F23C-5271AF8C7B1D}"/>
              </a:ext>
            </a:extLst>
          </p:cNvPr>
          <p:cNvSpPr/>
          <p:nvPr/>
        </p:nvSpPr>
        <p:spPr>
          <a:xfrm>
            <a:off x="588627" y="3969395"/>
            <a:ext cx="1442907" cy="8388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SZERZŐ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C2EC2462-17C0-4303-47E5-59CE1E58CC75}"/>
              </a:ext>
            </a:extLst>
          </p:cNvPr>
          <p:cNvSpPr/>
          <p:nvPr/>
        </p:nvSpPr>
        <p:spPr>
          <a:xfrm>
            <a:off x="4405621" y="3969394"/>
            <a:ext cx="1442907" cy="8388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SZERZI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B3B937A9-E6B4-4D70-4314-1F326D722A0F}"/>
              </a:ext>
            </a:extLst>
          </p:cNvPr>
          <p:cNvCxnSpPr>
            <a:cxnSpLocks/>
            <a:stCxn id="8" idx="1"/>
            <a:endCxn id="4" idx="2"/>
          </p:cNvCxnSpPr>
          <p:nvPr/>
        </p:nvCxnSpPr>
        <p:spPr>
          <a:xfrm flipH="1" flipV="1">
            <a:off x="3591888" y="3402439"/>
            <a:ext cx="813733" cy="986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76EDFF43-7A2F-693D-F8FC-BD3C6491D650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2031534" y="4388844"/>
            <a:ext cx="23740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églalap 18">
            <a:extLst>
              <a:ext uri="{FF2B5EF4-FFF2-40B4-BE49-F238E27FC236}">
                <a16:creationId xmlns:a16="http://schemas.microsoft.com/office/drawing/2014/main" id="{5EC61EB2-E06C-637E-283A-8814111D1E66}"/>
              </a:ext>
            </a:extLst>
          </p:cNvPr>
          <p:cNvSpPr/>
          <p:nvPr/>
        </p:nvSpPr>
        <p:spPr>
          <a:xfrm>
            <a:off x="4750968" y="1340144"/>
            <a:ext cx="1442907" cy="8388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KIADVÁNY</a:t>
            </a:r>
          </a:p>
        </p:txBody>
      </p: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96FEF189-A163-AD55-FDE7-1C730C49AFA5}"/>
              </a:ext>
            </a:extLst>
          </p:cNvPr>
          <p:cNvCxnSpPr>
            <a:stCxn id="19" idx="1"/>
            <a:endCxn id="4" idx="0"/>
          </p:cNvCxnSpPr>
          <p:nvPr/>
        </p:nvCxnSpPr>
        <p:spPr>
          <a:xfrm flipH="1">
            <a:off x="3591888" y="1759594"/>
            <a:ext cx="1159080" cy="80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églalap 21">
            <a:extLst>
              <a:ext uri="{FF2B5EF4-FFF2-40B4-BE49-F238E27FC236}">
                <a16:creationId xmlns:a16="http://schemas.microsoft.com/office/drawing/2014/main" id="{7653A9FA-1961-6968-0A32-E38626FAA2EC}"/>
              </a:ext>
            </a:extLst>
          </p:cNvPr>
          <p:cNvSpPr/>
          <p:nvPr/>
        </p:nvSpPr>
        <p:spPr>
          <a:xfrm>
            <a:off x="630572" y="840298"/>
            <a:ext cx="1442907" cy="8388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KIADÓ</a:t>
            </a:r>
          </a:p>
        </p:txBody>
      </p: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39FD5500-74DF-F236-4518-3E03772D46D6}"/>
              </a:ext>
            </a:extLst>
          </p:cNvPr>
          <p:cNvCxnSpPr>
            <a:stCxn id="19" idx="1"/>
            <a:endCxn id="22" idx="3"/>
          </p:cNvCxnSpPr>
          <p:nvPr/>
        </p:nvCxnSpPr>
        <p:spPr>
          <a:xfrm flipH="1" flipV="1">
            <a:off x="2073479" y="1259748"/>
            <a:ext cx="2677489" cy="49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zabadkézi sokszög: alakzat 38">
            <a:extLst>
              <a:ext uri="{FF2B5EF4-FFF2-40B4-BE49-F238E27FC236}">
                <a16:creationId xmlns:a16="http://schemas.microsoft.com/office/drawing/2014/main" id="{A09D5492-1B5D-8F5F-888B-7BEADBB0D975}"/>
              </a:ext>
            </a:extLst>
          </p:cNvPr>
          <p:cNvSpPr/>
          <p:nvPr/>
        </p:nvSpPr>
        <p:spPr>
          <a:xfrm>
            <a:off x="410805" y="2046914"/>
            <a:ext cx="621159" cy="647336"/>
          </a:xfrm>
          <a:custGeom>
            <a:avLst/>
            <a:gdLst>
              <a:gd name="connsiteX0" fmla="*/ 218369 w 621159"/>
              <a:gd name="connsiteY0" fmla="*/ 637563 h 647336"/>
              <a:gd name="connsiteX1" fmla="*/ 176424 w 621159"/>
              <a:gd name="connsiteY1" fmla="*/ 645952 h 647336"/>
              <a:gd name="connsiteX2" fmla="*/ 67367 w 621159"/>
              <a:gd name="connsiteY2" fmla="*/ 578840 h 647336"/>
              <a:gd name="connsiteX3" fmla="*/ 50589 w 621159"/>
              <a:gd name="connsiteY3" fmla="*/ 545284 h 647336"/>
              <a:gd name="connsiteX4" fmla="*/ 17034 w 621159"/>
              <a:gd name="connsiteY4" fmla="*/ 461394 h 647336"/>
              <a:gd name="connsiteX5" fmla="*/ 8645 w 621159"/>
              <a:gd name="connsiteY5" fmla="*/ 385893 h 647336"/>
              <a:gd name="connsiteX6" fmla="*/ 256 w 621159"/>
              <a:gd name="connsiteY6" fmla="*/ 318781 h 647336"/>
              <a:gd name="connsiteX7" fmla="*/ 25423 w 621159"/>
              <a:gd name="connsiteY7" fmla="*/ 167780 h 647336"/>
              <a:gd name="connsiteX8" fmla="*/ 50589 w 621159"/>
              <a:gd name="connsiteY8" fmla="*/ 117446 h 647336"/>
              <a:gd name="connsiteX9" fmla="*/ 100923 w 621159"/>
              <a:gd name="connsiteY9" fmla="*/ 41945 h 647336"/>
              <a:gd name="connsiteX10" fmla="*/ 176424 w 621159"/>
              <a:gd name="connsiteY10" fmla="*/ 0 h 647336"/>
              <a:gd name="connsiteX11" fmla="*/ 344204 w 621159"/>
              <a:gd name="connsiteY11" fmla="*/ 33556 h 647336"/>
              <a:gd name="connsiteX12" fmla="*/ 411316 w 621159"/>
              <a:gd name="connsiteY12" fmla="*/ 75501 h 647336"/>
              <a:gd name="connsiteX13" fmla="*/ 486817 w 621159"/>
              <a:gd name="connsiteY13" fmla="*/ 134224 h 647336"/>
              <a:gd name="connsiteX14" fmla="*/ 537151 w 621159"/>
              <a:gd name="connsiteY14" fmla="*/ 176169 h 647336"/>
              <a:gd name="connsiteX15" fmla="*/ 570707 w 621159"/>
              <a:gd name="connsiteY15" fmla="*/ 226503 h 647336"/>
              <a:gd name="connsiteX16" fmla="*/ 595874 w 621159"/>
              <a:gd name="connsiteY16" fmla="*/ 285225 h 647336"/>
              <a:gd name="connsiteX17" fmla="*/ 612652 w 621159"/>
              <a:gd name="connsiteY17" fmla="*/ 310392 h 647336"/>
              <a:gd name="connsiteX18" fmla="*/ 621041 w 621159"/>
              <a:gd name="connsiteY18" fmla="*/ 352337 h 647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21159" h="647336">
                <a:moveTo>
                  <a:pt x="218369" y="637563"/>
                </a:moveTo>
                <a:cubicBezTo>
                  <a:pt x="204387" y="640359"/>
                  <a:pt x="189713" y="651120"/>
                  <a:pt x="176424" y="645952"/>
                </a:cubicBezTo>
                <a:cubicBezTo>
                  <a:pt x="136642" y="630481"/>
                  <a:pt x="100698" y="605505"/>
                  <a:pt x="67367" y="578840"/>
                </a:cubicBezTo>
                <a:cubicBezTo>
                  <a:pt x="57602" y="571028"/>
                  <a:pt x="55233" y="556895"/>
                  <a:pt x="50589" y="545284"/>
                </a:cubicBezTo>
                <a:cubicBezTo>
                  <a:pt x="9125" y="441621"/>
                  <a:pt x="56381" y="540089"/>
                  <a:pt x="17034" y="461394"/>
                </a:cubicBezTo>
                <a:cubicBezTo>
                  <a:pt x="14238" y="436227"/>
                  <a:pt x="11604" y="411041"/>
                  <a:pt x="8645" y="385893"/>
                </a:cubicBezTo>
                <a:cubicBezTo>
                  <a:pt x="6011" y="363503"/>
                  <a:pt x="-1473" y="341259"/>
                  <a:pt x="256" y="318781"/>
                </a:cubicBezTo>
                <a:cubicBezTo>
                  <a:pt x="4170" y="267903"/>
                  <a:pt x="13047" y="217284"/>
                  <a:pt x="25423" y="167780"/>
                </a:cubicBezTo>
                <a:cubicBezTo>
                  <a:pt x="29972" y="149582"/>
                  <a:pt x="41607" y="133914"/>
                  <a:pt x="50589" y="117446"/>
                </a:cubicBezTo>
                <a:cubicBezTo>
                  <a:pt x="58058" y="103752"/>
                  <a:pt x="87317" y="54039"/>
                  <a:pt x="100923" y="41945"/>
                </a:cubicBezTo>
                <a:cubicBezTo>
                  <a:pt x="135538" y="11176"/>
                  <a:pt x="142247" y="11392"/>
                  <a:pt x="176424" y="0"/>
                </a:cubicBezTo>
                <a:cubicBezTo>
                  <a:pt x="232351" y="11185"/>
                  <a:pt x="288873" y="19723"/>
                  <a:pt x="344204" y="33556"/>
                </a:cubicBezTo>
                <a:cubicBezTo>
                  <a:pt x="370421" y="40110"/>
                  <a:pt x="389942" y="61252"/>
                  <a:pt x="411316" y="75501"/>
                </a:cubicBezTo>
                <a:cubicBezTo>
                  <a:pt x="502602" y="136358"/>
                  <a:pt x="407023" y="62409"/>
                  <a:pt x="486817" y="134224"/>
                </a:cubicBezTo>
                <a:cubicBezTo>
                  <a:pt x="503051" y="148834"/>
                  <a:pt x="522460" y="160009"/>
                  <a:pt x="537151" y="176169"/>
                </a:cubicBezTo>
                <a:cubicBezTo>
                  <a:pt x="550715" y="191090"/>
                  <a:pt x="564330" y="207373"/>
                  <a:pt x="570707" y="226503"/>
                </a:cubicBezTo>
                <a:cubicBezTo>
                  <a:pt x="580119" y="254737"/>
                  <a:pt x="579288" y="256200"/>
                  <a:pt x="595874" y="285225"/>
                </a:cubicBezTo>
                <a:cubicBezTo>
                  <a:pt x="600876" y="293979"/>
                  <a:pt x="608143" y="301374"/>
                  <a:pt x="612652" y="310392"/>
                </a:cubicBezTo>
                <a:cubicBezTo>
                  <a:pt x="622810" y="330707"/>
                  <a:pt x="621041" y="333140"/>
                  <a:pt x="621041" y="35233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Szabadkézi sokszög: alakzat 39">
            <a:extLst>
              <a:ext uri="{FF2B5EF4-FFF2-40B4-BE49-F238E27FC236}">
                <a16:creationId xmlns:a16="http://schemas.microsoft.com/office/drawing/2014/main" id="{6A8C57A0-B07D-8F2C-668B-7884430EA1CD}"/>
              </a:ext>
            </a:extLst>
          </p:cNvPr>
          <p:cNvSpPr/>
          <p:nvPr/>
        </p:nvSpPr>
        <p:spPr>
          <a:xfrm>
            <a:off x="914400" y="2290194"/>
            <a:ext cx="167792" cy="109057"/>
          </a:xfrm>
          <a:custGeom>
            <a:avLst/>
            <a:gdLst>
              <a:gd name="connsiteX0" fmla="*/ 0 w 167792"/>
              <a:gd name="connsiteY0" fmla="*/ 50334 h 109057"/>
              <a:gd name="connsiteX1" fmla="*/ 41945 w 167792"/>
              <a:gd name="connsiteY1" fmla="*/ 67112 h 109057"/>
              <a:gd name="connsiteX2" fmla="*/ 125835 w 167792"/>
              <a:gd name="connsiteY2" fmla="*/ 109057 h 109057"/>
              <a:gd name="connsiteX3" fmla="*/ 159391 w 167792"/>
              <a:gd name="connsiteY3" fmla="*/ 75501 h 109057"/>
              <a:gd name="connsiteX4" fmla="*/ 167780 w 167792"/>
              <a:gd name="connsiteY4" fmla="*/ 0 h 10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792" h="109057">
                <a:moveTo>
                  <a:pt x="0" y="50334"/>
                </a:moveTo>
                <a:cubicBezTo>
                  <a:pt x="13982" y="55927"/>
                  <a:pt x="28299" y="60744"/>
                  <a:pt x="41945" y="67112"/>
                </a:cubicBezTo>
                <a:cubicBezTo>
                  <a:pt x="70276" y="80333"/>
                  <a:pt x="125835" y="109057"/>
                  <a:pt x="125835" y="109057"/>
                </a:cubicBezTo>
                <a:cubicBezTo>
                  <a:pt x="137020" y="97872"/>
                  <a:pt x="153713" y="90265"/>
                  <a:pt x="159391" y="75501"/>
                </a:cubicBezTo>
                <a:cubicBezTo>
                  <a:pt x="168481" y="51867"/>
                  <a:pt x="167780" y="0"/>
                  <a:pt x="16778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8F912644-199E-B409-E0AD-9880DBC81B1C}"/>
              </a:ext>
            </a:extLst>
          </p:cNvPr>
          <p:cNvSpPr/>
          <p:nvPr/>
        </p:nvSpPr>
        <p:spPr>
          <a:xfrm>
            <a:off x="4398630" y="5514368"/>
            <a:ext cx="1442907" cy="8388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NYUGTA</a:t>
            </a:r>
          </a:p>
        </p:txBody>
      </p:sp>
      <p:sp>
        <p:nvSpPr>
          <p:cNvPr id="42" name="Téglalap 41">
            <a:extLst>
              <a:ext uri="{FF2B5EF4-FFF2-40B4-BE49-F238E27FC236}">
                <a16:creationId xmlns:a16="http://schemas.microsoft.com/office/drawing/2014/main" id="{72697C48-48B5-3311-C584-E2FDD0CD1F8C}"/>
              </a:ext>
            </a:extLst>
          </p:cNvPr>
          <p:cNvSpPr/>
          <p:nvPr/>
        </p:nvSpPr>
        <p:spPr>
          <a:xfrm>
            <a:off x="6782504" y="4441974"/>
            <a:ext cx="1442907" cy="8388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NYUGTA</a:t>
            </a:r>
          </a:p>
          <a:p>
            <a:pPr algn="ctr"/>
            <a:r>
              <a:rPr lang="hu-HU" dirty="0"/>
              <a:t>TÉTEL</a:t>
            </a:r>
          </a:p>
        </p:txBody>
      </p:sp>
      <p:cxnSp>
        <p:nvCxnSpPr>
          <p:cNvPr id="44" name="Egyenes összekötő nyíllal 43">
            <a:extLst>
              <a:ext uri="{FF2B5EF4-FFF2-40B4-BE49-F238E27FC236}">
                <a16:creationId xmlns:a16="http://schemas.microsoft.com/office/drawing/2014/main" id="{7DE1F5CD-0006-EB5F-5C12-B7B6B7091CAE}"/>
              </a:ext>
            </a:extLst>
          </p:cNvPr>
          <p:cNvCxnSpPr>
            <a:stCxn id="42" idx="1"/>
            <a:endCxn id="19" idx="2"/>
          </p:cNvCxnSpPr>
          <p:nvPr/>
        </p:nvCxnSpPr>
        <p:spPr>
          <a:xfrm flipH="1" flipV="1">
            <a:off x="5472422" y="2179043"/>
            <a:ext cx="1310082" cy="268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>
            <a:extLst>
              <a:ext uri="{FF2B5EF4-FFF2-40B4-BE49-F238E27FC236}">
                <a16:creationId xmlns:a16="http://schemas.microsoft.com/office/drawing/2014/main" id="{D2D73472-C3EF-C340-4D25-23B5FE3649A3}"/>
              </a:ext>
            </a:extLst>
          </p:cNvPr>
          <p:cNvCxnSpPr>
            <a:stCxn id="42" idx="1"/>
            <a:endCxn id="41" idx="3"/>
          </p:cNvCxnSpPr>
          <p:nvPr/>
        </p:nvCxnSpPr>
        <p:spPr>
          <a:xfrm flipH="1">
            <a:off x="5841537" y="4861424"/>
            <a:ext cx="940967" cy="107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églalap 46">
            <a:extLst>
              <a:ext uri="{FF2B5EF4-FFF2-40B4-BE49-F238E27FC236}">
                <a16:creationId xmlns:a16="http://schemas.microsoft.com/office/drawing/2014/main" id="{8525B788-9CA2-3AB4-224E-513C27C7EF9F}"/>
              </a:ext>
            </a:extLst>
          </p:cNvPr>
          <p:cNvSpPr/>
          <p:nvPr/>
        </p:nvSpPr>
        <p:spPr>
          <a:xfrm>
            <a:off x="7291430" y="1325470"/>
            <a:ext cx="1442907" cy="8388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KÉSZLET</a:t>
            </a:r>
          </a:p>
          <a:p>
            <a:pPr algn="ctr"/>
            <a:r>
              <a:rPr lang="hu-HU" dirty="0"/>
              <a:t>MOZGATÁS</a:t>
            </a:r>
          </a:p>
        </p:txBody>
      </p: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D2025A05-2E45-DE16-1562-4B33552C0870}"/>
              </a:ext>
            </a:extLst>
          </p:cNvPr>
          <p:cNvCxnSpPr>
            <a:cxnSpLocks/>
            <a:stCxn id="47" idx="1"/>
            <a:endCxn id="19" idx="3"/>
          </p:cNvCxnSpPr>
          <p:nvPr/>
        </p:nvCxnSpPr>
        <p:spPr>
          <a:xfrm flipH="1">
            <a:off x="6193875" y="1744920"/>
            <a:ext cx="1097555" cy="1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églalap 16">
            <a:extLst>
              <a:ext uri="{FF2B5EF4-FFF2-40B4-BE49-F238E27FC236}">
                <a16:creationId xmlns:a16="http://schemas.microsoft.com/office/drawing/2014/main" id="{24952750-FE1F-782B-2DA0-FB4BEAEEA28E}"/>
              </a:ext>
            </a:extLst>
          </p:cNvPr>
          <p:cNvSpPr/>
          <p:nvPr/>
        </p:nvSpPr>
        <p:spPr>
          <a:xfrm>
            <a:off x="7291430" y="377396"/>
            <a:ext cx="1310083" cy="640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Árak</a:t>
            </a:r>
          </a:p>
        </p:txBody>
      </p:sp>
      <p:cxnSp>
        <p:nvCxnSpPr>
          <p:cNvPr id="23" name="Egyenes összekötő nyíllal 22">
            <a:extLst>
              <a:ext uri="{FF2B5EF4-FFF2-40B4-BE49-F238E27FC236}">
                <a16:creationId xmlns:a16="http://schemas.microsoft.com/office/drawing/2014/main" id="{F9A98793-4DEB-6700-A9EB-2AB3A083879F}"/>
              </a:ext>
            </a:extLst>
          </p:cNvPr>
          <p:cNvCxnSpPr>
            <a:cxnSpLocks/>
            <a:stCxn id="17" idx="1"/>
            <a:endCxn id="19" idx="0"/>
          </p:cNvCxnSpPr>
          <p:nvPr/>
        </p:nvCxnSpPr>
        <p:spPr>
          <a:xfrm flipH="1">
            <a:off x="5472422" y="697751"/>
            <a:ext cx="1819008" cy="64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églalap 4">
            <a:extLst>
              <a:ext uri="{FF2B5EF4-FFF2-40B4-BE49-F238E27FC236}">
                <a16:creationId xmlns:a16="http://schemas.microsoft.com/office/drawing/2014/main" id="{78AAC9C2-D7FA-05B6-28F1-C30B7EA9C5FD}"/>
              </a:ext>
            </a:extLst>
          </p:cNvPr>
          <p:cNvSpPr/>
          <p:nvPr/>
        </p:nvSpPr>
        <p:spPr>
          <a:xfrm>
            <a:off x="1670108" y="5598252"/>
            <a:ext cx="1442907" cy="8388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Engedmény</a:t>
            </a:r>
          </a:p>
        </p:txBody>
      </p: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62E255FD-2D2B-190B-5139-BD4268E19C89}"/>
              </a:ext>
            </a:extLst>
          </p:cNvPr>
          <p:cNvCxnSpPr>
            <a:cxnSpLocks/>
            <a:stCxn id="5" idx="3"/>
            <a:endCxn id="41" idx="1"/>
          </p:cNvCxnSpPr>
          <p:nvPr/>
        </p:nvCxnSpPr>
        <p:spPr>
          <a:xfrm flipV="1">
            <a:off x="3113015" y="5933818"/>
            <a:ext cx="1285615" cy="8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247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561</Words>
  <Application>Microsoft Office PowerPoint</Application>
  <PresentationFormat>Szélesvásznú</PresentationFormat>
  <Paragraphs>139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Office-téma</vt:lpstr>
      <vt:lpstr>Tervezés menete</vt:lpstr>
      <vt:lpstr>Feladat pontosítása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Tervezés menete</dc:title>
  <dc:creator>Kupcsikné Fitus Ilona</dc:creator>
  <cp:lastModifiedBy>Dreilinger Vanessza Maja</cp:lastModifiedBy>
  <cp:revision>29</cp:revision>
  <dcterms:created xsi:type="dcterms:W3CDTF">2023-09-18T10:50:39Z</dcterms:created>
  <dcterms:modified xsi:type="dcterms:W3CDTF">2023-09-25T12:51:12Z</dcterms:modified>
</cp:coreProperties>
</file>