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64" r:id="rId6"/>
    <p:sldId id="261" r:id="rId7"/>
    <p:sldId id="258" r:id="rId8"/>
    <p:sldId id="262" r:id="rId9"/>
    <p:sldId id="259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6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5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8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45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4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4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0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2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2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5982-6BBF-4F78-9464-FDB1E990E891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E8BB-135F-4C5C-8217-DAF88C3D9A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5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47308" y="173901"/>
            <a:ext cx="3300154" cy="22783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1317" y="2468880"/>
            <a:ext cx="11853949" cy="4322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u-H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adatrendszer ismertetése</a:t>
            </a:r>
          </a:p>
          <a:p>
            <a:r>
              <a:rPr lang="hu-HU" sz="2000" dirty="0"/>
              <a:t>Adott </a:t>
            </a:r>
            <a:r>
              <a:rPr lang="hu-HU" sz="2000" i="1" dirty="0"/>
              <a:t>szerző/előadó/gyűjtő</a:t>
            </a:r>
            <a:r>
              <a:rPr lang="hu-HU" sz="2000" dirty="0"/>
              <a:t> dalait és a dalok feldolgozásait tartjuk nyilván.</a:t>
            </a:r>
          </a:p>
          <a:p>
            <a:r>
              <a:rPr lang="hu-HU" sz="2000" dirty="0"/>
              <a:t>A dal alkotói személyek; a zeneszerzés és a szövegírás jogdíjas alkotói munka. </a:t>
            </a:r>
            <a:br>
              <a:rPr lang="hu-HU" sz="2000" dirty="0"/>
            </a:br>
            <a:r>
              <a:rPr lang="hu-HU" sz="2000" dirty="0"/>
              <a:t>Az eredeti dalok feldolgozásán fordító, hangszerelő,… dolgozhat.</a:t>
            </a:r>
            <a:br>
              <a:rPr lang="hu-HU" sz="2000" dirty="0"/>
            </a:br>
            <a:r>
              <a:rPr lang="hu-HU" sz="2000" dirty="0"/>
              <a:t>Az alkotói szerepek megváltozását követni kell.</a:t>
            </a:r>
          </a:p>
          <a:p>
            <a:r>
              <a:rPr lang="hu-HU" sz="2000" dirty="0"/>
              <a:t>A dal előadója lehet együttes, nemcsak személy, és lehet vele vendégelőadó is.</a:t>
            </a:r>
          </a:p>
          <a:p>
            <a:r>
              <a:rPr lang="hu-HU" sz="2000" dirty="0"/>
              <a:t>Az együttes tagjai nem változatlanok az idők folyamán.</a:t>
            </a:r>
          </a:p>
          <a:p>
            <a:r>
              <a:rPr lang="hu-HU" sz="2000" dirty="0"/>
              <a:t>A dalok különféle platformokon való megjelenéséről eltárolható a beszerzés ideje is, </a:t>
            </a:r>
            <a:br>
              <a:rPr lang="hu-HU" sz="2000" dirty="0"/>
            </a:br>
            <a:r>
              <a:rPr lang="hu-HU" sz="2000" dirty="0"/>
              <a:t>ha a nyilvántartás egy </a:t>
            </a:r>
            <a:r>
              <a:rPr lang="hu-HU" sz="2000" i="1" dirty="0"/>
              <a:t>gyűjtő</a:t>
            </a:r>
            <a:r>
              <a:rPr lang="hu-HU" sz="2000" dirty="0"/>
              <a:t> kedvenc dalaira készül.</a:t>
            </a:r>
          </a:p>
          <a:p>
            <a:r>
              <a:rPr lang="hu-HU" sz="2000" dirty="0"/>
              <a:t>Követelmény a különféle keresések és összesítések megvalósítása.</a:t>
            </a:r>
          </a:p>
        </p:txBody>
      </p:sp>
    </p:spTree>
    <p:extLst>
      <p:ext uri="{BB962C8B-B14F-4D97-AF65-F5344CB8AC3E}">
        <p14:creationId xmlns:p14="http://schemas.microsoft.com/office/powerpoint/2010/main" val="26160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48887" y="851280"/>
            <a:ext cx="90525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Felhasználói funkciók (</a:t>
            </a:r>
            <a:r>
              <a:rPr lang="hu-HU" sz="1600"/>
              <a:t>az adatrendszer 1 szereplős</a:t>
            </a: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hu-H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szótárak</a:t>
            </a:r>
            <a:r>
              <a:rPr lang="hu-HU"/>
              <a:t> (műfajok, alkotói szerepek, platformok)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személyek</a:t>
            </a:r>
            <a:r>
              <a:rPr lang="hu-HU"/>
              <a:t> és </a:t>
            </a:r>
            <a:r>
              <a:rPr lang="hu-HU" i="1"/>
              <a:t>együttesek</a:t>
            </a:r>
            <a:r>
              <a:rPr lang="hu-HU"/>
              <a:t> törzsadatainak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együttesek tagjainak </a:t>
            </a:r>
            <a:r>
              <a:rPr lang="hu-HU"/>
              <a:t>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dal</a:t>
            </a:r>
            <a:r>
              <a:rPr lang="hu-HU"/>
              <a:t> törzsadatainak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dal alkotóinak </a:t>
            </a:r>
            <a:r>
              <a:rPr lang="hu-HU"/>
              <a:t>felvitele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dal alkotóinak </a:t>
            </a:r>
            <a:r>
              <a:rPr lang="hu-HU"/>
              <a:t>módosítása (esetleg törlése)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dal előadóinak </a:t>
            </a:r>
            <a:r>
              <a:rPr lang="hu-HU"/>
              <a:t>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dalok megjelenésének </a:t>
            </a:r>
            <a:r>
              <a:rPr lang="hu-HU"/>
              <a:t>rögzítése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/>
              <a:t>lekérdezések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 megjelent dalok alkotóira és előadóra való keresés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adott személyek és/vagy együttesek dalaira való keresés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adott dal feldolgozásaira és megjelenéseire való keresés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adott személyek közös dalainak felderítése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számszerű megjelenések évente dalra, műfajra, alkotóra, előadóra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…</a:t>
            </a:r>
          </a:p>
          <a:p>
            <a:endParaRPr lang="hu-HU"/>
          </a:p>
          <a:p>
            <a:r>
              <a:rPr lang="hu-HU" sz="1400"/>
              <a:t>megj. itt nagyon egyszerű a funkcionalitás </a:t>
            </a:r>
          </a:p>
        </p:txBody>
      </p:sp>
      <p:sp>
        <p:nvSpPr>
          <p:cNvPr id="3" name="Cím 1"/>
          <p:cNvSpPr txBox="1">
            <a:spLocks/>
          </p:cNvSpPr>
          <p:nvPr/>
        </p:nvSpPr>
        <p:spPr>
          <a:xfrm>
            <a:off x="8645238" y="240400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2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4353" y="3237556"/>
            <a:ext cx="5297460" cy="31700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Relációs</a:t>
            </a:r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adatmodell</a:t>
            </a:r>
          </a:p>
          <a:p>
            <a:endParaRPr lang="hu-HU" sz="1600"/>
          </a:p>
          <a:p>
            <a:r>
              <a:rPr lang="hu-HU" sz="1600"/>
              <a:t>az egyedek közti </a:t>
            </a:r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kapcsolat</a:t>
            </a:r>
            <a:r>
              <a:rPr lang="hu-HU" sz="1600"/>
              <a:t> is tulajdonságok közötti </a:t>
            </a:r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függőség</a:t>
            </a:r>
            <a:endParaRPr lang="hu-HU" sz="1600"/>
          </a:p>
          <a:p>
            <a:endParaRPr lang="hu-HU" sz="1600"/>
          </a:p>
          <a:p>
            <a:r>
              <a:rPr lang="hu-HU" sz="1600"/>
              <a:t>az egyedet azonosító tul. </a:t>
            </a:r>
            <a:r>
              <a:rPr lang="hu-HU" sz="1600">
                <a:solidFill>
                  <a:srgbClr val="0000FF"/>
                </a:solidFill>
              </a:rPr>
              <a:t>K</a:t>
            </a:r>
            <a:r>
              <a:rPr lang="hu-HU" sz="1600" baseline="-25000">
                <a:solidFill>
                  <a:srgbClr val="0000FF"/>
                </a:solidFill>
              </a:rPr>
              <a:t>tul</a:t>
            </a:r>
            <a:r>
              <a:rPr lang="hu-HU" altLang="hu-HU" sz="1600">
                <a:solidFill>
                  <a:srgbClr val="0000FF"/>
                </a:solidFill>
              </a:rPr>
              <a:t> </a:t>
            </a:r>
            <a:r>
              <a:rPr lang="hu-HU" altLang="hu-HU" sz="16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hu-HU" altLang="hu-HU" sz="1600">
                <a:solidFill>
                  <a:srgbClr val="0000FF"/>
                </a:solidFill>
              </a:rPr>
              <a:t> </a:t>
            </a:r>
            <a:r>
              <a:rPr lang="hu-HU" altLang="hu-HU" sz="160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hu-HU" altLang="hu-HU" sz="1600" baseline="-25000">
                <a:solidFill>
                  <a:srgbClr val="0000FF"/>
                </a:solidFill>
              </a:rPr>
              <a:t>tul</a:t>
            </a:r>
          </a:p>
          <a:p>
            <a:endParaRPr lang="hu-HU" sz="1600"/>
          </a:p>
          <a:p>
            <a:r>
              <a:rPr lang="hu-HU" sz="1600"/>
              <a:t>a kapcsolathordozó tul. </a:t>
            </a:r>
            <a:r>
              <a:rPr lang="hu-HU" sz="1600">
                <a:solidFill>
                  <a:srgbClr val="0000FF"/>
                </a:solidFill>
              </a:rPr>
              <a:t>KK</a:t>
            </a:r>
            <a:r>
              <a:rPr lang="hu-HU" sz="1600" baseline="-25000">
                <a:solidFill>
                  <a:srgbClr val="0000FF"/>
                </a:solidFill>
              </a:rPr>
              <a:t>tul</a:t>
            </a:r>
            <a:r>
              <a:rPr lang="hu-HU" altLang="hu-HU" sz="1600">
                <a:solidFill>
                  <a:srgbClr val="0000FF"/>
                </a:solidFill>
              </a:rPr>
              <a:t> </a:t>
            </a:r>
            <a:r>
              <a:rPr lang="hu-HU" altLang="hu-HU" sz="16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hu-HU" altLang="hu-HU" sz="1600">
                <a:solidFill>
                  <a:srgbClr val="0000FF"/>
                </a:solidFill>
              </a:rPr>
              <a:t> </a:t>
            </a:r>
            <a:r>
              <a:rPr lang="hu-HU" altLang="hu-HU" sz="160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hu-HU" altLang="hu-HU" sz="1600" baseline="-25000">
                <a:solidFill>
                  <a:srgbClr val="0000FF"/>
                </a:solidFill>
              </a:rPr>
              <a:t>tul</a:t>
            </a:r>
          </a:p>
          <a:p>
            <a:endParaRPr lang="hu-HU" sz="1600"/>
          </a:p>
          <a:p>
            <a:r>
              <a:rPr lang="hu-HU" sz="1600" i="1"/>
              <a:t>de</a:t>
            </a:r>
            <a:r>
              <a:rPr lang="hu-HU" sz="1600"/>
              <a:t> a K-tól teljesen és közvetlenül kell függni (3NF)</a:t>
            </a:r>
          </a:p>
          <a:p>
            <a:r>
              <a:rPr lang="hu-HU" sz="1400"/>
              <a:t>a nagyfokú </a:t>
            </a:r>
            <a:r>
              <a:rPr lang="hu-HU" sz="1400" i="1"/>
              <a:t>redundancia</a:t>
            </a:r>
            <a:r>
              <a:rPr lang="hu-HU" sz="1400"/>
              <a:t> elkerülése miatt</a:t>
            </a:r>
          </a:p>
          <a:p>
            <a:endParaRPr lang="hu-HU" sz="1400"/>
          </a:p>
          <a:p>
            <a:endParaRPr lang="hu-HU" sz="1400"/>
          </a:p>
          <a:p>
            <a:r>
              <a:rPr lang="hu-HU" sz="1400"/>
              <a:t>(ahol K: kulcs, KK: külső kulcs)</a:t>
            </a:r>
            <a:endParaRPr lang="hu-HU" sz="1600"/>
          </a:p>
        </p:txBody>
      </p:sp>
      <p:sp>
        <p:nvSpPr>
          <p:cNvPr id="3" name="Szövegdoboz 2"/>
          <p:cNvSpPr txBox="1"/>
          <p:nvPr/>
        </p:nvSpPr>
        <p:spPr>
          <a:xfrm>
            <a:off x="264354" y="745525"/>
            <a:ext cx="5488054" cy="156966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</a:rPr>
              <a:t>konkrét </a:t>
            </a:r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egyed</a:t>
            </a:r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</a:rPr>
              <a:t>: a rekord (amit ált. több adattal írunk le)</a:t>
            </a:r>
          </a:p>
          <a:p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egyedhalmaz</a:t>
            </a:r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</a:rPr>
              <a:t>: a fájl (relációs adatmodellben adattábla)</a:t>
            </a:r>
          </a:p>
          <a:p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tulajdonságok</a:t>
            </a:r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</a:rPr>
              <a:t>: az adatok (amikkel leírjuk az egyedet)</a:t>
            </a:r>
          </a:p>
          <a:p>
            <a:endParaRPr lang="hu-HU" sz="16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</a:t>
            </a:r>
            <a:r>
              <a:rPr lang="hu-HU" sz="1600">
                <a:solidFill>
                  <a:schemeClr val="tx1">
                    <a:lumMod val="95000"/>
                    <a:lumOff val="5000"/>
                  </a:schemeClr>
                </a:solidFill>
              </a:rPr>
              <a:t>: a kapcsolatban álló egyedek jól szervezett együttese</a:t>
            </a:r>
          </a:p>
          <a:p>
            <a:endParaRPr lang="hu-HU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94578" y="2504295"/>
            <a:ext cx="6267198" cy="42165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sz="1400" i="0" u="none" strike="noStrike" cap="none" normalizeH="0" baseline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Megszorítások kategóriái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kulcsok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(természetes kulcs, elsődleges és egyedi kulcs, helyettesítő kulcs)</a:t>
            </a:r>
            <a:endParaRPr lang="hu-HU" altLang="hu-HU" sz="1400">
              <a:latin typeface="+mn-lt"/>
            </a:endParaRP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külső kulcs</a:t>
            </a:r>
            <a:r>
              <a:rPr lang="hu-HU" altLang="hu-HU" sz="1400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(amikor elég a hivatkozás beállítása</a:t>
            </a:r>
            <a:r>
              <a:rPr lang="hu-HU" altLang="hu-HU" sz="1400">
                <a:latin typeface="+mn-lt"/>
                <a:cs typeface="Arial" panose="020B0604020202020204" pitchFamily="34" charset="0"/>
              </a:rPr>
              <a:t>)</a:t>
            </a:r>
            <a:endParaRPr lang="hu-HU" altLang="hu-HU" sz="1400">
              <a:latin typeface="+mn-lt"/>
            </a:endParaRP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kötelező</a:t>
            </a:r>
            <a:r>
              <a:rPr lang="hu-HU" altLang="hu-HU" sz="1400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adat</a:t>
            </a:r>
            <a:r>
              <a:rPr lang="hu-HU" altLang="hu-HU" sz="1400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(ill. melyik leíró lehet Null-értékű)</a:t>
            </a: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alapértelmezett érték</a:t>
            </a: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számított adat</a:t>
            </a:r>
            <a:r>
              <a:rPr lang="hu-HU" altLang="hu-HU" sz="1400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meghatározása</a:t>
            </a: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korlátozás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az adatok értékére</a:t>
            </a: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táblaszintű megszorítás 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(több sort vagy több táblát érintő feltétel esetére)</a:t>
            </a:r>
          </a:p>
          <a:p>
            <a:pPr algn="just">
              <a:tabLst>
                <a:tab pos="685800" algn="l"/>
              </a:tabLst>
            </a:pPr>
            <a:endParaRPr lang="hu-HU" altLang="hu-HU" sz="14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b="1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trigger</a:t>
            </a:r>
            <a:r>
              <a:rPr lang="hu-HU" altLang="hu-HU" sz="1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(az ellenőrzésen túl adatbázis-művelet végzés céljából)</a:t>
            </a:r>
          </a:p>
          <a:p>
            <a:pPr algn="just">
              <a:tabLst>
                <a:tab pos="685800" algn="l"/>
              </a:tabLst>
            </a:pPr>
            <a:endParaRPr lang="hu-HU" altLang="hu-HU" sz="1400" i="1">
              <a:solidFill>
                <a:srgbClr val="002060"/>
              </a:solidFill>
              <a:latin typeface="+mn-lt"/>
              <a:cs typeface="Arial" panose="020B0604020202020204" pitchFamily="34" charset="0"/>
            </a:endParaRPr>
          </a:p>
          <a:p>
            <a:pPr algn="just">
              <a:tabLst>
                <a:tab pos="685800" algn="l"/>
              </a:tabLst>
            </a:pPr>
            <a:r>
              <a:rPr lang="hu-HU" altLang="hu-HU" sz="1400" i="1">
                <a:solidFill>
                  <a:srgbClr val="002060"/>
                </a:solidFill>
                <a:latin typeface="+mn-lt"/>
              </a:rPr>
              <a:t>Automatizálható az adatok inkonzisztenssé válásának megakadályozása              </a:t>
            </a:r>
            <a:r>
              <a:rPr lang="hu-HU" altLang="hu-HU" sz="1600" b="1">
                <a:solidFill>
                  <a:srgbClr val="002060"/>
                </a:solidFill>
                <a:latin typeface="+mn-lt"/>
              </a:rPr>
              <a:t>SQL</a:t>
            </a:r>
            <a:endParaRPr kumimoji="0" lang="hu-HU" altLang="hu-HU" sz="1600" b="1" u="none" strike="noStrike" cap="none" normalizeH="0" baseline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8645238" y="240400"/>
            <a:ext cx="3300154" cy="22783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Alapismeretek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ismétlés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5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3533" y="523657"/>
            <a:ext cx="5352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noProof="1"/>
              <a:t>DAL (feldolgozott dal hivatkozik eredeti dalra)</a:t>
            </a:r>
          </a:p>
          <a:p>
            <a:r>
              <a:rPr lang="hu-HU" noProof="1"/>
              <a:t>műfaja legyen kiemelt adat</a:t>
            </a:r>
          </a:p>
          <a:p>
            <a:endParaRPr lang="hu-HU" noProof="1"/>
          </a:p>
          <a:p>
            <a:r>
              <a:rPr lang="hu-HU" noProof="1"/>
              <a:t>SZEMÉLY_EGYÜTTES jelzéssel</a:t>
            </a:r>
          </a:p>
          <a:p>
            <a:endParaRPr lang="hu-HU" noProof="1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5512269" y="3254434"/>
            <a:ext cx="1447800" cy="1947863"/>
            <a:chOff x="6135720" y="3221182"/>
            <a:chExt cx="1447800" cy="1947863"/>
          </a:xfrm>
        </p:grpSpPr>
        <p:sp>
          <p:nvSpPr>
            <p:cNvPr id="54" name="Ellipszis 53"/>
            <p:cNvSpPr/>
            <p:nvPr/>
          </p:nvSpPr>
          <p:spPr>
            <a:xfrm>
              <a:off x="6135720" y="3221182"/>
              <a:ext cx="571500" cy="4715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/>
            <p:cNvSpPr/>
            <p:nvPr/>
          </p:nvSpPr>
          <p:spPr>
            <a:xfrm>
              <a:off x="6478620" y="3478358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DAL</a:t>
              </a:r>
            </a:p>
          </p:txBody>
        </p:sp>
        <p:sp>
          <p:nvSpPr>
            <p:cNvPr id="5" name="Téglalap 4"/>
            <p:cNvSpPr/>
            <p:nvPr/>
          </p:nvSpPr>
          <p:spPr>
            <a:xfrm>
              <a:off x="6223826" y="4616595"/>
              <a:ext cx="1347788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SZEM_EGY</a:t>
              </a:r>
            </a:p>
          </p:txBody>
        </p:sp>
      </p:grpSp>
      <p:sp>
        <p:nvSpPr>
          <p:cNvPr id="24" name="Cím 1"/>
          <p:cNvSpPr txBox="1">
            <a:spLocks/>
          </p:cNvSpPr>
          <p:nvPr/>
        </p:nvSpPr>
        <p:spPr>
          <a:xfrm>
            <a:off x="8645238" y="240400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83533" y="2046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noProof="1"/>
              <a:t>együttes : személy N:M  </a:t>
            </a:r>
            <a:r>
              <a:rPr lang="hu-HU" noProof="1">
                <a:sym typeface="Symbol" panose="05050102010706020507" pitchFamily="18" charset="2"/>
              </a:rPr>
              <a:t></a:t>
            </a:r>
            <a:r>
              <a:rPr lang="hu-HU" noProof="1"/>
              <a:t> TAGJA</a:t>
            </a:r>
          </a:p>
          <a:p>
            <a:endParaRPr lang="hu-HU" noProof="1"/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6968382" y="2628209"/>
            <a:ext cx="1918442" cy="1159626"/>
            <a:chOff x="7591833" y="2594957"/>
            <a:chExt cx="1918442" cy="1159626"/>
          </a:xfrm>
        </p:grpSpPr>
        <p:sp>
          <p:nvSpPr>
            <p:cNvPr id="26" name="Téglalap 25"/>
            <p:cNvSpPr/>
            <p:nvPr/>
          </p:nvSpPr>
          <p:spPr>
            <a:xfrm>
              <a:off x="8405375" y="2594957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MŰFAJ</a:t>
              </a:r>
            </a:p>
          </p:txBody>
        </p:sp>
        <p:cxnSp>
          <p:nvCxnSpPr>
            <p:cNvPr id="27" name="Egyenes összekötő nyíllal 26"/>
            <p:cNvCxnSpPr>
              <a:stCxn id="3" idx="3"/>
              <a:endCxn id="26" idx="1"/>
            </p:cNvCxnSpPr>
            <p:nvPr/>
          </p:nvCxnSpPr>
          <p:spPr>
            <a:xfrm flipV="1">
              <a:off x="7591833" y="2871182"/>
              <a:ext cx="813542" cy="883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églalap 18"/>
          <p:cNvSpPr/>
          <p:nvPr/>
        </p:nvSpPr>
        <p:spPr>
          <a:xfrm>
            <a:off x="383533" y="26903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noProof="1"/>
              <a:t>alkotó : dal N:M </a:t>
            </a:r>
            <a:r>
              <a:rPr lang="hu-HU" noProof="1">
                <a:sym typeface="Symbol" panose="05050102010706020507" pitchFamily="18" charset="2"/>
              </a:rPr>
              <a:t> </a:t>
            </a:r>
            <a:r>
              <a:rPr lang="hu-HU" noProof="1"/>
              <a:t>ALKOTJA </a:t>
            </a:r>
          </a:p>
          <a:p>
            <a:r>
              <a:rPr lang="hu-HU" noProof="1"/>
              <a:t>szerepe legyen kiemelt adat</a:t>
            </a:r>
          </a:p>
          <a:p>
            <a:endParaRPr lang="hu-HU" noProof="1"/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6267800" y="5202297"/>
            <a:ext cx="1887384" cy="1403343"/>
            <a:chOff x="6891251" y="5169045"/>
            <a:chExt cx="1887384" cy="1403343"/>
          </a:xfrm>
        </p:grpSpPr>
        <p:sp>
          <p:nvSpPr>
            <p:cNvPr id="33" name="Téglalap 32"/>
            <p:cNvSpPr/>
            <p:nvPr/>
          </p:nvSpPr>
          <p:spPr>
            <a:xfrm>
              <a:off x="7530860" y="5924688"/>
              <a:ext cx="1247775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TAGJA</a:t>
              </a:r>
            </a:p>
          </p:txBody>
        </p:sp>
        <p:cxnSp>
          <p:nvCxnSpPr>
            <p:cNvPr id="35" name="Egyenes összekötő nyíllal 34"/>
            <p:cNvCxnSpPr>
              <a:stCxn id="33" idx="0"/>
            </p:cNvCxnSpPr>
            <p:nvPr/>
          </p:nvCxnSpPr>
          <p:spPr>
            <a:xfrm flipH="1" flipV="1">
              <a:off x="7571614" y="5169045"/>
              <a:ext cx="583134" cy="75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nyíllal 36"/>
            <p:cNvCxnSpPr/>
            <p:nvPr/>
          </p:nvCxnSpPr>
          <p:spPr>
            <a:xfrm flipH="1" flipV="1">
              <a:off x="6891251" y="5169045"/>
              <a:ext cx="695571" cy="75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églalap 24"/>
          <p:cNvSpPr/>
          <p:nvPr/>
        </p:nvSpPr>
        <p:spPr>
          <a:xfrm>
            <a:off x="383533" y="3692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noProof="1"/>
              <a:t>előadó : dal N:M </a:t>
            </a:r>
            <a:r>
              <a:rPr lang="hu-HU" noProof="1">
                <a:sym typeface="Symbol" panose="05050102010706020507" pitchFamily="18" charset="2"/>
              </a:rPr>
              <a:t> </a:t>
            </a:r>
            <a:r>
              <a:rPr lang="hu-HU" noProof="1"/>
              <a:t>ELŐADJA</a:t>
            </a:r>
          </a:p>
          <a:p>
            <a:endParaRPr lang="hu-HU" noProof="1"/>
          </a:p>
        </p:txBody>
      </p:sp>
      <p:grpSp>
        <p:nvGrpSpPr>
          <p:cNvPr id="30" name="Csoportba foglalás 29"/>
          <p:cNvGrpSpPr/>
          <p:nvPr/>
        </p:nvGrpSpPr>
        <p:grpSpPr>
          <a:xfrm>
            <a:off x="6956476" y="3787835"/>
            <a:ext cx="1614465" cy="1138237"/>
            <a:chOff x="7579927" y="3754583"/>
            <a:chExt cx="1614465" cy="1138237"/>
          </a:xfrm>
        </p:grpSpPr>
        <p:sp>
          <p:nvSpPr>
            <p:cNvPr id="40" name="Téglalap 39"/>
            <p:cNvSpPr/>
            <p:nvPr/>
          </p:nvSpPr>
          <p:spPr>
            <a:xfrm>
              <a:off x="8089492" y="4115233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ALKOTJA</a:t>
              </a:r>
            </a:p>
          </p:txBody>
        </p:sp>
        <p:cxnSp>
          <p:nvCxnSpPr>
            <p:cNvPr id="41" name="Egyenes összekötő nyíllal 40"/>
            <p:cNvCxnSpPr>
              <a:stCxn id="40" idx="1"/>
              <a:endCxn id="3" idx="3"/>
            </p:cNvCxnSpPr>
            <p:nvPr/>
          </p:nvCxnSpPr>
          <p:spPr>
            <a:xfrm flipH="1" flipV="1">
              <a:off x="7591833" y="3754583"/>
              <a:ext cx="497659" cy="636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nyíllal 41"/>
            <p:cNvCxnSpPr>
              <a:stCxn id="40" idx="1"/>
              <a:endCxn id="5" idx="3"/>
            </p:cNvCxnSpPr>
            <p:nvPr/>
          </p:nvCxnSpPr>
          <p:spPr>
            <a:xfrm flipH="1">
              <a:off x="7579927" y="4391458"/>
              <a:ext cx="509565" cy="501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/>
          <p:cNvGrpSpPr/>
          <p:nvPr/>
        </p:nvGrpSpPr>
        <p:grpSpPr>
          <a:xfrm>
            <a:off x="3978829" y="3787835"/>
            <a:ext cx="1884653" cy="1138237"/>
            <a:chOff x="4602280" y="3754583"/>
            <a:chExt cx="1884653" cy="1138237"/>
          </a:xfrm>
        </p:grpSpPr>
        <p:sp>
          <p:nvSpPr>
            <p:cNvPr id="46" name="Téglalap 45"/>
            <p:cNvSpPr/>
            <p:nvPr/>
          </p:nvSpPr>
          <p:spPr>
            <a:xfrm>
              <a:off x="4602280" y="4039121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ELŐADJA</a:t>
              </a:r>
            </a:p>
          </p:txBody>
        </p:sp>
        <p:cxnSp>
          <p:nvCxnSpPr>
            <p:cNvPr id="47" name="Egyenes összekötő nyíllal 46"/>
            <p:cNvCxnSpPr>
              <a:stCxn id="46" idx="3"/>
              <a:endCxn id="3" idx="1"/>
            </p:cNvCxnSpPr>
            <p:nvPr/>
          </p:nvCxnSpPr>
          <p:spPr>
            <a:xfrm flipV="1">
              <a:off x="5707180" y="3754583"/>
              <a:ext cx="779753" cy="5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nyíllal 48"/>
            <p:cNvCxnSpPr>
              <a:stCxn id="46" idx="3"/>
              <a:endCxn id="5" idx="1"/>
            </p:cNvCxnSpPr>
            <p:nvPr/>
          </p:nvCxnSpPr>
          <p:spPr>
            <a:xfrm>
              <a:off x="5707180" y="4315346"/>
              <a:ext cx="524959" cy="57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églalap 42"/>
          <p:cNvSpPr/>
          <p:nvPr/>
        </p:nvSpPr>
        <p:spPr>
          <a:xfrm>
            <a:off x="383533" y="4568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noProof="1"/>
              <a:t>alkotja változásai </a:t>
            </a:r>
            <a:r>
              <a:rPr lang="hu-HU" noProof="1">
                <a:sym typeface="Symbol" panose="05050102010706020507" pitchFamily="18" charset="2"/>
              </a:rPr>
              <a:t></a:t>
            </a:r>
            <a:r>
              <a:rPr lang="hu-HU" noProof="1"/>
              <a:t> VÁLT</a:t>
            </a:r>
          </a:p>
          <a:p>
            <a:endParaRPr lang="hu-HU" noProof="1"/>
          </a:p>
        </p:txBody>
      </p:sp>
      <p:grpSp>
        <p:nvGrpSpPr>
          <p:cNvPr id="45" name="Csoportba foglalás 44"/>
          <p:cNvGrpSpPr/>
          <p:nvPr/>
        </p:nvGrpSpPr>
        <p:grpSpPr>
          <a:xfrm>
            <a:off x="8579254" y="4424710"/>
            <a:ext cx="1775179" cy="765553"/>
            <a:chOff x="9202705" y="4391458"/>
            <a:chExt cx="1775179" cy="765553"/>
          </a:xfrm>
        </p:grpSpPr>
        <p:sp>
          <p:nvSpPr>
            <p:cNvPr id="53" name="Téglalap 52"/>
            <p:cNvSpPr/>
            <p:nvPr/>
          </p:nvSpPr>
          <p:spPr>
            <a:xfrm>
              <a:off x="9872984" y="4604561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VÁLT</a:t>
              </a:r>
            </a:p>
          </p:txBody>
        </p:sp>
        <p:cxnSp>
          <p:nvCxnSpPr>
            <p:cNvPr id="55" name="Egyenes összekötő nyíllal 54"/>
            <p:cNvCxnSpPr>
              <a:stCxn id="53" idx="1"/>
              <a:endCxn id="40" idx="3"/>
            </p:cNvCxnSpPr>
            <p:nvPr/>
          </p:nvCxnSpPr>
          <p:spPr>
            <a:xfrm flipH="1" flipV="1">
              <a:off x="9202705" y="4391458"/>
              <a:ext cx="670279" cy="48932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Csoportba foglalás 51"/>
          <p:cNvGrpSpPr/>
          <p:nvPr/>
        </p:nvGrpSpPr>
        <p:grpSpPr>
          <a:xfrm>
            <a:off x="8026804" y="3200491"/>
            <a:ext cx="2215233" cy="947994"/>
            <a:chOff x="8650255" y="3167239"/>
            <a:chExt cx="2215233" cy="947994"/>
          </a:xfrm>
        </p:grpSpPr>
        <p:sp>
          <p:nvSpPr>
            <p:cNvPr id="57" name="Téglalap 56"/>
            <p:cNvSpPr/>
            <p:nvPr/>
          </p:nvSpPr>
          <p:spPr>
            <a:xfrm>
              <a:off x="9760588" y="3167239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SZEREP</a:t>
              </a:r>
            </a:p>
          </p:txBody>
        </p:sp>
        <p:cxnSp>
          <p:nvCxnSpPr>
            <p:cNvPr id="58" name="Egyenes összekötő nyíllal 57"/>
            <p:cNvCxnSpPr>
              <a:stCxn id="40" idx="0"/>
              <a:endCxn id="57" idx="1"/>
            </p:cNvCxnSpPr>
            <p:nvPr/>
          </p:nvCxnSpPr>
          <p:spPr>
            <a:xfrm flipV="1">
              <a:off x="8650255" y="3443464"/>
              <a:ext cx="1110333" cy="67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églalap 58"/>
          <p:cNvSpPr/>
          <p:nvPr/>
        </p:nvSpPr>
        <p:spPr>
          <a:xfrm>
            <a:off x="382620" y="5449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noProof="1"/>
              <a:t>dal megjelenései </a:t>
            </a:r>
            <a:r>
              <a:rPr lang="hu-HU" noProof="1">
                <a:sym typeface="Symbol" panose="05050102010706020507" pitchFamily="18" charset="2"/>
              </a:rPr>
              <a:t> </a:t>
            </a:r>
            <a:r>
              <a:rPr lang="hu-HU" noProof="1"/>
              <a:t> MEGJELENT </a:t>
            </a:r>
          </a:p>
          <a:p>
            <a:r>
              <a:rPr lang="hu-HU" noProof="1"/>
              <a:t>platform szótárazása</a:t>
            </a:r>
          </a:p>
        </p:txBody>
      </p:sp>
      <p:grpSp>
        <p:nvGrpSpPr>
          <p:cNvPr id="62" name="Csoportba foglalás 61"/>
          <p:cNvGrpSpPr/>
          <p:nvPr/>
        </p:nvGrpSpPr>
        <p:grpSpPr>
          <a:xfrm>
            <a:off x="5471398" y="2235440"/>
            <a:ext cx="1338857" cy="1276170"/>
            <a:chOff x="6094849" y="2202188"/>
            <a:chExt cx="1338857" cy="1276170"/>
          </a:xfrm>
        </p:grpSpPr>
        <p:sp>
          <p:nvSpPr>
            <p:cNvPr id="63" name="Téglalap 62"/>
            <p:cNvSpPr/>
            <p:nvPr/>
          </p:nvSpPr>
          <p:spPr>
            <a:xfrm>
              <a:off x="6094849" y="2202188"/>
              <a:ext cx="1338857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MEGJELENT</a:t>
              </a:r>
            </a:p>
          </p:txBody>
        </p:sp>
        <p:cxnSp>
          <p:nvCxnSpPr>
            <p:cNvPr id="64" name="Egyenes összekötő nyíllal 63"/>
            <p:cNvCxnSpPr>
              <a:stCxn id="63" idx="2"/>
              <a:endCxn id="3" idx="0"/>
            </p:cNvCxnSpPr>
            <p:nvPr/>
          </p:nvCxnSpPr>
          <p:spPr>
            <a:xfrm>
              <a:off x="6764278" y="2754638"/>
              <a:ext cx="275105" cy="723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Szövegdoboz 64"/>
          <p:cNvSpPr txBox="1"/>
          <p:nvPr/>
        </p:nvSpPr>
        <p:spPr>
          <a:xfrm>
            <a:off x="5440307" y="587148"/>
            <a:ext cx="23574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Egyed-Kapcsolat diagram</a:t>
            </a:r>
          </a:p>
        </p:txBody>
      </p:sp>
      <p:grpSp>
        <p:nvGrpSpPr>
          <p:cNvPr id="38" name="Csoportba foglalás 37"/>
          <p:cNvGrpSpPr/>
          <p:nvPr/>
        </p:nvGrpSpPr>
        <p:grpSpPr>
          <a:xfrm>
            <a:off x="6821521" y="1334199"/>
            <a:ext cx="1918442" cy="1159626"/>
            <a:chOff x="7591833" y="2594957"/>
            <a:chExt cx="1918442" cy="1159626"/>
          </a:xfrm>
        </p:grpSpPr>
        <p:sp>
          <p:nvSpPr>
            <p:cNvPr id="44" name="Téglalap 43"/>
            <p:cNvSpPr/>
            <p:nvPr/>
          </p:nvSpPr>
          <p:spPr>
            <a:xfrm>
              <a:off x="8405375" y="2594957"/>
              <a:ext cx="11049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Platform</a:t>
              </a:r>
              <a:endParaRPr lang="hu-HU" dirty="0"/>
            </a:p>
          </p:txBody>
        </p:sp>
        <p:cxnSp>
          <p:nvCxnSpPr>
            <p:cNvPr id="48" name="Egyenes összekötő nyíllal 47"/>
            <p:cNvCxnSpPr>
              <a:endCxn id="44" idx="1"/>
            </p:cNvCxnSpPr>
            <p:nvPr/>
          </p:nvCxnSpPr>
          <p:spPr>
            <a:xfrm flipV="1">
              <a:off x="7591833" y="2871182"/>
              <a:ext cx="813542" cy="883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9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9" grpId="0"/>
      <p:bldP spid="25" grpId="0"/>
      <p:bldP spid="43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F3963-8459-BBF2-220B-7F5260F3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8" y="121845"/>
            <a:ext cx="10515600" cy="910002"/>
          </a:xfrm>
        </p:spPr>
        <p:txBody>
          <a:bodyPr/>
          <a:lstStyle/>
          <a:p>
            <a:r>
              <a:rPr lang="hu-HU" dirty="0"/>
              <a:t>Jegyzet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7ACC4-67B2-4890-9C7C-2D6A5437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031847"/>
            <a:ext cx="11144075" cy="5704308"/>
          </a:xfrm>
        </p:spPr>
        <p:txBody>
          <a:bodyPr/>
          <a:lstStyle/>
          <a:p>
            <a:r>
              <a:rPr lang="hu-HU" dirty="0"/>
              <a:t>A dal lehet eredeti vagy feldolgozás-&gt; ezért rekurzív</a:t>
            </a:r>
          </a:p>
          <a:p>
            <a:r>
              <a:rPr lang="hu-HU" dirty="0"/>
              <a:t>Műfaj: csak egy műfaja lehessen </a:t>
            </a:r>
            <a:r>
              <a:rPr lang="hu-HU" dirty="0" err="1"/>
              <a:t>pl</a:t>
            </a:r>
            <a:r>
              <a:rPr lang="hu-HU" dirty="0"/>
              <a:t> pop-rock, rock , pop</a:t>
            </a:r>
          </a:p>
          <a:p>
            <a:r>
              <a:rPr lang="hu-HU" dirty="0" err="1"/>
              <a:t>Szem_egy</a:t>
            </a:r>
            <a:r>
              <a:rPr lang="hu-HU" dirty="0"/>
              <a:t>: előadóként lehet</a:t>
            </a:r>
          </a:p>
          <a:p>
            <a:r>
              <a:rPr lang="hu-HU" dirty="0"/>
              <a:t>Zeneszerző, jogdíjas, </a:t>
            </a:r>
          </a:p>
          <a:p>
            <a:r>
              <a:rPr lang="hu-HU" dirty="0"/>
              <a:t>Szerep jogdíjas-e</a:t>
            </a:r>
          </a:p>
          <a:p>
            <a:r>
              <a:rPr lang="hu-HU" dirty="0"/>
              <a:t>Előadja: ha együttes, akkor azon tagokon </a:t>
            </a:r>
            <a:r>
              <a:rPr lang="hu-HU" dirty="0" err="1"/>
              <a:t>kívűl</a:t>
            </a:r>
            <a:r>
              <a:rPr lang="hu-HU" dirty="0"/>
              <a:t> más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132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3092" y="665466"/>
            <a:ext cx="62278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noProof="1"/>
              <a:t>DAL (</a:t>
            </a:r>
            <a:r>
              <a:rPr lang="hu-HU" u="sng" noProof="1"/>
              <a:t>azon</a:t>
            </a:r>
            <a:r>
              <a:rPr lang="hu-HU" noProof="1"/>
              <a:t>, címe, keletkezése, </a:t>
            </a:r>
            <a:r>
              <a:rPr lang="hu-HU" i="1" noProof="1"/>
              <a:t>műfaja</a:t>
            </a:r>
            <a:r>
              <a:rPr lang="hu-HU" noProof="1"/>
              <a:t>, </a:t>
            </a:r>
            <a:r>
              <a:rPr lang="hu-HU" i="1" noProof="1"/>
              <a:t>eredetije</a:t>
            </a:r>
            <a:r>
              <a:rPr lang="hu-HU" noProof="1"/>
              <a:t>)</a:t>
            </a:r>
          </a:p>
          <a:p>
            <a:r>
              <a:rPr lang="hu-HU" noProof="1"/>
              <a:t>MŰFAJ(</a:t>
            </a:r>
            <a:r>
              <a:rPr lang="hu-HU" u="sng" noProof="1"/>
              <a:t>m_id</a:t>
            </a:r>
            <a:r>
              <a:rPr lang="hu-HU" noProof="1"/>
              <a:t>, elnevezés)</a:t>
            </a:r>
          </a:p>
          <a:p>
            <a:endParaRPr lang="hu-HU" noProof="1"/>
          </a:p>
          <a:p>
            <a:r>
              <a:rPr lang="hu-HU" noProof="1"/>
              <a:t>SZEM_EGY (</a:t>
            </a:r>
            <a:r>
              <a:rPr lang="hu-HU" u="sng" noProof="1"/>
              <a:t>kód</a:t>
            </a:r>
            <a:r>
              <a:rPr lang="hu-HU" noProof="1"/>
              <a:t>, név, kezd_év, vége_év, jelzés)</a:t>
            </a:r>
          </a:p>
          <a:p>
            <a:r>
              <a:rPr lang="hu-HU" sz="1600" dirty="0"/>
              <a:t>	(a kezdés/alakulás, befejezés/feloszlás évei)</a:t>
            </a:r>
          </a:p>
          <a:p>
            <a:endParaRPr lang="hu-HU" sz="1600" noProof="1"/>
          </a:p>
          <a:p>
            <a:r>
              <a:rPr lang="hu-HU" noProof="1"/>
              <a:t>TAGJA (</a:t>
            </a:r>
            <a:r>
              <a:rPr lang="hu-HU" i="1" u="sng" noProof="1"/>
              <a:t>együttes, személy</a:t>
            </a:r>
            <a:r>
              <a:rPr lang="hu-HU" u="sng" noProof="1"/>
              <a:t>, dátumtól</a:t>
            </a:r>
            <a:r>
              <a:rPr lang="hu-HU" noProof="1"/>
              <a:t>, dátumig)</a:t>
            </a:r>
          </a:p>
          <a:p>
            <a:endParaRPr lang="hu-HU" noProof="1"/>
          </a:p>
          <a:p>
            <a:r>
              <a:rPr lang="hu-HU" noProof="1"/>
              <a:t>ALKOTJA (</a:t>
            </a:r>
            <a:r>
              <a:rPr lang="hu-HU" i="1" u="sng" noProof="1"/>
              <a:t>személy, dal, szerep</a:t>
            </a:r>
            <a:r>
              <a:rPr lang="hu-HU" noProof="1"/>
              <a:t>)</a:t>
            </a:r>
          </a:p>
          <a:p>
            <a:r>
              <a:rPr lang="hu-HU" noProof="1"/>
              <a:t>SZEREP (</a:t>
            </a:r>
            <a:r>
              <a:rPr lang="hu-HU" u="sng" noProof="1"/>
              <a:t>sz_id</a:t>
            </a:r>
            <a:r>
              <a:rPr lang="hu-HU" noProof="1"/>
              <a:t>, megnevezés, jogdíjas)</a:t>
            </a:r>
          </a:p>
          <a:p>
            <a:endParaRPr lang="hu-HU" noProof="1"/>
          </a:p>
          <a:p>
            <a:r>
              <a:rPr lang="hu-HU" noProof="1"/>
              <a:t>ELŐADJA (</a:t>
            </a:r>
            <a:r>
              <a:rPr lang="hu-HU" i="1" u="sng" noProof="1"/>
              <a:t>szem_egy, dal</a:t>
            </a:r>
            <a:r>
              <a:rPr lang="hu-HU" noProof="1"/>
              <a:t>)</a:t>
            </a:r>
          </a:p>
          <a:p>
            <a:endParaRPr lang="hu-HU" noProof="1"/>
          </a:p>
          <a:p>
            <a:endParaRPr lang="hu-HU" noProof="1"/>
          </a:p>
          <a:p>
            <a:r>
              <a:rPr lang="hu-HU" noProof="1"/>
              <a:t>VÁLT(</a:t>
            </a:r>
            <a:r>
              <a:rPr lang="hu-HU" i="1" noProof="1"/>
              <a:t>alkotja</a:t>
            </a:r>
            <a:r>
              <a:rPr lang="hu-HU" noProof="1"/>
              <a:t>, dátumig)</a:t>
            </a:r>
          </a:p>
          <a:p>
            <a:r>
              <a:rPr lang="hu-HU" sz="1600" noProof="1"/>
              <a:t>legyen K; KK felesleges (3 tagú)</a:t>
            </a:r>
          </a:p>
          <a:p>
            <a:endParaRPr lang="hu-HU" noProof="1"/>
          </a:p>
          <a:p>
            <a:r>
              <a:rPr lang="hu-HU" noProof="1"/>
              <a:t>MEGJELENT (</a:t>
            </a:r>
            <a:r>
              <a:rPr lang="hu-HU" i="1" u="sng" noProof="1"/>
              <a:t>dal</a:t>
            </a:r>
            <a:r>
              <a:rPr lang="hu-HU" u="sng" noProof="1"/>
              <a:t>, dátum</a:t>
            </a:r>
            <a:r>
              <a:rPr lang="hu-HU" noProof="1"/>
              <a:t>, </a:t>
            </a:r>
            <a:r>
              <a:rPr lang="hu-HU" i="1" noProof="1"/>
              <a:t>platform, </a:t>
            </a:r>
            <a:r>
              <a:rPr lang="hu-HU" noProof="1"/>
              <a:t>beszerzés) </a:t>
            </a:r>
          </a:p>
          <a:p>
            <a:r>
              <a:rPr lang="hu-HU" noProof="1"/>
              <a:t>	</a:t>
            </a:r>
            <a:r>
              <a:rPr lang="hu-HU" sz="1600" noProof="1"/>
              <a:t>vagy K=(dal, sorszám)</a:t>
            </a:r>
          </a:p>
          <a:p>
            <a:r>
              <a:rPr lang="hu-HU" noProof="1"/>
              <a:t>PLATFORM (</a:t>
            </a:r>
            <a:r>
              <a:rPr lang="hu-HU" u="sng" noProof="1"/>
              <a:t>platform</a:t>
            </a:r>
            <a:r>
              <a:rPr lang="hu-HU" noProof="1"/>
              <a:t>)</a:t>
            </a:r>
          </a:p>
          <a:p>
            <a:endParaRPr lang="hu-HU" noProof="1"/>
          </a:p>
          <a:p>
            <a:endParaRPr lang="hu-HU" noProof="1"/>
          </a:p>
        </p:txBody>
      </p:sp>
      <p:sp>
        <p:nvSpPr>
          <p:cNvPr id="24" name="Cím 1"/>
          <p:cNvSpPr txBox="1">
            <a:spLocks/>
          </p:cNvSpPr>
          <p:nvPr/>
        </p:nvSpPr>
        <p:spPr>
          <a:xfrm>
            <a:off x="8645238" y="240400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6096000" y="729755"/>
            <a:ext cx="136678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 diagram</a:t>
            </a: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5043456" y="1440971"/>
            <a:ext cx="6300788" cy="5187979"/>
            <a:chOff x="5043456" y="1440971"/>
            <a:chExt cx="6300788" cy="5187979"/>
          </a:xfrm>
        </p:grpSpPr>
        <p:grpSp>
          <p:nvGrpSpPr>
            <p:cNvPr id="19" name="Csoportba foglalás 18"/>
            <p:cNvGrpSpPr/>
            <p:nvPr/>
          </p:nvGrpSpPr>
          <p:grpSpPr>
            <a:xfrm>
              <a:off x="5043456" y="2575319"/>
              <a:ext cx="6300788" cy="4053631"/>
              <a:chOff x="4968040" y="2518757"/>
              <a:chExt cx="6300788" cy="4053631"/>
            </a:xfrm>
          </p:grpSpPr>
          <p:sp>
            <p:nvSpPr>
              <p:cNvPr id="54" name="Ellipszis 53"/>
              <p:cNvSpPr/>
              <p:nvPr/>
            </p:nvSpPr>
            <p:spPr>
              <a:xfrm>
                <a:off x="6468228" y="3204556"/>
                <a:ext cx="571500" cy="4715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" name="Téglalap 2"/>
              <p:cNvSpPr/>
              <p:nvPr/>
            </p:nvSpPr>
            <p:spPr>
              <a:xfrm>
                <a:off x="6811128" y="3461732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DAL</a:t>
                </a:r>
              </a:p>
            </p:txBody>
          </p:sp>
          <p:sp>
            <p:nvSpPr>
              <p:cNvPr id="4" name="Téglalap 3"/>
              <p:cNvSpPr/>
              <p:nvPr/>
            </p:nvSpPr>
            <p:spPr>
              <a:xfrm>
                <a:off x="9868653" y="3009294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SZEREP</a:t>
                </a:r>
              </a:p>
            </p:txBody>
          </p:sp>
          <p:sp>
            <p:nvSpPr>
              <p:cNvPr id="5" name="Téglalap 4"/>
              <p:cNvSpPr/>
              <p:nvPr/>
            </p:nvSpPr>
            <p:spPr>
              <a:xfrm>
                <a:off x="6556334" y="4599969"/>
                <a:ext cx="1347788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SZEM_EGY</a:t>
                </a:r>
              </a:p>
            </p:txBody>
          </p:sp>
          <p:sp>
            <p:nvSpPr>
              <p:cNvPr id="6" name="Téglalap 5"/>
              <p:cNvSpPr/>
              <p:nvPr/>
            </p:nvSpPr>
            <p:spPr>
              <a:xfrm>
                <a:off x="8405375" y="4057044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ALKOTJA</a:t>
                </a:r>
              </a:p>
            </p:txBody>
          </p:sp>
          <p:sp>
            <p:nvSpPr>
              <p:cNvPr id="7" name="Téglalap 6"/>
              <p:cNvSpPr/>
              <p:nvPr/>
            </p:nvSpPr>
            <p:spPr>
              <a:xfrm>
                <a:off x="4968040" y="4014182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ELŐADJA</a:t>
                </a:r>
              </a:p>
            </p:txBody>
          </p:sp>
          <p:sp>
            <p:nvSpPr>
              <p:cNvPr id="8" name="Téglalap 7"/>
              <p:cNvSpPr/>
              <p:nvPr/>
            </p:nvSpPr>
            <p:spPr>
              <a:xfrm>
                <a:off x="7530860" y="5924688"/>
                <a:ext cx="1247775" cy="647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TAGJA</a:t>
                </a:r>
              </a:p>
            </p:txBody>
          </p:sp>
          <p:sp>
            <p:nvSpPr>
              <p:cNvPr id="9" name="Téglalap 8"/>
              <p:cNvSpPr/>
              <p:nvPr/>
            </p:nvSpPr>
            <p:spPr>
              <a:xfrm>
                <a:off x="6192002" y="2518757"/>
                <a:ext cx="1338857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MEGJELENT</a:t>
                </a:r>
              </a:p>
            </p:txBody>
          </p:sp>
          <p:sp>
            <p:nvSpPr>
              <p:cNvPr id="10" name="Téglalap 9"/>
              <p:cNvSpPr/>
              <p:nvPr/>
            </p:nvSpPr>
            <p:spPr>
              <a:xfrm>
                <a:off x="10163928" y="4538057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VÁLT</a:t>
                </a:r>
              </a:p>
            </p:txBody>
          </p:sp>
          <p:cxnSp>
            <p:nvCxnSpPr>
              <p:cNvPr id="12" name="Egyenes összekötő nyíllal 11"/>
              <p:cNvCxnSpPr>
                <a:stCxn id="7" idx="3"/>
                <a:endCxn id="3" idx="1"/>
              </p:cNvCxnSpPr>
              <p:nvPr/>
            </p:nvCxnSpPr>
            <p:spPr>
              <a:xfrm flipV="1">
                <a:off x="6072940" y="3737957"/>
                <a:ext cx="738188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gyenes összekötő nyíllal 13"/>
              <p:cNvCxnSpPr>
                <a:stCxn id="7" idx="3"/>
                <a:endCxn id="5" idx="1"/>
              </p:cNvCxnSpPr>
              <p:nvPr/>
            </p:nvCxnSpPr>
            <p:spPr>
              <a:xfrm>
                <a:off x="6072940" y="4290407"/>
                <a:ext cx="483394" cy="585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gyenes összekötő nyíllal 15"/>
              <p:cNvCxnSpPr>
                <a:stCxn id="6" idx="1"/>
                <a:endCxn id="3" idx="3"/>
              </p:cNvCxnSpPr>
              <p:nvPr/>
            </p:nvCxnSpPr>
            <p:spPr>
              <a:xfrm flipH="1" flipV="1">
                <a:off x="7916028" y="3737957"/>
                <a:ext cx="489347" cy="595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gyenes összekötő nyíllal 17"/>
              <p:cNvCxnSpPr>
                <a:stCxn id="6" idx="1"/>
                <a:endCxn id="5" idx="3"/>
              </p:cNvCxnSpPr>
              <p:nvPr/>
            </p:nvCxnSpPr>
            <p:spPr>
              <a:xfrm flipH="1">
                <a:off x="7904122" y="4333269"/>
                <a:ext cx="501253" cy="542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nyíllal 31"/>
              <p:cNvCxnSpPr>
                <a:stCxn id="9" idx="2"/>
                <a:endCxn id="3" idx="0"/>
              </p:cNvCxnSpPr>
              <p:nvPr/>
            </p:nvCxnSpPr>
            <p:spPr>
              <a:xfrm>
                <a:off x="6861431" y="3071207"/>
                <a:ext cx="502147" cy="390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nyíllal 33"/>
              <p:cNvCxnSpPr>
                <a:stCxn id="6" idx="0"/>
                <a:endCxn id="4" idx="1"/>
              </p:cNvCxnSpPr>
              <p:nvPr/>
            </p:nvCxnSpPr>
            <p:spPr>
              <a:xfrm flipV="1">
                <a:off x="8957825" y="3285519"/>
                <a:ext cx="910828" cy="771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nyíllal 35"/>
              <p:cNvCxnSpPr>
                <a:stCxn id="8" idx="0"/>
              </p:cNvCxnSpPr>
              <p:nvPr/>
            </p:nvCxnSpPr>
            <p:spPr>
              <a:xfrm flipH="1" flipV="1">
                <a:off x="7904122" y="5152419"/>
                <a:ext cx="250626" cy="772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nyíllal 47"/>
              <p:cNvCxnSpPr>
                <a:stCxn id="10" idx="1"/>
                <a:endCxn id="6" idx="3"/>
              </p:cNvCxnSpPr>
              <p:nvPr/>
            </p:nvCxnSpPr>
            <p:spPr>
              <a:xfrm flipH="1" flipV="1">
                <a:off x="9510275" y="4333269"/>
                <a:ext cx="653653" cy="48101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églalap 55"/>
              <p:cNvSpPr/>
              <p:nvPr/>
            </p:nvSpPr>
            <p:spPr>
              <a:xfrm>
                <a:off x="8405375" y="2594957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MŰFAJ</a:t>
                </a:r>
              </a:p>
            </p:txBody>
          </p:sp>
          <p:cxnSp>
            <p:nvCxnSpPr>
              <p:cNvPr id="60" name="Egyenes összekötő nyíllal 59"/>
              <p:cNvCxnSpPr>
                <a:stCxn id="3" idx="0"/>
                <a:endCxn id="56" idx="1"/>
              </p:cNvCxnSpPr>
              <p:nvPr/>
            </p:nvCxnSpPr>
            <p:spPr>
              <a:xfrm flipV="1">
                <a:off x="7363578" y="2871182"/>
                <a:ext cx="1041797" cy="590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nyíllal 71"/>
              <p:cNvCxnSpPr>
                <a:endCxn id="5" idx="2"/>
              </p:cNvCxnSpPr>
              <p:nvPr/>
            </p:nvCxnSpPr>
            <p:spPr>
              <a:xfrm flipH="1" flipV="1">
                <a:off x="7230228" y="5152419"/>
                <a:ext cx="356593" cy="772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ba foglalás 25"/>
            <p:cNvGrpSpPr/>
            <p:nvPr/>
          </p:nvGrpSpPr>
          <p:grpSpPr>
            <a:xfrm>
              <a:off x="7032567" y="1440971"/>
              <a:ext cx="1724023" cy="1154648"/>
              <a:chOff x="7591833" y="2594959"/>
              <a:chExt cx="1918444" cy="1159624"/>
            </a:xfrm>
          </p:grpSpPr>
          <p:sp>
            <p:nvSpPr>
              <p:cNvPr id="27" name="Téglalap 26"/>
              <p:cNvSpPr/>
              <p:nvPr/>
            </p:nvSpPr>
            <p:spPr>
              <a:xfrm>
                <a:off x="8405377" y="2594959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Platform</a:t>
                </a:r>
                <a:endParaRPr lang="hu-HU" dirty="0"/>
              </a:p>
            </p:txBody>
          </p:sp>
          <p:cxnSp>
            <p:nvCxnSpPr>
              <p:cNvPr id="28" name="Egyenes összekötő nyíllal 27"/>
              <p:cNvCxnSpPr>
                <a:endCxn id="27" idx="1"/>
              </p:cNvCxnSpPr>
              <p:nvPr/>
            </p:nvCxnSpPr>
            <p:spPr>
              <a:xfrm flipV="1">
                <a:off x="7591833" y="2871182"/>
                <a:ext cx="813542" cy="883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42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624" y="1400998"/>
            <a:ext cx="11204051" cy="5076002"/>
          </a:xfrm>
        </p:spPr>
        <p:txBody>
          <a:bodyPr>
            <a:normAutofit fontScale="90000"/>
          </a:bodyPr>
          <a:lstStyle/>
          <a:p>
            <a:r>
              <a:rPr lang="hu-H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Megszorítások</a:t>
            </a:r>
            <a:r>
              <a:rPr lang="hu-HU" sz="2000" b="1" dirty="0">
                <a:solidFill>
                  <a:srgbClr val="C00000"/>
                </a:solidFill>
              </a:rPr>
              <a:t> az evidens (kulcs, külső kulcs, kötelező leíró) megszorításokon túl:</a:t>
            </a:r>
            <a:br>
              <a:rPr lang="hu-HU" sz="2000" dirty="0">
                <a:solidFill>
                  <a:srgbClr val="C00000"/>
                </a:solidFill>
              </a:rPr>
            </a:br>
            <a:br>
              <a:rPr lang="hu-HU" sz="2000" dirty="0"/>
            </a:br>
            <a:r>
              <a:rPr lang="hu-HU" sz="2000" dirty="0" err="1"/>
              <a:t>DAL.eredetije</a:t>
            </a:r>
            <a:r>
              <a:rPr lang="hu-HU" sz="2000" dirty="0"/>
              <a:t> lehet határozatlan vagy létező eredeti (nem feldolgozott) dal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 err="1"/>
              <a:t>SZEM_EGY.jelzés</a:t>
            </a:r>
            <a:r>
              <a:rPr lang="hu-HU" sz="2000" dirty="0"/>
              <a:t>: S / E</a:t>
            </a:r>
            <a:br>
              <a:rPr lang="hu-HU" sz="2000" dirty="0"/>
            </a:br>
            <a:r>
              <a:rPr lang="hu-HU" sz="2000" dirty="0" err="1"/>
              <a:t>vége_év</a:t>
            </a:r>
            <a:r>
              <a:rPr lang="hu-HU" sz="2000" dirty="0"/>
              <a:t> üres vagy </a:t>
            </a:r>
            <a:r>
              <a:rPr lang="hu-HU" sz="2000" dirty="0" err="1"/>
              <a:t>vége_év</a:t>
            </a:r>
            <a:r>
              <a:rPr lang="hu-HU" sz="2000" dirty="0"/>
              <a:t> &gt; </a:t>
            </a:r>
            <a:r>
              <a:rPr lang="hu-HU" sz="2000" dirty="0" err="1"/>
              <a:t>kezd_év</a:t>
            </a:r>
            <a:r>
              <a:rPr lang="hu-HU" sz="2000" dirty="0"/>
              <a:t> 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 err="1"/>
              <a:t>TAGJA.együttes</a:t>
            </a:r>
            <a:r>
              <a:rPr lang="hu-HU" sz="2000" dirty="0"/>
              <a:t> jelzése: E</a:t>
            </a:r>
            <a:br>
              <a:rPr lang="hu-HU" sz="2000" dirty="0"/>
            </a:br>
            <a:r>
              <a:rPr lang="hu-HU" sz="2000" dirty="0" err="1"/>
              <a:t>TAGJA.személy</a:t>
            </a:r>
            <a:r>
              <a:rPr lang="hu-HU" sz="2000" dirty="0"/>
              <a:t> jelzése: S  </a:t>
            </a:r>
            <a:br>
              <a:rPr lang="hu-HU" sz="2000" dirty="0"/>
            </a:br>
            <a:r>
              <a:rPr lang="hu-HU" sz="2000" dirty="0"/>
              <a:t>dátumig üres vagy dátumig &gt; dátumtól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az alkotók csak személyek lehetnek</a:t>
            </a:r>
            <a:br>
              <a:rPr lang="hu-HU" sz="2000" dirty="0"/>
            </a:br>
            <a:r>
              <a:rPr lang="hu-HU" sz="2000" dirty="0"/>
              <a:t>csak eredeti dal alkotói szerepe lehet jogdíjas</a:t>
            </a:r>
            <a:br>
              <a:rPr lang="hu-HU" sz="2000"/>
            </a:br>
            <a:r>
              <a:rPr lang="hu-HU" sz="2000"/>
              <a:t>a </a:t>
            </a:r>
            <a:r>
              <a:rPr lang="hu-HU" sz="2000" dirty="0"/>
              <a:t>dal keletkezése essen az alkotók </a:t>
            </a:r>
            <a:r>
              <a:rPr lang="hu-HU" sz="2000"/>
              <a:t>működési időszakába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egy dal előadói csupa különböző személyek </a:t>
            </a:r>
            <a:br>
              <a:rPr lang="hu-HU" sz="2000" dirty="0"/>
            </a:br>
            <a:r>
              <a:rPr lang="hu-HU" sz="2000" dirty="0"/>
              <a:t>(együttes esetén a tagjai nincsenek a további előadó személyek között)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az alkotói szerep megváltozását automatikusan naplózni kell</a:t>
            </a:r>
          </a:p>
        </p:txBody>
      </p:sp>
      <p:sp>
        <p:nvSpPr>
          <p:cNvPr id="3" name="Cím 1"/>
          <p:cNvSpPr txBox="1">
            <a:spLocks/>
          </p:cNvSpPr>
          <p:nvPr/>
        </p:nvSpPr>
        <p:spPr>
          <a:xfrm>
            <a:off x="8691577" y="216023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10711615" y="6376041"/>
            <a:ext cx="136678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 diagram</a:t>
            </a: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6966071" y="2576944"/>
            <a:ext cx="4885251" cy="4085258"/>
            <a:chOff x="4753501" y="1440971"/>
            <a:chExt cx="6590743" cy="5187979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4753501" y="2575319"/>
              <a:ext cx="6590743" cy="4053631"/>
              <a:chOff x="4678085" y="2518757"/>
              <a:chExt cx="6590743" cy="4053631"/>
            </a:xfrm>
          </p:grpSpPr>
          <p:sp>
            <p:nvSpPr>
              <p:cNvPr id="31" name="Ellipszis 30"/>
              <p:cNvSpPr/>
              <p:nvPr/>
            </p:nvSpPr>
            <p:spPr>
              <a:xfrm>
                <a:off x="6468228" y="3204556"/>
                <a:ext cx="571500" cy="4715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31"/>
              <p:cNvSpPr/>
              <p:nvPr/>
            </p:nvSpPr>
            <p:spPr>
              <a:xfrm>
                <a:off x="6811128" y="3461732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DAL</a:t>
                </a:r>
              </a:p>
            </p:txBody>
          </p:sp>
          <p:sp>
            <p:nvSpPr>
              <p:cNvPr id="33" name="Téglalap 32"/>
              <p:cNvSpPr/>
              <p:nvPr/>
            </p:nvSpPr>
            <p:spPr>
              <a:xfrm>
                <a:off x="9868652" y="3009294"/>
                <a:ext cx="1284639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SZEREP</a:t>
                </a:r>
              </a:p>
            </p:txBody>
          </p:sp>
          <p:sp>
            <p:nvSpPr>
              <p:cNvPr id="34" name="Téglalap 33"/>
              <p:cNvSpPr/>
              <p:nvPr/>
            </p:nvSpPr>
            <p:spPr>
              <a:xfrm>
                <a:off x="6326657" y="4599969"/>
                <a:ext cx="182809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SZEM_EGY</a:t>
                </a:r>
              </a:p>
            </p:txBody>
          </p:sp>
          <p:sp>
            <p:nvSpPr>
              <p:cNvPr id="35" name="Téglalap 34"/>
              <p:cNvSpPr/>
              <p:nvPr/>
            </p:nvSpPr>
            <p:spPr>
              <a:xfrm>
                <a:off x="8405375" y="4057044"/>
                <a:ext cx="1325863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ALKOTJA</a:t>
                </a:r>
              </a:p>
            </p:txBody>
          </p:sp>
          <p:sp>
            <p:nvSpPr>
              <p:cNvPr id="37" name="Téglalap 36"/>
              <p:cNvSpPr/>
              <p:nvPr/>
            </p:nvSpPr>
            <p:spPr>
              <a:xfrm>
                <a:off x="4678085" y="4014182"/>
                <a:ext cx="1394856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ELŐADJA</a:t>
                </a:r>
              </a:p>
            </p:txBody>
          </p:sp>
          <p:sp>
            <p:nvSpPr>
              <p:cNvPr id="38" name="Téglalap 37"/>
              <p:cNvSpPr/>
              <p:nvPr/>
            </p:nvSpPr>
            <p:spPr>
              <a:xfrm>
                <a:off x="7530860" y="5924688"/>
                <a:ext cx="1247775" cy="647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TAGJA</a:t>
                </a:r>
              </a:p>
            </p:txBody>
          </p:sp>
          <p:sp>
            <p:nvSpPr>
              <p:cNvPr id="39" name="Téglalap 38"/>
              <p:cNvSpPr/>
              <p:nvPr/>
            </p:nvSpPr>
            <p:spPr>
              <a:xfrm>
                <a:off x="5765917" y="2518757"/>
                <a:ext cx="1764943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MEGJELENT</a:t>
                </a:r>
              </a:p>
            </p:txBody>
          </p:sp>
          <p:sp>
            <p:nvSpPr>
              <p:cNvPr id="40" name="Téglalap 39"/>
              <p:cNvSpPr/>
              <p:nvPr/>
            </p:nvSpPr>
            <p:spPr>
              <a:xfrm>
                <a:off x="10163928" y="4538057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VÁLT</a:t>
                </a:r>
              </a:p>
            </p:txBody>
          </p:sp>
          <p:cxnSp>
            <p:nvCxnSpPr>
              <p:cNvPr id="41" name="Egyenes összekötő nyíllal 40"/>
              <p:cNvCxnSpPr>
                <a:stCxn id="37" idx="3"/>
                <a:endCxn id="32" idx="1"/>
              </p:cNvCxnSpPr>
              <p:nvPr/>
            </p:nvCxnSpPr>
            <p:spPr>
              <a:xfrm flipV="1">
                <a:off x="6072941" y="3737958"/>
                <a:ext cx="738187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nyíllal 41"/>
              <p:cNvCxnSpPr>
                <a:stCxn id="37" idx="3"/>
                <a:endCxn id="34" idx="1"/>
              </p:cNvCxnSpPr>
              <p:nvPr/>
            </p:nvCxnSpPr>
            <p:spPr>
              <a:xfrm>
                <a:off x="6072941" y="4290408"/>
                <a:ext cx="253716" cy="585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nyíllal 42"/>
              <p:cNvCxnSpPr>
                <a:stCxn id="35" idx="1"/>
                <a:endCxn id="32" idx="3"/>
              </p:cNvCxnSpPr>
              <p:nvPr/>
            </p:nvCxnSpPr>
            <p:spPr>
              <a:xfrm flipH="1" flipV="1">
                <a:off x="7916028" y="3737958"/>
                <a:ext cx="489347" cy="595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nyíllal 43"/>
              <p:cNvCxnSpPr>
                <a:stCxn id="35" idx="1"/>
                <a:endCxn id="34" idx="3"/>
              </p:cNvCxnSpPr>
              <p:nvPr/>
            </p:nvCxnSpPr>
            <p:spPr>
              <a:xfrm flipH="1">
                <a:off x="8154748" y="4333269"/>
                <a:ext cx="250627" cy="542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nyíllal 44"/>
              <p:cNvCxnSpPr>
                <a:stCxn id="39" idx="2"/>
                <a:endCxn id="32" idx="0"/>
              </p:cNvCxnSpPr>
              <p:nvPr/>
            </p:nvCxnSpPr>
            <p:spPr>
              <a:xfrm>
                <a:off x="6648389" y="3071207"/>
                <a:ext cx="715189" cy="390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nyíllal 45"/>
              <p:cNvCxnSpPr>
                <a:stCxn id="35" idx="0"/>
                <a:endCxn id="33" idx="1"/>
              </p:cNvCxnSpPr>
              <p:nvPr/>
            </p:nvCxnSpPr>
            <p:spPr>
              <a:xfrm flipV="1">
                <a:off x="9068306" y="3285520"/>
                <a:ext cx="800346" cy="77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nyíllal 46"/>
              <p:cNvCxnSpPr>
                <a:stCxn id="38" idx="0"/>
              </p:cNvCxnSpPr>
              <p:nvPr/>
            </p:nvCxnSpPr>
            <p:spPr>
              <a:xfrm flipH="1" flipV="1">
                <a:off x="7904122" y="5152419"/>
                <a:ext cx="250626" cy="772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nyíllal 47"/>
              <p:cNvCxnSpPr>
                <a:stCxn id="40" idx="1"/>
                <a:endCxn id="35" idx="3"/>
              </p:cNvCxnSpPr>
              <p:nvPr/>
            </p:nvCxnSpPr>
            <p:spPr>
              <a:xfrm flipH="1" flipV="1">
                <a:off x="9731237" y="4333269"/>
                <a:ext cx="432691" cy="48101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églalap 48"/>
              <p:cNvSpPr/>
              <p:nvPr/>
            </p:nvSpPr>
            <p:spPr>
              <a:xfrm>
                <a:off x="8405375" y="2594956"/>
                <a:ext cx="1295996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MŰFAJ</a:t>
                </a:r>
              </a:p>
            </p:txBody>
          </p:sp>
          <p:cxnSp>
            <p:nvCxnSpPr>
              <p:cNvPr id="50" name="Egyenes összekötő nyíllal 49"/>
              <p:cNvCxnSpPr>
                <a:stCxn id="32" idx="0"/>
                <a:endCxn id="49" idx="1"/>
              </p:cNvCxnSpPr>
              <p:nvPr/>
            </p:nvCxnSpPr>
            <p:spPr>
              <a:xfrm flipV="1">
                <a:off x="7363578" y="2871182"/>
                <a:ext cx="1041797" cy="590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nyíllal 50"/>
              <p:cNvCxnSpPr>
                <a:endCxn id="34" idx="2"/>
              </p:cNvCxnSpPr>
              <p:nvPr/>
            </p:nvCxnSpPr>
            <p:spPr>
              <a:xfrm flipH="1" flipV="1">
                <a:off x="7240703" y="5152419"/>
                <a:ext cx="346122" cy="772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Csoportba foglalás 27"/>
            <p:cNvGrpSpPr/>
            <p:nvPr/>
          </p:nvGrpSpPr>
          <p:grpSpPr>
            <a:xfrm>
              <a:off x="7032566" y="1440971"/>
              <a:ext cx="2150774" cy="1154650"/>
              <a:chOff x="7591833" y="2594959"/>
              <a:chExt cx="2393321" cy="1159626"/>
            </a:xfrm>
          </p:grpSpPr>
          <p:sp>
            <p:nvSpPr>
              <p:cNvPr id="29" name="Téglalap 28"/>
              <p:cNvSpPr/>
              <p:nvPr/>
            </p:nvSpPr>
            <p:spPr>
              <a:xfrm>
                <a:off x="8405377" y="2594959"/>
                <a:ext cx="1579777" cy="552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Platform</a:t>
                </a:r>
                <a:endParaRPr lang="hu-HU" dirty="0"/>
              </a:p>
            </p:txBody>
          </p:sp>
          <p:cxnSp>
            <p:nvCxnSpPr>
              <p:cNvPr id="30" name="Egyenes összekötő nyíllal 29"/>
              <p:cNvCxnSpPr>
                <a:endCxn id="29" idx="1"/>
              </p:cNvCxnSpPr>
              <p:nvPr/>
            </p:nvCxnSpPr>
            <p:spPr>
              <a:xfrm flipV="1">
                <a:off x="7591833" y="2871185"/>
                <a:ext cx="813544" cy="88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42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3532" y="834743"/>
            <a:ext cx="78019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noProof="1"/>
              <a:t>a megvalósítás előtt átgondolandó (a hatékony indexkezelés miatt):</a:t>
            </a:r>
          </a:p>
          <a:p>
            <a:r>
              <a:rPr lang="hu-HU" i="1" noProof="1"/>
              <a:t>az összetett természetes kulcsok helyett </a:t>
            </a:r>
            <a:r>
              <a:rPr lang="hu-HU" i="1" noProof="1">
                <a:solidFill>
                  <a:schemeClr val="accent6">
                    <a:lumMod val="50000"/>
                  </a:schemeClr>
                </a:solidFill>
              </a:rPr>
              <a:t>egyszerű helyettesítő kulcsokat</a:t>
            </a:r>
            <a:r>
              <a:rPr lang="hu-HU" i="1" noProof="1">
                <a:solidFill>
                  <a:srgbClr val="C00000"/>
                </a:solidFill>
              </a:rPr>
              <a:t> </a:t>
            </a:r>
            <a:r>
              <a:rPr lang="hu-HU" i="1" noProof="1"/>
              <a:t>adni,</a:t>
            </a:r>
          </a:p>
          <a:p>
            <a:r>
              <a:rPr lang="hu-HU" i="1" noProof="1"/>
              <a:t>de ekkor a természetes kulcsok legyenek </a:t>
            </a:r>
            <a:r>
              <a:rPr lang="hu-HU" i="1" noProof="1">
                <a:solidFill>
                  <a:schemeClr val="accent5">
                    <a:lumMod val="50000"/>
                  </a:schemeClr>
                </a:solidFill>
              </a:rPr>
              <a:t>egyedi kulcsok!</a:t>
            </a:r>
          </a:p>
          <a:p>
            <a:endParaRPr lang="hu-HU" noProof="1"/>
          </a:p>
          <a:p>
            <a:endParaRPr lang="hu-HU" noProof="1"/>
          </a:p>
          <a:p>
            <a:endParaRPr lang="hu-HU" sz="1600" noProof="1"/>
          </a:p>
          <a:p>
            <a:r>
              <a:rPr lang="hu-HU" noProof="1"/>
              <a:t>TAGJA (</a:t>
            </a:r>
            <a:r>
              <a:rPr lang="hu-HU" u="sng" noProof="1">
                <a:solidFill>
                  <a:schemeClr val="accent6">
                    <a:lumMod val="50000"/>
                  </a:schemeClr>
                </a:solidFill>
              </a:rPr>
              <a:t>tag_id</a:t>
            </a:r>
            <a:r>
              <a:rPr lang="hu-HU" noProof="1"/>
              <a:t>, </a:t>
            </a:r>
            <a:r>
              <a:rPr lang="hu-HU" i="1" noProof="1">
                <a:solidFill>
                  <a:schemeClr val="accent5">
                    <a:lumMod val="50000"/>
                  </a:schemeClr>
                </a:solidFill>
              </a:rPr>
              <a:t>együttes, személy</a:t>
            </a:r>
            <a:r>
              <a:rPr lang="hu-HU" noProof="1">
                <a:solidFill>
                  <a:schemeClr val="accent5">
                    <a:lumMod val="50000"/>
                  </a:schemeClr>
                </a:solidFill>
              </a:rPr>
              <a:t>, dátumtól</a:t>
            </a:r>
            <a:r>
              <a:rPr lang="hu-HU" noProof="1"/>
              <a:t>, dátumig)</a:t>
            </a:r>
          </a:p>
          <a:p>
            <a:endParaRPr lang="hu-HU" noProof="1"/>
          </a:p>
          <a:p>
            <a:r>
              <a:rPr lang="hu-HU" noProof="1"/>
              <a:t>ALKOTJA (</a:t>
            </a:r>
            <a:r>
              <a:rPr lang="hu-HU" u="sng" noProof="1">
                <a:solidFill>
                  <a:schemeClr val="accent6">
                    <a:lumMod val="50000"/>
                  </a:schemeClr>
                </a:solidFill>
              </a:rPr>
              <a:t>alk_id</a:t>
            </a:r>
            <a:r>
              <a:rPr lang="hu-HU" noProof="1"/>
              <a:t>, </a:t>
            </a:r>
            <a:r>
              <a:rPr lang="hu-HU" i="1" noProof="1">
                <a:solidFill>
                  <a:schemeClr val="accent5">
                    <a:lumMod val="50000"/>
                  </a:schemeClr>
                </a:solidFill>
              </a:rPr>
              <a:t>személy, dal, szerep</a:t>
            </a:r>
            <a:r>
              <a:rPr lang="hu-HU" noProof="1"/>
              <a:t>)</a:t>
            </a:r>
          </a:p>
          <a:p>
            <a:endParaRPr lang="hu-HU" noProof="1"/>
          </a:p>
          <a:p>
            <a:r>
              <a:rPr lang="hu-HU" noProof="1"/>
              <a:t>ELŐADJA (</a:t>
            </a:r>
            <a:r>
              <a:rPr lang="hu-HU" u="sng" noProof="1">
                <a:solidFill>
                  <a:schemeClr val="accent6">
                    <a:lumMod val="50000"/>
                  </a:schemeClr>
                </a:solidFill>
              </a:rPr>
              <a:t>ea_id</a:t>
            </a:r>
            <a:r>
              <a:rPr lang="hu-HU" noProof="1"/>
              <a:t>, </a:t>
            </a:r>
            <a:r>
              <a:rPr lang="hu-HU" i="1" noProof="1">
                <a:solidFill>
                  <a:schemeClr val="accent5">
                    <a:lumMod val="50000"/>
                  </a:schemeClr>
                </a:solidFill>
              </a:rPr>
              <a:t>szem_egy, dal</a:t>
            </a:r>
            <a:r>
              <a:rPr lang="hu-HU" noProof="1"/>
              <a:t>)</a:t>
            </a:r>
          </a:p>
          <a:p>
            <a:endParaRPr lang="hu-HU" noProof="1"/>
          </a:p>
          <a:p>
            <a:endParaRPr lang="hu-HU" noProof="1"/>
          </a:p>
          <a:p>
            <a:r>
              <a:rPr lang="hu-HU" noProof="1"/>
              <a:t>VÁLT (</a:t>
            </a:r>
            <a:r>
              <a:rPr lang="hu-HU" u="sng" noProof="1"/>
              <a:t>alkotja, dátumig</a:t>
            </a:r>
            <a:r>
              <a:rPr lang="hu-HU" noProof="1"/>
              <a:t>)</a:t>
            </a:r>
          </a:p>
          <a:p>
            <a:endParaRPr lang="hu-HU" noProof="1"/>
          </a:p>
          <a:p>
            <a:endParaRPr lang="hu-HU" noProof="1"/>
          </a:p>
          <a:p>
            <a:r>
              <a:rPr lang="hu-HU" noProof="1"/>
              <a:t>MEGJELENT (</a:t>
            </a:r>
            <a:r>
              <a:rPr lang="hu-HU" u="sng" noProof="1">
                <a:solidFill>
                  <a:schemeClr val="accent6">
                    <a:lumMod val="50000"/>
                  </a:schemeClr>
                </a:solidFill>
              </a:rPr>
              <a:t>mj_dal_id</a:t>
            </a:r>
            <a:r>
              <a:rPr lang="hu-HU" noProof="1"/>
              <a:t>, </a:t>
            </a:r>
            <a:r>
              <a:rPr lang="hu-HU" i="1" noProof="1">
                <a:solidFill>
                  <a:schemeClr val="accent5">
                    <a:lumMod val="50000"/>
                  </a:schemeClr>
                </a:solidFill>
              </a:rPr>
              <a:t>dal</a:t>
            </a:r>
            <a:r>
              <a:rPr lang="hu-HU" noProof="1">
                <a:solidFill>
                  <a:schemeClr val="accent5">
                    <a:lumMod val="50000"/>
                  </a:schemeClr>
                </a:solidFill>
              </a:rPr>
              <a:t>, dátum</a:t>
            </a:r>
            <a:r>
              <a:rPr lang="hu-HU" noProof="1"/>
              <a:t>, </a:t>
            </a:r>
            <a:r>
              <a:rPr lang="hu-HU" i="1" noProof="1"/>
              <a:t>platform, </a:t>
            </a:r>
            <a:r>
              <a:rPr lang="hu-HU" noProof="1"/>
              <a:t>beszerzés) </a:t>
            </a:r>
          </a:p>
          <a:p>
            <a:endParaRPr lang="hu-HU" noProof="1"/>
          </a:p>
        </p:txBody>
      </p:sp>
      <p:sp>
        <p:nvSpPr>
          <p:cNvPr id="24" name="Cím 1"/>
          <p:cNvSpPr txBox="1">
            <a:spLocks/>
          </p:cNvSpPr>
          <p:nvPr/>
        </p:nvSpPr>
        <p:spPr>
          <a:xfrm>
            <a:off x="8645238" y="232087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10578607" y="6323005"/>
            <a:ext cx="136678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 diagram</a:t>
            </a: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5286896" y="2069870"/>
            <a:ext cx="5558583" cy="4650523"/>
            <a:chOff x="4977793" y="1440971"/>
            <a:chExt cx="6366451" cy="5187979"/>
          </a:xfrm>
        </p:grpSpPr>
        <p:grpSp>
          <p:nvGrpSpPr>
            <p:cNvPr id="28" name="Csoportba foglalás 27"/>
            <p:cNvGrpSpPr/>
            <p:nvPr/>
          </p:nvGrpSpPr>
          <p:grpSpPr>
            <a:xfrm>
              <a:off x="4977793" y="2575319"/>
              <a:ext cx="6366451" cy="4053631"/>
              <a:chOff x="4902377" y="2518757"/>
              <a:chExt cx="6366451" cy="4053631"/>
            </a:xfrm>
          </p:grpSpPr>
          <p:sp>
            <p:nvSpPr>
              <p:cNvPr id="33" name="Ellipszis 32"/>
              <p:cNvSpPr/>
              <p:nvPr/>
            </p:nvSpPr>
            <p:spPr>
              <a:xfrm>
                <a:off x="6468228" y="3204556"/>
                <a:ext cx="571500" cy="4715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Téglalap 34"/>
              <p:cNvSpPr/>
              <p:nvPr/>
            </p:nvSpPr>
            <p:spPr>
              <a:xfrm>
                <a:off x="6811128" y="3461732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DAL</a:t>
                </a:r>
              </a:p>
            </p:txBody>
          </p:sp>
          <p:sp>
            <p:nvSpPr>
              <p:cNvPr id="37" name="Téglalap 36"/>
              <p:cNvSpPr/>
              <p:nvPr/>
            </p:nvSpPr>
            <p:spPr>
              <a:xfrm>
                <a:off x="9868653" y="3009294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SZEREP</a:t>
                </a:r>
              </a:p>
            </p:txBody>
          </p:sp>
          <p:sp>
            <p:nvSpPr>
              <p:cNvPr id="38" name="Téglalap 37"/>
              <p:cNvSpPr/>
              <p:nvPr/>
            </p:nvSpPr>
            <p:spPr>
              <a:xfrm>
                <a:off x="6556334" y="4599969"/>
                <a:ext cx="1347788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SZEM_EGY</a:t>
                </a:r>
              </a:p>
            </p:txBody>
          </p:sp>
          <p:sp>
            <p:nvSpPr>
              <p:cNvPr id="39" name="Téglalap 38"/>
              <p:cNvSpPr/>
              <p:nvPr/>
            </p:nvSpPr>
            <p:spPr>
              <a:xfrm>
                <a:off x="8405375" y="4057044"/>
                <a:ext cx="1200316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ALKOTJA</a:t>
                </a:r>
              </a:p>
            </p:txBody>
          </p:sp>
          <p:sp>
            <p:nvSpPr>
              <p:cNvPr id="40" name="Téglalap 39"/>
              <p:cNvSpPr/>
              <p:nvPr/>
            </p:nvSpPr>
            <p:spPr>
              <a:xfrm>
                <a:off x="4902377" y="4014182"/>
                <a:ext cx="1170563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ELŐADJA</a:t>
                </a:r>
              </a:p>
            </p:txBody>
          </p:sp>
          <p:sp>
            <p:nvSpPr>
              <p:cNvPr id="41" name="Téglalap 40"/>
              <p:cNvSpPr/>
              <p:nvPr/>
            </p:nvSpPr>
            <p:spPr>
              <a:xfrm>
                <a:off x="7530860" y="5924688"/>
                <a:ext cx="1247775" cy="647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TAGJA</a:t>
                </a:r>
              </a:p>
            </p:txBody>
          </p:sp>
          <p:sp>
            <p:nvSpPr>
              <p:cNvPr id="42" name="Téglalap 41"/>
              <p:cNvSpPr/>
              <p:nvPr/>
            </p:nvSpPr>
            <p:spPr>
              <a:xfrm>
                <a:off x="6072941" y="2518757"/>
                <a:ext cx="1457919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MEGJELENT</a:t>
                </a:r>
              </a:p>
            </p:txBody>
          </p:sp>
          <p:sp>
            <p:nvSpPr>
              <p:cNvPr id="43" name="Téglalap 42"/>
              <p:cNvSpPr/>
              <p:nvPr/>
            </p:nvSpPr>
            <p:spPr>
              <a:xfrm>
                <a:off x="10163928" y="4538057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bg1"/>
                    </a:solidFill>
                  </a:rPr>
                  <a:t>VÁLT</a:t>
                </a:r>
              </a:p>
            </p:txBody>
          </p:sp>
          <p:cxnSp>
            <p:nvCxnSpPr>
              <p:cNvPr id="44" name="Egyenes összekötő nyíllal 43"/>
              <p:cNvCxnSpPr>
                <a:stCxn id="40" idx="3"/>
                <a:endCxn id="35" idx="1"/>
              </p:cNvCxnSpPr>
              <p:nvPr/>
            </p:nvCxnSpPr>
            <p:spPr>
              <a:xfrm flipV="1">
                <a:off x="6072940" y="3737958"/>
                <a:ext cx="738188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nyíllal 44"/>
              <p:cNvCxnSpPr>
                <a:stCxn id="40" idx="3"/>
                <a:endCxn id="38" idx="1"/>
              </p:cNvCxnSpPr>
              <p:nvPr/>
            </p:nvCxnSpPr>
            <p:spPr>
              <a:xfrm>
                <a:off x="6072940" y="4290408"/>
                <a:ext cx="483394" cy="585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nyíllal 45"/>
              <p:cNvCxnSpPr>
                <a:stCxn id="39" idx="1"/>
                <a:endCxn id="35" idx="3"/>
              </p:cNvCxnSpPr>
              <p:nvPr/>
            </p:nvCxnSpPr>
            <p:spPr>
              <a:xfrm flipH="1" flipV="1">
                <a:off x="7916028" y="3737957"/>
                <a:ext cx="489348" cy="595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nyíllal 46"/>
              <p:cNvCxnSpPr>
                <a:stCxn id="39" idx="1"/>
                <a:endCxn id="38" idx="3"/>
              </p:cNvCxnSpPr>
              <p:nvPr/>
            </p:nvCxnSpPr>
            <p:spPr>
              <a:xfrm flipH="1">
                <a:off x="7904122" y="4333269"/>
                <a:ext cx="501253" cy="542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nyíllal 48"/>
              <p:cNvCxnSpPr>
                <a:stCxn id="42" idx="2"/>
                <a:endCxn id="35" idx="0"/>
              </p:cNvCxnSpPr>
              <p:nvPr/>
            </p:nvCxnSpPr>
            <p:spPr>
              <a:xfrm>
                <a:off x="6801901" y="3071207"/>
                <a:ext cx="561678" cy="390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nyíllal 49"/>
              <p:cNvCxnSpPr>
                <a:stCxn id="39" idx="0"/>
                <a:endCxn id="37" idx="1"/>
              </p:cNvCxnSpPr>
              <p:nvPr/>
            </p:nvCxnSpPr>
            <p:spPr>
              <a:xfrm flipV="1">
                <a:off x="9005533" y="3285519"/>
                <a:ext cx="863120" cy="771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nyíllal 50"/>
              <p:cNvCxnSpPr>
                <a:stCxn id="41" idx="0"/>
              </p:cNvCxnSpPr>
              <p:nvPr/>
            </p:nvCxnSpPr>
            <p:spPr>
              <a:xfrm flipH="1" flipV="1">
                <a:off x="7904122" y="5152419"/>
                <a:ext cx="250626" cy="772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nyíllal 51"/>
              <p:cNvCxnSpPr>
                <a:stCxn id="43" idx="1"/>
                <a:endCxn id="39" idx="3"/>
              </p:cNvCxnSpPr>
              <p:nvPr/>
            </p:nvCxnSpPr>
            <p:spPr>
              <a:xfrm flipH="1" flipV="1">
                <a:off x="9605691" y="4333269"/>
                <a:ext cx="558237" cy="48101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églalap 52"/>
              <p:cNvSpPr/>
              <p:nvPr/>
            </p:nvSpPr>
            <p:spPr>
              <a:xfrm>
                <a:off x="8405375" y="2594957"/>
                <a:ext cx="11049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MŰFAJ</a:t>
                </a:r>
              </a:p>
            </p:txBody>
          </p:sp>
          <p:cxnSp>
            <p:nvCxnSpPr>
              <p:cNvPr id="55" name="Egyenes összekötő nyíllal 54"/>
              <p:cNvCxnSpPr>
                <a:stCxn id="35" idx="0"/>
                <a:endCxn id="53" idx="1"/>
              </p:cNvCxnSpPr>
              <p:nvPr/>
            </p:nvCxnSpPr>
            <p:spPr>
              <a:xfrm flipV="1">
                <a:off x="7363578" y="2871182"/>
                <a:ext cx="1041797" cy="590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gyenes összekötő nyíllal 56"/>
              <p:cNvCxnSpPr>
                <a:endCxn id="38" idx="2"/>
              </p:cNvCxnSpPr>
              <p:nvPr/>
            </p:nvCxnSpPr>
            <p:spPr>
              <a:xfrm flipH="1" flipV="1">
                <a:off x="7230228" y="5152419"/>
                <a:ext cx="356593" cy="772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Csoportba foglalás 28"/>
            <p:cNvGrpSpPr/>
            <p:nvPr/>
          </p:nvGrpSpPr>
          <p:grpSpPr>
            <a:xfrm>
              <a:off x="7032566" y="1440971"/>
              <a:ext cx="1903834" cy="1154650"/>
              <a:chOff x="7591833" y="2594959"/>
              <a:chExt cx="2118533" cy="1159626"/>
            </a:xfrm>
          </p:grpSpPr>
          <p:sp>
            <p:nvSpPr>
              <p:cNvPr id="30" name="Téglalap 29"/>
              <p:cNvSpPr/>
              <p:nvPr/>
            </p:nvSpPr>
            <p:spPr>
              <a:xfrm>
                <a:off x="8405377" y="2594959"/>
                <a:ext cx="1304989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Platform</a:t>
                </a:r>
                <a:endParaRPr lang="hu-HU" dirty="0"/>
              </a:p>
            </p:txBody>
          </p:sp>
          <p:cxnSp>
            <p:nvCxnSpPr>
              <p:cNvPr id="31" name="Egyenes összekötő nyíllal 30"/>
              <p:cNvCxnSpPr>
                <a:endCxn id="30" idx="1"/>
              </p:cNvCxnSpPr>
              <p:nvPr/>
            </p:nvCxnSpPr>
            <p:spPr>
              <a:xfrm flipV="1">
                <a:off x="7591833" y="2871185"/>
                <a:ext cx="813545" cy="88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66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14895" y="423859"/>
            <a:ext cx="50624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Továbbfejlesztési javaslatok: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megszólaltatott hangszerek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posztok az együttesben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megjelent dalok kiadói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…</a:t>
            </a:r>
          </a:p>
          <a:p>
            <a:r>
              <a:rPr lang="hu-HU" sz="1600"/>
              <a:t>melyek lehetőségével az ab-szerk. rugalmasan bővíthető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8645238" y="240400"/>
            <a:ext cx="3300154" cy="22783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Dalok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adatbázistervezési minta</a:t>
            </a:r>
            <a:br>
              <a:rPr lang="hu-HU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  <a:endParaRPr lang="hu-H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79106" y="2403830"/>
            <a:ext cx="105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Implementáció előtt az adattáblák részletes leírása az alábbi formában javasolt (azt követi a kapcsolati ábra)</a:t>
            </a:r>
          </a:p>
          <a:p>
            <a:r>
              <a:rPr lang="hu-HU">
                <a:solidFill>
                  <a:srgbClr val="C00000"/>
                </a:solidFill>
              </a:rPr>
              <a:t>pl.</a:t>
            </a: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67167"/>
              </p:ext>
            </p:extLst>
          </p:nvPr>
        </p:nvGraphicFramePr>
        <p:xfrm>
          <a:off x="749953" y="3387451"/>
          <a:ext cx="1087329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82">
                  <a:extLst>
                    <a:ext uri="{9D8B030D-6E8A-4147-A177-3AD203B41FA5}">
                      <a16:colId xmlns:a16="http://schemas.microsoft.com/office/drawing/2014/main" val="3326446696"/>
                    </a:ext>
                  </a:extLst>
                </a:gridCol>
                <a:gridCol w="1536569">
                  <a:extLst>
                    <a:ext uri="{9D8B030D-6E8A-4147-A177-3AD203B41FA5}">
                      <a16:colId xmlns:a16="http://schemas.microsoft.com/office/drawing/2014/main" val="2519427458"/>
                    </a:ext>
                  </a:extLst>
                </a:gridCol>
                <a:gridCol w="3525624">
                  <a:extLst>
                    <a:ext uri="{9D8B030D-6E8A-4147-A177-3AD203B41FA5}">
                      <a16:colId xmlns:a16="http://schemas.microsoft.com/office/drawing/2014/main" val="1477326417"/>
                    </a:ext>
                  </a:extLst>
                </a:gridCol>
                <a:gridCol w="4157220">
                  <a:extLst>
                    <a:ext uri="{9D8B030D-6E8A-4147-A177-3AD203B41FA5}">
                      <a16:colId xmlns:a16="http://schemas.microsoft.com/office/drawing/2014/main" val="269595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adattípus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szerep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korlátozás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>
                          <a:solidFill>
                            <a:schemeClr val="tx1"/>
                          </a:solidFill>
                        </a:rPr>
                        <a:t>alk_id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PK, generált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i="0" noProof="1">
                          <a:solidFill>
                            <a:schemeClr val="tx1"/>
                          </a:solidFill>
                        </a:rPr>
                        <a:t>személy</a:t>
                      </a:r>
                      <a:endParaRPr lang="hu-HU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UK része,</a:t>
                      </a:r>
                      <a:r>
                        <a:rPr lang="hu-HU" baseline="0"/>
                        <a:t> FK(SZEM_EGY) , not null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személy</a:t>
                      </a:r>
                      <a:r>
                        <a:rPr lang="hu-HU"/>
                        <a:t>-hez tartozó </a:t>
                      </a:r>
                      <a:r>
                        <a:rPr lang="hu-HU" i="1"/>
                        <a:t>jelzés</a:t>
                      </a:r>
                      <a:r>
                        <a:rPr lang="hu-HU" baseline="0"/>
                        <a:t> = </a:t>
                      </a:r>
                      <a:r>
                        <a:rPr lang="hu-HU"/>
                        <a:t>’S’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1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i="0" noProof="1">
                          <a:solidFill>
                            <a:schemeClr val="tx1"/>
                          </a:solidFill>
                        </a:rPr>
                        <a:t>dal</a:t>
                      </a:r>
                      <a:endParaRPr lang="hu-HU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/>
                        <a:t>UK része,</a:t>
                      </a:r>
                      <a:r>
                        <a:rPr lang="hu-HU" baseline="0"/>
                        <a:t> FK(DAL), not null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dal</a:t>
                      </a:r>
                      <a:r>
                        <a:rPr lang="hu-HU"/>
                        <a:t>-hoz tartozó </a:t>
                      </a:r>
                      <a:r>
                        <a:rPr lang="hu-HU" i="1"/>
                        <a:t>keletkezése</a:t>
                      </a:r>
                      <a:r>
                        <a:rPr lang="hu-HU"/>
                        <a:t> része </a:t>
                      </a:r>
                      <a:br>
                        <a:rPr lang="hu-HU"/>
                      </a:br>
                      <a:r>
                        <a:rPr lang="hu-HU"/>
                        <a:t>(</a:t>
                      </a:r>
                      <a:r>
                        <a:rPr lang="hu-HU" b="0" i="1"/>
                        <a:t>személy</a:t>
                      </a:r>
                      <a:r>
                        <a:rPr lang="hu-HU"/>
                        <a:t>-hez tartozó </a:t>
                      </a:r>
                      <a:r>
                        <a:rPr lang="hu-HU" i="1"/>
                        <a:t>kezd_év </a:t>
                      </a:r>
                      <a:r>
                        <a:rPr lang="hu-HU" i="0"/>
                        <a:t>és</a:t>
                      </a:r>
                      <a:r>
                        <a:rPr lang="hu-HU" i="1"/>
                        <a:t> vége_év</a:t>
                      </a:r>
                      <a:r>
                        <a:rPr lang="hu-HU" i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2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i="0" noProof="1">
                          <a:solidFill>
                            <a:schemeClr val="tx1"/>
                          </a:solidFill>
                        </a:rPr>
                        <a:t>szerep</a:t>
                      </a:r>
                      <a:endParaRPr lang="hu-HU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/>
                        <a:t>UK része,</a:t>
                      </a:r>
                      <a:r>
                        <a:rPr lang="hu-HU" baseline="0"/>
                        <a:t> FK(SZEREP) , not null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a </a:t>
                      </a:r>
                      <a:r>
                        <a:rPr lang="hu-HU" i="1"/>
                        <a:t>dal</a:t>
                      </a:r>
                      <a:r>
                        <a:rPr lang="hu-HU"/>
                        <a:t>-hoz tartozó </a:t>
                      </a:r>
                      <a:r>
                        <a:rPr lang="hu-HU" i="1"/>
                        <a:t>eredetije</a:t>
                      </a:r>
                      <a:r>
                        <a:rPr lang="hu-HU"/>
                        <a:t> üres</a:t>
                      </a:r>
                      <a:r>
                        <a:rPr lang="hu-HU" baseline="0"/>
                        <a:t> </a:t>
                      </a:r>
                      <a:r>
                        <a:rPr lang="hu-HU" baseline="0">
                          <a:sym typeface="Symbol" panose="05050102010706020507" pitchFamily="18" charset="2"/>
                        </a:rPr>
                        <a:t></a:t>
                      </a:r>
                      <a:br>
                        <a:rPr lang="hu-HU"/>
                      </a:br>
                      <a:r>
                        <a:rPr lang="hu-HU"/>
                        <a:t>a </a:t>
                      </a:r>
                      <a:r>
                        <a:rPr lang="hu-HU" i="1"/>
                        <a:t>szerep</a:t>
                      </a:r>
                      <a:r>
                        <a:rPr lang="hu-HU"/>
                        <a:t>-hez tartozó </a:t>
                      </a:r>
                      <a:r>
                        <a:rPr lang="hu-HU" i="1"/>
                        <a:t>jogdíjas</a:t>
                      </a:r>
                      <a:r>
                        <a:rPr lang="hu-HU"/>
                        <a:t>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91912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744717" y="2965324"/>
            <a:ext cx="12631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/>
              <a:t>ALKOTJA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44717" y="5806911"/>
            <a:ext cx="10878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/>
              <a:t>további táblaszintű megszorítás</a:t>
            </a:r>
            <a:r>
              <a:rPr lang="hu-HU" sz="16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/>
              <a:t>létező sor tetszőleges megváltozása kiváltja egy új sor felvitelét a VÁLT táblába a régi értékekkel és a módosítás dátumidejével</a:t>
            </a:r>
          </a:p>
        </p:txBody>
      </p:sp>
    </p:spTree>
    <p:extLst>
      <p:ext uri="{BB962C8B-B14F-4D97-AF65-F5344CB8AC3E}">
        <p14:creationId xmlns:p14="http://schemas.microsoft.com/office/powerpoint/2010/main" val="16928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1067</Words>
  <Application>Microsoft Office PowerPoint</Application>
  <PresentationFormat>Szélesvásznú</PresentationFormat>
  <Paragraphs>202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Office-téma</vt:lpstr>
      <vt:lpstr>Dalok adatbázistervezési minta Kupcsikné Fitus Ilona</vt:lpstr>
      <vt:lpstr>PowerPoint-bemutató</vt:lpstr>
      <vt:lpstr>PowerPoint-bemutató</vt:lpstr>
      <vt:lpstr>PowerPoint-bemutató</vt:lpstr>
      <vt:lpstr>Jegyzet</vt:lpstr>
      <vt:lpstr>PowerPoint-bemutató</vt:lpstr>
      <vt:lpstr>Megszorítások az evidens (kulcs, külső kulcs, kötelező leíró) megszorításokon túl:  DAL.eredetije lehet határozatlan vagy létező eredeti (nem feldolgozott) dal  SZEM_EGY.jelzés: S / E vége_év üres vagy vége_év &gt; kezd_év   TAGJA.együttes jelzése: E TAGJA.személy jelzése: S   dátumig üres vagy dátumig &gt; dátumtól  az alkotók csak személyek lehetnek csak eredeti dal alkotói szerepe lehet jogdíjas a dal keletkezése essen az alkotók működési időszakába  egy dal előadói csupa különböző személyek  (együttes esetén a tagjai nincsenek a további előadó személyek között)  az alkotói szerep megváltozását automatikusan naplózni kell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Dalok…</dc:title>
  <dc:creator>Serfőző Magdi</dc:creator>
  <cp:lastModifiedBy>Dreilinger Vanessza Maja</cp:lastModifiedBy>
  <cp:revision>84</cp:revision>
  <dcterms:created xsi:type="dcterms:W3CDTF">2021-11-06T11:45:28Z</dcterms:created>
  <dcterms:modified xsi:type="dcterms:W3CDTF">2023-11-13T14:46:15Z</dcterms:modified>
</cp:coreProperties>
</file>